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87" r:id="rId3"/>
    <p:sldMasterId id="2147483755" r:id="rId4"/>
  </p:sldMasterIdLst>
  <p:notesMasterIdLst>
    <p:notesMasterId r:id="rId63"/>
  </p:notesMasterIdLst>
  <p:handoutMasterIdLst>
    <p:handoutMasterId r:id="rId64"/>
  </p:handoutMasterIdLst>
  <p:sldIdLst>
    <p:sldId id="1143" r:id="rId5"/>
    <p:sldId id="1204" r:id="rId6"/>
    <p:sldId id="1316" r:id="rId7"/>
    <p:sldId id="1194" r:id="rId8"/>
    <p:sldId id="1229" r:id="rId9"/>
    <p:sldId id="1230" r:id="rId10"/>
    <p:sldId id="1231" r:id="rId11"/>
    <p:sldId id="1232" r:id="rId12"/>
    <p:sldId id="1234" r:id="rId13"/>
    <p:sldId id="1235" r:id="rId14"/>
    <p:sldId id="1241" r:id="rId15"/>
    <p:sldId id="1242" r:id="rId16"/>
    <p:sldId id="1211" r:id="rId17"/>
    <p:sldId id="1247" r:id="rId18"/>
    <p:sldId id="1248" r:id="rId19"/>
    <p:sldId id="1249" r:id="rId20"/>
    <p:sldId id="1252" r:id="rId21"/>
    <p:sldId id="1323" r:id="rId22"/>
    <p:sldId id="1266" r:id="rId23"/>
    <p:sldId id="1307" r:id="rId24"/>
    <p:sldId id="1304" r:id="rId25"/>
    <p:sldId id="1310" r:id="rId26"/>
    <p:sldId id="1324" r:id="rId27"/>
    <p:sldId id="1292" r:id="rId28"/>
    <p:sldId id="1271" r:id="rId29"/>
    <p:sldId id="1320" r:id="rId30"/>
    <p:sldId id="1281" r:id="rId31"/>
    <p:sldId id="1282" r:id="rId32"/>
    <p:sldId id="1314" r:id="rId33"/>
    <p:sldId id="1312" r:id="rId34"/>
    <p:sldId id="1328" r:id="rId35"/>
    <p:sldId id="1318" r:id="rId36"/>
    <p:sldId id="1325" r:id="rId37"/>
    <p:sldId id="1315" r:id="rId38"/>
    <p:sldId id="1326" r:id="rId39"/>
    <p:sldId id="1329" r:id="rId40"/>
    <p:sldId id="1319" r:id="rId41"/>
    <p:sldId id="1327" r:id="rId42"/>
    <p:sldId id="1321" r:id="rId43"/>
    <p:sldId id="1322" r:id="rId44"/>
    <p:sldId id="1284" r:id="rId45"/>
    <p:sldId id="1299" r:id="rId46"/>
    <p:sldId id="1301" r:id="rId47"/>
    <p:sldId id="1302" r:id="rId48"/>
    <p:sldId id="1272" r:id="rId49"/>
    <p:sldId id="1273" r:id="rId50"/>
    <p:sldId id="1274" r:id="rId51"/>
    <p:sldId id="1275" r:id="rId52"/>
    <p:sldId id="1228" r:id="rId53"/>
    <p:sldId id="1112" r:id="rId54"/>
    <p:sldId id="1114" r:id="rId55"/>
    <p:sldId id="1115" r:id="rId56"/>
    <p:sldId id="1121" r:id="rId57"/>
    <p:sldId id="1122" r:id="rId58"/>
    <p:sldId id="1123" r:id="rId59"/>
    <p:sldId id="1124" r:id="rId60"/>
    <p:sldId id="1125" r:id="rId61"/>
    <p:sldId id="1182" r:id="rId62"/>
  </p:sldIdLst>
  <p:sldSz cx="9144000" cy="6858000" type="screen4x3"/>
  <p:notesSz cx="6794500" cy="9906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33"/>
    <a:srgbClr val="FF9900"/>
    <a:srgbClr val="D6FFFC"/>
    <a:srgbClr val="8000FF"/>
    <a:srgbClr val="00CC00"/>
    <a:srgbClr val="0066FF"/>
    <a:srgbClr val="3366FF"/>
    <a:srgbClr val="FFFFCC"/>
    <a:srgbClr val="DAFFE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17" autoAdjust="0"/>
    <p:restoredTop sz="95948" autoAdjust="0"/>
  </p:normalViewPr>
  <p:slideViewPr>
    <p:cSldViewPr>
      <p:cViewPr varScale="1">
        <p:scale>
          <a:sx n="120" d="100"/>
          <a:sy n="120" d="100"/>
        </p:scale>
        <p:origin x="-72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87914-514C-9341-A3F2-CF37FE138332}" type="datetimeFigureOut">
              <a:rPr lang="en-US" smtClean="0"/>
              <a:pPr/>
              <a:t>4/17/2013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12E0C-20E5-D24C-BE02-C17E1492517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D3C86-4A77-4A93-935D-EDA0303D04F7}" type="datetimeFigureOut">
              <a:rPr lang="nl-NL" smtClean="0"/>
              <a:pPr/>
              <a:t>17-4-2013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F73CB-ADF5-4435-8991-C4907DBCADA7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AE2A41-EDEA-4F87-94A6-DDF6F0561FB7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43DA5C-FAC7-4275-8CDF-3FA5A5EC1F78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DB5188-E0B2-4698-B1C8-59C33A07CF2F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Big Bang Theory: Sheldon</a:t>
            </a:r>
            <a:r>
              <a:rPr lang="en-US" baseline="0" dirty="0" smtClean="0"/>
              <a:t> and Penny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E16E-A1F3-1148-AFEA-418A92063F2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450" y="4705990"/>
            <a:ext cx="5435600" cy="445738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OT is currently operating at limit  with </a:t>
            </a:r>
            <a:r>
              <a:rPr lang="en-US" dirty="0" err="1" smtClean="0"/>
              <a:t>pileUp</a:t>
            </a:r>
            <a:r>
              <a:rPr lang="en-US" dirty="0" smtClean="0"/>
              <a:t>. Plot show multiplicity cuts that we make in the HLT to be able to deal with the events (real data) selecting spills.</a:t>
            </a:r>
          </a:p>
          <a:p>
            <a:r>
              <a:rPr lang="en-US" dirty="0" smtClean="0"/>
              <a:t>Readout of </a:t>
            </a:r>
            <a:r>
              <a:rPr lang="en-US" dirty="0" err="1" smtClean="0"/>
              <a:t>Sci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</a:t>
            </a:r>
            <a:r>
              <a:rPr lang="en-US" baseline="0" dirty="0" smtClean="0"/>
              <a:t> is Silicon Photomultipliers </a:t>
            </a:r>
            <a:r>
              <a:rPr lang="en-US" baseline="0" dirty="0" err="1" smtClean="0"/>
              <a:t>SiPM</a:t>
            </a:r>
            <a:r>
              <a:rPr lang="en-US" baseline="0" dirty="0" smtClean="0"/>
              <a:t> (20 </a:t>
            </a:r>
            <a:r>
              <a:rPr lang="en-US" baseline="0" dirty="0" err="1" smtClean="0"/>
              <a:t>p.e</a:t>
            </a:r>
            <a:r>
              <a:rPr lang="en-US" baseline="0" dirty="0" smtClean="0"/>
              <a:t>. per </a:t>
            </a:r>
            <a:r>
              <a:rPr lang="en-US" baseline="0" dirty="0" err="1" smtClean="0"/>
              <a:t>mip</a:t>
            </a:r>
            <a:r>
              <a:rPr lang="en-US" baseline="0" dirty="0" smtClean="0"/>
              <a:t>) – radiation protection. Alternative MAPMT a la RICH – same readout.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82F26-EEF9-41EF-8798-64C22E09D4A7}" type="slidenum">
              <a:rPr lang="nl-NL" smtClean="0">
                <a:solidFill>
                  <a:prstClr val="black"/>
                </a:solidFill>
              </a:rPr>
              <a:pPr/>
              <a:t>41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20-sept-2011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Marcel Merk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939EB-2658-402E-B2A8-755E9D2F98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149259"/>
            <a:ext cx="5101076" cy="5355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AE00"/>
                </a:solidFill>
              </a:rPr>
              <a:t>LHCC Upgrade Session Dec 2011</a:t>
            </a:r>
            <a:endParaRPr lang="en-US">
              <a:solidFill>
                <a:srgbClr val="00AE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AE00"/>
                </a:solidFill>
              </a:rPr>
              <a:t>Andreas Schopper</a:t>
            </a:r>
            <a:endParaRPr lang="en-US">
              <a:solidFill>
                <a:srgbClr val="00AE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DEE07-D235-4E54-A42A-DD782C05B71A}" type="slidenum">
              <a:rPr lang="en-US">
                <a:solidFill>
                  <a:srgbClr val="00AE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AE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149225"/>
            <a:ext cx="5112568" cy="5349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LHCC Upgrade Session Dec 2011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Andreas Schopper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CB54-42A1-4F7F-8D84-557FCE18CF6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LHCC Upgrade Session Dec 2011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Andreas Schopper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FD28-A499-4CB6-9D0F-2B58E23F028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2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00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3366F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20-sept-2011</a:t>
            </a:r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Marcel Merk</a:t>
            </a:r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D6229F-4551-4481-8A67-D7075C06E29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71600" y="6477000"/>
            <a:ext cx="2743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AE00"/>
                </a:solidFill>
              </a:rPr>
              <a:t>LHCC Upgrade Session Dec 2011</a:t>
            </a:r>
            <a:endParaRPr lang="en-US" dirty="0">
              <a:solidFill>
                <a:srgbClr val="00AE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704210" y="6477000"/>
            <a:ext cx="19002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AE00"/>
                </a:solidFill>
              </a:rPr>
              <a:t>Andreas Schopper</a:t>
            </a:r>
            <a:endParaRPr lang="en-US">
              <a:solidFill>
                <a:srgbClr val="00AE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0" y="6477000"/>
            <a:ext cx="2698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578D163-BA21-4821-89DE-FD40E76B9487}" type="slidenum">
              <a:rPr lang="en-US">
                <a:solidFill>
                  <a:srgbClr val="00AE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AE00"/>
              </a:solidFill>
            </a:endParaRPr>
          </a:p>
        </p:txBody>
      </p:sp>
      <p:sp>
        <p:nvSpPr>
          <p:cNvPr id="614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2425" y="838200"/>
            <a:ext cx="8439150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endParaRPr lang="en-US" dirty="0" smtClean="0"/>
          </a:p>
        </p:txBody>
      </p:sp>
      <p:pic>
        <p:nvPicPr>
          <p:cNvPr id="6150" name="Picture 21" descr="lhcb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332538"/>
            <a:ext cx="703262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6" name="Rectangle 842"/>
          <p:cNvSpPr>
            <a:spLocks noGrp="1" noChangeArrowheads="1"/>
          </p:cNvSpPr>
          <p:nvPr>
            <p:ph type="title"/>
          </p:nvPr>
        </p:nvSpPr>
        <p:spPr bwMode="auto">
          <a:xfrm>
            <a:off x="4122738" y="149225"/>
            <a:ext cx="958850" cy="534988"/>
          </a:xfrm>
          <a:prstGeom prst="rect">
            <a:avLst/>
          </a:prstGeom>
          <a:solidFill>
            <a:srgbClr val="FFFFCC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</p:sldLayoutIdLst>
  <p:transition/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571500" indent="-5715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FF"/>
        </a:buClr>
        <a:buFont typeface="Wingdings" pitchFamily="2" charset="2"/>
        <a:buNone/>
        <a:defRPr sz="2200" b="1">
          <a:solidFill>
            <a:srgbClr val="0000FF"/>
          </a:solidFill>
          <a:latin typeface="+mn-lt"/>
          <a:ea typeface="+mn-ea"/>
          <a:cs typeface="+mn-cs"/>
        </a:defRPr>
      </a:lvl1pPr>
      <a:lvl2pPr marL="361950" indent="-3619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Tx/>
        <a:buFont typeface="Wingdings" pitchFamily="2" charset="2"/>
        <a:buChar char="Ø"/>
        <a:defRPr sz="2000" b="1">
          <a:solidFill>
            <a:srgbClr val="008000"/>
          </a:solidFill>
          <a:latin typeface="+mn-lt"/>
        </a:defRPr>
      </a:lvl2pPr>
      <a:lvl3pPr marL="627063" indent="-26511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Tx/>
        <a:buFont typeface="Wingdings" pitchFamily="2" charset="2"/>
        <a:buChar char="ü"/>
        <a:defRPr sz="2000" b="1">
          <a:solidFill>
            <a:srgbClr val="C00000"/>
          </a:solidFill>
          <a:latin typeface="+mn-lt"/>
        </a:defRPr>
      </a:lvl3pPr>
      <a:lvl4pPr marL="2019300" indent="-2667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–"/>
        <a:defRPr sz="2000" b="1">
          <a:solidFill>
            <a:schemeClr val="tx1"/>
          </a:solidFill>
          <a:latin typeface="+mn-lt"/>
        </a:defRPr>
      </a:lvl4pPr>
      <a:lvl5pPr marL="2381250" indent="-2667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400" b="1">
          <a:solidFill>
            <a:schemeClr val="tx1"/>
          </a:solidFill>
          <a:latin typeface="Comic Sans MS" pitchFamily="66" charset="0"/>
        </a:defRPr>
      </a:lvl5pPr>
      <a:lvl6pPr marL="2838450" indent="-2667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tx1"/>
          </a:solidFill>
          <a:latin typeface="Comic Sans MS" pitchFamily="66" charset="0"/>
        </a:defRPr>
      </a:lvl6pPr>
      <a:lvl7pPr marL="3295650" indent="-2667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tx1"/>
          </a:solidFill>
          <a:latin typeface="Comic Sans MS" pitchFamily="66" charset="0"/>
        </a:defRPr>
      </a:lvl7pPr>
      <a:lvl8pPr marL="3752850" indent="-2667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tx1"/>
          </a:solidFill>
          <a:latin typeface="Comic Sans MS" pitchFamily="66" charset="0"/>
        </a:defRPr>
      </a:lvl8pPr>
      <a:lvl9pPr marL="4210050" indent="-2667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tx1"/>
          </a:solidFill>
          <a:latin typeface="Comic Sans MS" pitchFamily="66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40.tiff"/><Relationship Id="rId4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5" Type="http://schemas.openxmlformats.org/officeDocument/2006/relationships/image" Target="../media/image39.gif"/><Relationship Id="rId4" Type="http://schemas.openxmlformats.org/officeDocument/2006/relationships/image" Target="../media/image38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wmf"/><Relationship Id="rId11" Type="http://schemas.openxmlformats.org/officeDocument/2006/relationships/image" Target="../media/image93.png"/><Relationship Id="rId5" Type="http://schemas.openxmlformats.org/officeDocument/2006/relationships/image" Target="../media/image87.wmf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hyperlink" Target="http://aladdin.utef.cvut.cz/ofat/_Common_/TimepixChip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LHCb</a:t>
            </a:r>
            <a:r>
              <a:rPr lang="en-US" dirty="0" smtClean="0"/>
              <a:t> program</a:t>
            </a:r>
            <a:endParaRPr lang="en-US" dirty="0"/>
          </a:p>
        </p:txBody>
      </p:sp>
      <p:pic>
        <p:nvPicPr>
          <p:cNvPr id="4" name="Picture 2" descr="C:\Users\pietrzyk\Desktop\LHCbDetect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922040"/>
            <a:ext cx="8748502" cy="4411960"/>
          </a:xfrm>
          <a:prstGeom prst="rect">
            <a:avLst/>
          </a:prstGeom>
          <a:noFill/>
          <a:ln w="19050">
            <a:solidFill>
              <a:srgbClr val="0000FF"/>
            </a:solidFill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52003" y="5722203"/>
            <a:ext cx="42182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90"/>
                </a:solidFill>
              </a:rPr>
              <a:t>Nikhef</a:t>
            </a:r>
            <a:r>
              <a:rPr lang="en-US" sz="2400" dirty="0" smtClean="0">
                <a:solidFill>
                  <a:srgbClr val="000090"/>
                </a:solidFill>
              </a:rPr>
              <a:t> SAC Review 2013</a:t>
            </a:r>
          </a:p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Marcel </a:t>
            </a:r>
            <a:r>
              <a:rPr lang="en-US" sz="2400" dirty="0" err="1" smtClean="0">
                <a:solidFill>
                  <a:srgbClr val="000090"/>
                </a:solidFill>
              </a:rPr>
              <a:t>Merk</a:t>
            </a:r>
            <a:r>
              <a:rPr lang="en-US" sz="2400" dirty="0" smtClean="0">
                <a:solidFill>
                  <a:srgbClr val="000090"/>
                </a:solidFill>
              </a:rPr>
              <a:t> for the </a:t>
            </a:r>
            <a:r>
              <a:rPr lang="en-US" sz="2400" dirty="0" err="1" smtClean="0">
                <a:solidFill>
                  <a:srgbClr val="000090"/>
                </a:solidFill>
              </a:rPr>
              <a:t>LHCb</a:t>
            </a:r>
            <a:r>
              <a:rPr lang="en-US" sz="2400" dirty="0" smtClean="0">
                <a:solidFill>
                  <a:srgbClr val="000090"/>
                </a:solidFill>
              </a:rPr>
              <a:t> group 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 Tracker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45" name="Rectangle 13"/>
          <p:cNvSpPr>
            <a:spLocks noChangeArrowheads="1"/>
          </p:cNvSpPr>
          <p:nvPr/>
        </p:nvSpPr>
        <p:spPr bwMode="auto">
          <a:xfrm>
            <a:off x="323528" y="3861048"/>
            <a:ext cx="4320480" cy="461665"/>
          </a:xfrm>
          <a:prstGeom prst="rect">
            <a:avLst/>
          </a:prstGeom>
          <a:solidFill>
            <a:schemeClr val="bg1"/>
          </a:solidFill>
          <a:ln w="12700" algn="ctr">
            <a:noFill/>
            <a:round/>
            <a:headEnd/>
            <a:tailEnd type="triangle" w="lg" len="med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247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3018" y="980728"/>
            <a:ext cx="4327454" cy="3024336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</p:pic>
      <p:pic>
        <p:nvPicPr>
          <p:cNvPr id="10249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2167" y="4293096"/>
            <a:ext cx="3660731" cy="2376264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</p:pic>
      <p:pic>
        <p:nvPicPr>
          <p:cNvPr id="10250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8275" y="4293096"/>
            <a:ext cx="3462618" cy="2302768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</p:pic>
      <p:sp>
        <p:nvSpPr>
          <p:cNvPr id="10251" name="TextBox 18"/>
          <p:cNvSpPr txBox="1">
            <a:spLocks noChangeArrowheads="1"/>
          </p:cNvSpPr>
          <p:nvPr/>
        </p:nvSpPr>
        <p:spPr bwMode="auto">
          <a:xfrm>
            <a:off x="6156176" y="980728"/>
            <a:ext cx="117211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rt-relation:</a:t>
            </a:r>
          </a:p>
        </p:txBody>
      </p:sp>
      <p:sp>
        <p:nvSpPr>
          <p:cNvPr id="10253" name="TextBox 20"/>
          <p:cNvSpPr txBox="1">
            <a:spLocks noChangeArrowheads="1"/>
          </p:cNvSpPr>
          <p:nvPr/>
        </p:nvSpPr>
        <p:spPr bwMode="auto">
          <a:xfrm>
            <a:off x="1907704" y="4077072"/>
            <a:ext cx="1879682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Efficiency profile:</a:t>
            </a:r>
          </a:p>
        </p:txBody>
      </p:sp>
      <p:sp>
        <p:nvSpPr>
          <p:cNvPr id="10254" name="TextBox 21"/>
          <p:cNvSpPr txBox="1">
            <a:spLocks noChangeArrowheads="1"/>
          </p:cNvSpPr>
          <p:nvPr/>
        </p:nvSpPr>
        <p:spPr bwMode="auto">
          <a:xfrm>
            <a:off x="5724128" y="4077072"/>
            <a:ext cx="147348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hit resolution:</a:t>
            </a:r>
          </a:p>
        </p:txBody>
      </p:sp>
      <p:pic>
        <p:nvPicPr>
          <p:cNvPr id="16" name="Picture 52" descr="DSCN004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980728"/>
            <a:ext cx="3919538" cy="2940050"/>
          </a:xfrm>
          <a:prstGeom prst="rect">
            <a:avLst/>
          </a:prstGeom>
          <a:noFill/>
        </p:spPr>
      </p:pic>
      <p:pic>
        <p:nvPicPr>
          <p:cNvPr id="17" name="Picture 54" descr="straw"/>
          <p:cNvPicPr>
            <a:picLocks noChangeAspect="1" noChangeArrowheads="1"/>
          </p:cNvPicPr>
          <p:nvPr/>
        </p:nvPicPr>
        <p:blipFill>
          <a:blip r:embed="rId7" cstate="print"/>
          <a:srcRect t="9000" b="5142"/>
          <a:stretch>
            <a:fillRect/>
          </a:stretch>
        </p:blipFill>
        <p:spPr bwMode="auto">
          <a:xfrm>
            <a:off x="179512" y="4221088"/>
            <a:ext cx="1497013" cy="12969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" name="Line 55"/>
          <p:cNvSpPr>
            <a:spLocks noChangeShapeType="1"/>
          </p:cNvSpPr>
          <p:nvPr/>
        </p:nvSpPr>
        <p:spPr bwMode="auto">
          <a:xfrm flipH="1">
            <a:off x="179512" y="2348880"/>
            <a:ext cx="576064" cy="1867272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9" name="Line 56"/>
          <p:cNvSpPr>
            <a:spLocks noChangeShapeType="1"/>
          </p:cNvSpPr>
          <p:nvPr/>
        </p:nvSpPr>
        <p:spPr bwMode="auto">
          <a:xfrm>
            <a:off x="827584" y="2348880"/>
            <a:ext cx="864096" cy="1872208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380312" y="4869160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σ</a:t>
            </a:r>
            <a:r>
              <a:rPr lang="en-US" dirty="0" smtClean="0">
                <a:solidFill>
                  <a:srgbClr val="FF0000"/>
                </a:solidFill>
              </a:rPr>
              <a:t> = 211 </a:t>
            </a:r>
            <a:r>
              <a:rPr lang="el-GR" dirty="0" smtClean="0">
                <a:solidFill>
                  <a:srgbClr val="FF0000"/>
                </a:solidFill>
              </a:rPr>
              <a:t>μ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67944" y="4941168"/>
            <a:ext cx="113845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Plateau: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ε</a:t>
            </a:r>
            <a:r>
              <a:rPr lang="en-US" dirty="0" smtClean="0">
                <a:solidFill>
                  <a:srgbClr val="FF0000"/>
                </a:solidFill>
              </a:rPr>
              <a:t> = 99.5%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619CF77-C6F4-4416-9C26-FC553AC55B9A}" type="slidenum">
              <a:rPr lang="nl-NL" smtClean="0"/>
              <a:pPr/>
              <a:t>10</a:t>
            </a:fld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rigger_diagram_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3" y="980728"/>
            <a:ext cx="5768372" cy="338437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11</a:t>
            </a:fld>
            <a:endParaRPr lang="nl-NL"/>
          </a:p>
        </p:txBody>
      </p:sp>
      <p:pic>
        <p:nvPicPr>
          <p:cNvPr id="7" name="Picture 6" descr="online_D0hhh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4707329"/>
            <a:ext cx="2987824" cy="2034039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8" name="Picture 7" descr="online_jpsi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82347" y="764704"/>
            <a:ext cx="2961654" cy="201622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9" name="Picture 8" descr="online_phi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6920" y="2780928"/>
            <a:ext cx="2977080" cy="2016224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937320" y="4572000"/>
            <a:ext cx="4320480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Nikhef</a:t>
            </a:r>
            <a:r>
              <a:rPr lang="en-US" dirty="0" smtClean="0"/>
              <a:t>  Trigger contributions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L0 Hardware</a:t>
            </a:r>
          </a:p>
          <a:p>
            <a:pPr lvl="1">
              <a:buFont typeface="Calibri" pitchFamily="34" charset="0"/>
              <a:buChar char="–"/>
            </a:pPr>
            <a:r>
              <a:rPr lang="en-US" dirty="0" smtClean="0">
                <a:solidFill>
                  <a:srgbClr val="3366FF"/>
                </a:solidFill>
              </a:rPr>
              <a:t> Pile-Up detector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HLT Software</a:t>
            </a:r>
          </a:p>
          <a:p>
            <a:pPr lvl="1">
              <a:buFont typeface="Calibri" pitchFamily="34" charset="0"/>
              <a:buChar char="–"/>
            </a:pPr>
            <a:r>
              <a:rPr lang="en-US" dirty="0" smtClean="0">
                <a:solidFill>
                  <a:srgbClr val="3366FF"/>
                </a:solidFill>
              </a:rPr>
              <a:t> Framework authors</a:t>
            </a:r>
          </a:p>
          <a:p>
            <a:pPr lvl="1">
              <a:buFont typeface="Calibri" pitchFamily="34" charset="0"/>
              <a:buChar char="–"/>
            </a:pPr>
            <a:r>
              <a:rPr lang="en-US" dirty="0" smtClean="0">
                <a:solidFill>
                  <a:srgbClr val="3366FF"/>
                </a:solidFill>
              </a:rPr>
              <a:t> Contributions to algorithms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Trigger project leader from 2012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Trigger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/>
          <p:nvPr/>
        </p:nvGrpSpPr>
        <p:grpSpPr>
          <a:xfrm>
            <a:off x="1619672" y="1124744"/>
            <a:ext cx="7272808" cy="2664296"/>
            <a:chOff x="1115616" y="3717032"/>
            <a:chExt cx="6408712" cy="2272665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15616" y="3717032"/>
              <a:ext cx="6408712" cy="22726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4" name="Rectangle 13"/>
            <p:cNvSpPr/>
            <p:nvPr/>
          </p:nvSpPr>
          <p:spPr>
            <a:xfrm>
              <a:off x="1187624" y="3717032"/>
              <a:ext cx="3096344" cy="2232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14"/>
          <p:cNvGrpSpPr/>
          <p:nvPr/>
        </p:nvGrpSpPr>
        <p:grpSpPr>
          <a:xfrm>
            <a:off x="-108520" y="2492896"/>
            <a:ext cx="4934880" cy="4059787"/>
            <a:chOff x="0" y="1772816"/>
            <a:chExt cx="4934880" cy="4059787"/>
          </a:xfrm>
        </p:grpSpPr>
        <p:grpSp>
          <p:nvGrpSpPr>
            <p:cNvPr id="7" name="Group 13"/>
            <p:cNvGrpSpPr/>
            <p:nvPr/>
          </p:nvGrpSpPr>
          <p:grpSpPr>
            <a:xfrm>
              <a:off x="0" y="1772816"/>
              <a:ext cx="4934880" cy="4059787"/>
              <a:chOff x="0" y="1772816"/>
              <a:chExt cx="4934880" cy="4059787"/>
            </a:xfrm>
          </p:grpSpPr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1844824"/>
                <a:ext cx="4934880" cy="398777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35496" y="1772816"/>
                <a:ext cx="4752528" cy="20162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0" y="3717032"/>
              <a:ext cx="611560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5256584" cy="1927448"/>
          </a:xfrm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Offline &amp; Trigger Track Reconstruction: </a:t>
            </a:r>
          </a:p>
          <a:p>
            <a:pPr lvl="1"/>
            <a:r>
              <a:rPr lang="en-US" dirty="0" err="1" smtClean="0"/>
              <a:t>Kalman</a:t>
            </a:r>
            <a:r>
              <a:rPr lang="en-US" dirty="0" smtClean="0"/>
              <a:t> filter using hits of all tracking sub-</a:t>
            </a:r>
            <a:r>
              <a:rPr lang="en-US" dirty="0" err="1" smtClean="0"/>
              <a:t>det’s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Track based Alignment: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Allows to include mass constraint from any clean resonance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Precise mass reconstruction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Convenors</a:t>
            </a:r>
            <a:r>
              <a:rPr lang="en-US" dirty="0" smtClean="0">
                <a:solidFill>
                  <a:srgbClr val="0000FF"/>
                </a:solidFill>
              </a:rPr>
              <a:t> Reconstruction and Alignment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004048" y="3675271"/>
            <a:ext cx="3836624" cy="545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55215" rIns="81631" bIns="40816"/>
          <a:lstStyle/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</a:tabLst>
            </a:pPr>
            <a:r>
              <a:rPr lang="en-US" sz="1600" dirty="0" smtClean="0">
                <a:solidFill>
                  <a:srgbClr val="FF0000"/>
                </a:solidFill>
              </a:rPr>
              <a:t>red: </a:t>
            </a:r>
            <a:r>
              <a:rPr lang="en-US" sz="1600" dirty="0" smtClean="0">
                <a:solidFill>
                  <a:srgbClr val="3366FF"/>
                </a:solidFill>
              </a:rPr>
              <a:t>without D0 mass constraint in alignment</a:t>
            </a:r>
          </a:p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</a:tabLst>
            </a:pPr>
            <a:r>
              <a:rPr lang="en-US" sz="1600" dirty="0" smtClean="0"/>
              <a:t>black: </a:t>
            </a:r>
            <a:r>
              <a:rPr lang="en-US" sz="1600" dirty="0" smtClean="0">
                <a:solidFill>
                  <a:srgbClr val="3366FF"/>
                </a:solidFill>
              </a:rPr>
              <a:t>with D0 mass constraint in alignment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400" y="3717032"/>
            <a:ext cx="2253384" cy="6595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60015" rIns="81631" bIns="40816"/>
          <a:lstStyle/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regions with material</a:t>
            </a:r>
          </a:p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are vetoed in analysis</a:t>
            </a: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2267744" y="4293096"/>
            <a:ext cx="496656" cy="764723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triangle" w="lg" len="lg"/>
          </a:ln>
          <a:effectLst/>
        </p:spPr>
        <p:txBody>
          <a:bodyPr lIns="82936" tIns="41469" rIns="82936" bIns="41469"/>
          <a:lstStyle/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220072" y="4941168"/>
            <a:ext cx="3456384" cy="122413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Online Displaced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Vertex determination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Used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Exotic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particle searches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Atlas/CMS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4572000" cy="1752600"/>
          </a:xfrm>
          <a:ln w="12700">
            <a:solidFill>
              <a:srgbClr val="0000FF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n-US" u="sng" dirty="0" smtClean="0">
                <a:solidFill>
                  <a:srgbClr val="006600"/>
                </a:solidFill>
              </a:rPr>
              <a:t>Pro’s:</a:t>
            </a:r>
          </a:p>
          <a:p>
            <a:pPr lvl="1"/>
            <a:r>
              <a:rPr lang="en-US" dirty="0" smtClean="0"/>
              <a:t>Mass Resolution due to long lever arm</a:t>
            </a:r>
          </a:p>
          <a:p>
            <a:pPr lvl="1"/>
            <a:r>
              <a:rPr lang="en-US" dirty="0" smtClean="0"/>
              <a:t>Vertex Resolution due to </a:t>
            </a:r>
            <a:r>
              <a:rPr lang="en-US" dirty="0" err="1" smtClean="0"/>
              <a:t>Velo</a:t>
            </a:r>
            <a:r>
              <a:rPr lang="en-US" dirty="0" smtClean="0"/>
              <a:t> in vacuum</a:t>
            </a:r>
          </a:p>
          <a:p>
            <a:pPr lvl="1"/>
            <a:r>
              <a:rPr lang="en-US" dirty="0" smtClean="0"/>
              <a:t>RICH PID</a:t>
            </a:r>
          </a:p>
          <a:p>
            <a:pPr lvl="1"/>
            <a:r>
              <a:rPr lang="en-US" dirty="0" smtClean="0"/>
              <a:t>Online reconstruction capabilities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13</a:t>
            </a:fld>
            <a:endParaRPr lang="nl-NL"/>
          </a:p>
        </p:txBody>
      </p:sp>
      <p:pic>
        <p:nvPicPr>
          <p:cNvPr id="6" name="Picture 5" descr="LHCb_Upsil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810000"/>
            <a:ext cx="3841230" cy="2879229"/>
          </a:xfrm>
          <a:prstGeom prst="rect">
            <a:avLst/>
          </a:prstGeom>
        </p:spPr>
      </p:pic>
      <p:pic>
        <p:nvPicPr>
          <p:cNvPr id="7" name="Content Placeholder 3" descr="mixing_plot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3886201"/>
            <a:ext cx="4903677" cy="28193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166" y="914400"/>
            <a:ext cx="88610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/>
              <a:t>LHCb</a:t>
            </a:r>
            <a:r>
              <a:rPr lang="en-US" sz="2200" dirty="0" smtClean="0"/>
              <a:t> Forward Geometry; comparison to 4π general purpose experiments:</a:t>
            </a:r>
            <a:endParaRPr lang="en-US" sz="2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953000" y="1447800"/>
            <a:ext cx="3657600" cy="1447800"/>
          </a:xfrm>
          <a:prstGeom prst="rect">
            <a:avLst/>
          </a:prstGeom>
          <a:ln w="12700">
            <a:solidFill>
              <a:srgbClr val="0000FF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u="sng" dirty="0" smtClean="0">
                <a:solidFill>
                  <a:srgbClr val="FF0000"/>
                </a:solidFill>
              </a:rPr>
              <a:t>Con</a:t>
            </a:r>
            <a:r>
              <a:rPr kumimoji="0" lang="en-US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’</a:t>
            </a:r>
            <a:r>
              <a:rPr kumimoji="0" lang="en-US" sz="20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685800" lvl="1" indent="-228600">
              <a:spcBef>
                <a:spcPct val="20000"/>
              </a:spcBef>
              <a:buFont typeface="Lucida Grande"/>
              <a:buChar char="-"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Limited acceptance for high Pt -physics</a:t>
            </a:r>
          </a:p>
          <a:p>
            <a:pPr marL="685800" lvl="1" indent="-228600">
              <a:spcBef>
                <a:spcPct val="20000"/>
              </a:spcBef>
              <a:buFont typeface="Lucida Grande"/>
              <a:buChar char="-"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Limited pileup (Luminosity) capability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3429000"/>
            <a:ext cx="3647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 Resolution – Upsilon spectrum: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76800" y="3429000"/>
            <a:ext cx="3509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Decay-time Resolution – B</a:t>
            </a:r>
            <a:r>
              <a:rPr lang="en-US" baseline="-25000" dirty="0" smtClean="0"/>
              <a:t>s</a:t>
            </a:r>
            <a:r>
              <a:rPr lang="en-US" dirty="0" smtClean="0"/>
              <a:t> mixing: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LHCb</a:t>
            </a:r>
            <a:r>
              <a:rPr lang="en-US" dirty="0" smtClean="0"/>
              <a:t> – </a:t>
            </a:r>
            <a:r>
              <a:rPr lang="en-US" dirty="0" err="1" smtClean="0"/>
              <a:t>Flavour</a:t>
            </a:r>
            <a:r>
              <a:rPr lang="en-US" dirty="0" smtClean="0"/>
              <a:t> Physics</a:t>
            </a:r>
            <a:endParaRPr lang="en-US" dirty="0"/>
          </a:p>
        </p:txBody>
      </p:sp>
      <p:pic>
        <p:nvPicPr>
          <p:cNvPr id="7" name="Picture 6" descr="T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1278183" cy="14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505200"/>
            <a:ext cx="1493245" cy="1109979"/>
          </a:xfrm>
          <a:prstGeom prst="rect">
            <a:avLst/>
          </a:prstGeom>
        </p:spPr>
      </p:pic>
      <p:pic>
        <p:nvPicPr>
          <p:cNvPr id="9" name="Picture 8" descr="penguin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778" y="5267241"/>
            <a:ext cx="1101422" cy="1209759"/>
          </a:xfrm>
          <a:prstGeom prst="rect">
            <a:avLst/>
          </a:prstGeom>
        </p:spPr>
      </p:pic>
      <p:pic>
        <p:nvPicPr>
          <p:cNvPr id="10" name="Picture 9" descr="BsJPsiPhi.tif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200" y="1676400"/>
            <a:ext cx="2932229" cy="1342746"/>
          </a:xfrm>
          <a:prstGeom prst="rect">
            <a:avLst/>
          </a:prstGeom>
        </p:spPr>
      </p:pic>
      <p:grpSp>
        <p:nvGrpSpPr>
          <p:cNvPr id="3" name="Group 26"/>
          <p:cNvGrpSpPr/>
          <p:nvPr/>
        </p:nvGrpSpPr>
        <p:grpSpPr>
          <a:xfrm>
            <a:off x="2321685" y="3200400"/>
            <a:ext cx="2936115" cy="1556241"/>
            <a:chOff x="691011" y="1044010"/>
            <a:chExt cx="4236720" cy="2100866"/>
          </a:xfrm>
        </p:grpSpPr>
        <p:pic>
          <p:nvPicPr>
            <p:cNvPr id="12" name="Picture 11" descr="BoxDiagram.tif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1011" y="1057726"/>
              <a:ext cx="4236720" cy="208715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49653" y="1044010"/>
              <a:ext cx="416560" cy="317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16"/>
          <p:cNvGrpSpPr/>
          <p:nvPr/>
        </p:nvGrpSpPr>
        <p:grpSpPr>
          <a:xfrm>
            <a:off x="2209801" y="4877812"/>
            <a:ext cx="3082280" cy="1903988"/>
            <a:chOff x="4800600" y="1097704"/>
            <a:chExt cx="3851920" cy="2306607"/>
          </a:xfrm>
        </p:grpSpPr>
        <p:pic>
          <p:nvPicPr>
            <p:cNvPr id="15" name="Picture 14" descr="BsmumuPenguinSM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00600" y="1097704"/>
              <a:ext cx="3851920" cy="230660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477000" y="1156517"/>
              <a:ext cx="914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609600" y="3200400"/>
            <a:ext cx="8305800" cy="1588"/>
          </a:xfrm>
          <a:prstGeom prst="line">
            <a:avLst/>
          </a:prstGeom>
          <a:ln w="12700"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5800" y="4876800"/>
            <a:ext cx="8229600" cy="1588"/>
          </a:xfrm>
          <a:prstGeom prst="line">
            <a:avLst/>
          </a:prstGeom>
          <a:ln w="12700"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2000" y="816114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Testing the deep quantum structure of Nature by looking at quantum loops via trees, boxes, penguins: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LHCb</a:t>
            </a:r>
            <a:r>
              <a:rPr lang="en-US" dirty="0" smtClean="0"/>
              <a:t> – </a:t>
            </a:r>
            <a:r>
              <a:rPr lang="en-US" dirty="0" err="1" smtClean="0"/>
              <a:t>Flavour</a:t>
            </a:r>
            <a:r>
              <a:rPr lang="en-US" dirty="0" smtClean="0"/>
              <a:t> Physics</a:t>
            </a:r>
            <a:endParaRPr lang="en-US" dirty="0"/>
          </a:p>
        </p:txBody>
      </p:sp>
      <p:pic>
        <p:nvPicPr>
          <p:cNvPr id="4" name="Picture 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7561" y="3200400"/>
            <a:ext cx="3231639" cy="154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Tre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600200"/>
            <a:ext cx="1278183" cy="14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505200"/>
            <a:ext cx="1493245" cy="1109979"/>
          </a:xfrm>
          <a:prstGeom prst="rect">
            <a:avLst/>
          </a:prstGeom>
        </p:spPr>
      </p:pic>
      <p:pic>
        <p:nvPicPr>
          <p:cNvPr id="9" name="Picture 8" descr="penguin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8778" y="5267241"/>
            <a:ext cx="1101422" cy="1209759"/>
          </a:xfrm>
          <a:prstGeom prst="rect">
            <a:avLst/>
          </a:prstGeom>
        </p:spPr>
      </p:pic>
      <p:pic>
        <p:nvPicPr>
          <p:cNvPr id="10" name="Picture 9" descr="BsJPsiPhi.tif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0" y="1676400"/>
            <a:ext cx="2932229" cy="1342746"/>
          </a:xfrm>
          <a:prstGeom prst="rect">
            <a:avLst/>
          </a:prstGeom>
        </p:spPr>
      </p:pic>
      <p:grpSp>
        <p:nvGrpSpPr>
          <p:cNvPr id="3" name="Group 26"/>
          <p:cNvGrpSpPr/>
          <p:nvPr/>
        </p:nvGrpSpPr>
        <p:grpSpPr>
          <a:xfrm>
            <a:off x="2321685" y="3200400"/>
            <a:ext cx="2936115" cy="1556241"/>
            <a:chOff x="691011" y="1044010"/>
            <a:chExt cx="4236720" cy="2100866"/>
          </a:xfrm>
        </p:grpSpPr>
        <p:pic>
          <p:nvPicPr>
            <p:cNvPr id="12" name="Picture 11" descr="BoxDiagram.tif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1011" y="1057726"/>
              <a:ext cx="4236720" cy="208715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49653" y="1044010"/>
              <a:ext cx="416560" cy="317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16"/>
          <p:cNvGrpSpPr/>
          <p:nvPr/>
        </p:nvGrpSpPr>
        <p:grpSpPr>
          <a:xfrm>
            <a:off x="2209801" y="4877812"/>
            <a:ext cx="3082280" cy="1903988"/>
            <a:chOff x="4800600" y="1097704"/>
            <a:chExt cx="3851920" cy="2306607"/>
          </a:xfrm>
        </p:grpSpPr>
        <p:pic>
          <p:nvPicPr>
            <p:cNvPr id="15" name="Picture 14" descr="BsmumuPenguinSM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00600" y="1097704"/>
              <a:ext cx="3851920" cy="230660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477000" y="1156517"/>
              <a:ext cx="914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19"/>
          <p:cNvGrpSpPr/>
          <p:nvPr/>
        </p:nvGrpSpPr>
        <p:grpSpPr>
          <a:xfrm>
            <a:off x="5607561" y="4801612"/>
            <a:ext cx="3155439" cy="1903988"/>
            <a:chOff x="0" y="627845"/>
            <a:chExt cx="9144000" cy="5602310"/>
          </a:xfrm>
        </p:grpSpPr>
        <p:pic>
          <p:nvPicPr>
            <p:cNvPr id="18" name="Picture 17" descr="BsmumuPenguinNP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627845"/>
              <a:ext cx="9144000" cy="560231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157256" y="890380"/>
              <a:ext cx="12192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62000" y="816114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Testing the deep quantum structure of Nature by looking at quantum loops via trees, boxes, penguins:</a:t>
            </a:r>
            <a:endParaRPr lang="en-US" sz="2000" dirty="0">
              <a:solidFill>
                <a:srgbClr val="00009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09600" y="3200400"/>
            <a:ext cx="8305800" cy="1588"/>
          </a:xfrm>
          <a:prstGeom prst="line">
            <a:avLst/>
          </a:prstGeom>
          <a:ln w="12700"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5800" y="4876800"/>
            <a:ext cx="8229600" cy="1588"/>
          </a:xfrm>
          <a:prstGeom prst="line">
            <a:avLst/>
          </a:prstGeom>
          <a:ln w="12700"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133600" y="1524000"/>
            <a:ext cx="3200399" cy="5257800"/>
          </a:xfrm>
          <a:prstGeom prst="rect">
            <a:avLst/>
          </a:prstGeom>
          <a:noFill/>
          <a:ln w="19050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562600" y="1524000"/>
            <a:ext cx="3352800" cy="5257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296976" y="1600200"/>
            <a:ext cx="589224" cy="461665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SM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74800" y="1600200"/>
            <a:ext cx="542336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NP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250"/>
            <a:ext cx="10353675" cy="66675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</p:pic>
      <p:sp>
        <p:nvSpPr>
          <p:cNvPr id="5" name="TextBox 4"/>
          <p:cNvSpPr txBox="1"/>
          <p:nvPr/>
        </p:nvSpPr>
        <p:spPr>
          <a:xfrm>
            <a:off x="177793" y="220671"/>
            <a:ext cx="3169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D6FFFC"/>
                </a:solidFill>
              </a:rPr>
              <a:t>Explaining </a:t>
            </a:r>
            <a:r>
              <a:rPr lang="en-US" sz="2000" dirty="0" err="1" smtClean="0">
                <a:solidFill>
                  <a:srgbClr val="D6FFFC"/>
                </a:solidFill>
              </a:rPr>
              <a:t>Flavour</a:t>
            </a:r>
            <a:r>
              <a:rPr lang="en-US" sz="2000" dirty="0" smtClean="0">
                <a:solidFill>
                  <a:srgbClr val="D6FFFC"/>
                </a:solidFill>
              </a:rPr>
              <a:t> Physics…</a:t>
            </a:r>
            <a:endParaRPr lang="en-US" sz="2000" dirty="0">
              <a:solidFill>
                <a:srgbClr val="D6FFF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Papers by Nikhef </a:t>
            </a:r>
            <a:r>
              <a:rPr lang="en-US" sz="3200" dirty="0" err="1" smtClean="0"/>
              <a:t>Bfys</a:t>
            </a:r>
            <a:r>
              <a:rPr lang="en-US" sz="3200" dirty="0" smtClean="0"/>
              <a:t> group members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64704"/>
            <a:ext cx="8587680" cy="4032448"/>
          </a:xfrm>
          <a:solidFill>
            <a:schemeClr val="bg1"/>
          </a:solidFill>
          <a:ln>
            <a:solidFill>
              <a:srgbClr val="0000FF"/>
            </a:solidFill>
          </a:ln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Physics </a:t>
            </a:r>
            <a:r>
              <a:rPr lang="en-US" dirty="0" smtClean="0">
                <a:solidFill>
                  <a:srgbClr val="0000FF"/>
                </a:solidFill>
              </a:rPr>
              <a:t>Papers: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ym typeface="Wingdings" pitchFamily="2" charset="2"/>
              </a:rPr>
              <a:t>Measurement of the effective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 pitchFamily="2" charset="2"/>
              </a:rPr>
              <a:t>J</a:t>
            </a:r>
            <a:r>
              <a:rPr lang="en-US" dirty="0" smtClean="0">
                <a:sym typeface="Wingdings" pitchFamily="2" charset="2"/>
              </a:rPr>
              <a:t>/ψ K</a:t>
            </a:r>
            <a:r>
              <a:rPr lang="en-US" baseline="-25000" dirty="0" smtClean="0">
                <a:sym typeface="Wingdings" pitchFamily="2" charset="2"/>
              </a:rPr>
              <a:t>s</a:t>
            </a:r>
            <a:r>
              <a:rPr lang="en-US" dirty="0" smtClean="0">
                <a:sym typeface="Wingdings" pitchFamily="2" charset="2"/>
              </a:rPr>
              <a:t> lifetime, </a:t>
            </a:r>
            <a:r>
              <a:rPr lang="en-US" dirty="0" err="1" smtClean="0">
                <a:sym typeface="Wingdings" pitchFamily="2" charset="2"/>
              </a:rPr>
              <a:t>Nucl</a:t>
            </a:r>
            <a:r>
              <a:rPr lang="en-US" dirty="0" smtClean="0">
                <a:sym typeface="Wingdings" pitchFamily="2" charset="2"/>
              </a:rPr>
              <a:t>. Phys. B (2013)</a:t>
            </a:r>
            <a:endParaRPr lang="en-US" dirty="0" smtClean="0"/>
          </a:p>
          <a:p>
            <a:r>
              <a:rPr lang="en-US" dirty="0" smtClean="0"/>
              <a:t>Measurement </a:t>
            </a:r>
            <a:r>
              <a:rPr lang="en-US" dirty="0" smtClean="0"/>
              <a:t>of CP violation and the B</a:t>
            </a:r>
            <a:r>
              <a:rPr lang="en-US" baseline="-25000" dirty="0" smtClean="0"/>
              <a:t>s</a:t>
            </a:r>
            <a:r>
              <a:rPr lang="en-US" baseline="30000" dirty="0" smtClean="0"/>
              <a:t>0</a:t>
            </a:r>
            <a:r>
              <a:rPr lang="en-US" dirty="0" smtClean="0"/>
              <a:t> meson decay width difference with B</a:t>
            </a:r>
            <a:r>
              <a:rPr lang="en-US" baseline="-25000" dirty="0" smtClean="0"/>
              <a:t>s</a:t>
            </a:r>
            <a:r>
              <a:rPr lang="en-US" baseline="30000" dirty="0" smtClean="0"/>
              <a:t>0</a:t>
            </a:r>
            <a:r>
              <a:rPr lang="en-US" dirty="0" smtClean="0">
                <a:sym typeface="Wingdings" pitchFamily="2" charset="2"/>
              </a:rPr>
              <a:t>J/ψ K</a:t>
            </a:r>
            <a:r>
              <a:rPr lang="en-US" baseline="30000" dirty="0" smtClean="0">
                <a:sym typeface="Wingdings" pitchFamily="2" charset="2"/>
              </a:rPr>
              <a:t>+</a:t>
            </a:r>
            <a:r>
              <a:rPr lang="en-US" dirty="0" smtClean="0">
                <a:sym typeface="Wingdings" pitchFamily="2" charset="2"/>
              </a:rPr>
              <a:t>K</a:t>
            </a:r>
            <a:r>
              <a:rPr lang="en-US" baseline="30000" dirty="0" smtClean="0">
                <a:sym typeface="Wingdings" pitchFamily="2" charset="2"/>
              </a:rPr>
              <a:t>-</a:t>
            </a:r>
            <a:r>
              <a:rPr lang="en-US" dirty="0" smtClean="0">
                <a:sym typeface="Wingdings" pitchFamily="2" charset="2"/>
              </a:rPr>
              <a:t> and       B</a:t>
            </a:r>
            <a:r>
              <a:rPr lang="en-US" baseline="-25000" dirty="0" smtClean="0">
                <a:sym typeface="Wingdings" pitchFamily="2" charset="2"/>
              </a:rPr>
              <a:t>s</a:t>
            </a:r>
            <a:r>
              <a:rPr lang="en-US" baseline="30000" dirty="0" smtClean="0">
                <a:sym typeface="Wingdings" pitchFamily="2" charset="2"/>
              </a:rPr>
              <a:t>0</a:t>
            </a:r>
            <a:r>
              <a:rPr lang="en-US" dirty="0" smtClean="0">
                <a:sym typeface="Wingdings" pitchFamily="2" charset="2"/>
              </a:rPr>
              <a:t>J/ψ </a:t>
            </a:r>
            <a:r>
              <a:rPr lang="en-US" dirty="0" err="1" smtClean="0">
                <a:sym typeface="Wingdings" pitchFamily="2" charset="2"/>
              </a:rPr>
              <a:t>π</a:t>
            </a:r>
            <a:r>
              <a:rPr lang="en-US" baseline="30000" dirty="0" err="1" smtClean="0">
                <a:sym typeface="Wingdings" pitchFamily="2" charset="2"/>
              </a:rPr>
              <a:t>+</a:t>
            </a:r>
            <a:r>
              <a:rPr lang="en-US" dirty="0" err="1" smtClean="0">
                <a:sym typeface="Wingdings" pitchFamily="2" charset="2"/>
              </a:rPr>
              <a:t>π</a:t>
            </a:r>
            <a:r>
              <a:rPr lang="en-US" baseline="30000" dirty="0" smtClean="0">
                <a:sym typeface="Wingdings" pitchFamily="2" charset="2"/>
              </a:rPr>
              <a:t>-</a:t>
            </a:r>
            <a:r>
              <a:rPr lang="en-US" dirty="0" smtClean="0">
                <a:sym typeface="Wingdings" pitchFamily="2" charset="2"/>
              </a:rPr>
              <a:t> decays, Phys. Rev. D (2013</a:t>
            </a:r>
            <a:r>
              <a:rPr lang="en-US" dirty="0" smtClean="0">
                <a:sym typeface="Wingdings" pitchFamily="2" charset="2"/>
              </a:rPr>
              <a:t>)</a:t>
            </a:r>
          </a:p>
          <a:p>
            <a:r>
              <a:rPr lang="en-US" dirty="0" smtClean="0"/>
              <a:t>Prompt </a:t>
            </a:r>
            <a:r>
              <a:rPr lang="en-US" dirty="0" smtClean="0"/>
              <a:t>charm production in pp collisions at √s = 7 </a:t>
            </a:r>
            <a:r>
              <a:rPr lang="en-US" dirty="0" err="1" smtClean="0"/>
              <a:t>TeV</a:t>
            </a:r>
            <a:r>
              <a:rPr lang="en-US" dirty="0" smtClean="0"/>
              <a:t>, </a:t>
            </a:r>
            <a:r>
              <a:rPr lang="en-US" dirty="0" err="1" smtClean="0"/>
              <a:t>Nucl</a:t>
            </a:r>
            <a:r>
              <a:rPr lang="en-US" dirty="0" smtClean="0"/>
              <a:t> Phys B (2013).</a:t>
            </a:r>
          </a:p>
          <a:p>
            <a:r>
              <a:rPr lang="en-US" dirty="0" smtClean="0">
                <a:sym typeface="Wingdings"/>
              </a:rPr>
              <a:t>Measurement of the fragmentation fraction ratio </a:t>
            </a:r>
            <a:r>
              <a:rPr lang="en-US" dirty="0" err="1" smtClean="0">
                <a:sym typeface="Wingdings"/>
              </a:rPr>
              <a:t>f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/f</a:t>
            </a:r>
            <a:r>
              <a:rPr lang="en-US" baseline="-25000" dirty="0" err="1" smtClean="0">
                <a:sym typeface="Wingdings"/>
              </a:rPr>
              <a:t>d</a:t>
            </a:r>
            <a:r>
              <a:rPr lang="en-US" dirty="0" smtClean="0">
                <a:sym typeface="Wingdings"/>
              </a:rPr>
              <a:t> and its dependence on B meson kinematics”,  JHEP (2013)</a:t>
            </a:r>
          </a:p>
          <a:p>
            <a:r>
              <a:rPr lang="en-US" dirty="0" smtClean="0">
                <a:sym typeface="Wingdings"/>
              </a:rPr>
              <a:t>Measurement  of the time-dependent CP asymmetry in B</a:t>
            </a:r>
            <a:r>
              <a:rPr lang="en-US" dirty="0" smtClean="0">
                <a:sym typeface="Wingdings" pitchFamily="2" charset="2"/>
              </a:rPr>
              <a:t> J/ψ K</a:t>
            </a:r>
            <a:r>
              <a:rPr lang="en-US" baseline="-25000" dirty="0" smtClean="0">
                <a:sym typeface="Wingdings" pitchFamily="2" charset="2"/>
              </a:rPr>
              <a:t>s</a:t>
            </a:r>
            <a:r>
              <a:rPr lang="en-US" dirty="0" smtClean="0">
                <a:sym typeface="Wingdings" pitchFamily="2" charset="2"/>
              </a:rPr>
              <a:t> decays, Phys. </a:t>
            </a:r>
            <a:r>
              <a:rPr lang="en-US" dirty="0" err="1" smtClean="0">
                <a:sym typeface="Wingdings" pitchFamily="2" charset="2"/>
              </a:rPr>
              <a:t>Lett</a:t>
            </a:r>
            <a:r>
              <a:rPr lang="en-US" dirty="0" smtClean="0">
                <a:sym typeface="Wingdings" pitchFamily="2" charset="2"/>
              </a:rPr>
              <a:t>. B (2013).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First evidence of the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 pitchFamily="2" charset="2"/>
              </a:rPr>
              <a:t>μ</a:t>
            </a:r>
            <a:r>
              <a:rPr lang="en-US" baseline="30000" dirty="0" err="1" smtClean="0">
                <a:sym typeface="Wingdings" pitchFamily="2" charset="2"/>
              </a:rPr>
              <a:t>+</a:t>
            </a:r>
            <a:r>
              <a:rPr lang="en-US" dirty="0" err="1" smtClean="0">
                <a:sym typeface="Wingdings" pitchFamily="2" charset="2"/>
              </a:rPr>
              <a:t>μ</a:t>
            </a:r>
            <a:r>
              <a:rPr lang="en-US" baseline="30000" dirty="0" smtClean="0">
                <a:sym typeface="Wingdings" pitchFamily="2" charset="2"/>
              </a:rPr>
              <a:t>-</a:t>
            </a:r>
            <a:r>
              <a:rPr lang="en-US" dirty="0" smtClean="0">
                <a:sym typeface="Wingdings" pitchFamily="2" charset="2"/>
              </a:rPr>
              <a:t> decay”, Phys. Rev. </a:t>
            </a:r>
            <a:r>
              <a:rPr lang="en-US" dirty="0" err="1" smtClean="0">
                <a:sym typeface="Wingdings" pitchFamily="2" charset="2"/>
              </a:rPr>
              <a:t>Lett</a:t>
            </a:r>
            <a:r>
              <a:rPr lang="en-US" dirty="0" smtClean="0">
                <a:sym typeface="Wingdings" pitchFamily="2" charset="2"/>
              </a:rPr>
              <a:t>. (2013)</a:t>
            </a:r>
          </a:p>
          <a:p>
            <a:r>
              <a:rPr lang="en-US" dirty="0" smtClean="0">
                <a:sym typeface="Wingdings"/>
              </a:rPr>
              <a:t>Search for the rare decays </a:t>
            </a:r>
            <a:r>
              <a:rPr lang="en-US" dirty="0" err="1" smtClean="0">
                <a:sym typeface="Wingdings"/>
              </a:rPr>
              <a:t>K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 pitchFamily="2" charset="2"/>
              </a:rPr>
              <a:t>μ</a:t>
            </a:r>
            <a:r>
              <a:rPr lang="en-US" baseline="30000" dirty="0" err="1" smtClean="0">
                <a:sym typeface="Wingdings" pitchFamily="2" charset="2"/>
              </a:rPr>
              <a:t>+</a:t>
            </a:r>
            <a:r>
              <a:rPr lang="en-US" dirty="0" err="1" smtClean="0">
                <a:sym typeface="Wingdings" pitchFamily="2" charset="2"/>
              </a:rPr>
              <a:t>μ</a:t>
            </a:r>
            <a:r>
              <a:rPr lang="en-US" baseline="30000" dirty="0" smtClean="0">
                <a:sym typeface="Wingdings" pitchFamily="2" charset="2"/>
              </a:rPr>
              <a:t>-</a:t>
            </a:r>
            <a:r>
              <a:rPr lang="en-US" dirty="0" smtClean="0">
                <a:sym typeface="Wingdings" pitchFamily="2" charset="2"/>
              </a:rPr>
              <a:t>, Phys. Rev. </a:t>
            </a:r>
            <a:r>
              <a:rPr lang="en-US" dirty="0" err="1" smtClean="0">
                <a:sym typeface="Wingdings" pitchFamily="2" charset="2"/>
              </a:rPr>
              <a:t>Lett</a:t>
            </a:r>
            <a:r>
              <a:rPr lang="en-US" dirty="0" smtClean="0">
                <a:sym typeface="Wingdings" pitchFamily="2" charset="2"/>
              </a:rPr>
              <a:t>. (2013)</a:t>
            </a:r>
          </a:p>
          <a:p>
            <a:r>
              <a:rPr lang="en-US" dirty="0" smtClean="0">
                <a:sym typeface="Wingdings"/>
              </a:rPr>
              <a:t>Measurement of the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 pitchFamily="2" charset="2"/>
              </a:rPr>
              <a:t>J/ψ</a:t>
            </a:r>
            <a:r>
              <a:rPr lang="en-US" dirty="0" smtClean="0">
                <a:sym typeface="Wingdings" pitchFamily="2" charset="2"/>
              </a:rPr>
              <a:t> K</a:t>
            </a:r>
            <a:r>
              <a:rPr lang="en-US" baseline="-25000" dirty="0" smtClean="0">
                <a:sym typeface="Wingdings" pitchFamily="2" charset="2"/>
              </a:rPr>
              <a:t>s</a:t>
            </a:r>
            <a:r>
              <a:rPr lang="en-US" dirty="0" smtClean="0">
                <a:sym typeface="Wingdings" pitchFamily="2" charset="2"/>
              </a:rPr>
              <a:t> branching fraction, Phys. </a:t>
            </a:r>
            <a:r>
              <a:rPr lang="en-US" dirty="0" err="1" smtClean="0">
                <a:sym typeface="Wingdings" pitchFamily="2" charset="2"/>
              </a:rPr>
              <a:t>Lett</a:t>
            </a:r>
            <a:r>
              <a:rPr lang="en-US" dirty="0" smtClean="0">
                <a:sym typeface="Wingdings" pitchFamily="2" charset="2"/>
              </a:rPr>
              <a:t>. B (2012)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Measurement of the branching fractions of the decays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 pitchFamily="2" charset="2"/>
              </a:rPr>
              <a:t>D</a:t>
            </a:r>
            <a:r>
              <a:rPr lang="en-US" baseline="-25000" dirty="0" err="1" smtClean="0">
                <a:sym typeface="Wingdings" pitchFamily="2" charset="2"/>
              </a:rPr>
              <a:t>s</a:t>
            </a:r>
            <a:r>
              <a:rPr lang="en-US" dirty="0" err="1" smtClean="0">
                <a:sym typeface="Wingdings" pitchFamily="2" charset="2"/>
              </a:rPr>
              <a:t>K</a:t>
            </a:r>
            <a:r>
              <a:rPr lang="en-US" dirty="0" smtClean="0">
                <a:sym typeface="Wingdings" pitchFamily="2" charset="2"/>
              </a:rPr>
              <a:t> and </a:t>
            </a:r>
            <a:r>
              <a:rPr lang="en-US" dirty="0" err="1" smtClean="0">
                <a:sym typeface="Wingdings" pitchFamily="2" charset="2"/>
              </a:rPr>
              <a:t>B</a:t>
            </a:r>
            <a:r>
              <a:rPr lang="en-US" baseline="-25000" dirty="0" err="1" smtClean="0">
                <a:sym typeface="Wingdings" pitchFamily="2" charset="2"/>
              </a:rPr>
              <a:t>s</a:t>
            </a:r>
            <a:r>
              <a:rPr lang="en-US" dirty="0" err="1" smtClean="0">
                <a:sym typeface="Wingdings" pitchFamily="2" charset="2"/>
              </a:rPr>
              <a:t>D</a:t>
            </a:r>
            <a:r>
              <a:rPr lang="en-US" baseline="-25000" dirty="0" err="1" smtClean="0">
                <a:sym typeface="Wingdings" pitchFamily="2" charset="2"/>
              </a:rPr>
              <a:t>s</a:t>
            </a:r>
            <a:r>
              <a:rPr lang="en-US" dirty="0" err="1" smtClean="0">
                <a:sym typeface="Wingdings" pitchFamily="2" charset="2"/>
              </a:rPr>
              <a:t>π</a:t>
            </a:r>
            <a:r>
              <a:rPr lang="en-US" dirty="0" smtClean="0">
                <a:sym typeface="Wingdings" pitchFamily="2" charset="2"/>
              </a:rPr>
              <a:t>, JHEP (2012)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Strong constraints on the rare decays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 pitchFamily="2" charset="2"/>
              </a:rPr>
              <a:t>μ</a:t>
            </a:r>
            <a:r>
              <a:rPr lang="en-US" baseline="30000" dirty="0" err="1" smtClean="0">
                <a:sym typeface="Wingdings" pitchFamily="2" charset="2"/>
              </a:rPr>
              <a:t>+</a:t>
            </a:r>
            <a:r>
              <a:rPr lang="en-US" dirty="0" err="1" smtClean="0">
                <a:sym typeface="Wingdings" pitchFamily="2" charset="2"/>
              </a:rPr>
              <a:t>μ</a:t>
            </a:r>
            <a:r>
              <a:rPr lang="en-US" baseline="30000" dirty="0" smtClean="0">
                <a:sym typeface="Wingdings" pitchFamily="2" charset="2"/>
              </a:rPr>
              <a:t>-</a:t>
            </a:r>
            <a:r>
              <a:rPr lang="en-US" dirty="0" smtClean="0">
                <a:sym typeface="Wingdings" pitchFamily="2" charset="2"/>
              </a:rPr>
              <a:t> and B</a:t>
            </a:r>
            <a:r>
              <a:rPr lang="en-US" baseline="30000" dirty="0" smtClean="0">
                <a:sym typeface="Wingdings" pitchFamily="2" charset="2"/>
              </a:rPr>
              <a:t>0</a:t>
            </a:r>
            <a:r>
              <a:rPr lang="en-US" dirty="0" smtClean="0">
                <a:sym typeface="Wingdings" pitchFamily="2" charset="2"/>
              </a:rPr>
              <a:t>μ</a:t>
            </a:r>
            <a:r>
              <a:rPr lang="en-US" baseline="30000" dirty="0" smtClean="0">
                <a:sym typeface="Wingdings" pitchFamily="2" charset="2"/>
              </a:rPr>
              <a:t>+</a:t>
            </a:r>
            <a:r>
              <a:rPr lang="en-US" dirty="0" smtClean="0">
                <a:sym typeface="Wingdings" pitchFamily="2" charset="2"/>
              </a:rPr>
              <a:t>μ</a:t>
            </a:r>
            <a:r>
              <a:rPr lang="en-US" baseline="30000" dirty="0" smtClean="0">
                <a:sym typeface="Wingdings" pitchFamily="2" charset="2"/>
              </a:rPr>
              <a:t>-</a:t>
            </a:r>
            <a:r>
              <a:rPr lang="en-US" dirty="0" smtClean="0">
                <a:sym typeface="Wingdings" pitchFamily="2" charset="2"/>
              </a:rPr>
              <a:t>, Phys. Rev. </a:t>
            </a:r>
            <a:r>
              <a:rPr lang="en-US" dirty="0" err="1" smtClean="0">
                <a:sym typeface="Wingdings" pitchFamily="2" charset="2"/>
              </a:rPr>
              <a:t>Lett</a:t>
            </a:r>
            <a:r>
              <a:rPr lang="en-US" dirty="0" smtClean="0">
                <a:sym typeface="Wingdings" pitchFamily="2" charset="2"/>
              </a:rPr>
              <a:t> (2012)</a:t>
            </a:r>
          </a:p>
          <a:p>
            <a:r>
              <a:rPr lang="en-US" dirty="0" smtClean="0">
                <a:sym typeface="Wingdings" pitchFamily="2" charset="2"/>
              </a:rPr>
              <a:t>Measurement of the CP violating phase </a:t>
            </a:r>
            <a:r>
              <a:rPr lang="en-US" dirty="0" err="1" smtClean="0">
                <a:sym typeface="Wingdings" pitchFamily="2" charset="2"/>
              </a:rPr>
              <a:t>ϕ</a:t>
            </a:r>
            <a:r>
              <a:rPr lang="en-US" baseline="-25000" dirty="0" err="1" smtClean="0">
                <a:sym typeface="Wingdings" pitchFamily="2" charset="2"/>
              </a:rPr>
              <a:t>s</a:t>
            </a:r>
            <a:r>
              <a:rPr lang="en-US" dirty="0" smtClean="0">
                <a:sym typeface="Wingdings" pitchFamily="2" charset="2"/>
              </a:rPr>
              <a:t> in the decay </a:t>
            </a:r>
            <a:r>
              <a:rPr lang="en-US" dirty="0" err="1" smtClean="0">
                <a:sym typeface="Wingdings" pitchFamily="2" charset="2"/>
              </a:rPr>
              <a:t>B</a:t>
            </a:r>
            <a:r>
              <a:rPr lang="en-US" baseline="-25000" dirty="0" err="1" smtClean="0">
                <a:sym typeface="Wingdings" pitchFamily="2" charset="2"/>
              </a:rPr>
              <a:t>s</a:t>
            </a:r>
            <a:r>
              <a:rPr lang="en-US" dirty="0" err="1" smtClean="0">
                <a:sym typeface="Wingdings" pitchFamily="2" charset="2"/>
              </a:rPr>
              <a:t>J/ψ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φ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Search for Higgs-like bosons decaying into long-lived exotic particles, CONF note (2012)</a:t>
            </a:r>
          </a:p>
          <a:p>
            <a:r>
              <a:rPr lang="en-US" dirty="0" smtClean="0">
                <a:sym typeface="Wingdings" pitchFamily="2" charset="2"/>
              </a:rPr>
              <a:t>Determination of </a:t>
            </a:r>
            <a:r>
              <a:rPr lang="en-US" dirty="0" err="1" smtClean="0">
                <a:sym typeface="Wingdings" pitchFamily="2" charset="2"/>
              </a:rPr>
              <a:t>f</a:t>
            </a:r>
            <a:r>
              <a:rPr lang="en-US" baseline="-25000" dirty="0" err="1" smtClean="0">
                <a:sym typeface="Wingdings" pitchFamily="2" charset="2"/>
              </a:rPr>
              <a:t>s</a:t>
            </a:r>
            <a:r>
              <a:rPr lang="en-US" dirty="0" smtClean="0">
                <a:sym typeface="Wingdings" pitchFamily="2" charset="2"/>
              </a:rPr>
              <a:t>/</a:t>
            </a:r>
            <a:r>
              <a:rPr lang="en-US" dirty="0" err="1" smtClean="0">
                <a:sym typeface="Wingdings" pitchFamily="2" charset="2"/>
              </a:rPr>
              <a:t>f</a:t>
            </a:r>
            <a:r>
              <a:rPr lang="en-US" baseline="-25000" dirty="0" err="1" smtClean="0">
                <a:sym typeface="Wingdings" pitchFamily="2" charset="2"/>
              </a:rPr>
              <a:t>d</a:t>
            </a:r>
            <a:r>
              <a:rPr lang="en-US" dirty="0" smtClean="0">
                <a:sym typeface="Wingdings" pitchFamily="2" charset="2"/>
              </a:rPr>
              <a:t> for 7 </a:t>
            </a:r>
            <a:r>
              <a:rPr lang="en-US" dirty="0" err="1" smtClean="0">
                <a:sym typeface="Wingdings" pitchFamily="2" charset="2"/>
              </a:rPr>
              <a:t>TeV</a:t>
            </a:r>
            <a:r>
              <a:rPr lang="en-US" dirty="0" smtClean="0">
                <a:sym typeface="Wingdings" pitchFamily="2" charset="2"/>
              </a:rPr>
              <a:t> pp collisions and a measurement of the branching fraction for the decay B</a:t>
            </a:r>
            <a:r>
              <a:rPr lang="en-US" baseline="30000" dirty="0" smtClean="0">
                <a:sym typeface="Wingdings" pitchFamily="2" charset="2"/>
              </a:rPr>
              <a:t>0</a:t>
            </a:r>
            <a:r>
              <a:rPr lang="en-US" dirty="0" smtClean="0">
                <a:sym typeface="Wingdings" pitchFamily="2" charset="2"/>
              </a:rPr>
              <a:t>D</a:t>
            </a:r>
            <a:r>
              <a:rPr lang="en-US" baseline="30000" dirty="0" smtClean="0">
                <a:sym typeface="Wingdings" pitchFamily="2" charset="2"/>
              </a:rPr>
              <a:t>-</a:t>
            </a:r>
            <a:r>
              <a:rPr lang="en-US" dirty="0" smtClean="0">
                <a:sym typeface="Wingdings" pitchFamily="2" charset="2"/>
              </a:rPr>
              <a:t>K</a:t>
            </a:r>
            <a:r>
              <a:rPr lang="en-US" baseline="30000" dirty="0" smtClean="0">
                <a:sym typeface="Wingdings" pitchFamily="2" charset="2"/>
              </a:rPr>
              <a:t>+</a:t>
            </a:r>
            <a:r>
              <a:rPr lang="en-US" dirty="0" smtClean="0">
                <a:sym typeface="Wingdings" pitchFamily="2" charset="2"/>
              </a:rPr>
              <a:t>, Phys. Rev. </a:t>
            </a:r>
            <a:r>
              <a:rPr lang="en-US" dirty="0" err="1" smtClean="0">
                <a:sym typeface="Wingdings" pitchFamily="2" charset="2"/>
              </a:rPr>
              <a:t>Lett</a:t>
            </a:r>
            <a:r>
              <a:rPr lang="en-US" dirty="0" smtClean="0">
                <a:sym typeface="Wingdings" pitchFamily="2" charset="2"/>
              </a:rPr>
              <a:t>. (2011)</a:t>
            </a:r>
          </a:p>
          <a:p>
            <a:r>
              <a:rPr lang="en-US" dirty="0" smtClean="0">
                <a:sym typeface="Wingdings" pitchFamily="2" charset="2"/>
              </a:rPr>
              <a:t>Search for the rare decays </a:t>
            </a:r>
            <a:r>
              <a:rPr lang="en-US" dirty="0" err="1" smtClean="0">
                <a:sym typeface="Wingdings" pitchFamily="2" charset="2"/>
              </a:rPr>
              <a:t>B</a:t>
            </a:r>
            <a:r>
              <a:rPr lang="en-US" baseline="-25000" dirty="0" err="1" smtClean="0">
                <a:sym typeface="Wingdings" pitchFamily="2" charset="2"/>
              </a:rPr>
              <a:t>s</a:t>
            </a:r>
            <a:r>
              <a:rPr lang="en-US" dirty="0" err="1" smtClean="0">
                <a:sym typeface="Wingdings" pitchFamily="2" charset="2"/>
              </a:rPr>
              <a:t>μ</a:t>
            </a:r>
            <a:r>
              <a:rPr lang="en-US" baseline="30000" dirty="0" err="1" smtClean="0">
                <a:sym typeface="Wingdings" pitchFamily="2" charset="2"/>
              </a:rPr>
              <a:t>+</a:t>
            </a:r>
            <a:r>
              <a:rPr lang="en-US" dirty="0" err="1" smtClean="0">
                <a:sym typeface="Wingdings" pitchFamily="2" charset="2"/>
              </a:rPr>
              <a:t>μ</a:t>
            </a:r>
            <a:r>
              <a:rPr lang="en-US" baseline="30000" dirty="0" smtClean="0">
                <a:sym typeface="Wingdings" pitchFamily="2" charset="2"/>
              </a:rPr>
              <a:t>-</a:t>
            </a:r>
            <a:r>
              <a:rPr lang="en-US" dirty="0" smtClean="0">
                <a:sym typeface="Wingdings" pitchFamily="2" charset="2"/>
              </a:rPr>
              <a:t> and B</a:t>
            </a:r>
            <a:r>
              <a:rPr lang="en-US" baseline="30000" dirty="0" smtClean="0">
                <a:sym typeface="Wingdings" pitchFamily="2" charset="2"/>
              </a:rPr>
              <a:t>0</a:t>
            </a:r>
            <a:r>
              <a:rPr lang="en-US" dirty="0" smtClean="0">
                <a:sym typeface="Wingdings" pitchFamily="2" charset="2"/>
              </a:rPr>
              <a:t>μ</a:t>
            </a:r>
            <a:r>
              <a:rPr lang="en-US" baseline="30000" dirty="0" smtClean="0">
                <a:sym typeface="Wingdings" pitchFamily="2" charset="2"/>
              </a:rPr>
              <a:t>+</a:t>
            </a:r>
            <a:r>
              <a:rPr lang="en-US" dirty="0" smtClean="0">
                <a:sym typeface="Wingdings" pitchFamily="2" charset="2"/>
              </a:rPr>
              <a:t>μ</a:t>
            </a:r>
            <a:r>
              <a:rPr lang="en-US" baseline="30000" dirty="0" smtClean="0">
                <a:sym typeface="Wingdings" pitchFamily="2" charset="2"/>
              </a:rPr>
              <a:t>-</a:t>
            </a:r>
            <a:r>
              <a:rPr lang="en-US" dirty="0" smtClean="0">
                <a:sym typeface="Wingdings" pitchFamily="2" charset="2"/>
              </a:rPr>
              <a:t>, Phys. </a:t>
            </a:r>
            <a:r>
              <a:rPr lang="en-US" dirty="0" err="1" smtClean="0">
                <a:sym typeface="Wingdings" pitchFamily="2" charset="2"/>
              </a:rPr>
              <a:t>Lett</a:t>
            </a:r>
            <a:r>
              <a:rPr lang="en-US" dirty="0" smtClean="0">
                <a:sym typeface="Wingdings" pitchFamily="2" charset="2"/>
              </a:rPr>
              <a:t>. B (2011)</a:t>
            </a:r>
          </a:p>
          <a:p>
            <a:pPr lvl="1"/>
            <a:endParaRPr lang="en-US" dirty="0" smtClean="0">
              <a:sym typeface="Wingdings" pitchFamily="2" charset="2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4876800"/>
            <a:ext cx="8686800" cy="190500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Detector Papers: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Radiation hardness of the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LHCb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Outer Tracker, NIM (2012)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Radiation damage in the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LHCb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lang="en-US" sz="3200" dirty="0" smtClean="0">
                <a:sym typeface="Wingdings" pitchFamily="2" charset="2"/>
              </a:rPr>
              <a:t>Vertex Locator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, NIM (2012)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The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LHCb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Trigger and its Performance, NIM (2012)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Application of vertex and mass constraints in track based alignment, NIM (2012)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Letter of Intent for the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LHCb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Upgrade, CERN-LHCC-2011-011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Ageing in the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LHCb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Outer Tracker: Aromatic hydrocarbons and wire cleaning, NIM (2011)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Ageing in the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LHCb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Outer Tracker: Phenomenon, culprit and effect of oxygen, NIM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Papers by Nikhef </a:t>
            </a:r>
            <a:r>
              <a:rPr lang="en-US" sz="3200" dirty="0" err="1" smtClean="0"/>
              <a:t>Bfys</a:t>
            </a:r>
            <a:r>
              <a:rPr lang="en-US" sz="3200" dirty="0" smtClean="0"/>
              <a:t> &amp; Theory group members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382000" cy="5791200"/>
          </a:xfrm>
          <a:ln>
            <a:solidFill>
              <a:srgbClr val="0000FF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Exploring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err="1" smtClean="0">
                <a:sym typeface="Wingdings"/>
              </a:rPr>
              <a:t>D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baseline="30000" dirty="0" smtClean="0">
                <a:sym typeface="Wingdings"/>
              </a:rPr>
              <a:t>(</a:t>
            </a:r>
            <a:r>
              <a:rPr lang="en-US" dirty="0" smtClean="0">
                <a:sym typeface="Wingdings"/>
              </a:rPr>
              <a:t>*</a:t>
            </a:r>
            <a:r>
              <a:rPr lang="en-US" baseline="30000" dirty="0" smtClean="0">
                <a:sym typeface="Wingdings"/>
              </a:rPr>
              <a:t>)±</a:t>
            </a:r>
            <a:r>
              <a:rPr lang="en-US" dirty="0" smtClean="0">
                <a:sym typeface="Wingdings"/>
              </a:rPr>
              <a:t>K</a:t>
            </a:r>
            <a:r>
              <a:rPr lang="en-US" baseline="30000" dirty="0" smtClean="0">
                <a:sym typeface="Wingdings"/>
              </a:rPr>
              <a:t>±</a:t>
            </a:r>
            <a:r>
              <a:rPr lang="en-US" dirty="0" smtClean="0">
                <a:sym typeface="Wingdings"/>
              </a:rPr>
              <a:t> Decays in the Presence of a Sizeable Width Difference </a:t>
            </a:r>
            <a:r>
              <a:rPr lang="en-US" dirty="0" err="1" smtClean="0">
                <a:sym typeface="Wingdings"/>
              </a:rPr>
              <a:t>ΔΓ</a:t>
            </a:r>
            <a:r>
              <a:rPr lang="en-US" baseline="-25000" dirty="0" err="1" smtClean="0">
                <a:sym typeface="Wingdings"/>
              </a:rPr>
              <a:t>s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K. De </a:t>
            </a:r>
            <a:r>
              <a:rPr lang="en-US" dirty="0" err="1" smtClean="0">
                <a:sym typeface="Wingdings"/>
              </a:rPr>
              <a:t>Bruyn</a:t>
            </a:r>
            <a:r>
              <a:rPr lang="en-US" dirty="0" smtClean="0">
                <a:sym typeface="Wingdings"/>
              </a:rPr>
              <a:t>, R. Fleischer, R. </a:t>
            </a:r>
            <a:r>
              <a:rPr lang="en-US" dirty="0" err="1" smtClean="0">
                <a:sym typeface="Wingdings"/>
              </a:rPr>
              <a:t>Knegjens</a:t>
            </a:r>
            <a:r>
              <a:rPr lang="en-US" dirty="0" smtClean="0">
                <a:sym typeface="Wingdings"/>
              </a:rPr>
              <a:t>, M. Merk, M. Schiller, N. Tuning, </a:t>
            </a:r>
            <a:r>
              <a:rPr lang="en-US" dirty="0" err="1" smtClean="0">
                <a:solidFill>
                  <a:schemeClr val="tx1"/>
                </a:solidFill>
                <a:sym typeface="Wingdings"/>
              </a:rPr>
              <a:t>Nucl.Phys.B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, 2012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  <a:sym typeface="Wingdings"/>
              </a:rPr>
              <a:t>Method used in angle gamma analysis.</a:t>
            </a:r>
          </a:p>
          <a:p>
            <a:pPr lvl="5"/>
            <a:endParaRPr lang="en-US" dirty="0" smtClean="0">
              <a:solidFill>
                <a:schemeClr val="tx1"/>
              </a:solidFill>
              <a:sym typeface="Wingdings"/>
            </a:endParaRPr>
          </a:p>
          <a:p>
            <a:r>
              <a:rPr lang="en-US" dirty="0" smtClean="0">
                <a:sym typeface="Wingdings"/>
              </a:rPr>
              <a:t>Probing New Physics via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μ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sym typeface="Wingdings"/>
              </a:rPr>
              <a:t>μ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Effective Lifetime</a:t>
            </a:r>
          </a:p>
          <a:p>
            <a:pPr lvl="1"/>
            <a:r>
              <a:rPr lang="en-US" dirty="0" err="1" smtClean="0">
                <a:sym typeface="Wingdings"/>
              </a:rPr>
              <a:t>K.De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Bruyn</a:t>
            </a:r>
            <a:r>
              <a:rPr lang="en-US" dirty="0" smtClean="0">
                <a:sym typeface="Wingdings"/>
              </a:rPr>
              <a:t>, R. Fleischer, R. </a:t>
            </a:r>
            <a:r>
              <a:rPr lang="en-US" dirty="0" err="1" smtClean="0">
                <a:sym typeface="Wingdings"/>
              </a:rPr>
              <a:t>Knegjens</a:t>
            </a:r>
            <a:r>
              <a:rPr lang="en-US" dirty="0" smtClean="0">
                <a:sym typeface="Wingdings"/>
              </a:rPr>
              <a:t>, P. </a:t>
            </a:r>
            <a:r>
              <a:rPr lang="en-US" dirty="0" err="1" smtClean="0">
                <a:sym typeface="Wingdings"/>
              </a:rPr>
              <a:t>Koppenburg</a:t>
            </a:r>
            <a:r>
              <a:rPr lang="en-US" dirty="0" smtClean="0">
                <a:sym typeface="Wingdings"/>
              </a:rPr>
              <a:t>, M. Merk, A. Pellegrino, N. Tuning, </a:t>
            </a:r>
            <a:r>
              <a:rPr lang="en-US" dirty="0" err="1" smtClean="0">
                <a:solidFill>
                  <a:schemeClr val="tx1"/>
                </a:solidFill>
                <a:sym typeface="Wingdings"/>
              </a:rPr>
              <a:t>Phys.Rev.Lett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, 2012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  <a:sym typeface="Wingdings"/>
              </a:rPr>
              <a:t>Strategy to be applied in upgrade</a:t>
            </a:r>
          </a:p>
          <a:p>
            <a:pPr lvl="5"/>
            <a:endParaRPr lang="en-US" dirty="0" smtClean="0">
              <a:solidFill>
                <a:schemeClr val="tx1"/>
              </a:solidFill>
              <a:sym typeface="Wingdings"/>
            </a:endParaRPr>
          </a:p>
          <a:p>
            <a:r>
              <a:rPr lang="en-US" dirty="0" smtClean="0">
                <a:sym typeface="Wingdings"/>
              </a:rPr>
              <a:t>Branching Ratio Measurements of B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Decays</a:t>
            </a:r>
          </a:p>
          <a:p>
            <a:pPr lvl="1"/>
            <a:r>
              <a:rPr lang="en-US" dirty="0" smtClean="0">
                <a:sym typeface="Wingdings"/>
              </a:rPr>
              <a:t>K. De </a:t>
            </a:r>
            <a:r>
              <a:rPr lang="en-US" dirty="0" err="1" smtClean="0">
                <a:sym typeface="Wingdings"/>
              </a:rPr>
              <a:t>Bruyn</a:t>
            </a:r>
            <a:r>
              <a:rPr lang="en-US" dirty="0" smtClean="0">
                <a:sym typeface="Wingdings"/>
              </a:rPr>
              <a:t>, R. Fleischer, R. </a:t>
            </a:r>
            <a:r>
              <a:rPr lang="en-US" dirty="0" err="1" smtClean="0">
                <a:sym typeface="Wingdings"/>
              </a:rPr>
              <a:t>Knegjens</a:t>
            </a:r>
            <a:r>
              <a:rPr lang="en-US" dirty="0" smtClean="0">
                <a:sym typeface="Wingdings"/>
              </a:rPr>
              <a:t>, M. Merk, N. Tuning, </a:t>
            </a:r>
            <a:r>
              <a:rPr lang="en-US" dirty="0" err="1" smtClean="0">
                <a:solidFill>
                  <a:schemeClr val="tx1"/>
                </a:solidFill>
                <a:sym typeface="Wingdings"/>
              </a:rPr>
              <a:t>Phys.Rev.D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, 2012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  <a:sym typeface="Wingdings"/>
              </a:rPr>
              <a:t>Distinguish “Theoretical” </a:t>
            </a:r>
            <a:r>
              <a:rPr lang="en-US" dirty="0" err="1" smtClean="0">
                <a:solidFill>
                  <a:srgbClr val="3366FF"/>
                </a:solidFill>
                <a:sym typeface="Wingdings"/>
              </a:rPr>
              <a:t>vs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 “Experimental” Branching Ratio definition.</a:t>
            </a:r>
          </a:p>
          <a:p>
            <a:pPr lvl="5"/>
            <a:endParaRPr lang="en-US" dirty="0" smtClean="0">
              <a:solidFill>
                <a:schemeClr val="tx1"/>
              </a:solidFill>
              <a:sym typeface="Wingdings"/>
            </a:endParaRPr>
          </a:p>
          <a:p>
            <a:r>
              <a:rPr lang="en-US" dirty="0" smtClean="0">
                <a:sym typeface="Wingdings"/>
              </a:rPr>
              <a:t>Tests of Factorization and SU(3) Relations in B Decays into Heavy-Light Final States</a:t>
            </a:r>
          </a:p>
          <a:p>
            <a:pPr lvl="1"/>
            <a:r>
              <a:rPr lang="en-US" dirty="0" smtClean="0">
                <a:sym typeface="Wingdings"/>
              </a:rPr>
              <a:t>R. Fleischer, N. Serra, N. Tuning, </a:t>
            </a:r>
            <a:r>
              <a:rPr lang="en-US" dirty="0" err="1" smtClean="0">
                <a:solidFill>
                  <a:schemeClr val="tx1"/>
                </a:solidFill>
                <a:sym typeface="Wingdings"/>
              </a:rPr>
              <a:t>Phys.Rev.D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, 2011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  <a:sym typeface="Wingdings"/>
              </a:rPr>
              <a:t>Used in </a:t>
            </a:r>
            <a:r>
              <a:rPr lang="en-US" dirty="0" err="1" smtClean="0">
                <a:solidFill>
                  <a:srgbClr val="3366FF"/>
                </a:solidFill>
                <a:sym typeface="Wingdings"/>
              </a:rPr>
              <a:t>fs/fd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 paper by </a:t>
            </a:r>
            <a:r>
              <a:rPr lang="en-US" dirty="0" err="1" smtClean="0">
                <a:solidFill>
                  <a:srgbClr val="3366FF"/>
                </a:solidFill>
                <a:sym typeface="Wingdings"/>
              </a:rPr>
              <a:t>Nikhef</a:t>
            </a:r>
            <a:endParaRPr lang="en-US" dirty="0" smtClean="0">
              <a:solidFill>
                <a:srgbClr val="3366FF"/>
              </a:solidFill>
              <a:sym typeface="Wingdings"/>
            </a:endParaRPr>
          </a:p>
          <a:p>
            <a:pPr lvl="5"/>
            <a:endParaRPr lang="en-US" dirty="0" smtClean="0">
              <a:solidFill>
                <a:schemeClr val="tx1"/>
              </a:solidFill>
              <a:sym typeface="Wingdings"/>
            </a:endParaRPr>
          </a:p>
          <a:p>
            <a:r>
              <a:rPr lang="en-US" dirty="0" smtClean="0">
                <a:sym typeface="Wingdings"/>
              </a:rPr>
              <a:t>Extracting Gamma and Penguin Topologies through CP Violation from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J/Ψ</a:t>
            </a:r>
            <a:r>
              <a:rPr lang="en-US" dirty="0" smtClean="0">
                <a:sym typeface="Wingdings"/>
              </a:rPr>
              <a:t> K</a:t>
            </a:r>
            <a:r>
              <a:rPr lang="en-US" baseline="-25000" dirty="0" smtClean="0">
                <a:sym typeface="Wingdings"/>
              </a:rPr>
              <a:t>s</a:t>
            </a:r>
          </a:p>
          <a:p>
            <a:pPr lvl="1"/>
            <a:r>
              <a:rPr lang="en-US" dirty="0" smtClean="0">
                <a:sym typeface="Wingdings"/>
              </a:rPr>
              <a:t>K. De </a:t>
            </a:r>
            <a:r>
              <a:rPr lang="en-US" dirty="0" err="1" smtClean="0">
                <a:sym typeface="Wingdings"/>
              </a:rPr>
              <a:t>Bruyn</a:t>
            </a:r>
            <a:r>
              <a:rPr lang="en-US" dirty="0" smtClean="0">
                <a:sym typeface="Wingdings"/>
              </a:rPr>
              <a:t>, R. Fleischer, P. </a:t>
            </a:r>
            <a:r>
              <a:rPr lang="en-US" dirty="0" err="1" smtClean="0">
                <a:sym typeface="Wingdings"/>
              </a:rPr>
              <a:t>Koppenburg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sym typeface="Wingdings"/>
              </a:rPr>
              <a:t>Eur.Phys.J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., 2010</a:t>
            </a:r>
          </a:p>
          <a:p>
            <a:pPr lvl="1"/>
            <a:r>
              <a:rPr lang="en-US" dirty="0" err="1" smtClean="0">
                <a:solidFill>
                  <a:srgbClr val="3366FF"/>
                </a:solidFill>
                <a:sym typeface="Wingdings"/>
              </a:rPr>
              <a:t>B</a:t>
            </a:r>
            <a:r>
              <a:rPr lang="en-US" baseline="-25000" dirty="0" err="1" smtClean="0">
                <a:solidFill>
                  <a:srgbClr val="3366FF"/>
                </a:solidFill>
                <a:sym typeface="Wingdings"/>
              </a:rPr>
              <a:t>s</a:t>
            </a:r>
            <a:r>
              <a:rPr lang="en-US" dirty="0" err="1" smtClean="0">
                <a:solidFill>
                  <a:srgbClr val="3366FF"/>
                </a:solidFill>
                <a:sym typeface="Wingdings"/>
              </a:rPr>
              <a:t>J/Ψ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 K</a:t>
            </a:r>
            <a:r>
              <a:rPr lang="en-US" baseline="-25000" dirty="0" smtClean="0">
                <a:solidFill>
                  <a:srgbClr val="3366FF"/>
                </a:solidFill>
                <a:sym typeface="Wingdings"/>
              </a:rPr>
              <a:t>s 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Branching ratio paper </a:t>
            </a:r>
          </a:p>
          <a:p>
            <a:pPr lvl="5"/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A New Strategy for B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Branching Ratio Measurements and the Search for New Physics in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μ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sym typeface="Wingdings"/>
              </a:rPr>
              <a:t>μ</a:t>
            </a:r>
            <a:r>
              <a:rPr lang="en-US" baseline="30000" dirty="0" smtClean="0">
                <a:sym typeface="Wingdings"/>
              </a:rPr>
              <a:t>-</a:t>
            </a:r>
          </a:p>
          <a:p>
            <a:pPr lvl="1"/>
            <a:r>
              <a:rPr lang="en-US" dirty="0" smtClean="0">
                <a:sym typeface="Wingdings"/>
              </a:rPr>
              <a:t>R. Fleischer, N. Serra, N. Tuning, </a:t>
            </a:r>
            <a:r>
              <a:rPr lang="en-US" dirty="0" err="1" smtClean="0">
                <a:solidFill>
                  <a:schemeClr val="tx1"/>
                </a:solidFill>
                <a:sym typeface="Wingdings"/>
              </a:rPr>
              <a:t>Phys.Rev.D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., 2010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  <a:sym typeface="Wingdings"/>
              </a:rPr>
              <a:t>Used in </a:t>
            </a:r>
            <a:r>
              <a:rPr lang="en-US" dirty="0" err="1" smtClean="0">
                <a:solidFill>
                  <a:srgbClr val="3366FF"/>
                </a:solidFill>
                <a:sym typeface="Wingdings"/>
              </a:rPr>
              <a:t>fs/fd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 paper and </a:t>
            </a:r>
            <a:r>
              <a:rPr lang="en-US" dirty="0" err="1" smtClean="0">
                <a:solidFill>
                  <a:srgbClr val="3366FF"/>
                </a:solidFill>
                <a:sym typeface="Wingdings"/>
              </a:rPr>
              <a:t>B</a:t>
            </a:r>
            <a:r>
              <a:rPr lang="en-US" baseline="-25000" dirty="0" err="1" smtClean="0">
                <a:solidFill>
                  <a:srgbClr val="3366FF"/>
                </a:solidFill>
                <a:sym typeface="Wingdings"/>
              </a:rPr>
              <a:t>s</a:t>
            </a:r>
            <a:r>
              <a:rPr lang="en-US" dirty="0" err="1" smtClean="0">
                <a:solidFill>
                  <a:srgbClr val="3366FF"/>
                </a:solidFill>
                <a:sym typeface="Wingdings"/>
              </a:rPr>
              <a:t>μ</a:t>
            </a:r>
            <a:r>
              <a:rPr lang="en-US" baseline="30000" dirty="0" err="1" smtClean="0">
                <a:solidFill>
                  <a:srgbClr val="3366FF"/>
                </a:solidFill>
                <a:sym typeface="Wingdings"/>
              </a:rPr>
              <a:t>+</a:t>
            </a:r>
            <a:r>
              <a:rPr lang="en-US" dirty="0" err="1" smtClean="0">
                <a:solidFill>
                  <a:srgbClr val="3366FF"/>
                </a:solidFill>
                <a:sym typeface="Wingdings"/>
              </a:rPr>
              <a:t>μ</a:t>
            </a:r>
            <a:r>
              <a:rPr lang="en-US" baseline="30000" dirty="0" smtClean="0">
                <a:solidFill>
                  <a:srgbClr val="3366FF"/>
                </a:solidFill>
                <a:sym typeface="Wingdings"/>
              </a:rPr>
              <a:t>-</a:t>
            </a:r>
            <a:endParaRPr lang="en-US" dirty="0" smtClean="0">
              <a:solidFill>
                <a:srgbClr val="3366FF"/>
              </a:solidFill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pPr lvl="1"/>
            <a:endParaRPr lang="en-US" dirty="0" smtClean="0">
              <a:sym typeface="Wingdin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Analyses: current and future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19</a:t>
            </a:fld>
            <a:endParaRPr lang="nl-NL"/>
          </a:p>
        </p:txBody>
      </p:sp>
      <p:sp>
        <p:nvSpPr>
          <p:cNvPr id="6" name="TextBox 5"/>
          <p:cNvSpPr txBox="1"/>
          <p:nvPr/>
        </p:nvSpPr>
        <p:spPr>
          <a:xfrm>
            <a:off x="609600" y="1219200"/>
            <a:ext cx="3429000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u="sng" dirty="0" smtClean="0"/>
              <a:t>“Time dependent CP Violation”:</a:t>
            </a:r>
          </a:p>
          <a:p>
            <a:endParaRPr lang="en-US" sz="800" i="1" u="sng" dirty="0" smtClean="0"/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B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J/ψ K</a:t>
            </a:r>
            <a:r>
              <a:rPr lang="en-US" baseline="-25000" dirty="0" smtClean="0">
                <a:solidFill>
                  <a:srgbClr val="0000FF"/>
                </a:solidFill>
                <a:sym typeface="Wingdings"/>
              </a:rPr>
              <a:t>s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(sin 2β)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</a:t>
            </a:r>
            <a:r>
              <a:rPr lang="en-US" baseline="-25000" dirty="0" err="1" smtClean="0">
                <a:solidFill>
                  <a:srgbClr val="0000FF"/>
                </a:solidFill>
              </a:rPr>
              <a:t>s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J/ψ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K</a:t>
            </a:r>
            <a:r>
              <a:rPr lang="en-US" baseline="-25000" dirty="0" smtClean="0">
                <a:solidFill>
                  <a:srgbClr val="0000FF"/>
                </a:solidFill>
                <a:sym typeface="Wingdings"/>
              </a:rPr>
              <a:t>s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(Penguin)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B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s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J/ψ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ϕ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(Mixing phase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φ</a:t>
            </a:r>
            <a:r>
              <a:rPr lang="en-US" b="1" baseline="-25000" dirty="0" err="1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)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B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s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D</a:t>
            </a:r>
            <a:r>
              <a:rPr lang="en-US" b="1" baseline="-25000" dirty="0" err="1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K (Angle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γ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with trees)</a:t>
            </a:r>
          </a:p>
          <a:p>
            <a:r>
              <a:rPr lang="en-US" sz="800" b="1" dirty="0" smtClean="0">
                <a:solidFill>
                  <a:srgbClr val="0000FF"/>
                </a:solidFill>
                <a:sym typeface="Wingdings"/>
              </a:rPr>
              <a:t> </a:t>
            </a:r>
          </a:p>
          <a:p>
            <a:r>
              <a:rPr lang="en-US" dirty="0" smtClean="0">
                <a:solidFill>
                  <a:srgbClr val="000090"/>
                </a:solidFill>
                <a:sym typeface="Wingdings"/>
              </a:rPr>
              <a:t>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Ongoing</a:t>
            </a:r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0" y="1295400"/>
            <a:ext cx="2332049" cy="1405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/>
              <a:t>“Very Rare B decays”:</a:t>
            </a:r>
          </a:p>
          <a:p>
            <a:endParaRPr lang="en-US" sz="800" i="1" u="sng" dirty="0" smtClean="0"/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</a:t>
            </a:r>
            <a:r>
              <a:rPr lang="en-US" baseline="-25000" dirty="0" err="1" smtClean="0">
                <a:solidFill>
                  <a:srgbClr val="0000FF"/>
                </a:solidFill>
              </a:rPr>
              <a:t>s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μ</a:t>
            </a:r>
            <a:r>
              <a:rPr lang="en-US" baseline="30000" dirty="0" err="1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μ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-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B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s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μ</a:t>
            </a:r>
            <a:r>
              <a:rPr lang="en-US" b="1" baseline="30000" dirty="0" err="1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μ</a:t>
            </a:r>
            <a:r>
              <a:rPr lang="en-US" b="1" baseline="30000" dirty="0" smtClean="0">
                <a:solidFill>
                  <a:srgbClr val="0000FF"/>
                </a:solidFill>
                <a:sym typeface="Wingdings"/>
              </a:rPr>
              <a:t>-</a:t>
            </a:r>
          </a:p>
          <a:p>
            <a:pPr>
              <a:buFont typeface="Arial"/>
              <a:buChar char="•"/>
            </a:pPr>
            <a:endParaRPr lang="en-US" sz="800" b="1" baseline="30000" dirty="0" smtClean="0">
              <a:solidFill>
                <a:srgbClr val="0000FF"/>
              </a:solidFill>
              <a:sym typeface="Wingdings"/>
            </a:endParaRPr>
          </a:p>
          <a:p>
            <a:r>
              <a:rPr lang="en-US" dirty="0" smtClean="0">
                <a:solidFill>
                  <a:srgbClr val="000090"/>
                </a:solidFill>
                <a:sym typeface="Wingdings"/>
              </a:rPr>
              <a:t>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Ongoing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,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add </a:t>
            </a:r>
            <a:r>
              <a:rPr lang="en-US" dirty="0" err="1" smtClean="0">
                <a:solidFill>
                  <a:srgbClr val="000090"/>
                </a:solidFill>
                <a:sym typeface="Wingdings"/>
              </a:rPr>
              <a:t>Beμ</a:t>
            </a:r>
            <a:endParaRPr lang="en-US" dirty="0" smtClean="0">
              <a:solidFill>
                <a:srgbClr val="000090"/>
              </a:solidFill>
              <a:sym typeface="Wingding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4296251"/>
            <a:ext cx="3587392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/>
              <a:t>“</a:t>
            </a:r>
            <a:r>
              <a:rPr lang="en-US" i="1" u="sng" dirty="0" err="1" smtClean="0"/>
              <a:t>Normalisations</a:t>
            </a:r>
            <a:r>
              <a:rPr lang="en-US" i="1" u="sng" dirty="0" smtClean="0"/>
              <a:t>”:</a:t>
            </a:r>
          </a:p>
          <a:p>
            <a:endParaRPr lang="en-US" sz="800" i="1" u="sng" dirty="0" smtClean="0"/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D &amp; D</a:t>
            </a:r>
            <a:r>
              <a:rPr lang="en-US" baseline="30000" dirty="0" smtClean="0">
                <a:solidFill>
                  <a:srgbClr val="0000FF"/>
                </a:solidFill>
              </a:rPr>
              <a:t>*</a:t>
            </a:r>
            <a:r>
              <a:rPr lang="en-US" dirty="0" smtClean="0">
                <a:solidFill>
                  <a:srgbClr val="0000FF"/>
                </a:solidFill>
              </a:rPr>
              <a:t> production cross section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Branch. Ratio: </a:t>
            </a:r>
            <a:r>
              <a:rPr lang="en-US" dirty="0" err="1" smtClean="0">
                <a:solidFill>
                  <a:srgbClr val="0000FF"/>
                </a:solidFill>
              </a:rPr>
              <a:t>B</a:t>
            </a:r>
            <a:r>
              <a:rPr lang="en-US" baseline="-25000" dirty="0" err="1" smtClean="0">
                <a:solidFill>
                  <a:srgbClr val="0000FF"/>
                </a:solidFill>
              </a:rPr>
              <a:t>s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D</a:t>
            </a:r>
            <a:r>
              <a:rPr lang="en-US" baseline="-25000" dirty="0" err="1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π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 &amp; </a:t>
            </a:r>
            <a:r>
              <a:rPr lang="en-US" dirty="0" err="1" smtClean="0">
                <a:solidFill>
                  <a:srgbClr val="0000FF"/>
                </a:solidFill>
              </a:rPr>
              <a:t>B</a:t>
            </a:r>
            <a:r>
              <a:rPr lang="en-US" baseline="-25000" dirty="0" err="1" smtClean="0">
                <a:solidFill>
                  <a:srgbClr val="0000FF"/>
                </a:solidFill>
              </a:rPr>
              <a:t>s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D</a:t>
            </a:r>
            <a:r>
              <a:rPr lang="en-US" baseline="-25000" dirty="0" err="1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K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endParaRPr lang="en-US" dirty="0" smtClean="0">
              <a:solidFill>
                <a:srgbClr val="0000FF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f</a:t>
            </a:r>
            <a:r>
              <a:rPr lang="en-US" baseline="-25000" dirty="0" err="1" smtClean="0">
                <a:solidFill>
                  <a:srgbClr val="0000FF"/>
                </a:solidFill>
              </a:rPr>
              <a:t>s</a:t>
            </a:r>
            <a:r>
              <a:rPr lang="en-US" dirty="0" err="1" smtClean="0">
                <a:solidFill>
                  <a:srgbClr val="0000FF"/>
                </a:solidFill>
              </a:rPr>
              <a:t>/f</a:t>
            </a:r>
            <a:r>
              <a:rPr lang="en-US" baseline="-25000" dirty="0" err="1" smtClean="0">
                <a:solidFill>
                  <a:srgbClr val="0000FF"/>
                </a:solidFill>
              </a:rPr>
              <a:t>d</a:t>
            </a:r>
            <a:r>
              <a:rPr lang="en-US" baseline="-25000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fragmentation</a:t>
            </a:r>
          </a:p>
          <a:p>
            <a:pPr>
              <a:buFont typeface="Arial"/>
              <a:buChar char="•"/>
            </a:pPr>
            <a:endParaRPr lang="en-US" sz="800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000090"/>
                </a:solidFill>
                <a:sym typeface="Wingdings"/>
              </a:rPr>
              <a:t>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 Finished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7800" y="3352800"/>
            <a:ext cx="29418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/>
              <a:t>“Exotics”:</a:t>
            </a:r>
          </a:p>
          <a:p>
            <a:endParaRPr lang="en-US" sz="800" i="1" u="sng" dirty="0" smtClean="0"/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Long lived particles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Jet Reconstruction for Higgs</a:t>
            </a:r>
          </a:p>
          <a:p>
            <a:pPr>
              <a:buFont typeface="Arial"/>
              <a:buChar char="•"/>
            </a:pPr>
            <a:endParaRPr lang="en-US" sz="800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000090"/>
                </a:solidFill>
                <a:sym typeface="Wingdings"/>
              </a:rPr>
              <a:t>New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: LFV, LNV</a:t>
            </a:r>
          </a:p>
        </p:txBody>
      </p:sp>
      <p:pic>
        <p:nvPicPr>
          <p:cNvPr id="11" name="Picture 10" descr="Meson-Majorana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4876800"/>
            <a:ext cx="3581400" cy="14885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3090" y="1143000"/>
            <a:ext cx="3691709" cy="2341880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423091" y="4135120"/>
            <a:ext cx="3691709" cy="2341880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4724400" y="3352800"/>
            <a:ext cx="3844109" cy="3124200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4724400" y="1143000"/>
            <a:ext cx="3810000" cy="1905000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pPr eaLnBrk="1" hangingPunct="1"/>
            <a:r>
              <a:rPr lang="en-US" dirty="0" err="1" smtClean="0"/>
              <a:t>LHCb</a:t>
            </a:r>
            <a:r>
              <a:rPr lang="en-US" dirty="0" smtClean="0"/>
              <a:t> Program</a:t>
            </a:r>
          </a:p>
        </p:txBody>
      </p:sp>
      <p:sp>
        <p:nvSpPr>
          <p:cNvPr id="19462" name="Text Box 3"/>
          <p:cNvSpPr txBox="1">
            <a:spLocks noChangeArrowheads="1"/>
          </p:cNvSpPr>
          <p:nvPr/>
        </p:nvSpPr>
        <p:spPr bwMode="auto">
          <a:xfrm>
            <a:off x="0" y="1133475"/>
            <a:ext cx="4419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 dirty="0">
                <a:solidFill>
                  <a:srgbClr val="000000"/>
                </a:solidFill>
              </a:rPr>
              <a:t>Form a relatively large group in </a:t>
            </a:r>
            <a:r>
              <a:rPr lang="en-US" b="1" i="1" dirty="0" err="1">
                <a:solidFill>
                  <a:srgbClr val="000000"/>
                </a:solidFill>
              </a:rPr>
              <a:t>LHCb</a:t>
            </a:r>
            <a:r>
              <a:rPr lang="en-US" b="1" i="1" dirty="0">
                <a:solidFill>
                  <a:srgbClr val="000000"/>
                </a:solidFill>
              </a:rPr>
              <a:t> with corresponding responsibilities in both hardware and physics </a:t>
            </a:r>
            <a:r>
              <a:rPr lang="en-US" sz="1600" b="1" i="1" dirty="0">
                <a:solidFill>
                  <a:srgbClr val="B9B9E7">
                    <a:lumMod val="75000"/>
                  </a:srgbClr>
                </a:solidFill>
              </a:rPr>
              <a:t>(Werner </a:t>
            </a:r>
            <a:r>
              <a:rPr lang="en-US" sz="1600" b="1" i="1" dirty="0" err="1">
                <a:solidFill>
                  <a:srgbClr val="B9B9E7">
                    <a:lumMod val="75000"/>
                  </a:srgbClr>
                </a:solidFill>
              </a:rPr>
              <a:t>Ruckstuhl</a:t>
            </a:r>
            <a:r>
              <a:rPr lang="en-US" sz="1600" b="1" i="1" dirty="0">
                <a:solidFill>
                  <a:srgbClr val="B9B9E7">
                    <a:lumMod val="75000"/>
                  </a:srgbClr>
                </a:solidFill>
              </a:rPr>
              <a:t>)</a:t>
            </a:r>
          </a:p>
        </p:txBody>
      </p:sp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533400" y="6248400"/>
            <a:ext cx="1143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9464" name="Picture 10" descr="wern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838200"/>
            <a:ext cx="13747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3" descr="LHCbV2"/>
          <p:cNvPicPr>
            <a:picLocks noChangeAspect="1" noChangeArrowheads="1"/>
          </p:cNvPicPr>
          <p:nvPr/>
        </p:nvPicPr>
        <p:blipFill>
          <a:blip r:embed="rId4" cstate="print"/>
          <a:srcRect l="7825" t="3897" r="6976" b="4388"/>
          <a:stretch>
            <a:fillRect/>
          </a:stretch>
        </p:blipFill>
        <p:spPr bwMode="auto">
          <a:xfrm>
            <a:off x="3352800" y="2492375"/>
            <a:ext cx="4495800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5143500"/>
            <a:ext cx="3178175" cy="14097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9467" name="Picture 6" descr="poster"/>
          <p:cNvPicPr>
            <a:picLocks noChangeAspect="1" noChangeArrowheads="1"/>
          </p:cNvPicPr>
          <p:nvPr/>
        </p:nvPicPr>
        <p:blipFill>
          <a:blip r:embed="rId6" cstate="print"/>
          <a:srcRect l="22685" b="30119"/>
          <a:stretch>
            <a:fillRect/>
          </a:stretch>
        </p:blipFill>
        <p:spPr bwMode="auto">
          <a:xfrm>
            <a:off x="77788" y="2743200"/>
            <a:ext cx="3194050" cy="20399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9469" name="TextBox 19"/>
          <p:cNvSpPr txBox="1">
            <a:spLocks noChangeArrowheads="1"/>
          </p:cNvSpPr>
          <p:nvPr/>
        </p:nvSpPr>
        <p:spPr bwMode="auto">
          <a:xfrm>
            <a:off x="152400" y="2324100"/>
            <a:ext cx="340518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</a:rPr>
              <a:t>VELO, Pile Up (MT, ET, CT)</a:t>
            </a:r>
          </a:p>
        </p:txBody>
      </p:sp>
      <p:sp>
        <p:nvSpPr>
          <p:cNvPr id="19470" name="TextBox 20"/>
          <p:cNvSpPr txBox="1">
            <a:spLocks noChangeArrowheads="1"/>
          </p:cNvSpPr>
          <p:nvPr/>
        </p:nvSpPr>
        <p:spPr bwMode="auto">
          <a:xfrm>
            <a:off x="6623050" y="3148013"/>
            <a:ext cx="216693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FF"/>
                </a:solidFill>
              </a:rPr>
              <a:t>OT (MT, ET, CT)</a:t>
            </a:r>
          </a:p>
        </p:txBody>
      </p:sp>
      <p:sp>
        <p:nvSpPr>
          <p:cNvPr id="19471" name="Freeform 21"/>
          <p:cNvSpPr>
            <a:spLocks noChangeArrowheads="1"/>
          </p:cNvSpPr>
          <p:nvPr/>
        </p:nvSpPr>
        <p:spPr bwMode="auto">
          <a:xfrm>
            <a:off x="3352800" y="4892675"/>
            <a:ext cx="822325" cy="822325"/>
          </a:xfrm>
          <a:custGeom>
            <a:avLst/>
            <a:gdLst>
              <a:gd name="T0" fmla="*/ 6477 w 1137036"/>
              <a:gd name="T1" fmla="*/ 2509 h 985962"/>
              <a:gd name="T2" fmla="*/ 6477 w 1137036"/>
              <a:gd name="T3" fmla="*/ 2509 h 985962"/>
              <a:gd name="T4" fmla="*/ 5710 w 1137036"/>
              <a:gd name="T5" fmla="*/ 3763 h 985962"/>
              <a:gd name="T6" fmla="*/ 5454 w 1137036"/>
              <a:gd name="T7" fmla="*/ 5017 h 985962"/>
              <a:gd name="T8" fmla="*/ 4773 w 1137036"/>
              <a:gd name="T9" fmla="*/ 6898 h 985962"/>
              <a:gd name="T10" fmla="*/ 3835 w 1137036"/>
              <a:gd name="T11" fmla="*/ 11915 h 985962"/>
              <a:gd name="T12" fmla="*/ 3750 w 1137036"/>
              <a:gd name="T13" fmla="*/ 13796 h 985962"/>
              <a:gd name="T14" fmla="*/ 3494 w 1137036"/>
              <a:gd name="T15" fmla="*/ 14424 h 985962"/>
              <a:gd name="T16" fmla="*/ 2898 w 1137036"/>
              <a:gd name="T17" fmla="*/ 15050 h 985962"/>
              <a:gd name="T18" fmla="*/ 2216 w 1137036"/>
              <a:gd name="T19" fmla="*/ 17559 h 985962"/>
              <a:gd name="T20" fmla="*/ 0 w 1137036"/>
              <a:gd name="T21" fmla="*/ 48287 h 985962"/>
              <a:gd name="T22" fmla="*/ 2557 w 1137036"/>
              <a:gd name="T23" fmla="*/ 77760 h 985962"/>
              <a:gd name="T24" fmla="*/ 9119 w 1137036"/>
              <a:gd name="T25" fmla="*/ 68354 h 985962"/>
              <a:gd name="T26" fmla="*/ 12186 w 1137036"/>
              <a:gd name="T27" fmla="*/ 30101 h 985962"/>
              <a:gd name="T28" fmla="*/ 9119 w 1137036"/>
              <a:gd name="T29" fmla="*/ 0 h 985962"/>
              <a:gd name="T30" fmla="*/ 6477 w 1137036"/>
              <a:gd name="T31" fmla="*/ 2509 h 9859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37036"/>
              <a:gd name="T49" fmla="*/ 0 h 985962"/>
              <a:gd name="T50" fmla="*/ 1137036 w 1137036"/>
              <a:gd name="T51" fmla="*/ 985962 h 98596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37036" h="985962">
                <a:moveTo>
                  <a:pt x="604299" y="31805"/>
                </a:moveTo>
                <a:lnTo>
                  <a:pt x="604299" y="31805"/>
                </a:lnTo>
                <a:cubicBezTo>
                  <a:pt x="580445" y="37106"/>
                  <a:pt x="555919" y="39981"/>
                  <a:pt x="532737" y="47708"/>
                </a:cubicBezTo>
                <a:cubicBezTo>
                  <a:pt x="523671" y="50730"/>
                  <a:pt x="517180" y="58870"/>
                  <a:pt x="508883" y="63611"/>
                </a:cubicBezTo>
                <a:cubicBezTo>
                  <a:pt x="476546" y="82089"/>
                  <a:pt x="480056" y="78768"/>
                  <a:pt x="445273" y="87465"/>
                </a:cubicBezTo>
                <a:cubicBezTo>
                  <a:pt x="381887" y="150851"/>
                  <a:pt x="415069" y="136761"/>
                  <a:pt x="357809" y="151075"/>
                </a:cubicBezTo>
                <a:cubicBezTo>
                  <a:pt x="355158" y="159026"/>
                  <a:pt x="355784" y="169002"/>
                  <a:pt x="349857" y="174929"/>
                </a:cubicBezTo>
                <a:cubicBezTo>
                  <a:pt x="343930" y="180855"/>
                  <a:pt x="334222" y="181236"/>
                  <a:pt x="326003" y="182880"/>
                </a:cubicBezTo>
                <a:cubicBezTo>
                  <a:pt x="307626" y="186556"/>
                  <a:pt x="288897" y="188181"/>
                  <a:pt x="270344" y="190832"/>
                </a:cubicBezTo>
                <a:cubicBezTo>
                  <a:pt x="218226" y="225577"/>
                  <a:pt x="241749" y="222637"/>
                  <a:pt x="206734" y="222637"/>
                </a:cubicBezTo>
                <a:lnTo>
                  <a:pt x="0" y="612251"/>
                </a:lnTo>
                <a:lnTo>
                  <a:pt x="238539" y="985962"/>
                </a:lnTo>
                <a:lnTo>
                  <a:pt x="850789" y="866692"/>
                </a:lnTo>
                <a:lnTo>
                  <a:pt x="1137036" y="381663"/>
                </a:lnTo>
                <a:lnTo>
                  <a:pt x="850789" y="0"/>
                </a:lnTo>
                <a:lnTo>
                  <a:pt x="604299" y="31805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 anchorCtr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72" name="Freeform 22"/>
          <p:cNvSpPr>
            <a:spLocks noChangeArrowheads="1"/>
          </p:cNvSpPr>
          <p:nvPr/>
        </p:nvSpPr>
        <p:spPr bwMode="auto">
          <a:xfrm>
            <a:off x="3395663" y="3148013"/>
            <a:ext cx="3457575" cy="2782887"/>
          </a:xfrm>
          <a:custGeom>
            <a:avLst/>
            <a:gdLst>
              <a:gd name="T0" fmla="*/ 229512 w 3458817"/>
              <a:gd name="T1" fmla="*/ 71535 h 2782956"/>
              <a:gd name="T2" fmla="*/ 664799 w 3458817"/>
              <a:gd name="T3" fmla="*/ 0 h 2782956"/>
              <a:gd name="T4" fmla="*/ 1867767 w 3458817"/>
              <a:gd name="T5" fmla="*/ 135133 h 2782956"/>
              <a:gd name="T6" fmla="*/ 2097282 w 3458817"/>
              <a:gd name="T7" fmla="*/ 1088977 h 2782956"/>
              <a:gd name="T8" fmla="*/ 2121025 w 3458817"/>
              <a:gd name="T9" fmla="*/ 1454620 h 2782956"/>
              <a:gd name="T10" fmla="*/ 2667111 w 3458817"/>
              <a:gd name="T11" fmla="*/ 1581802 h 2782956"/>
              <a:gd name="T12" fmla="*/ 2849138 w 3458817"/>
              <a:gd name="T13" fmla="*/ 1883848 h 2782956"/>
              <a:gd name="T14" fmla="*/ 2888707 w 3458817"/>
              <a:gd name="T15" fmla="*/ 2162053 h 2782956"/>
              <a:gd name="T16" fmla="*/ 3442705 w 3458817"/>
              <a:gd name="T17" fmla="*/ 2472060 h 2782956"/>
              <a:gd name="T18" fmla="*/ 3236935 w 3458817"/>
              <a:gd name="T19" fmla="*/ 2782058 h 2782956"/>
              <a:gd name="T20" fmla="*/ 2532565 w 3458817"/>
              <a:gd name="T21" fmla="*/ 2583340 h 2782956"/>
              <a:gd name="T22" fmla="*/ 1329599 w 3458817"/>
              <a:gd name="T23" fmla="*/ 2130258 h 2782956"/>
              <a:gd name="T24" fmla="*/ 0 w 3458817"/>
              <a:gd name="T25" fmla="*/ 1398974 h 2782956"/>
              <a:gd name="T26" fmla="*/ 229512 w 3458817"/>
              <a:gd name="T27" fmla="*/ 71535 h 278295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458817"/>
              <a:gd name="T43" fmla="*/ 0 h 2782956"/>
              <a:gd name="T44" fmla="*/ 3458817 w 3458817"/>
              <a:gd name="T45" fmla="*/ 2782956 h 278295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458817" h="2782956">
                <a:moveTo>
                  <a:pt x="230588" y="71561"/>
                </a:moveTo>
                <a:lnTo>
                  <a:pt x="667910" y="0"/>
                </a:lnTo>
                <a:lnTo>
                  <a:pt x="1876508" y="135172"/>
                </a:lnTo>
                <a:lnTo>
                  <a:pt x="2107096" y="1089328"/>
                </a:lnTo>
                <a:lnTo>
                  <a:pt x="2130950" y="1455088"/>
                </a:lnTo>
                <a:lnTo>
                  <a:pt x="2679590" y="1582309"/>
                </a:lnTo>
                <a:lnTo>
                  <a:pt x="2862470" y="1884459"/>
                </a:lnTo>
                <a:lnTo>
                  <a:pt x="2902226" y="2162754"/>
                </a:lnTo>
                <a:lnTo>
                  <a:pt x="3458817" y="2472855"/>
                </a:lnTo>
                <a:lnTo>
                  <a:pt x="3252083" y="2782956"/>
                </a:lnTo>
                <a:lnTo>
                  <a:pt x="2544417" y="2584173"/>
                </a:lnTo>
                <a:lnTo>
                  <a:pt x="1335819" y="2130949"/>
                </a:lnTo>
                <a:lnTo>
                  <a:pt x="0" y="1399429"/>
                </a:lnTo>
                <a:lnTo>
                  <a:pt x="230588" y="71561"/>
                </a:lnTo>
                <a:close/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90000" tIns="46800" rIns="90000" bIns="46800" anchor="ctr" anchorCtr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7" name="Picture 16" descr="0807022_01-A4-at-144-dpi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89380" y="836712"/>
            <a:ext cx="3352325" cy="2232248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4211960" y="836712"/>
            <a:ext cx="1368152" cy="1656184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520259"/>
            <a:ext cx="2133600" cy="365125"/>
          </a:xfrm>
        </p:spPr>
        <p:txBody>
          <a:bodyPr/>
          <a:lstStyle/>
          <a:p>
            <a:fld id="{C619CF77-C6F4-4416-9C26-FC553AC55B9A}" type="slidenum">
              <a:rPr lang="nl-NL" smtClean="0"/>
              <a:pPr/>
              <a:t>2</a:t>
            </a:fld>
            <a:endParaRPr lang="nl-N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Ex. 1) CP Violation in B</a:t>
            </a:r>
            <a:r>
              <a:rPr lang="en-US" sz="3600" baseline="-25000" dirty="0" smtClean="0"/>
              <a:t>s</a:t>
            </a:r>
            <a:r>
              <a:rPr lang="en-US" sz="3600" dirty="0" smtClean="0"/>
              <a:t> mixing: </a:t>
            </a:r>
            <a:r>
              <a:rPr lang="en-US" sz="3600" dirty="0" err="1" smtClean="0"/>
              <a:t>B</a:t>
            </a:r>
            <a:r>
              <a:rPr lang="en-US" sz="3600" baseline="-25000" dirty="0" err="1" smtClean="0"/>
              <a:t>s</a:t>
            </a:r>
            <a:r>
              <a:rPr lang="en-US" sz="3600" dirty="0" err="1" smtClean="0">
                <a:sym typeface="Wingdings"/>
              </a:rPr>
              <a:t>J/ψ</a:t>
            </a:r>
            <a:r>
              <a:rPr lang="en-US" sz="3600" dirty="0" smtClean="0">
                <a:sym typeface="Wingdings"/>
              </a:rPr>
              <a:t> </a:t>
            </a:r>
            <a:r>
              <a:rPr lang="en-US" sz="3600" dirty="0" err="1" smtClean="0">
                <a:sym typeface="Wingdings"/>
              </a:rPr>
              <a:t>ϕ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5" name="Content Placeholder 4" descr="MixingSchem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7097" r="-7097"/>
          <a:stretch>
            <a:fillRect/>
          </a:stretch>
        </p:blipFill>
        <p:spPr>
          <a:xfrm>
            <a:off x="4648200" y="914400"/>
            <a:ext cx="4495800" cy="2023110"/>
          </a:xfrm>
        </p:spPr>
      </p:pic>
      <p:pic>
        <p:nvPicPr>
          <p:cNvPr id="4" name="Picture 3" descr="MixingDiagra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914400"/>
            <a:ext cx="4267200" cy="2148292"/>
          </a:xfrm>
          <a:prstGeom prst="rect">
            <a:avLst/>
          </a:prstGeom>
        </p:spPr>
      </p:pic>
      <p:pic>
        <p:nvPicPr>
          <p:cNvPr id="8" name="Picture 7" descr="Fig4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2895600"/>
            <a:ext cx="4831977" cy="37338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3505200"/>
            <a:ext cx="3886200" cy="220980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Nikhef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000" noProof="0" dirty="0" smtClean="0">
                <a:solidFill>
                  <a:srgbClr val="0000FF"/>
                </a:solidFill>
              </a:rPr>
              <a:t>Angular and decay time </a:t>
            </a:r>
            <a:r>
              <a:rPr lang="en-US" sz="2000" dirty="0" smtClean="0">
                <a:solidFill>
                  <a:srgbClr val="0000FF"/>
                </a:solidFill>
              </a:rPr>
              <a:t>fitting formalism + constraint of penguin pollution (1 </a:t>
            </a:r>
            <a:r>
              <a:rPr lang="en-US" sz="2000" dirty="0" err="1" smtClean="0">
                <a:solidFill>
                  <a:srgbClr val="0000FF"/>
                </a:solidFill>
              </a:rPr>
              <a:t>postdoc</a:t>
            </a:r>
            <a:r>
              <a:rPr lang="en-US" sz="2000" dirty="0" smtClean="0">
                <a:solidFill>
                  <a:srgbClr val="0000FF"/>
                </a:solidFill>
              </a:rPr>
              <a:t>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Signal selection and background subtraction (1 PhD)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(Trigger) Decay-time a</a:t>
            </a:r>
            <a:r>
              <a:rPr lang="en-US" sz="2000" noProof="0" dirty="0" err="1" smtClean="0">
                <a:solidFill>
                  <a:srgbClr val="0000FF"/>
                </a:solidFill>
              </a:rPr>
              <a:t>cceptance</a:t>
            </a:r>
            <a:r>
              <a:rPr lang="en-US" sz="2000" noProof="0" dirty="0" smtClean="0">
                <a:solidFill>
                  <a:srgbClr val="0000FF"/>
                </a:solidFill>
              </a:rPr>
              <a:t> (1 PhD)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Angular acceptance (1 PhD)</a:t>
            </a:r>
            <a:endParaRPr lang="en-US" sz="2000" noProof="0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g12d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658591"/>
            <a:ext cx="2662518" cy="2057400"/>
          </a:xfrm>
          <a:prstGeom prst="rect">
            <a:avLst/>
          </a:prstGeom>
        </p:spPr>
      </p:pic>
      <p:pic>
        <p:nvPicPr>
          <p:cNvPr id="6" name="Picture 5" descr="hfa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130" y="2819400"/>
            <a:ext cx="5620870" cy="434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Ex. 1) CP Violation in B</a:t>
            </a:r>
            <a:r>
              <a:rPr lang="en-US" baseline="-25000" dirty="0" smtClean="0"/>
              <a:t>s</a:t>
            </a:r>
            <a:r>
              <a:rPr lang="en-US" dirty="0" smtClean="0"/>
              <a:t> mixing: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err="1" smtClean="0">
                <a:sym typeface="Wingdings"/>
              </a:rPr>
              <a:t>J/ψ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ϕ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21</a:t>
            </a:fld>
            <a:endParaRPr lang="nl-NL"/>
          </a:p>
        </p:txBody>
      </p:sp>
      <p:pic>
        <p:nvPicPr>
          <p:cNvPr id="8" name="Picture 7" descr="Fig12a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4599" y="4655125"/>
            <a:ext cx="2667001" cy="2060865"/>
          </a:xfrm>
          <a:prstGeom prst="rect">
            <a:avLst/>
          </a:prstGeom>
        </p:spPr>
      </p:pic>
      <p:pic>
        <p:nvPicPr>
          <p:cNvPr id="9" name="Picture 8" descr="Fig12b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8965" y="2819400"/>
            <a:ext cx="2675965" cy="2067791"/>
          </a:xfrm>
          <a:prstGeom prst="rect">
            <a:avLst/>
          </a:prstGeom>
        </p:spPr>
      </p:pic>
      <p:pic>
        <p:nvPicPr>
          <p:cNvPr id="10" name="Picture 9" descr="Fig12c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4600" y="2829791"/>
            <a:ext cx="2662518" cy="2057400"/>
          </a:xfrm>
          <a:prstGeom prst="rect">
            <a:avLst/>
          </a:prstGeom>
        </p:spPr>
      </p:pic>
      <p:pic>
        <p:nvPicPr>
          <p:cNvPr id="14" name="Picture 13" descr="JpsiPhiAngles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" y="1366938"/>
            <a:ext cx="5243308" cy="13762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8600" y="1002268"/>
            <a:ext cx="422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Combined angular and decay time analysis: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096000" y="1066800"/>
            <a:ext cx="2819400" cy="2133600"/>
          </a:xfrm>
          <a:ln>
            <a:solidFill>
              <a:srgbClr val="0000FF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First direct observation of a non-zero </a:t>
            </a:r>
            <a:r>
              <a:rPr lang="en-US" sz="2400" dirty="0" err="1" smtClean="0">
                <a:solidFill>
                  <a:srgbClr val="0000FF"/>
                </a:solidFill>
              </a:rPr>
              <a:t>ΔΓ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s</a:t>
            </a:r>
            <a:r>
              <a:rPr lang="en-US" sz="2400" dirty="0" smtClean="0"/>
              <a:t> value</a:t>
            </a:r>
          </a:p>
          <a:p>
            <a:r>
              <a:rPr lang="en-US" sz="2400" dirty="0" err="1" smtClean="0">
                <a:solidFill>
                  <a:srgbClr val="0000FF"/>
                </a:solidFill>
              </a:rPr>
              <a:t>φ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s</a:t>
            </a:r>
            <a:r>
              <a:rPr lang="en-US" sz="2400" dirty="0" smtClean="0"/>
              <a:t> result compatible with Standard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 2) CKM Angle </a:t>
            </a:r>
            <a:r>
              <a:rPr lang="en-US" dirty="0" err="1" smtClean="0"/>
              <a:t>γ</a:t>
            </a:r>
            <a:r>
              <a:rPr lang="en-US" dirty="0" smtClean="0"/>
              <a:t> “with trees”</a:t>
            </a:r>
            <a:endParaRPr lang="en-US" dirty="0"/>
          </a:p>
        </p:txBody>
      </p:sp>
      <p:pic>
        <p:nvPicPr>
          <p:cNvPr id="7" name="Picture 6" descr="combiner_DK_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4943" y="3505200"/>
            <a:ext cx="3806657" cy="2733542"/>
          </a:xfrm>
          <a:prstGeom prst="rect">
            <a:avLst/>
          </a:prstGeom>
        </p:spPr>
      </p:pic>
      <p:pic>
        <p:nvPicPr>
          <p:cNvPr id="8" name="Picture 7" descr="CKMangl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1143000"/>
            <a:ext cx="3962400" cy="1970717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1066800"/>
            <a:ext cx="4724400" cy="2057400"/>
          </a:xfrm>
          <a:ln>
            <a:solidFill>
              <a:srgbClr val="0000FF"/>
            </a:solidFill>
          </a:ln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First </a:t>
            </a:r>
            <a:r>
              <a:rPr lang="en-US" sz="2400" dirty="0" err="1" smtClean="0"/>
              <a:t>LHCb</a:t>
            </a:r>
            <a:r>
              <a:rPr lang="en-US" sz="2400" dirty="0" smtClean="0"/>
              <a:t> measurement on angle </a:t>
            </a:r>
            <a:r>
              <a:rPr lang="en-US" sz="2400" dirty="0" err="1" smtClean="0"/>
              <a:t>γ</a:t>
            </a:r>
            <a:r>
              <a:rPr lang="en-US" sz="2400" dirty="0" smtClean="0"/>
              <a:t> using </a:t>
            </a:r>
            <a:r>
              <a:rPr lang="en-US" sz="2400" i="1" dirty="0" smtClean="0"/>
              <a:t>time-integrated</a:t>
            </a:r>
            <a:r>
              <a:rPr lang="en-US" sz="2400" dirty="0" smtClean="0"/>
              <a:t> methods</a:t>
            </a:r>
          </a:p>
          <a:p>
            <a:r>
              <a:rPr lang="en-US" sz="2400" dirty="0" smtClean="0"/>
              <a:t>Nikhef main contributor to </a:t>
            </a:r>
            <a:r>
              <a:rPr lang="en-US" sz="2400" i="1" dirty="0" smtClean="0"/>
              <a:t>time-dependent</a:t>
            </a:r>
            <a:r>
              <a:rPr lang="en-US" sz="2400" dirty="0" smtClean="0"/>
              <a:t> method</a:t>
            </a:r>
          </a:p>
          <a:p>
            <a:pPr lvl="1"/>
            <a:r>
              <a:rPr lang="en-US" sz="2600" dirty="0" err="1" smtClean="0"/>
              <a:t>B</a:t>
            </a:r>
            <a:r>
              <a:rPr lang="en-US" sz="2600" baseline="-25000" dirty="0" err="1" smtClean="0"/>
              <a:t>s</a:t>
            </a:r>
            <a:r>
              <a:rPr lang="en-US" sz="2600" dirty="0" err="1" smtClean="0">
                <a:sym typeface="Wingdings"/>
              </a:rPr>
              <a:t>D</a:t>
            </a:r>
            <a:r>
              <a:rPr lang="en-US" sz="2600" baseline="-25000" dirty="0" err="1" smtClean="0">
                <a:sym typeface="Wingdings"/>
              </a:rPr>
              <a:t>s</a:t>
            </a:r>
            <a:r>
              <a:rPr lang="en-US" sz="2600" dirty="0" err="1" smtClean="0">
                <a:sym typeface="Wingdings"/>
              </a:rPr>
              <a:t>K</a:t>
            </a:r>
            <a:r>
              <a:rPr lang="en-US" sz="2600" dirty="0" smtClean="0"/>
              <a:t> </a:t>
            </a:r>
            <a:endParaRPr lang="en-US" sz="26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04800" y="3733800"/>
            <a:ext cx="4343400" cy="21336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Nikhef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Likelihood fitting in mass and decay time (1 </a:t>
            </a:r>
            <a:r>
              <a:rPr lang="en-US" sz="2000" dirty="0" err="1" smtClean="0">
                <a:solidFill>
                  <a:srgbClr val="0000FF"/>
                </a:solidFill>
              </a:rPr>
              <a:t>postdoc</a:t>
            </a:r>
            <a:r>
              <a:rPr lang="en-US" sz="2000" dirty="0" smtClean="0">
                <a:solidFill>
                  <a:srgbClr val="0000FF"/>
                </a:solidFill>
              </a:rPr>
              <a:t>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000" noProof="0" dirty="0" smtClean="0">
                <a:solidFill>
                  <a:srgbClr val="0000FF"/>
                </a:solidFill>
              </a:rPr>
              <a:t>Acceptance determination (1 PhD)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000" noProof="0" dirty="0" smtClean="0">
                <a:solidFill>
                  <a:srgbClr val="0000FF"/>
                </a:solidFill>
              </a:rPr>
              <a:t>Decay time resolution determination (1 PhD)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Tagging dilution determination (1 PhD)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 2) CKM Angle </a:t>
            </a:r>
            <a:r>
              <a:rPr lang="en-US" dirty="0" err="1" smtClean="0"/>
              <a:t>γ</a:t>
            </a:r>
            <a:r>
              <a:rPr lang="en-US" dirty="0" smtClean="0"/>
              <a:t> “with trees”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23</a:t>
            </a:fld>
            <a:endParaRPr lang="nl-NL"/>
          </a:p>
        </p:txBody>
      </p:sp>
      <p:grpSp>
        <p:nvGrpSpPr>
          <p:cNvPr id="3" name="Group 13"/>
          <p:cNvGrpSpPr/>
          <p:nvPr/>
        </p:nvGrpSpPr>
        <p:grpSpPr>
          <a:xfrm>
            <a:off x="152400" y="933773"/>
            <a:ext cx="4876800" cy="3790627"/>
            <a:chOff x="663090" y="1143000"/>
            <a:chExt cx="7854329" cy="4471481"/>
          </a:xfrm>
        </p:grpSpPr>
        <p:pic>
          <p:nvPicPr>
            <p:cNvPr id="15" name="Picture 14" descr="Fig3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3090" y="1143000"/>
              <a:ext cx="7854329" cy="44196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990599" y="4395281"/>
              <a:ext cx="6934199" cy="1219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9"/>
          <p:cNvGrpSpPr/>
          <p:nvPr/>
        </p:nvGrpSpPr>
        <p:grpSpPr>
          <a:xfrm>
            <a:off x="152400" y="4114800"/>
            <a:ext cx="4883804" cy="3733800"/>
            <a:chOff x="304800" y="1447800"/>
            <a:chExt cx="8541404" cy="4806214"/>
          </a:xfrm>
        </p:grpSpPr>
        <p:pic>
          <p:nvPicPr>
            <p:cNvPr id="11" name="Picture 10" descr="Fig4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1447800"/>
              <a:ext cx="8541404" cy="480621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914400" y="4953000"/>
              <a:ext cx="72390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Fig7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4152900"/>
            <a:ext cx="3860156" cy="2628900"/>
          </a:xfrm>
          <a:prstGeom prst="rect">
            <a:avLst/>
          </a:prstGeom>
        </p:spPr>
      </p:pic>
      <p:pic>
        <p:nvPicPr>
          <p:cNvPr id="17" name="Content Placeholder 3" descr="mixing_plot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44268" y="1291771"/>
            <a:ext cx="4247332" cy="244202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62000" y="1154668"/>
            <a:ext cx="1066693" cy="400110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B</a:t>
            </a:r>
            <a:r>
              <a:rPr lang="en-US" sz="2000" baseline="-25000" dirty="0" err="1" smtClean="0"/>
              <a:t>s</a:t>
            </a:r>
            <a:r>
              <a:rPr lang="en-US" sz="2000" dirty="0" err="1" smtClean="0">
                <a:sym typeface="Wingdings"/>
              </a:rPr>
              <a:t>D</a:t>
            </a:r>
            <a:r>
              <a:rPr lang="en-US" sz="2000" baseline="-25000" dirty="0" err="1" smtClean="0">
                <a:sym typeface="Wingdings"/>
              </a:rPr>
              <a:t>s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 err="1" smtClean="0">
                <a:sym typeface="Wingdings"/>
              </a:rPr>
              <a:t>π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62000" y="4324290"/>
            <a:ext cx="1069524" cy="400110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B</a:t>
            </a:r>
            <a:r>
              <a:rPr lang="en-US" sz="2000" baseline="-25000" dirty="0" err="1" smtClean="0"/>
              <a:t>s</a:t>
            </a:r>
            <a:r>
              <a:rPr lang="en-US" sz="2000" dirty="0" err="1" smtClean="0">
                <a:sym typeface="Wingdings"/>
              </a:rPr>
              <a:t>D</a:t>
            </a:r>
            <a:r>
              <a:rPr lang="en-US" sz="2000" baseline="-25000" dirty="0" err="1" smtClean="0">
                <a:sym typeface="Wingdings"/>
              </a:rPr>
              <a:t>s</a:t>
            </a:r>
            <a:r>
              <a:rPr lang="en-US" sz="2000" dirty="0" smtClean="0">
                <a:sym typeface="Wingdings"/>
              </a:rPr>
              <a:t> K</a:t>
            </a:r>
            <a:endParaRPr lang="en-US" sz="20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3810000"/>
            <a:ext cx="9372600" cy="1588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68317" y="926068"/>
            <a:ext cx="116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Bs Mixing!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410200" y="3962400"/>
            <a:ext cx="1523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Oscillations…?</a:t>
            </a:r>
            <a:endParaRPr lang="en-US" dirty="0"/>
          </a:p>
        </p:txBody>
      </p:sp>
      <p:sp>
        <p:nvSpPr>
          <p:cNvPr id="26" name="Right Arrow 25"/>
          <p:cNvSpPr/>
          <p:nvPr/>
        </p:nvSpPr>
        <p:spPr>
          <a:xfrm>
            <a:off x="4648200" y="4038600"/>
            <a:ext cx="533400" cy="256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4648200" y="1115568"/>
            <a:ext cx="533400" cy="256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                                       Ex 3) </a:t>
            </a:r>
            <a:r>
              <a:rPr lang="en-US" sz="3600" dirty="0" err="1" smtClean="0"/>
              <a:t>B</a:t>
            </a:r>
            <a:r>
              <a:rPr lang="en-US" sz="3600" baseline="-25000" dirty="0" err="1" smtClean="0"/>
              <a:t>s</a:t>
            </a:r>
            <a:r>
              <a:rPr lang="en-US" sz="3600" dirty="0" err="1" smtClean="0">
                <a:sym typeface="Wingdings"/>
              </a:rPr>
              <a:t></a:t>
            </a:r>
            <a:r>
              <a:rPr lang="en-US" sz="3600" dirty="0" smtClean="0">
                <a:sym typeface="Wingdings"/>
              </a:rPr>
              <a:t> </a:t>
            </a:r>
            <a:r>
              <a:rPr lang="en-US" sz="3600" dirty="0" err="1" smtClean="0">
                <a:sym typeface="Wingdings"/>
              </a:rPr>
              <a:t>μ</a:t>
            </a:r>
            <a:r>
              <a:rPr lang="en-US" sz="3600" baseline="30000" dirty="0" err="1" smtClean="0">
                <a:sym typeface="Wingdings"/>
              </a:rPr>
              <a:t>+</a:t>
            </a:r>
            <a:r>
              <a:rPr lang="en-US" sz="3600" dirty="0" err="1" smtClean="0">
                <a:sym typeface="Wingdings"/>
              </a:rPr>
              <a:t>μ</a:t>
            </a:r>
            <a:r>
              <a:rPr lang="en-US" sz="3600" baseline="30000" dirty="0" smtClean="0">
                <a:sym typeface="Wingdings"/>
              </a:rPr>
              <a:t>-</a:t>
            </a:r>
            <a:endParaRPr lang="en-US" sz="3600" baseline="30000" dirty="0"/>
          </a:p>
        </p:txBody>
      </p:sp>
      <p:pic>
        <p:nvPicPr>
          <p:cNvPr id="4" name="Picture 3" descr="BsmumuEve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28800"/>
            <a:ext cx="9144000" cy="5066427"/>
          </a:xfrm>
          <a:prstGeom prst="rect">
            <a:avLst/>
          </a:prstGeom>
        </p:spPr>
      </p:pic>
      <p:pic>
        <p:nvPicPr>
          <p:cNvPr id="5" name="Picture 4" descr="BsMuMuMay2012zoomzx_for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76200"/>
            <a:ext cx="4817522" cy="266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rot="5400000">
            <a:off x="-342900" y="3390901"/>
            <a:ext cx="1828800" cy="76199"/>
          </a:xfrm>
          <a:prstGeom prst="line">
            <a:avLst/>
          </a:prstGeom>
          <a:ln>
            <a:solidFill>
              <a:srgbClr val="00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 flipV="1">
            <a:off x="609600" y="2514600"/>
            <a:ext cx="4360322" cy="1828800"/>
          </a:xfrm>
          <a:prstGeom prst="line">
            <a:avLst/>
          </a:prstGeom>
          <a:ln>
            <a:solidFill>
              <a:srgbClr val="00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5"/>
          <p:cNvSpPr>
            <a:spLocks noGrp="1"/>
          </p:cNvSpPr>
          <p:nvPr>
            <p:ph idx="1"/>
          </p:nvPr>
        </p:nvSpPr>
        <p:spPr>
          <a:xfrm>
            <a:off x="5162910" y="914400"/>
            <a:ext cx="3828690" cy="838200"/>
          </a:xfrm>
          <a:ln>
            <a:solidFill>
              <a:srgbClr val="0000FF"/>
            </a:solidFill>
          </a:ln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Very rare decay:</a:t>
            </a:r>
          </a:p>
          <a:p>
            <a:pPr>
              <a:buNone/>
            </a:pPr>
            <a:r>
              <a:rPr lang="en-US" dirty="0" smtClean="0"/>
              <a:t>BR(SM) = (3.5 ± 0.3) </a:t>
            </a:r>
            <a:r>
              <a:rPr lang="en-US" dirty="0" err="1" smtClean="0"/>
              <a:t>x</a:t>
            </a:r>
            <a:r>
              <a:rPr lang="en-US" dirty="0" smtClean="0"/>
              <a:t> 10</a:t>
            </a:r>
            <a:r>
              <a:rPr lang="en-US" baseline="30000" dirty="0" smtClean="0"/>
              <a:t>-9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  Ex 3)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μ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sym typeface="Wingdings"/>
              </a:rPr>
              <a:t>μ</a:t>
            </a:r>
            <a:r>
              <a:rPr lang="en-US" baseline="30000" dirty="0" smtClean="0">
                <a:sym typeface="Wingdings"/>
              </a:rPr>
              <a:t>-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25</a:t>
            </a:fld>
            <a:endParaRPr lang="nl-NL"/>
          </a:p>
        </p:txBody>
      </p:sp>
      <p:pic>
        <p:nvPicPr>
          <p:cNvPr id="7" name="Picture 6" descr="Fig11a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990600"/>
            <a:ext cx="4111228" cy="2784324"/>
          </a:xfrm>
          <a:prstGeom prst="rect">
            <a:avLst/>
          </a:prstGeom>
        </p:spPr>
      </p:pic>
      <p:pic>
        <p:nvPicPr>
          <p:cNvPr id="8" name="Picture 7" descr="Fig14b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1" y="106439"/>
            <a:ext cx="4343400" cy="2941561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28600" y="3200400"/>
            <a:ext cx="4343400" cy="15240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Nikhef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B.R. </a:t>
            </a:r>
            <a:r>
              <a:rPr lang="en-US" sz="2000" dirty="0" err="1" smtClean="0">
                <a:solidFill>
                  <a:srgbClr val="0000FF"/>
                </a:solidFill>
              </a:rPr>
              <a:t>normalisation</a:t>
            </a:r>
            <a:r>
              <a:rPr lang="en-US" sz="2000" dirty="0" smtClean="0">
                <a:solidFill>
                  <a:srgbClr val="0000FF"/>
                </a:solidFill>
              </a:rPr>
              <a:t> (1 PhD)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000" dirty="0" err="1" smtClean="0">
                <a:solidFill>
                  <a:srgbClr val="0000FF"/>
                </a:solidFill>
              </a:rPr>
              <a:t>f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s</a:t>
            </a:r>
            <a:r>
              <a:rPr lang="en-US" sz="2000" dirty="0" err="1" smtClean="0">
                <a:solidFill>
                  <a:srgbClr val="0000FF"/>
                </a:solidFill>
              </a:rPr>
              <a:t>/f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d</a:t>
            </a:r>
            <a:r>
              <a:rPr lang="en-US" sz="2000" dirty="0" smtClean="0">
                <a:solidFill>
                  <a:srgbClr val="0000FF"/>
                </a:solidFill>
              </a:rPr>
              <a:t> (1 PhD)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Specific background identification (1PhD)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Confidence level calculation (1 </a:t>
            </a:r>
            <a:r>
              <a:rPr lang="en-US" sz="2000" dirty="0" err="1" smtClean="0">
                <a:solidFill>
                  <a:srgbClr val="0000FF"/>
                </a:solidFill>
              </a:rPr>
              <a:t>Postdoc</a:t>
            </a:r>
            <a:r>
              <a:rPr lang="en-US" sz="2000" dirty="0" smtClean="0">
                <a:solidFill>
                  <a:srgbClr val="0000FF"/>
                </a:solidFill>
              </a:rPr>
              <a:t>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28600" y="4876800"/>
            <a:ext cx="4343400" cy="17526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Nikhef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Theory group: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Branching Ratio definition:</a:t>
            </a:r>
          </a:p>
          <a:p>
            <a:pPr marL="1200150" lvl="2" indent="-285750" defTabSz="457200">
              <a:spcBef>
                <a:spcPct val="20000"/>
              </a:spcBef>
              <a:buFont typeface="Arial"/>
              <a:buChar char="–"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“Time integrated” (exp) </a:t>
            </a:r>
            <a:r>
              <a:rPr lang="en-US" sz="2000" dirty="0" err="1" smtClean="0">
                <a:solidFill>
                  <a:srgbClr val="0000FF"/>
                </a:solidFill>
              </a:rPr>
              <a:t>vs</a:t>
            </a:r>
            <a:r>
              <a:rPr lang="en-US" sz="2000" dirty="0" smtClean="0">
                <a:solidFill>
                  <a:srgbClr val="0000FF"/>
                </a:solidFill>
              </a:rPr>
              <a:t> ”Time=0” (theory)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New observables in time dependence</a:t>
            </a:r>
          </a:p>
          <a:p>
            <a:pPr marL="1200150" lvl="2" indent="-285750" defTabSz="457200">
              <a:spcBef>
                <a:spcPct val="20000"/>
              </a:spcBef>
              <a:buFont typeface="Arial"/>
              <a:buChar char="–"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(requires upgrade)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 descr="BsMuMuLimit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3789460"/>
            <a:ext cx="3892069" cy="306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LHCb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2362200"/>
          </a:xfrm>
          <a:ln>
            <a:solidFill>
              <a:srgbClr val="0000FF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Phase-1 (2010 – 2017)  </a:t>
            </a:r>
            <a:r>
              <a:rPr lang="en-US" dirty="0" smtClean="0">
                <a:sym typeface="Wingdings"/>
              </a:rPr>
              <a:t>: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~</a:t>
            </a:r>
            <a:r>
              <a:rPr lang="en-US" dirty="0" smtClean="0">
                <a:solidFill>
                  <a:srgbClr val="000090"/>
                </a:solidFill>
              </a:rPr>
              <a:t> 5 fb</a:t>
            </a:r>
            <a:r>
              <a:rPr lang="en-US" baseline="30000" dirty="0" smtClean="0">
                <a:solidFill>
                  <a:srgbClr val="000090"/>
                </a:solidFill>
              </a:rPr>
              <a:t>-1 </a:t>
            </a:r>
            <a:r>
              <a:rPr lang="en-US" dirty="0" smtClean="0">
                <a:solidFill>
                  <a:srgbClr val="000090"/>
                </a:solidFill>
              </a:rPr>
              <a:t>with 1 MHz read-out</a:t>
            </a:r>
          </a:p>
          <a:p>
            <a:r>
              <a:rPr lang="en-US" dirty="0" smtClean="0"/>
              <a:t>Upgrade (2019 – 2029) </a:t>
            </a:r>
            <a:r>
              <a:rPr lang="en-US" dirty="0" smtClean="0">
                <a:sym typeface="Wingdings"/>
              </a:rPr>
              <a:t>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90"/>
                </a:solidFill>
              </a:rPr>
              <a:t>~ 50 fb</a:t>
            </a:r>
            <a:r>
              <a:rPr lang="en-US" baseline="30000" dirty="0" smtClean="0">
                <a:solidFill>
                  <a:srgbClr val="000090"/>
                </a:solidFill>
              </a:rPr>
              <a:t>-1</a:t>
            </a:r>
            <a:r>
              <a:rPr lang="en-US" dirty="0" smtClean="0">
                <a:solidFill>
                  <a:srgbClr val="000090"/>
                </a:solidFill>
              </a:rPr>
              <a:t>  with 40 MHz read-out. </a:t>
            </a:r>
            <a:r>
              <a:rPr lang="en-US" dirty="0" smtClean="0"/>
              <a:t>Nikhef involvements:</a:t>
            </a:r>
          </a:p>
          <a:p>
            <a:r>
              <a:rPr lang="en-US" dirty="0" smtClean="0"/>
              <a:t>2013 – 2014 : </a:t>
            </a:r>
            <a:r>
              <a:rPr lang="en-US" dirty="0" smtClean="0">
                <a:solidFill>
                  <a:srgbClr val="000090"/>
                </a:solidFill>
              </a:rPr>
              <a:t>Technology choices and Upgrade </a:t>
            </a:r>
            <a:r>
              <a:rPr lang="en-US" dirty="0" err="1" smtClean="0">
                <a:solidFill>
                  <a:srgbClr val="000090"/>
                </a:solidFill>
              </a:rPr>
              <a:t>TDRs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/>
              <a:t>2015 – 2018 : </a:t>
            </a:r>
            <a:r>
              <a:rPr lang="en-US" dirty="0" smtClean="0">
                <a:solidFill>
                  <a:srgbClr val="000090"/>
                </a:solidFill>
              </a:rPr>
              <a:t>Construction &amp; Installation</a:t>
            </a:r>
          </a:p>
          <a:p>
            <a:r>
              <a:rPr lang="en-US" dirty="0" smtClean="0"/>
              <a:t>2019 – …       : </a:t>
            </a:r>
            <a:r>
              <a:rPr lang="en-US" dirty="0" smtClean="0">
                <a:solidFill>
                  <a:srgbClr val="000090"/>
                </a:solidFill>
              </a:rPr>
              <a:t>Phase-II Physics</a:t>
            </a:r>
          </a:p>
        </p:txBody>
      </p:sp>
      <p:pic>
        <p:nvPicPr>
          <p:cNvPr id="4" name="Picture 3" descr="Lo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3505200"/>
            <a:ext cx="2143549" cy="3124200"/>
          </a:xfrm>
          <a:prstGeom prst="rect">
            <a:avLst/>
          </a:prstGeom>
        </p:spPr>
      </p:pic>
      <p:pic>
        <p:nvPicPr>
          <p:cNvPr id="5" name="Picture 4" descr="FTD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3505200"/>
            <a:ext cx="2198777" cy="3124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8800" y="3581400"/>
            <a:ext cx="3172663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Upgrade </a:t>
            </a:r>
            <a:r>
              <a:rPr lang="en-US" dirty="0" err="1" smtClean="0"/>
              <a:t>LoI</a:t>
            </a:r>
            <a:r>
              <a:rPr lang="en-US" dirty="0" smtClean="0"/>
              <a:t> and Framework</a:t>
            </a:r>
          </a:p>
          <a:p>
            <a:r>
              <a:rPr lang="en-US" dirty="0" smtClean="0"/>
              <a:t>TDR positively received by LHCC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“Strong Science Case”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1" y="5152072"/>
            <a:ext cx="3048000" cy="147732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CERN Workshop 2012: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“Implications of </a:t>
            </a:r>
            <a:r>
              <a:rPr lang="en-US" dirty="0" err="1" smtClean="0">
                <a:solidFill>
                  <a:srgbClr val="0000FF"/>
                </a:solidFill>
              </a:rPr>
              <a:t>LHCb</a:t>
            </a:r>
            <a:r>
              <a:rPr lang="en-US" dirty="0" smtClean="0">
                <a:solidFill>
                  <a:srgbClr val="0000FF"/>
                </a:solidFill>
              </a:rPr>
              <a:t> Measurements and Future Prospects”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Submitted </a:t>
            </a:r>
            <a:r>
              <a:rPr lang="en-US" dirty="0" err="1" smtClean="0">
                <a:solidFill>
                  <a:srgbClr val="3366FF"/>
                </a:solidFill>
              </a:rPr>
              <a:t>Eur.Phys.J.C</a:t>
            </a:r>
            <a:r>
              <a:rPr lang="en-US" dirty="0" smtClean="0">
                <a:solidFill>
                  <a:srgbClr val="3366FF"/>
                </a:solidFill>
              </a:rPr>
              <a:t>.,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Upgrade to 40 MHz R/O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27</a:t>
            </a:fld>
            <a:endParaRPr lang="nl-NL"/>
          </a:p>
        </p:txBody>
      </p:sp>
      <p:grpSp>
        <p:nvGrpSpPr>
          <p:cNvPr id="3" name="Group 14"/>
          <p:cNvGrpSpPr/>
          <p:nvPr/>
        </p:nvGrpSpPr>
        <p:grpSpPr>
          <a:xfrm>
            <a:off x="583505" y="1128936"/>
            <a:ext cx="8308975" cy="4906962"/>
            <a:chOff x="457200" y="1447800"/>
            <a:chExt cx="8308975" cy="4906962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1447800"/>
              <a:ext cx="8308975" cy="4906962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457200" y="3200400"/>
              <a:ext cx="609600" cy="38100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47800" y="2819400"/>
              <a:ext cx="609600" cy="30480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81400" y="2362200"/>
              <a:ext cx="609600" cy="53340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67200" y="1905000"/>
              <a:ext cx="1066800" cy="68580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00600" y="1752600"/>
              <a:ext cx="1066800" cy="68580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53000" y="1524000"/>
              <a:ext cx="2286000" cy="60960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62200" y="1905000"/>
              <a:ext cx="838200" cy="53340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126305" y="1052736"/>
            <a:ext cx="15240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VELO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Si strips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(replace all)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814428" y="1052736"/>
            <a:ext cx="1828800" cy="914400"/>
          </a:xfrm>
          <a:prstGeom prst="roundRect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Silicon Tracker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Si strips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(replace all)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707705" y="1052736"/>
            <a:ext cx="1834662" cy="9144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Outer Tracker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Straw tubes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(replace R/O)</a:t>
            </a:r>
            <a:endParaRPr lang="en-US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183704" y="5319936"/>
            <a:ext cx="1596207" cy="11334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RICH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HPDs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(replace HPD &amp; R/O)</a:t>
            </a:r>
            <a:endParaRPr lang="en-US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774504" y="5373216"/>
            <a:ext cx="2317776" cy="917376"/>
          </a:xfrm>
          <a:prstGeom prst="round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FF"/>
                </a:solidFill>
                <a:latin typeface="Berlin Sans FB Demi" pitchFamily="34" charset="0"/>
              </a:rPr>
              <a:t>Calo</a:t>
            </a:r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PMTs (reduce PMT gain, replace R/O)</a:t>
            </a:r>
            <a:endParaRPr lang="en-US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069904" y="1052736"/>
            <a:ext cx="2390528" cy="914400"/>
          </a:xfrm>
          <a:prstGeom prst="roundRect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FF"/>
                </a:solidFill>
                <a:latin typeface="Berlin Sans FB Demi" pitchFamily="34" charset="0"/>
              </a:rPr>
              <a:t>Muon</a:t>
            </a:r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  MWPC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(almost compatible)</a:t>
            </a:r>
            <a:endParaRPr lang="en-US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21" name="Down Arrow 20"/>
          <p:cNvSpPr/>
          <p:nvPr/>
        </p:nvSpPr>
        <p:spPr>
          <a:xfrm rot="20742047">
            <a:off x="832545" y="1903601"/>
            <a:ext cx="484632" cy="1429939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Down Arrow 21"/>
          <p:cNvSpPr/>
          <p:nvPr/>
        </p:nvSpPr>
        <p:spPr>
          <a:xfrm rot="324883">
            <a:off x="1888201" y="1864041"/>
            <a:ext cx="484632" cy="1047549"/>
          </a:xfrm>
          <a:prstGeom prst="downArrow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Down Arrow 22"/>
          <p:cNvSpPr/>
          <p:nvPr/>
        </p:nvSpPr>
        <p:spPr>
          <a:xfrm rot="20653907">
            <a:off x="3231321" y="1911467"/>
            <a:ext cx="484632" cy="1047549"/>
          </a:xfrm>
          <a:prstGeom prst="downArrow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Down Arrow 23"/>
          <p:cNvSpPr/>
          <p:nvPr/>
        </p:nvSpPr>
        <p:spPr>
          <a:xfrm rot="9412581">
            <a:off x="1854237" y="4058407"/>
            <a:ext cx="484632" cy="152577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Down Arrow 24"/>
          <p:cNvSpPr/>
          <p:nvPr/>
        </p:nvSpPr>
        <p:spPr>
          <a:xfrm rot="13854252">
            <a:off x="3734746" y="4472922"/>
            <a:ext cx="484632" cy="147855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3783905" y="1928106"/>
            <a:ext cx="484632" cy="7620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Down Arrow 26"/>
          <p:cNvSpPr/>
          <p:nvPr/>
        </p:nvSpPr>
        <p:spPr>
          <a:xfrm rot="10800000">
            <a:off x="5307906" y="4679581"/>
            <a:ext cx="484632" cy="716557"/>
          </a:xfrm>
          <a:prstGeom prst="downArrow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00192" y="6309320"/>
            <a:ext cx="257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Estimated cost: 52 MCHF</a:t>
            </a:r>
            <a:endParaRPr lang="en-US" dirty="0"/>
          </a:p>
        </p:txBody>
      </p:sp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Nikhef: </a:t>
            </a:r>
            <a:r>
              <a:rPr lang="en-US" dirty="0" err="1" smtClean="0"/>
              <a:t>Velo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4114800" cy="1981199"/>
          </a:xfrm>
          <a:ln w="25400">
            <a:solidFill>
              <a:srgbClr val="0000FF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Velo</a:t>
            </a:r>
            <a:r>
              <a:rPr lang="en-US" dirty="0" smtClean="0">
                <a:solidFill>
                  <a:srgbClr val="0000FF"/>
                </a:solidFill>
              </a:rPr>
              <a:t> Pixel detector</a:t>
            </a:r>
          </a:p>
          <a:p>
            <a:pPr lvl="1"/>
            <a:r>
              <a:rPr lang="en-US" dirty="0" smtClean="0"/>
              <a:t>55 by 55 </a:t>
            </a:r>
            <a:r>
              <a:rPr lang="en-US" dirty="0" err="1" smtClean="0"/>
              <a:t>μm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R&amp;D for TimePix3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Velopix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R&amp;D for detector cooling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High speed data transmission</a:t>
            </a:r>
          </a:p>
          <a:p>
            <a:r>
              <a:rPr lang="en-US" dirty="0" err="1" smtClean="0">
                <a:solidFill>
                  <a:srgbClr val="0000FF"/>
                </a:solidFill>
                <a:sym typeface="Wingdings"/>
              </a:rPr>
              <a:t>Testbeam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velo_module.eps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876800" y="4267072"/>
            <a:ext cx="4135805" cy="2362328"/>
          </a:xfrm>
          <a:prstGeom prst="rect">
            <a:avLst/>
          </a:prstGeom>
        </p:spPr>
      </p:pic>
      <p:pic>
        <p:nvPicPr>
          <p:cNvPr id="7" name="Picture 6" descr="Velo_Si_Strip_Left_and_Right_Detecto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066800"/>
            <a:ext cx="3581400" cy="21209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3429000"/>
            <a:ext cx="1731003" cy="108668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5400000">
            <a:off x="5105400" y="3200400"/>
            <a:ext cx="25146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6896100" y="2705100"/>
            <a:ext cx="1981200" cy="1447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H="1">
            <a:off x="4419600" y="4572000"/>
            <a:ext cx="1066800" cy="914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5219700" y="4914900"/>
            <a:ext cx="106680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C:\Documents and Settings\plackett\My Dropbox\Richards Documents\Pictures\Telescope Aug2010\Testbeam_Aug2010 00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7200" y="3633510"/>
            <a:ext cx="3276600" cy="2529708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</p:pic>
      <p:cxnSp>
        <p:nvCxnSpPr>
          <p:cNvPr id="31" name="Straight Arrow Connector 30"/>
          <p:cNvCxnSpPr/>
          <p:nvPr/>
        </p:nvCxnSpPr>
        <p:spPr>
          <a:xfrm>
            <a:off x="3505200" y="1371600"/>
            <a:ext cx="16764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1295400" y="3276600"/>
            <a:ext cx="5334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419600" y="3429000"/>
            <a:ext cx="4572000" cy="320040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/>
          <p:nvPr/>
        </p:nvGrpSpPr>
        <p:grpSpPr>
          <a:xfrm>
            <a:off x="-2667000" y="609600"/>
            <a:ext cx="11431053" cy="3021730"/>
            <a:chOff x="-1981200" y="609600"/>
            <a:chExt cx="11431053" cy="302173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33800" y="672936"/>
              <a:ext cx="5716053" cy="288219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981200" y="685800"/>
              <a:ext cx="5716053" cy="2882194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-1981200" y="609600"/>
              <a:ext cx="2819400" cy="29455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553200" y="685800"/>
              <a:ext cx="2819400" cy="29455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 RF Box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96568" y="3725661"/>
            <a:ext cx="4245325" cy="2827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4699000" y="3688679"/>
            <a:ext cx="4332112" cy="2864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6095999" y="1219200"/>
            <a:ext cx="2839843" cy="213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91400" y="2831068"/>
            <a:ext cx="1448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Prototype VU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5379" y="773668"/>
            <a:ext cx="239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Mill from a solid Al box: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fys_discus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95" y="1295400"/>
            <a:ext cx="9144895" cy="6072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fysteamsna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3399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152400"/>
            <a:ext cx="35755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FFC7"/>
                </a:solidFill>
                <a:latin typeface="Lucida Calligraphy"/>
              </a:rPr>
              <a:t>The “</a:t>
            </a:r>
            <a:r>
              <a:rPr lang="en-US" sz="3000" b="1" dirty="0" err="1" smtClean="0">
                <a:solidFill>
                  <a:srgbClr val="FFFFC7"/>
                </a:solidFill>
                <a:latin typeface="Lucida Calligraphy"/>
              </a:rPr>
              <a:t>Bfys</a:t>
            </a:r>
            <a:r>
              <a:rPr lang="en-US" sz="3000" b="1" dirty="0" smtClean="0">
                <a:solidFill>
                  <a:srgbClr val="FFFFC7"/>
                </a:solidFill>
                <a:latin typeface="Lucida Calligraphy"/>
              </a:rPr>
              <a:t>” team</a:t>
            </a:r>
            <a:endParaRPr lang="en-US" sz="3000" b="1" dirty="0">
              <a:solidFill>
                <a:srgbClr val="FFFFC7"/>
              </a:solidFill>
              <a:latin typeface="Lucida Calligraph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800600"/>
            <a:ext cx="4254215" cy="2031325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CC"/>
                </a:solidFill>
              </a:rPr>
              <a:t> Group Composition (Current):</a:t>
            </a:r>
          </a:p>
          <a:p>
            <a:r>
              <a:rPr lang="en-US" dirty="0" smtClean="0">
                <a:solidFill>
                  <a:srgbClr val="FF9933"/>
                </a:solidFill>
              </a:rPr>
              <a:t>   10 staff, 5 </a:t>
            </a:r>
            <a:r>
              <a:rPr lang="en-US" dirty="0" err="1" smtClean="0">
                <a:solidFill>
                  <a:srgbClr val="FF9933"/>
                </a:solidFill>
              </a:rPr>
              <a:t>Postdocs</a:t>
            </a:r>
            <a:r>
              <a:rPr lang="en-US" dirty="0" smtClean="0">
                <a:solidFill>
                  <a:srgbClr val="FF9933"/>
                </a:solidFill>
              </a:rPr>
              <a:t>, 12 PhD’s</a:t>
            </a:r>
          </a:p>
          <a:p>
            <a:r>
              <a:rPr lang="en-US" dirty="0" smtClean="0">
                <a:solidFill>
                  <a:srgbClr val="FF9933"/>
                </a:solidFill>
              </a:rPr>
              <a:t>   (second group in </a:t>
            </a:r>
            <a:r>
              <a:rPr lang="en-US" dirty="0" err="1" smtClean="0">
                <a:solidFill>
                  <a:srgbClr val="FF9933"/>
                </a:solidFill>
              </a:rPr>
              <a:t>LHCb</a:t>
            </a:r>
            <a:r>
              <a:rPr lang="en-US" dirty="0" smtClean="0">
                <a:solidFill>
                  <a:srgbClr val="FF9933"/>
                </a:solidFill>
              </a:rPr>
              <a:t> after CERN)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CC"/>
                </a:solidFill>
              </a:rPr>
              <a:t> University Partner: </a:t>
            </a:r>
            <a:r>
              <a:rPr lang="en-US" dirty="0" smtClean="0">
                <a:solidFill>
                  <a:srgbClr val="FF9933"/>
                </a:solidFill>
              </a:rPr>
              <a:t>VU + </a:t>
            </a:r>
            <a:r>
              <a:rPr lang="en-US" dirty="0" err="1" smtClean="0">
                <a:solidFill>
                  <a:srgbClr val="FF9933"/>
                </a:solidFill>
              </a:rPr>
              <a:t>RuG</a:t>
            </a:r>
            <a:endParaRPr lang="en-US" dirty="0" smtClean="0">
              <a:solidFill>
                <a:srgbClr val="FF9933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CC"/>
                </a:solidFill>
              </a:rPr>
              <a:t> </a:t>
            </a:r>
            <a:r>
              <a:rPr lang="en-US" dirty="0" err="1" smtClean="0">
                <a:solidFill>
                  <a:srgbClr val="FFFFCC"/>
                </a:solidFill>
              </a:rPr>
              <a:t>Investement</a:t>
            </a:r>
            <a:r>
              <a:rPr lang="en-US" dirty="0" smtClean="0">
                <a:solidFill>
                  <a:srgbClr val="FFFFCC"/>
                </a:solidFill>
              </a:rPr>
              <a:t> in </a:t>
            </a:r>
            <a:r>
              <a:rPr lang="en-US" dirty="0" err="1" smtClean="0">
                <a:solidFill>
                  <a:srgbClr val="FFFFCC"/>
                </a:solidFill>
              </a:rPr>
              <a:t>LHCb</a:t>
            </a:r>
            <a:r>
              <a:rPr lang="en-US" dirty="0" smtClean="0">
                <a:solidFill>
                  <a:srgbClr val="FFFFCC"/>
                </a:solidFill>
              </a:rPr>
              <a:t>: </a:t>
            </a:r>
            <a:r>
              <a:rPr lang="en-US" dirty="0" smtClean="0">
                <a:solidFill>
                  <a:srgbClr val="FF9933"/>
                </a:solidFill>
              </a:rPr>
              <a:t>4.950 </a:t>
            </a:r>
            <a:r>
              <a:rPr lang="en-US" dirty="0" err="1" smtClean="0">
                <a:solidFill>
                  <a:srgbClr val="FF9933"/>
                </a:solidFill>
              </a:rPr>
              <a:t>kE</a:t>
            </a:r>
            <a:r>
              <a:rPr lang="en-US" dirty="0" smtClean="0">
                <a:solidFill>
                  <a:srgbClr val="FF9933"/>
                </a:solidFill>
              </a:rPr>
              <a:t> (9% </a:t>
            </a:r>
            <a:r>
              <a:rPr lang="en-US" dirty="0" err="1" smtClean="0">
                <a:solidFill>
                  <a:srgbClr val="FF9933"/>
                </a:solidFill>
              </a:rPr>
              <a:t>LHCb</a:t>
            </a:r>
            <a:r>
              <a:rPr lang="en-US" dirty="0" smtClean="0">
                <a:solidFill>
                  <a:srgbClr val="FF9933"/>
                </a:solidFill>
              </a:rPr>
              <a:t>)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CC"/>
                </a:solidFill>
              </a:rPr>
              <a:t> Additional grants:</a:t>
            </a:r>
          </a:p>
          <a:p>
            <a:r>
              <a:rPr lang="en-US" dirty="0" smtClean="0">
                <a:solidFill>
                  <a:srgbClr val="FF9933"/>
                </a:solidFill>
              </a:rPr>
              <a:t>  2 </a:t>
            </a:r>
            <a:r>
              <a:rPr lang="en-US" dirty="0" err="1" smtClean="0">
                <a:solidFill>
                  <a:srgbClr val="FF9933"/>
                </a:solidFill>
              </a:rPr>
              <a:t>Vidi</a:t>
            </a:r>
            <a:r>
              <a:rPr lang="en-US" dirty="0" smtClean="0">
                <a:solidFill>
                  <a:srgbClr val="FF9933"/>
                </a:solidFill>
              </a:rPr>
              <a:t>, 2 </a:t>
            </a:r>
            <a:r>
              <a:rPr lang="en-US" dirty="0" err="1" smtClean="0">
                <a:solidFill>
                  <a:srgbClr val="FF9933"/>
                </a:solidFill>
              </a:rPr>
              <a:t>Projectruimtes</a:t>
            </a:r>
            <a:r>
              <a:rPr lang="en-US" dirty="0" smtClean="0">
                <a:solidFill>
                  <a:srgbClr val="FF9933"/>
                </a:solidFill>
              </a:rPr>
              <a:t>, 1 FOM/</a:t>
            </a:r>
            <a:r>
              <a:rPr lang="en-US" dirty="0" err="1" smtClean="0">
                <a:solidFill>
                  <a:srgbClr val="FF9933"/>
                </a:solidFill>
              </a:rPr>
              <a:t>v</a:t>
            </a:r>
            <a:endParaRPr lang="en-US" dirty="0" smtClean="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.jpg"/>
          <p:cNvPicPr>
            <a:picLocks noChangeAspect="1"/>
          </p:cNvPicPr>
          <p:nvPr/>
        </p:nvPicPr>
        <p:blipFill>
          <a:blip r:embed="rId3" cstate="print"/>
          <a:srcRect l="4167" t="15460" r="4167" b="4333"/>
          <a:stretch>
            <a:fillRect/>
          </a:stretch>
        </p:blipFill>
        <p:spPr>
          <a:xfrm>
            <a:off x="1752600" y="1615154"/>
            <a:ext cx="3451529" cy="143284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3125">
              <a:defRPr/>
            </a:pPr>
            <a:fld id="{95555F63-8913-431C-8F88-4B0706ACD0EC}" type="slidenum">
              <a:rPr lang="en-US">
                <a:latin typeface="+mn-lt"/>
              </a:rPr>
              <a:pPr defTabSz="873125">
                <a:defRPr/>
              </a:pPr>
              <a:t>30</a:t>
            </a:fld>
            <a:endParaRPr lang="en-US">
              <a:latin typeface="+mn-lt"/>
            </a:endParaRPr>
          </a:p>
        </p:txBody>
      </p:sp>
      <p:sp>
        <p:nvSpPr>
          <p:cNvPr id="953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cs typeface="Times New Roman" pitchFamily="18" charset="0"/>
              </a:rPr>
              <a:t>Outer Tracker Upgrade</a:t>
            </a:r>
          </a:p>
        </p:txBody>
      </p:sp>
      <p:pic>
        <p:nvPicPr>
          <p:cNvPr id="9" name="Picture 8" descr="modules.jpg"/>
          <p:cNvPicPr>
            <a:picLocks noChangeAspect="1"/>
          </p:cNvPicPr>
          <p:nvPr/>
        </p:nvPicPr>
        <p:blipFill>
          <a:blip r:embed="rId4" cstate="print"/>
          <a:srcRect l="4746" r="5681"/>
          <a:stretch>
            <a:fillRect/>
          </a:stretch>
        </p:blipFill>
        <p:spPr>
          <a:xfrm rot="16200000">
            <a:off x="4311550" y="1873150"/>
            <a:ext cx="5629303" cy="38831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26187" y="2438400"/>
            <a:ext cx="38824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53766" y="2438400"/>
            <a:ext cx="38824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34766" y="2438400"/>
            <a:ext cx="38824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45387" y="2438400"/>
            <a:ext cx="38824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06787" y="5890253"/>
            <a:ext cx="38824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5760720" y="2362200"/>
            <a:ext cx="1554480" cy="4572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5"/>
              </a:buBlip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22" name="Curved Connector 21"/>
          <p:cNvCxnSpPr>
            <a:stCxn id="21" idx="2"/>
          </p:cNvCxnSpPr>
          <p:nvPr/>
        </p:nvCxnSpPr>
        <p:spPr bwMode="auto">
          <a:xfrm rot="10800000" flipV="1">
            <a:off x="3295036" y="2590800"/>
            <a:ext cx="2465685" cy="133984"/>
          </a:xfrm>
          <a:prstGeom prst="curvedConnector3">
            <a:avLst>
              <a:gd name="adj1" fmla="val 50000"/>
            </a:avLst>
          </a:prstGeom>
          <a:solidFill>
            <a:srgbClr val="FFFF99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348393" y="1295400"/>
            <a:ext cx="34496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S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4" name="Picture 45" descr="DSCN0142"/>
          <p:cNvPicPr>
            <a:picLocks noChangeAspect="1" noChangeArrowheads="1"/>
          </p:cNvPicPr>
          <p:nvPr/>
        </p:nvPicPr>
        <p:blipFill>
          <a:blip r:embed="rId6" cstate="print"/>
          <a:srcRect l="17810" r="24304" b="-209"/>
          <a:stretch>
            <a:fillRect/>
          </a:stretch>
        </p:blipFill>
        <p:spPr bwMode="auto">
          <a:xfrm rot="3598975">
            <a:off x="524272" y="1373299"/>
            <a:ext cx="562614" cy="129834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cxnSp>
        <p:nvCxnSpPr>
          <p:cNvPr id="26" name="Curved Connector 25"/>
          <p:cNvCxnSpPr>
            <a:stCxn id="23" idx="1"/>
          </p:cNvCxnSpPr>
          <p:nvPr/>
        </p:nvCxnSpPr>
        <p:spPr bwMode="auto">
          <a:xfrm rot="10800000" flipV="1">
            <a:off x="1106967" y="1466215"/>
            <a:ext cx="4241427" cy="937253"/>
          </a:xfrm>
          <a:prstGeom prst="curvedConnector3">
            <a:avLst>
              <a:gd name="adj1" fmla="val 50000"/>
            </a:avLst>
          </a:prstGeom>
          <a:solidFill>
            <a:srgbClr val="FFFF99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Rectangle 27"/>
          <p:cNvSpPr/>
          <p:nvPr/>
        </p:nvSpPr>
        <p:spPr>
          <a:xfrm>
            <a:off x="1520997" y="1411069"/>
            <a:ext cx="1450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008000"/>
                </a:solidFill>
              </a:rPr>
              <a:t>“S” type (two pieces)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04129" y="1000096"/>
            <a:ext cx="2129506" cy="5705504"/>
          </a:xfrm>
          <a:prstGeom prst="rect">
            <a:avLst/>
          </a:prstGeom>
          <a:noFill/>
          <a:ln w="38100">
            <a:solidFill>
              <a:srgbClr val="0000FF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30650" y="3200400"/>
            <a:ext cx="3200400" cy="70788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New electronics for 40 MHz readout of straw modules: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7202" y="685800"/>
            <a:ext cx="4114798" cy="70788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Modules: Technology choice in 2013: Straws </a:t>
            </a:r>
            <a:r>
              <a:rPr lang="en-US" sz="2000" dirty="0" err="1" smtClean="0">
                <a:solidFill>
                  <a:srgbClr val="0000FF"/>
                </a:solidFill>
              </a:rPr>
              <a:t>vs</a:t>
            </a:r>
            <a:r>
              <a:rPr lang="en-US" sz="2000" dirty="0" smtClean="0">
                <a:solidFill>
                  <a:srgbClr val="0000FF"/>
                </a:solidFill>
              </a:rPr>
              <a:t> Scintillating Fibers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32" name="Picture 31" descr="IMG_018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0650" y="4038600"/>
            <a:ext cx="3556000" cy="26670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Sensitivities.tiff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l="-24" r="-24"/>
          <a:stretch>
            <a:fillRect/>
          </a:stretch>
        </p:blipFill>
        <p:spPr>
          <a:xfrm>
            <a:off x="69224" y="1219200"/>
            <a:ext cx="8922376" cy="4906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Sensitivities to key quarks </a:t>
            </a:r>
            <a:r>
              <a:rPr lang="en-US" sz="3200" dirty="0" err="1" smtClean="0"/>
              <a:t>flavour</a:t>
            </a:r>
            <a:r>
              <a:rPr lang="en-US" sz="3200" dirty="0" smtClean="0"/>
              <a:t> channels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31</a:t>
            </a:fld>
            <a:endParaRPr lang="nl-NL"/>
          </a:p>
        </p:txBody>
      </p:sp>
      <p:sp>
        <p:nvSpPr>
          <p:cNvPr id="7" name="Rectangle 6"/>
          <p:cNvSpPr/>
          <p:nvPr/>
        </p:nvSpPr>
        <p:spPr bwMode="auto">
          <a:xfrm>
            <a:off x="7596336" y="1268760"/>
            <a:ext cx="1296144" cy="4752528"/>
          </a:xfrm>
          <a:prstGeom prst="rect">
            <a:avLst/>
          </a:prstGeom>
          <a:noFill/>
          <a:ln w="38100" cap="flat" cmpd="sng" algn="ctr">
            <a:solidFill>
              <a:srgbClr val="006C3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234B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16216" y="1268760"/>
            <a:ext cx="1008112" cy="4752528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234B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448975" y="1268760"/>
            <a:ext cx="1008112" cy="4752528"/>
          </a:xfrm>
          <a:prstGeom prst="rect">
            <a:avLst/>
          </a:prstGeom>
          <a:noFill/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234B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86400" y="4038600"/>
            <a:ext cx="1981200" cy="609600"/>
          </a:xfrm>
          <a:prstGeom prst="rect">
            <a:avLst/>
          </a:prstGeom>
          <a:noFill/>
          <a:ln w="25400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486400" y="4924400"/>
            <a:ext cx="1981200" cy="304800"/>
          </a:xfrm>
          <a:prstGeom prst="rect">
            <a:avLst/>
          </a:prstGeom>
          <a:noFill/>
          <a:ln w="25400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86400" y="2667000"/>
            <a:ext cx="1981200" cy="228600"/>
          </a:xfrm>
          <a:prstGeom prst="rect">
            <a:avLst/>
          </a:prstGeom>
          <a:noFill/>
          <a:ln w="25400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FOM Program Funding Request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32</a:t>
            </a:fld>
            <a:endParaRPr lang="nl-NL"/>
          </a:p>
        </p:txBody>
      </p:sp>
      <p:sp>
        <p:nvSpPr>
          <p:cNvPr id="6" name="TextBox 5"/>
          <p:cNvSpPr txBox="1"/>
          <p:nvPr/>
        </p:nvSpPr>
        <p:spPr>
          <a:xfrm>
            <a:off x="381000" y="1009471"/>
            <a:ext cx="56477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Project 1. “CP Violation”</a:t>
            </a:r>
          </a:p>
          <a:p>
            <a:r>
              <a:rPr lang="en-US" dirty="0" smtClean="0"/>
              <a:t>Staff: P. </a:t>
            </a:r>
            <a:r>
              <a:rPr lang="en-US" dirty="0" err="1" smtClean="0"/>
              <a:t>Koppenburg</a:t>
            </a:r>
            <a:r>
              <a:rPr lang="en-US" dirty="0" smtClean="0"/>
              <a:t>, </a:t>
            </a:r>
            <a:r>
              <a:rPr lang="en-US" dirty="0" err="1" smtClean="0"/>
              <a:t>M.Merk</a:t>
            </a:r>
            <a:r>
              <a:rPr lang="en-US" dirty="0" smtClean="0"/>
              <a:t>, G. Raven, N. Tuning</a:t>
            </a:r>
          </a:p>
          <a:p>
            <a:r>
              <a:rPr lang="en-US" i="1" dirty="0" smtClean="0">
                <a:solidFill>
                  <a:srgbClr val="000090"/>
                </a:solidFill>
              </a:rPr>
              <a:t>A. CP Violation in tree-decays:    </a:t>
            </a:r>
            <a:r>
              <a:rPr lang="en-US" dirty="0" smtClean="0">
                <a:solidFill>
                  <a:srgbClr val="0000FF"/>
                </a:solidFill>
              </a:rPr>
              <a:t>1 </a:t>
            </a:r>
            <a:r>
              <a:rPr lang="en-US" dirty="0" err="1" smtClean="0">
                <a:solidFill>
                  <a:srgbClr val="0000FF"/>
                </a:solidFill>
              </a:rPr>
              <a:t>postdoc</a:t>
            </a:r>
            <a:r>
              <a:rPr lang="en-US" dirty="0" smtClean="0">
                <a:solidFill>
                  <a:srgbClr val="0000FF"/>
                </a:solidFill>
              </a:rPr>
              <a:t>, 2 PhD students</a:t>
            </a:r>
          </a:p>
          <a:p>
            <a:r>
              <a:rPr lang="en-US" i="1" dirty="0" smtClean="0">
                <a:solidFill>
                  <a:srgbClr val="000090"/>
                </a:solidFill>
              </a:rPr>
              <a:t>B. CP Violation in loop decays:    </a:t>
            </a:r>
            <a:r>
              <a:rPr lang="en-US" dirty="0" smtClean="0">
                <a:solidFill>
                  <a:srgbClr val="0000FF"/>
                </a:solidFill>
              </a:rPr>
              <a:t>1 </a:t>
            </a:r>
            <a:r>
              <a:rPr lang="en-US" dirty="0" err="1" smtClean="0">
                <a:solidFill>
                  <a:srgbClr val="0000FF"/>
                </a:solidFill>
              </a:rPr>
              <a:t>postdoc</a:t>
            </a:r>
            <a:r>
              <a:rPr lang="en-US" dirty="0" smtClean="0">
                <a:solidFill>
                  <a:srgbClr val="0000FF"/>
                </a:solidFill>
              </a:rPr>
              <a:t>, 2 PhD students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2485072"/>
            <a:ext cx="68977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Project 2. “Rare Decays”</a:t>
            </a:r>
          </a:p>
          <a:p>
            <a:r>
              <a:rPr lang="en-US" dirty="0" smtClean="0"/>
              <a:t>Staff: A. Pellegrino, </a:t>
            </a:r>
            <a:r>
              <a:rPr lang="en-US" dirty="0" err="1" smtClean="0"/>
              <a:t>W.Hulsbergen</a:t>
            </a:r>
            <a:r>
              <a:rPr lang="en-US" dirty="0" smtClean="0"/>
              <a:t>, G. </a:t>
            </a:r>
            <a:r>
              <a:rPr lang="en-US" dirty="0" err="1" smtClean="0"/>
              <a:t>Onderwater</a:t>
            </a:r>
            <a:r>
              <a:rPr lang="en-US" dirty="0" smtClean="0"/>
              <a:t>, H. </a:t>
            </a:r>
            <a:r>
              <a:rPr lang="en-US" dirty="0" err="1" smtClean="0"/>
              <a:t>Wilschut</a:t>
            </a:r>
            <a:endParaRPr lang="en-US" dirty="0" smtClean="0"/>
          </a:p>
          <a:p>
            <a:r>
              <a:rPr lang="en-US" i="1" dirty="0" smtClean="0">
                <a:solidFill>
                  <a:srgbClr val="000090"/>
                </a:solidFill>
              </a:rPr>
              <a:t>A. Very rare B decays (B</a:t>
            </a:r>
            <a:r>
              <a:rPr lang="en-US" i="1" dirty="0" smtClean="0">
                <a:solidFill>
                  <a:srgbClr val="000090"/>
                </a:solidFill>
                <a:sym typeface="Wingdings"/>
              </a:rPr>
              <a:t>μμ)</a:t>
            </a:r>
            <a:r>
              <a:rPr lang="en-US" i="1" dirty="0" smtClean="0">
                <a:solidFill>
                  <a:srgbClr val="000090"/>
                </a:solidFill>
              </a:rPr>
              <a:t>:                        </a:t>
            </a:r>
            <a:r>
              <a:rPr lang="en-US" dirty="0" smtClean="0">
                <a:solidFill>
                  <a:srgbClr val="0000FF"/>
                </a:solidFill>
              </a:rPr>
              <a:t>1    </a:t>
            </a:r>
            <a:r>
              <a:rPr lang="en-US" dirty="0" err="1" smtClean="0">
                <a:solidFill>
                  <a:srgbClr val="0000FF"/>
                </a:solidFill>
              </a:rPr>
              <a:t>postdoc</a:t>
            </a:r>
            <a:r>
              <a:rPr lang="en-US" dirty="0" smtClean="0">
                <a:solidFill>
                  <a:srgbClr val="0000FF"/>
                </a:solidFill>
              </a:rPr>
              <a:t>, 2 PhD students </a:t>
            </a:r>
          </a:p>
          <a:p>
            <a:r>
              <a:rPr lang="en-US" i="1" dirty="0" smtClean="0">
                <a:solidFill>
                  <a:srgbClr val="000090"/>
                </a:solidFill>
              </a:rPr>
              <a:t>B. Lepton </a:t>
            </a:r>
            <a:r>
              <a:rPr lang="en-US" i="1" dirty="0" err="1" smtClean="0">
                <a:solidFill>
                  <a:srgbClr val="000090"/>
                </a:solidFill>
              </a:rPr>
              <a:t>Flavour</a:t>
            </a:r>
            <a:r>
              <a:rPr lang="en-US" i="1" dirty="0" smtClean="0">
                <a:solidFill>
                  <a:srgbClr val="000090"/>
                </a:solidFill>
              </a:rPr>
              <a:t> Violation (</a:t>
            </a:r>
            <a:r>
              <a:rPr lang="en-US" i="1" dirty="0" err="1" smtClean="0">
                <a:solidFill>
                  <a:srgbClr val="000090"/>
                </a:solidFill>
              </a:rPr>
              <a:t>B</a:t>
            </a:r>
            <a:r>
              <a:rPr lang="en-US" i="1" dirty="0" err="1" smtClean="0">
                <a:solidFill>
                  <a:srgbClr val="000090"/>
                </a:solidFill>
                <a:sym typeface="Wingdings"/>
              </a:rPr>
              <a:t>eμ</a:t>
            </a:r>
            <a:r>
              <a:rPr lang="en-US" i="1" dirty="0" smtClean="0">
                <a:solidFill>
                  <a:srgbClr val="000090"/>
                </a:solidFill>
                <a:sym typeface="Wingdings"/>
              </a:rPr>
              <a:t>, τ3μ)</a:t>
            </a:r>
            <a:r>
              <a:rPr lang="en-US" i="1" dirty="0" smtClean="0">
                <a:solidFill>
                  <a:srgbClr val="000090"/>
                </a:solidFill>
              </a:rPr>
              <a:t>: </a:t>
            </a:r>
            <a:r>
              <a:rPr lang="en-US" dirty="0" smtClean="0">
                <a:solidFill>
                  <a:srgbClr val="0000FF"/>
                </a:solidFill>
              </a:rPr>
              <a:t>0.5 </a:t>
            </a:r>
            <a:r>
              <a:rPr lang="en-US" dirty="0" err="1" smtClean="0">
                <a:solidFill>
                  <a:srgbClr val="0000FF"/>
                </a:solidFill>
              </a:rPr>
              <a:t>postdoc</a:t>
            </a:r>
            <a:r>
              <a:rPr lang="en-US" dirty="0" smtClean="0">
                <a:solidFill>
                  <a:srgbClr val="0000FF"/>
                </a:solidFill>
              </a:rPr>
              <a:t>, 2 PhD students</a:t>
            </a:r>
          </a:p>
          <a:p>
            <a:r>
              <a:rPr lang="en-US" i="1" dirty="0" smtClean="0">
                <a:solidFill>
                  <a:srgbClr val="000090"/>
                </a:solidFill>
              </a:rPr>
              <a:t>C. Lepton number violation:                             </a:t>
            </a:r>
            <a:r>
              <a:rPr lang="en-US" dirty="0" smtClean="0">
                <a:solidFill>
                  <a:srgbClr val="0000FF"/>
                </a:solidFill>
              </a:rPr>
              <a:t>0.5 </a:t>
            </a:r>
            <a:r>
              <a:rPr lang="en-US" dirty="0" err="1" smtClean="0">
                <a:solidFill>
                  <a:srgbClr val="0000FF"/>
                </a:solidFill>
              </a:rPr>
              <a:t>postdoc</a:t>
            </a:r>
            <a:r>
              <a:rPr lang="en-US" dirty="0" smtClean="0">
                <a:solidFill>
                  <a:srgbClr val="0000FF"/>
                </a:solidFill>
              </a:rPr>
              <a:t>, 2 PhD students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439" y="4237672"/>
            <a:ext cx="64945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Project 3. “Detector Upgrade”</a:t>
            </a:r>
          </a:p>
          <a:p>
            <a:r>
              <a:rPr lang="en-US" dirty="0" smtClean="0"/>
              <a:t>Staff: M. </a:t>
            </a:r>
            <a:r>
              <a:rPr lang="en-US" dirty="0" err="1" smtClean="0"/>
              <a:t>v</a:t>
            </a:r>
            <a:r>
              <a:rPr lang="en-US" dirty="0" smtClean="0"/>
              <a:t>. </a:t>
            </a:r>
            <a:r>
              <a:rPr lang="en-US" dirty="0" err="1" smtClean="0"/>
              <a:t>Beuzekom</a:t>
            </a:r>
            <a:r>
              <a:rPr lang="en-US" dirty="0" smtClean="0"/>
              <a:t>, W. </a:t>
            </a:r>
            <a:r>
              <a:rPr lang="en-US" dirty="0" err="1" smtClean="0"/>
              <a:t>Hulsbergen</a:t>
            </a:r>
            <a:r>
              <a:rPr lang="en-US" dirty="0" smtClean="0"/>
              <a:t>, E. </a:t>
            </a:r>
            <a:r>
              <a:rPr lang="en-US" dirty="0" err="1" smtClean="0"/>
              <a:t>Jans</a:t>
            </a:r>
            <a:r>
              <a:rPr lang="en-US" dirty="0" smtClean="0"/>
              <a:t>, E. </a:t>
            </a:r>
            <a:r>
              <a:rPr lang="en-US" dirty="0" err="1" smtClean="0"/>
              <a:t>Koffeman</a:t>
            </a:r>
            <a:r>
              <a:rPr lang="en-US" dirty="0" smtClean="0"/>
              <a:t>, </a:t>
            </a:r>
            <a:r>
              <a:rPr lang="en-US" dirty="0" err="1" smtClean="0"/>
              <a:t>M.Merk</a:t>
            </a:r>
            <a:r>
              <a:rPr lang="en-US" dirty="0" smtClean="0"/>
              <a:t> </a:t>
            </a:r>
          </a:p>
          <a:p>
            <a:r>
              <a:rPr lang="en-US" dirty="0" smtClean="0"/>
              <a:t>G. </a:t>
            </a:r>
            <a:r>
              <a:rPr lang="en-US" dirty="0" err="1" smtClean="0"/>
              <a:t>Onderwater</a:t>
            </a:r>
            <a:r>
              <a:rPr lang="en-US" dirty="0" smtClean="0"/>
              <a:t>, A. Pellegrino</a:t>
            </a:r>
          </a:p>
          <a:p>
            <a:r>
              <a:rPr lang="en-US" i="1" dirty="0" smtClean="0">
                <a:solidFill>
                  <a:srgbClr val="000090"/>
                </a:solidFill>
              </a:rPr>
              <a:t>A. Detector R&amp;D:    </a:t>
            </a:r>
            <a:r>
              <a:rPr lang="en-US" dirty="0" smtClean="0">
                <a:solidFill>
                  <a:srgbClr val="0000FF"/>
                </a:solidFill>
              </a:rPr>
              <a:t>0.5 </a:t>
            </a:r>
            <a:r>
              <a:rPr lang="en-US" dirty="0" err="1" smtClean="0">
                <a:solidFill>
                  <a:srgbClr val="0000FF"/>
                </a:solidFill>
              </a:rPr>
              <a:t>postdoc</a:t>
            </a:r>
            <a:r>
              <a:rPr lang="en-US" dirty="0" smtClean="0">
                <a:solidFill>
                  <a:srgbClr val="0000FF"/>
                </a:solidFill>
              </a:rPr>
              <a:t>, 1.5 PhD students</a:t>
            </a:r>
          </a:p>
          <a:p>
            <a:r>
              <a:rPr lang="en-US" i="1" dirty="0" smtClean="0">
                <a:solidFill>
                  <a:srgbClr val="000090"/>
                </a:solidFill>
              </a:rPr>
              <a:t>B. Trigger R&amp;D:       </a:t>
            </a:r>
            <a:r>
              <a:rPr lang="en-US" dirty="0" smtClean="0">
                <a:solidFill>
                  <a:srgbClr val="0000FF"/>
                </a:solidFill>
              </a:rPr>
              <a:t>0.5 </a:t>
            </a:r>
            <a:r>
              <a:rPr lang="en-US" dirty="0" err="1" smtClean="0">
                <a:solidFill>
                  <a:srgbClr val="0000FF"/>
                </a:solidFill>
              </a:rPr>
              <a:t>postdoc</a:t>
            </a:r>
            <a:r>
              <a:rPr lang="en-US" dirty="0" smtClean="0">
                <a:solidFill>
                  <a:srgbClr val="0000FF"/>
                </a:solidFill>
              </a:rPr>
              <a:t>, 1.5 PhD students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0803" y="5983069"/>
            <a:ext cx="5826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Total: </a:t>
            </a:r>
            <a:r>
              <a:rPr lang="en-US" dirty="0" smtClean="0">
                <a:solidFill>
                  <a:srgbClr val="0000FF"/>
                </a:solidFill>
              </a:rPr>
              <a:t>5 </a:t>
            </a:r>
            <a:r>
              <a:rPr lang="en-US" dirty="0" err="1" smtClean="0">
                <a:solidFill>
                  <a:srgbClr val="0000FF"/>
                </a:solidFill>
              </a:rPr>
              <a:t>postdocs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(x3 years), </a:t>
            </a:r>
            <a:r>
              <a:rPr lang="en-US" dirty="0" smtClean="0">
                <a:solidFill>
                  <a:srgbClr val="0000FF"/>
                </a:solidFill>
              </a:rPr>
              <a:t>13 PhD’s </a:t>
            </a:r>
            <a:r>
              <a:rPr lang="en-US" dirty="0" smtClean="0"/>
              <a:t>(x4 years) over 7 years: </a:t>
            </a:r>
          </a:p>
          <a:p>
            <a:r>
              <a:rPr lang="en-US" dirty="0" err="1" smtClean="0"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average group size: </a:t>
            </a:r>
            <a:r>
              <a:rPr lang="en-US" dirty="0" smtClean="0">
                <a:solidFill>
                  <a:srgbClr val="000090"/>
                </a:solidFill>
              </a:rPr>
              <a:t>2.1 </a:t>
            </a:r>
            <a:r>
              <a:rPr lang="en-US" dirty="0" err="1" smtClean="0">
                <a:solidFill>
                  <a:srgbClr val="000090"/>
                </a:solidFill>
              </a:rPr>
              <a:t>postdoc</a:t>
            </a:r>
            <a:r>
              <a:rPr lang="en-US" dirty="0" smtClean="0">
                <a:solidFill>
                  <a:srgbClr val="000090"/>
                </a:solidFill>
              </a:rPr>
              <a:t> , 7.4 PhD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" y="990600"/>
            <a:ext cx="7086600" cy="579120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28600" y="2362200"/>
            <a:ext cx="7086600" cy="1588"/>
          </a:xfrm>
          <a:prstGeom prst="line">
            <a:avLst/>
          </a:prstGeom>
          <a:ln>
            <a:solidFill>
              <a:srgbClr val="0000FF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8600" y="5867400"/>
            <a:ext cx="7086600" cy="1588"/>
          </a:xfrm>
          <a:prstGeom prst="line">
            <a:avLst/>
          </a:prstGeom>
          <a:ln>
            <a:solidFill>
              <a:srgbClr val="0000FF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28600" y="4114800"/>
            <a:ext cx="7086600" cy="1588"/>
          </a:xfrm>
          <a:prstGeom prst="line">
            <a:avLst/>
          </a:prstGeom>
          <a:ln>
            <a:solidFill>
              <a:srgbClr val="0000FF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400800" y="2971800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657600" y="2819400"/>
            <a:ext cx="2590800" cy="304800"/>
          </a:xfrm>
          <a:prstGeom prst="rect">
            <a:avLst/>
          </a:prstGeom>
          <a:noFill/>
          <a:ln w="12700">
            <a:solidFill>
              <a:srgbClr val="FF9933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33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1000" y="4852392"/>
            <a:ext cx="1524000" cy="304800"/>
          </a:xfrm>
          <a:prstGeom prst="rect">
            <a:avLst/>
          </a:prstGeom>
          <a:noFill/>
          <a:ln w="12700">
            <a:solidFill>
              <a:srgbClr val="FF9933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33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43800" y="2514600"/>
            <a:ext cx="1524000" cy="923330"/>
          </a:xfrm>
          <a:prstGeom prst="rect">
            <a:avLst/>
          </a:prstGeom>
          <a:solidFill>
            <a:srgbClr val="FF9933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New Group joined </a:t>
            </a:r>
            <a:r>
              <a:rPr lang="en-US" dirty="0" err="1" smtClean="0">
                <a:solidFill>
                  <a:srgbClr val="0000FF"/>
                </a:solidFill>
              </a:rPr>
              <a:t>LHCb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RuG</a:t>
            </a:r>
            <a:r>
              <a:rPr lang="en-US" dirty="0" smtClean="0">
                <a:solidFill>
                  <a:srgbClr val="0000FF"/>
                </a:solidFill>
              </a:rPr>
              <a:t>/KVI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838200"/>
            <a:ext cx="5105400" cy="6241504"/>
            <a:chOff x="304800" y="692696"/>
            <a:chExt cx="5105400" cy="6241504"/>
          </a:xfrm>
        </p:grpSpPr>
        <p:pic>
          <p:nvPicPr>
            <p:cNvPr id="14" name="Picture 13" descr="LHCb-Evaluation_2011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429" y="692696"/>
              <a:ext cx="4714643" cy="6165303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304800" y="3657600"/>
              <a:ext cx="5105400" cy="3276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Compare to 2000 - 2011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 smtClean="0"/>
              <a:t>15-12-2008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33</a:t>
            </a:fld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5562600" y="1219200"/>
            <a:ext cx="2653027" cy="230832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i="1" u="sng" dirty="0" smtClean="0"/>
              <a:t>Program 2000 – 2011</a:t>
            </a:r>
          </a:p>
          <a:p>
            <a:r>
              <a:rPr lang="en-US" dirty="0" smtClean="0"/>
              <a:t>Average per year: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9.3 PhDs and 4.3 </a:t>
            </a:r>
            <a:r>
              <a:rPr lang="en-US" dirty="0" err="1" smtClean="0">
                <a:solidFill>
                  <a:srgbClr val="0000FF"/>
                </a:solidFill>
              </a:rPr>
              <a:t>postdocs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/>
          </a:p>
          <a:p>
            <a:r>
              <a:rPr lang="en-US" i="1" u="sng" dirty="0" smtClean="0"/>
              <a:t>Current program request</a:t>
            </a:r>
          </a:p>
          <a:p>
            <a:r>
              <a:rPr lang="en-US" dirty="0" smtClean="0"/>
              <a:t>Average per year: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7.4 PhDs and 2.1 </a:t>
            </a:r>
            <a:r>
              <a:rPr lang="en-US" dirty="0" err="1" smtClean="0">
                <a:solidFill>
                  <a:srgbClr val="0000FF"/>
                </a:solidFill>
              </a:rPr>
              <a:t>postdocs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64076" y="4038600"/>
            <a:ext cx="3198324" cy="230832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i="1" u="sng" dirty="0" smtClean="0"/>
              <a:t>Program 2000 – 2011</a:t>
            </a:r>
          </a:p>
          <a:p>
            <a:r>
              <a:rPr lang="en-US" dirty="0" smtClean="0"/>
              <a:t>Average per year: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717 </a:t>
            </a:r>
            <a:r>
              <a:rPr lang="en-US" dirty="0" err="1" smtClean="0">
                <a:solidFill>
                  <a:srgbClr val="0000FF"/>
                </a:solidFill>
              </a:rPr>
              <a:t>kE/y</a:t>
            </a:r>
            <a:r>
              <a:rPr lang="en-US" dirty="0" smtClean="0">
                <a:solidFill>
                  <a:srgbClr val="0000FF"/>
                </a:solidFill>
              </a:rPr>
              <a:t> + 409 </a:t>
            </a:r>
            <a:r>
              <a:rPr lang="en-US" dirty="0" err="1" smtClean="0">
                <a:solidFill>
                  <a:srgbClr val="0000FF"/>
                </a:solidFill>
              </a:rPr>
              <a:t>kE/y</a:t>
            </a:r>
            <a:r>
              <a:rPr lang="en-US" dirty="0" smtClean="0">
                <a:solidFill>
                  <a:srgbClr val="0000FF"/>
                </a:solidFill>
              </a:rPr>
              <a:t> = 1126 </a:t>
            </a:r>
            <a:r>
              <a:rPr lang="en-US" dirty="0" err="1" smtClean="0">
                <a:solidFill>
                  <a:srgbClr val="0000FF"/>
                </a:solidFill>
              </a:rPr>
              <a:t>kE/y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/>
          </a:p>
          <a:p>
            <a:r>
              <a:rPr lang="en-US" i="1" u="sng" dirty="0" smtClean="0"/>
              <a:t>Current program request</a:t>
            </a:r>
          </a:p>
          <a:p>
            <a:r>
              <a:rPr lang="en-US" dirty="0" smtClean="0"/>
              <a:t>Average per year: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5541 </a:t>
            </a:r>
            <a:r>
              <a:rPr lang="en-US" dirty="0" err="1" smtClean="0">
                <a:solidFill>
                  <a:srgbClr val="0000FF"/>
                </a:solidFill>
              </a:rPr>
              <a:t>kE</a:t>
            </a:r>
            <a:r>
              <a:rPr lang="en-US" dirty="0" smtClean="0">
                <a:solidFill>
                  <a:srgbClr val="0000FF"/>
                </a:solidFill>
              </a:rPr>
              <a:t> over 7 years = 792 </a:t>
            </a:r>
            <a:r>
              <a:rPr lang="en-US" dirty="0" err="1" smtClean="0">
                <a:solidFill>
                  <a:srgbClr val="0000FF"/>
                </a:solidFill>
              </a:rPr>
              <a:t>kE/y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(Reduction of 30%)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4773" y="5221069"/>
            <a:ext cx="3452387" cy="646331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Will try to seek additional funding</a:t>
            </a:r>
          </a:p>
          <a:p>
            <a:r>
              <a:rPr lang="en-US" dirty="0" smtClean="0"/>
              <a:t>(As of last week: </a:t>
            </a:r>
            <a:r>
              <a:rPr lang="en-US" dirty="0" smtClean="0">
                <a:solidFill>
                  <a:srgbClr val="0000FF"/>
                </a:solidFill>
              </a:rPr>
              <a:t>1 FOM/</a:t>
            </a:r>
            <a:r>
              <a:rPr lang="en-US" dirty="0" err="1" smtClean="0">
                <a:solidFill>
                  <a:srgbClr val="0000FF"/>
                </a:solidFill>
              </a:rPr>
              <a:t>v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postdoc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800600" y="2057400"/>
            <a:ext cx="685800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6553200" y="3962400"/>
            <a:ext cx="484632" cy="76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4114800" y="5334000"/>
            <a:ext cx="762000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5776" y="2564904"/>
            <a:ext cx="3672408" cy="1368152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Additional Material</a:t>
            </a:r>
          </a:p>
          <a:p>
            <a:pPr algn="ctr">
              <a:buNone/>
            </a:pPr>
            <a:r>
              <a:rPr lang="en-US" dirty="0" smtClean="0"/>
              <a:t>(Backup Slides)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34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PhD’s and Theses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3048000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HERA-B (5)</a:t>
            </a:r>
          </a:p>
          <a:p>
            <a:pPr lvl="1"/>
            <a:r>
              <a:rPr lang="en-US" sz="1400" dirty="0" err="1" smtClean="0">
                <a:solidFill>
                  <a:srgbClr val="0000FF"/>
                </a:solidFill>
              </a:rPr>
              <a:t>Wouter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Hulsbergen</a:t>
            </a:r>
            <a:r>
              <a:rPr lang="en-US" sz="1400" dirty="0" smtClean="0">
                <a:solidFill>
                  <a:srgbClr val="0000FF"/>
                </a:solidFill>
              </a:rPr>
              <a:t> (2002), Maarten </a:t>
            </a:r>
            <a:r>
              <a:rPr lang="en-US" sz="1400" dirty="0" err="1" smtClean="0">
                <a:solidFill>
                  <a:srgbClr val="0000FF"/>
                </a:solidFill>
              </a:rPr>
              <a:t>Bruinsma</a:t>
            </a:r>
            <a:r>
              <a:rPr lang="en-US" sz="1400" dirty="0" smtClean="0">
                <a:solidFill>
                  <a:srgbClr val="0000FF"/>
                </a:solidFill>
              </a:rPr>
              <a:t>(2002), </a:t>
            </a:r>
            <a:r>
              <a:rPr lang="en-US" sz="1400" dirty="0" err="1" smtClean="0">
                <a:solidFill>
                  <a:srgbClr val="0000FF"/>
                </a:solidFill>
              </a:rPr>
              <a:t>Maaijke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Mevius</a:t>
            </a:r>
            <a:r>
              <a:rPr lang="en-US" sz="1400" dirty="0" smtClean="0">
                <a:solidFill>
                  <a:srgbClr val="0000FF"/>
                </a:solidFill>
              </a:rPr>
              <a:t>(2003), </a:t>
            </a:r>
            <a:r>
              <a:rPr lang="en-US" sz="1400" dirty="0" err="1" smtClean="0">
                <a:solidFill>
                  <a:srgbClr val="0000FF"/>
                </a:solidFill>
              </a:rPr>
              <a:t>Hernan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Wahlberg</a:t>
            </a:r>
            <a:r>
              <a:rPr lang="en-US" sz="1400" dirty="0" smtClean="0">
                <a:solidFill>
                  <a:srgbClr val="0000FF"/>
                </a:solidFill>
              </a:rPr>
              <a:t>(2005), </a:t>
            </a:r>
            <a:r>
              <a:rPr lang="en-US" sz="1400" dirty="0" err="1" smtClean="0">
                <a:solidFill>
                  <a:srgbClr val="0000FF"/>
                </a:solidFill>
              </a:rPr>
              <a:t>Antonelli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Sbrizzi</a:t>
            </a:r>
            <a:r>
              <a:rPr lang="en-US" sz="1400" dirty="0" smtClean="0">
                <a:solidFill>
                  <a:srgbClr val="0000FF"/>
                </a:solidFill>
              </a:rPr>
              <a:t>(2006)</a:t>
            </a:r>
          </a:p>
          <a:p>
            <a:r>
              <a:rPr lang="en-US" sz="1800" dirty="0" smtClean="0"/>
              <a:t>Babar (2)</a:t>
            </a:r>
          </a:p>
          <a:p>
            <a:pPr lvl="1"/>
            <a:r>
              <a:rPr lang="en-US" sz="1400" dirty="0" smtClean="0">
                <a:solidFill>
                  <a:srgbClr val="0000FF"/>
                </a:solidFill>
              </a:rPr>
              <a:t>Max </a:t>
            </a:r>
            <a:r>
              <a:rPr lang="en-US" sz="1400" dirty="0" err="1" smtClean="0">
                <a:solidFill>
                  <a:srgbClr val="0000FF"/>
                </a:solidFill>
              </a:rPr>
              <a:t>Baak</a:t>
            </a:r>
            <a:r>
              <a:rPr lang="en-US" sz="1400" dirty="0" smtClean="0">
                <a:solidFill>
                  <a:srgbClr val="0000FF"/>
                </a:solidFill>
              </a:rPr>
              <a:t> (2009), </a:t>
            </a:r>
            <a:r>
              <a:rPr lang="en-US" sz="1400" dirty="0" err="1" smtClean="0">
                <a:solidFill>
                  <a:srgbClr val="0000FF"/>
                </a:solidFill>
              </a:rPr>
              <a:t>Hella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Snoek</a:t>
            </a:r>
            <a:r>
              <a:rPr lang="en-US" sz="1400" dirty="0" smtClean="0">
                <a:solidFill>
                  <a:srgbClr val="0000FF"/>
                </a:solidFill>
              </a:rPr>
              <a:t>(2009)</a:t>
            </a:r>
          </a:p>
          <a:p>
            <a:r>
              <a:rPr lang="en-US" sz="1800" dirty="0" err="1" smtClean="0"/>
              <a:t>LHCb</a:t>
            </a:r>
            <a:r>
              <a:rPr lang="en-US" sz="1800" dirty="0" smtClean="0"/>
              <a:t> (18 + 3 unfinished)</a:t>
            </a:r>
          </a:p>
          <a:p>
            <a:pPr lvl="1"/>
            <a:r>
              <a:rPr lang="en-US" sz="1400" dirty="0" smtClean="0">
                <a:solidFill>
                  <a:srgbClr val="0000FF"/>
                </a:solidFill>
              </a:rPr>
              <a:t>Nikolai </a:t>
            </a:r>
            <a:r>
              <a:rPr lang="en-US" sz="1400" dirty="0" err="1" smtClean="0">
                <a:solidFill>
                  <a:srgbClr val="0000FF"/>
                </a:solidFill>
              </a:rPr>
              <a:t>Zaitsev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9933FF"/>
                </a:solidFill>
              </a:rPr>
              <a:t>L0+PA</a:t>
            </a:r>
            <a:r>
              <a:rPr lang="en-US" sz="1400" dirty="0" smtClean="0">
                <a:solidFill>
                  <a:srgbClr val="0000FF"/>
                </a:solidFill>
              </a:rPr>
              <a:t> 2000), </a:t>
            </a:r>
            <a:r>
              <a:rPr lang="en-US" sz="1400" dirty="0" err="1" smtClean="0">
                <a:solidFill>
                  <a:srgbClr val="0000FF"/>
                </a:solidFill>
              </a:rPr>
              <a:t>Rutger</a:t>
            </a:r>
            <a:r>
              <a:rPr lang="en-US" sz="1400" dirty="0" smtClean="0">
                <a:solidFill>
                  <a:srgbClr val="0000FF"/>
                </a:solidFill>
              </a:rPr>
              <a:t> van </a:t>
            </a:r>
            <a:r>
              <a:rPr lang="en-US" sz="1400" dirty="0" err="1" smtClean="0">
                <a:solidFill>
                  <a:srgbClr val="0000FF"/>
                </a:solidFill>
              </a:rPr>
              <a:t>der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Eijk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9933FF"/>
                </a:solidFill>
              </a:rPr>
              <a:t>OT+TR</a:t>
            </a:r>
            <a:r>
              <a:rPr lang="en-US" sz="1400" dirty="0" smtClean="0">
                <a:solidFill>
                  <a:srgbClr val="0000FF"/>
                </a:solidFill>
              </a:rPr>
              <a:t> 2002), </a:t>
            </a:r>
            <a:r>
              <a:rPr lang="en-US" sz="1400" dirty="0" err="1" smtClean="0">
                <a:solidFill>
                  <a:srgbClr val="0000FF"/>
                </a:solidFill>
              </a:rPr>
              <a:t>Rutger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Hierck(</a:t>
            </a:r>
            <a:r>
              <a:rPr lang="en-US" sz="1400" dirty="0" err="1" smtClean="0">
                <a:solidFill>
                  <a:srgbClr val="9933FF"/>
                </a:solidFill>
              </a:rPr>
              <a:t>TR</a:t>
            </a:r>
            <a:r>
              <a:rPr lang="en-US" sz="1400" dirty="0" smtClean="0">
                <a:solidFill>
                  <a:srgbClr val="0000FF"/>
                </a:solidFill>
              </a:rPr>
              <a:t> 2003), </a:t>
            </a:r>
            <a:r>
              <a:rPr lang="en-US" sz="1400" dirty="0" err="1" smtClean="0">
                <a:solidFill>
                  <a:srgbClr val="0000FF"/>
                </a:solidFill>
              </a:rPr>
              <a:t>Niels</a:t>
            </a:r>
            <a:r>
              <a:rPr lang="en-US" sz="1400" dirty="0" smtClean="0">
                <a:solidFill>
                  <a:srgbClr val="0000FF"/>
                </a:solidFill>
              </a:rPr>
              <a:t> van </a:t>
            </a:r>
            <a:r>
              <a:rPr lang="en-US" sz="1400" dirty="0" err="1" smtClean="0">
                <a:solidFill>
                  <a:srgbClr val="0000FF"/>
                </a:solidFill>
              </a:rPr>
              <a:t>Bakel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9933FF"/>
                </a:solidFill>
              </a:rPr>
              <a:t>(VL </a:t>
            </a:r>
            <a:r>
              <a:rPr lang="en-US" sz="1400" dirty="0" smtClean="0">
                <a:solidFill>
                  <a:srgbClr val="0000FF"/>
                </a:solidFill>
              </a:rPr>
              <a:t>2004), Sander </a:t>
            </a:r>
            <a:r>
              <a:rPr lang="en-US" sz="1400" dirty="0" err="1" smtClean="0">
                <a:solidFill>
                  <a:srgbClr val="0000FF"/>
                </a:solidFill>
              </a:rPr>
              <a:t>Klous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9933FF"/>
                </a:solidFill>
              </a:rPr>
              <a:t>VL</a:t>
            </a:r>
            <a:r>
              <a:rPr lang="en-US" sz="1400" dirty="0" smtClean="0">
                <a:solidFill>
                  <a:srgbClr val="0000FF"/>
                </a:solidFill>
              </a:rPr>
              <a:t> 2005), </a:t>
            </a:r>
            <a:r>
              <a:rPr lang="en-US" sz="1400" dirty="0" err="1" smtClean="0">
                <a:solidFill>
                  <a:srgbClr val="0000FF"/>
                </a:solidFill>
              </a:rPr>
              <a:t>Jeroen</a:t>
            </a:r>
            <a:r>
              <a:rPr lang="en-US" sz="1400" dirty="0" smtClean="0">
                <a:solidFill>
                  <a:srgbClr val="0000FF"/>
                </a:solidFill>
              </a:rPr>
              <a:t> van Tilburg (</a:t>
            </a:r>
            <a:r>
              <a:rPr lang="en-US" sz="1400" dirty="0" smtClean="0">
                <a:solidFill>
                  <a:srgbClr val="9933FF"/>
                </a:solidFill>
              </a:rPr>
              <a:t>TR</a:t>
            </a:r>
            <a:r>
              <a:rPr lang="en-US" sz="1400" dirty="0" smtClean="0">
                <a:solidFill>
                  <a:srgbClr val="0000FF"/>
                </a:solidFill>
              </a:rPr>
              <a:t> 2005), Bart </a:t>
            </a:r>
            <a:r>
              <a:rPr lang="en-US" sz="1400" dirty="0" err="1" smtClean="0">
                <a:solidFill>
                  <a:srgbClr val="0000FF"/>
                </a:solidFill>
              </a:rPr>
              <a:t>Hommels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9933FF"/>
                </a:solidFill>
              </a:rPr>
              <a:t>OT</a:t>
            </a:r>
            <a:r>
              <a:rPr lang="en-US" sz="1400" dirty="0" smtClean="0">
                <a:solidFill>
                  <a:srgbClr val="0000FF"/>
                </a:solidFill>
              </a:rPr>
              <a:t> 2006), Jacopo </a:t>
            </a:r>
            <a:r>
              <a:rPr lang="en-US" sz="1400" dirty="0" err="1" smtClean="0">
                <a:solidFill>
                  <a:srgbClr val="0000FF"/>
                </a:solidFill>
              </a:rPr>
              <a:t>Nardulli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9933FF"/>
                </a:solidFill>
              </a:rPr>
              <a:t>OT+PA</a:t>
            </a:r>
            <a:r>
              <a:rPr lang="en-US" sz="1400" dirty="0" smtClean="0">
                <a:solidFill>
                  <a:srgbClr val="0000FF"/>
                </a:solidFill>
              </a:rPr>
              <a:t> 2007), Peter </a:t>
            </a:r>
            <a:r>
              <a:rPr lang="en-US" sz="1400" dirty="0" err="1" smtClean="0">
                <a:solidFill>
                  <a:srgbClr val="0000FF"/>
                </a:solidFill>
              </a:rPr>
              <a:t>Vankov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9933FF"/>
                </a:solidFill>
              </a:rPr>
              <a:t>OT</a:t>
            </a:r>
            <a:r>
              <a:rPr lang="en-US" sz="1400" dirty="0" smtClean="0">
                <a:solidFill>
                  <a:srgbClr val="0000FF"/>
                </a:solidFill>
              </a:rPr>
              <a:t> 2008), Aras </a:t>
            </a:r>
            <a:r>
              <a:rPr lang="en-US" sz="1400" dirty="0" err="1" smtClean="0">
                <a:solidFill>
                  <a:srgbClr val="0000FF"/>
                </a:solidFill>
              </a:rPr>
              <a:t>Papadelis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9933FF"/>
                </a:solidFill>
              </a:rPr>
              <a:t>VL</a:t>
            </a:r>
            <a:r>
              <a:rPr lang="en-US" sz="1400" dirty="0" smtClean="0">
                <a:solidFill>
                  <a:srgbClr val="0000FF"/>
                </a:solidFill>
              </a:rPr>
              <a:t> 2009), Edwin </a:t>
            </a:r>
            <a:r>
              <a:rPr lang="en-US" sz="1400" dirty="0" err="1" smtClean="0">
                <a:solidFill>
                  <a:srgbClr val="0000FF"/>
                </a:solidFill>
              </a:rPr>
              <a:t>Bos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9933FF"/>
                </a:solidFill>
              </a:rPr>
              <a:t>TR</a:t>
            </a:r>
            <a:r>
              <a:rPr lang="en-US" sz="1400" dirty="0" smtClean="0">
                <a:solidFill>
                  <a:srgbClr val="0000FF"/>
                </a:solidFill>
              </a:rPr>
              <a:t> 2010), Gabriel </a:t>
            </a:r>
            <a:r>
              <a:rPr lang="en-US" sz="1400" dirty="0" err="1" smtClean="0">
                <a:solidFill>
                  <a:srgbClr val="0000FF"/>
                </a:solidFill>
              </a:rPr>
              <a:t>Ybeles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Smit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9933FF"/>
                </a:solidFill>
              </a:rPr>
              <a:t>PA</a:t>
            </a:r>
            <a:r>
              <a:rPr lang="en-US" sz="1400" dirty="0" smtClean="0">
                <a:solidFill>
                  <a:srgbClr val="0000FF"/>
                </a:solidFill>
              </a:rPr>
              <a:t> 2010), Eduard </a:t>
            </a:r>
            <a:r>
              <a:rPr lang="en-US" sz="1400" dirty="0" err="1" smtClean="0">
                <a:solidFill>
                  <a:srgbClr val="0000FF"/>
                </a:solidFill>
              </a:rPr>
              <a:t>Simioni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9933FF"/>
                </a:solidFill>
              </a:rPr>
              <a:t>OT</a:t>
            </a:r>
            <a:r>
              <a:rPr lang="en-US" sz="1400" dirty="0" smtClean="0">
                <a:solidFill>
                  <a:srgbClr val="0000FF"/>
                </a:solidFill>
              </a:rPr>
              <a:t> 2010), Tristan du </a:t>
            </a:r>
            <a:r>
              <a:rPr lang="en-US" sz="1400" dirty="0" err="1" smtClean="0">
                <a:solidFill>
                  <a:srgbClr val="0000FF"/>
                </a:solidFill>
              </a:rPr>
              <a:t>Pree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9933FF"/>
                </a:solidFill>
              </a:rPr>
              <a:t>PA</a:t>
            </a:r>
            <a:r>
              <a:rPr lang="en-US" sz="1400" dirty="0" smtClean="0">
                <a:solidFill>
                  <a:srgbClr val="0000FF"/>
                </a:solidFill>
              </a:rPr>
              <a:t> 2010), Jan </a:t>
            </a:r>
            <a:r>
              <a:rPr lang="en-US" sz="1400" dirty="0" err="1" smtClean="0">
                <a:solidFill>
                  <a:srgbClr val="0000FF"/>
                </a:solidFill>
              </a:rPr>
              <a:t>Amoraal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9933FF"/>
                </a:solidFill>
              </a:rPr>
              <a:t>TR</a:t>
            </a:r>
            <a:r>
              <a:rPr lang="en-US" sz="1400" dirty="0" smtClean="0">
                <a:solidFill>
                  <a:srgbClr val="0000FF"/>
                </a:solidFill>
              </a:rPr>
              <a:t> 2011), Fabian Jansen (</a:t>
            </a:r>
            <a:r>
              <a:rPr lang="en-US" sz="1400" dirty="0" smtClean="0">
                <a:solidFill>
                  <a:srgbClr val="9933FF"/>
                </a:solidFill>
              </a:rPr>
              <a:t>OT+PA</a:t>
            </a:r>
            <a:r>
              <a:rPr lang="en-US" sz="1400" dirty="0" smtClean="0">
                <a:solidFill>
                  <a:srgbClr val="0000FF"/>
                </a:solidFill>
              </a:rPr>
              <a:t> 2011), Barbara </a:t>
            </a:r>
            <a:r>
              <a:rPr lang="en-US" sz="1400" dirty="0" err="1" smtClean="0">
                <a:solidFill>
                  <a:srgbClr val="0000FF"/>
                </a:solidFill>
              </a:rPr>
              <a:t>Storaci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8000FF"/>
                </a:solidFill>
              </a:rPr>
              <a:t>OT+PA</a:t>
            </a:r>
            <a:r>
              <a:rPr lang="en-US" sz="1400" dirty="0" smtClean="0">
                <a:solidFill>
                  <a:srgbClr val="0000FF"/>
                </a:solidFill>
              </a:rPr>
              <a:t>,2012), </a:t>
            </a:r>
            <a:r>
              <a:rPr lang="en-US" sz="1400" dirty="0" err="1" smtClean="0">
                <a:solidFill>
                  <a:srgbClr val="0000FF"/>
                </a:solidFill>
              </a:rPr>
              <a:t>Daan</a:t>
            </a:r>
            <a:r>
              <a:rPr lang="en-US" sz="1400" dirty="0" smtClean="0">
                <a:solidFill>
                  <a:srgbClr val="0000FF"/>
                </a:solidFill>
              </a:rPr>
              <a:t> van </a:t>
            </a:r>
            <a:r>
              <a:rPr lang="en-US" sz="1400" dirty="0" err="1" smtClean="0">
                <a:solidFill>
                  <a:srgbClr val="0000FF"/>
                </a:solidFill>
              </a:rPr>
              <a:t>Eijk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8000FF"/>
                </a:solidFill>
              </a:rPr>
              <a:t>OT+PA </a:t>
            </a:r>
            <a:r>
              <a:rPr lang="en-US" sz="1400" dirty="0" smtClean="0">
                <a:solidFill>
                  <a:srgbClr val="0000FF"/>
                </a:solidFill>
              </a:rPr>
              <a:t>2012), </a:t>
            </a:r>
            <a:r>
              <a:rPr lang="en-US" sz="1400" dirty="0" err="1" smtClean="0">
                <a:solidFill>
                  <a:srgbClr val="0000FF"/>
                </a:solidFill>
              </a:rPr>
              <a:t>Alexandr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Kozlinskiy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OT+PA, 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2013)</a:t>
            </a:r>
            <a:endParaRPr lang="en-US" sz="1400" dirty="0" smtClean="0">
              <a:solidFill>
                <a:srgbClr val="0000F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1000" y="4343400"/>
            <a:ext cx="82296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Current PhD Students – </a:t>
            </a:r>
            <a:r>
              <a:rPr lang="en-US" kern="0" dirty="0" err="1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LHCb</a:t>
            </a:r>
            <a:r>
              <a:rPr lang="en-US" kern="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(12)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Chiara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Farinelli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(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VL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), Serena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Oggero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(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L0+PA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),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Roel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Aaij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(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HLT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),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Jeroen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van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Leerdam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(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PA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),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Veerle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Heijne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(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PA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), Rose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Koopman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(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PA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), </a:t>
            </a:r>
            <a:r>
              <a:rPr lang="en-US" sz="1400" kern="0" dirty="0" err="1" smtClean="0">
                <a:solidFill>
                  <a:srgbClr val="0066FF"/>
                </a:solidFill>
                <a:ea typeface="ＭＳ Ｐゴシック" pitchFamily="-105" charset="-128"/>
                <a:cs typeface="ＭＳ Ｐゴシック" pitchFamily="-105" charset="-128"/>
              </a:rPr>
              <a:t>Kristof</a:t>
            </a:r>
            <a:r>
              <a:rPr lang="en-US" sz="1400" kern="0" dirty="0" smtClean="0">
                <a:solidFill>
                  <a:srgbClr val="0066FF"/>
                </a:solidFill>
                <a:ea typeface="ＭＳ Ｐゴシック" pitchFamily="-105" charset="-128"/>
                <a:cs typeface="ＭＳ Ｐゴシック" pitchFamily="-105" charset="-128"/>
              </a:rPr>
              <a:t> de </a:t>
            </a:r>
            <a:r>
              <a:rPr lang="en-US" sz="1400" kern="0" dirty="0" err="1" smtClean="0">
                <a:solidFill>
                  <a:srgbClr val="0066FF"/>
                </a:solidFill>
                <a:ea typeface="ＭＳ Ｐゴシック" pitchFamily="-105" charset="-128"/>
                <a:cs typeface="ＭＳ Ｐゴシック" pitchFamily="-105" charset="-128"/>
              </a:rPr>
              <a:t>Bruyn</a:t>
            </a:r>
            <a:r>
              <a:rPr lang="en-US" sz="1400" kern="0" dirty="0" smtClean="0">
                <a:solidFill>
                  <a:srgbClr val="0066FF"/>
                </a:solidFill>
                <a:ea typeface="ＭＳ Ｐゴシック" pitchFamily="-105" charset="-128"/>
                <a:cs typeface="ＭＳ Ｐゴシック" pitchFamily="-105" charset="-128"/>
              </a:rPr>
              <a:t> (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TH+PA</a:t>
            </a:r>
            <a:r>
              <a:rPr lang="en-US" sz="1400" kern="0" dirty="0" smtClean="0">
                <a:solidFill>
                  <a:srgbClr val="0066FF"/>
                </a:solidFill>
                <a:ea typeface="ＭＳ Ｐゴシック" pitchFamily="-105" charset="-128"/>
                <a:cs typeface="ＭＳ Ｐゴシック" pitchFamily="-105" charset="-128"/>
              </a:rPr>
              <a:t>)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,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Suvayu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Ali (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PA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), Pieter David (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PA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),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Siim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Tolk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(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PA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),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Panos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Tsopelas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(</a:t>
            </a:r>
            <a:r>
              <a:rPr lang="en-US" sz="1400" kern="0" dirty="0" smtClean="0">
                <a:solidFill>
                  <a:srgbClr val="8000FF"/>
                </a:solidFill>
                <a:ea typeface="ＭＳ Ｐゴシック" pitchFamily="-105" charset="-128"/>
                <a:cs typeface="ＭＳ Ｐゴシック" pitchFamily="-105" charset="-128"/>
              </a:rPr>
              <a:t>VL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), 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Vasilis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Syropoulos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(</a:t>
            </a:r>
            <a:r>
              <a:rPr lang="en-US" sz="1400" kern="0" dirty="0" smtClean="0">
                <a:solidFill>
                  <a:srgbClr val="8000FF"/>
                </a:solidFill>
                <a:ea typeface="ＭＳ Ｐゴシック" pitchFamily="-105" charset="-128"/>
                <a:cs typeface="ＭＳ Ｐゴシック" pitchFamily="-105" charset="-128"/>
              </a:rPr>
              <a:t>PA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)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endParaRPr lang="en-US" sz="1400" kern="0" dirty="0" smtClean="0">
              <a:solidFill>
                <a:srgbClr val="0000FF"/>
              </a:solidFill>
              <a:ea typeface="ＭＳ Ｐゴシック" pitchFamily="-104" charset="-128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kern="0" dirty="0" smtClean="0">
              <a:solidFill>
                <a:srgbClr val="000000"/>
              </a:solidFill>
              <a:ea typeface="ＭＳ Ｐゴシック" pitchFamily="-104" charset="-128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endParaRPr lang="en-US" kern="0" dirty="0">
              <a:solidFill>
                <a:srgbClr val="000000"/>
              </a:solidFill>
              <a:ea typeface="ＭＳ Ｐゴシック" pitchFamily="-104" charset="-12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81000" y="5867400"/>
            <a:ext cx="82296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VL = </a:t>
            </a:r>
            <a:r>
              <a:rPr lang="en-US" sz="1400" kern="0" dirty="0" err="1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Velo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, OT= OTR, L0=Level 0, HLT=High Level Trig, TR=Track </a:t>
            </a:r>
            <a:r>
              <a:rPr lang="en-US" sz="1400" kern="0" dirty="0" err="1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Rec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, PA=Phys Anal, TH=Theory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Indirect Searches – Proven to work!</a:t>
            </a:r>
            <a:endParaRPr lang="en-US" dirty="0"/>
          </a:p>
        </p:txBody>
      </p: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582613" y="1482725"/>
            <a:ext cx="3727450" cy="4038600"/>
            <a:chOff x="582613" y="1482781"/>
            <a:chExt cx="3727884" cy="4038544"/>
          </a:xfrm>
        </p:grpSpPr>
        <p:sp>
          <p:nvSpPr>
            <p:cNvPr id="5" name="Rectangle 60"/>
            <p:cNvSpPr>
              <a:spLocks noChangeArrowheads="1"/>
            </p:cNvSpPr>
            <p:nvPr/>
          </p:nvSpPr>
          <p:spPr bwMode="auto">
            <a:xfrm>
              <a:off x="582613" y="1482781"/>
              <a:ext cx="3727884" cy="40385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6" name="Picture 3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4389" y="2627035"/>
              <a:ext cx="3611835" cy="59713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</p:pic>
        <p:pic>
          <p:nvPicPr>
            <p:cNvPr id="7" name="Picture 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" y="1550090"/>
              <a:ext cx="3581400" cy="9968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</p:pic>
        <p:pic>
          <p:nvPicPr>
            <p:cNvPr id="8" name="Picture 32"/>
            <p:cNvPicPr>
              <a:picLocks noChangeAspect="1" noChangeArrowheads="1"/>
            </p:cNvPicPr>
            <p:nvPr/>
          </p:nvPicPr>
          <p:blipFill>
            <a:blip r:embed="rId4" cstate="print"/>
            <a:srcRect l="7185" t="7518" r="8383" b="27330"/>
            <a:stretch>
              <a:fillRect/>
            </a:stretch>
          </p:blipFill>
          <p:spPr bwMode="auto">
            <a:xfrm>
              <a:off x="721873" y="3277689"/>
              <a:ext cx="3524350" cy="20417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</p:pic>
      </p:grp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423988" y="5637213"/>
            <a:ext cx="1928812" cy="915987"/>
            <a:chOff x="2299" y="2339"/>
            <a:chExt cx="1349" cy="732"/>
          </a:xfrm>
        </p:grpSpPr>
        <p:sp>
          <p:nvSpPr>
            <p:cNvPr id="10" name="AutoShape 6"/>
            <p:cNvSpPr>
              <a:spLocks noChangeAspect="1" noChangeArrowheads="1"/>
            </p:cNvSpPr>
            <p:nvPr/>
          </p:nvSpPr>
          <p:spPr bwMode="auto">
            <a:xfrm>
              <a:off x="2299" y="2352"/>
              <a:ext cx="1349" cy="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>
                <a:latin typeface="Calibri" pitchFamily="-104" charset="0"/>
              </a:endParaRPr>
            </a:p>
          </p:txBody>
        </p:sp>
        <p:pic>
          <p:nvPicPr>
            <p:cNvPr id="11" name="Picture 7" descr="MCj0239733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99" y="2339"/>
              <a:ext cx="1003" cy="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2783" y="2674"/>
              <a:ext cx="485" cy="42"/>
            </a:xfrm>
            <a:custGeom>
              <a:avLst/>
              <a:gdLst>
                <a:gd name="T0" fmla="*/ 0 w 669"/>
                <a:gd name="T1" fmla="*/ 11 h 44"/>
                <a:gd name="T2" fmla="*/ 1 w 669"/>
                <a:gd name="T3" fmla="*/ 11 h 44"/>
                <a:gd name="T4" fmla="*/ 1 w 669"/>
                <a:gd name="T5" fmla="*/ 11 h 44"/>
                <a:gd name="T6" fmla="*/ 0 60000 65536"/>
                <a:gd name="T7" fmla="*/ 0 60000 65536"/>
                <a:gd name="T8" fmla="*/ 0 60000 65536"/>
                <a:gd name="T9" fmla="*/ 0 w 669"/>
                <a:gd name="T10" fmla="*/ 0 h 44"/>
                <a:gd name="T11" fmla="*/ 669 w 669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9" h="44">
                  <a:moveTo>
                    <a:pt x="0" y="44"/>
                  </a:moveTo>
                  <a:cubicBezTo>
                    <a:pt x="106" y="0"/>
                    <a:pt x="19" y="28"/>
                    <a:pt x="232" y="35"/>
                  </a:cubicBezTo>
                  <a:cubicBezTo>
                    <a:pt x="378" y="39"/>
                    <a:pt x="669" y="44"/>
                    <a:pt x="669" y="4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 flipH="1">
              <a:off x="2541" y="2918"/>
              <a:ext cx="914" cy="49"/>
            </a:xfrm>
            <a:custGeom>
              <a:avLst/>
              <a:gdLst>
                <a:gd name="T0" fmla="*/ 0 w 316"/>
                <a:gd name="T1" fmla="*/ 0 h 18"/>
                <a:gd name="T2" fmla="*/ 2147483647 w 316"/>
                <a:gd name="T3" fmla="*/ 2147483647 h 18"/>
                <a:gd name="T4" fmla="*/ 0 60000 65536"/>
                <a:gd name="T5" fmla="*/ 0 60000 65536"/>
                <a:gd name="T6" fmla="*/ 0 w 316"/>
                <a:gd name="T7" fmla="*/ 0 h 18"/>
                <a:gd name="T8" fmla="*/ 316 w 316"/>
                <a:gd name="T9" fmla="*/ 18 h 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6" h="18">
                  <a:moveTo>
                    <a:pt x="0" y="0"/>
                  </a:moveTo>
                  <a:cubicBezTo>
                    <a:pt x="95" y="4"/>
                    <a:pt x="216" y="18"/>
                    <a:pt x="316" y="1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 rot="3902503">
              <a:off x="2861" y="2707"/>
              <a:ext cx="49" cy="58"/>
            </a:xfrm>
            <a:custGeom>
              <a:avLst/>
              <a:gdLst>
                <a:gd name="T0" fmla="*/ 0 w 56"/>
                <a:gd name="T1" fmla="*/ 0 h 74"/>
                <a:gd name="T2" fmla="*/ 4 w 56"/>
                <a:gd name="T3" fmla="*/ 2 h 74"/>
                <a:gd name="T4" fmla="*/ 4 w 56"/>
                <a:gd name="T5" fmla="*/ 2 h 74"/>
                <a:gd name="T6" fmla="*/ 0 60000 65536"/>
                <a:gd name="T7" fmla="*/ 0 60000 65536"/>
                <a:gd name="T8" fmla="*/ 0 60000 65536"/>
                <a:gd name="T9" fmla="*/ 0 w 56"/>
                <a:gd name="T10" fmla="*/ 0 h 74"/>
                <a:gd name="T11" fmla="*/ 56 w 56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74">
                  <a:moveTo>
                    <a:pt x="0" y="0"/>
                  </a:moveTo>
                  <a:cubicBezTo>
                    <a:pt x="6" y="9"/>
                    <a:pt x="9" y="21"/>
                    <a:pt x="18" y="28"/>
                  </a:cubicBezTo>
                  <a:cubicBezTo>
                    <a:pt x="46" y="51"/>
                    <a:pt x="56" y="17"/>
                    <a:pt x="56" y="7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rot="10800000" vert="eaVert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3086" y="2704"/>
              <a:ext cx="28" cy="82"/>
            </a:xfrm>
            <a:custGeom>
              <a:avLst/>
              <a:gdLst>
                <a:gd name="T0" fmla="*/ 3 w 33"/>
                <a:gd name="T1" fmla="*/ 0 h 98"/>
                <a:gd name="T2" fmla="*/ 0 w 33"/>
                <a:gd name="T3" fmla="*/ 3 h 98"/>
                <a:gd name="T4" fmla="*/ 3 w 33"/>
                <a:gd name="T5" fmla="*/ 3 h 98"/>
                <a:gd name="T6" fmla="*/ 0 60000 65536"/>
                <a:gd name="T7" fmla="*/ 0 60000 65536"/>
                <a:gd name="T8" fmla="*/ 0 60000 65536"/>
                <a:gd name="T9" fmla="*/ 0 w 33"/>
                <a:gd name="T10" fmla="*/ 0 h 98"/>
                <a:gd name="T11" fmla="*/ 33 w 33"/>
                <a:gd name="T12" fmla="*/ 98 h 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98">
                  <a:moveTo>
                    <a:pt x="33" y="0"/>
                  </a:moveTo>
                  <a:cubicBezTo>
                    <a:pt x="22" y="54"/>
                    <a:pt x="14" y="37"/>
                    <a:pt x="0" y="82"/>
                  </a:cubicBezTo>
                  <a:cubicBezTo>
                    <a:pt x="5" y="87"/>
                    <a:pt x="17" y="98"/>
                    <a:pt x="17" y="9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3121" y="2862"/>
              <a:ext cx="30" cy="68"/>
            </a:xfrm>
            <a:custGeom>
              <a:avLst/>
              <a:gdLst>
                <a:gd name="T0" fmla="*/ 0 w 36"/>
                <a:gd name="T1" fmla="*/ 0 h 81"/>
                <a:gd name="T2" fmla="*/ 2 w 36"/>
                <a:gd name="T3" fmla="*/ 3 h 81"/>
                <a:gd name="T4" fmla="*/ 2 w 36"/>
                <a:gd name="T5" fmla="*/ 3 h 81"/>
                <a:gd name="T6" fmla="*/ 0 60000 65536"/>
                <a:gd name="T7" fmla="*/ 0 60000 65536"/>
                <a:gd name="T8" fmla="*/ 0 60000 65536"/>
                <a:gd name="T9" fmla="*/ 0 w 36"/>
                <a:gd name="T10" fmla="*/ 0 h 81"/>
                <a:gd name="T11" fmla="*/ 36 w 36"/>
                <a:gd name="T12" fmla="*/ 81 h 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81">
                  <a:moveTo>
                    <a:pt x="0" y="0"/>
                  </a:moveTo>
                  <a:cubicBezTo>
                    <a:pt x="5" y="16"/>
                    <a:pt x="3" y="37"/>
                    <a:pt x="16" y="49"/>
                  </a:cubicBezTo>
                  <a:cubicBezTo>
                    <a:pt x="36" y="68"/>
                    <a:pt x="33" y="57"/>
                    <a:pt x="33" y="8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2860" y="2849"/>
              <a:ext cx="28" cy="102"/>
            </a:xfrm>
            <a:custGeom>
              <a:avLst/>
              <a:gdLst>
                <a:gd name="T0" fmla="*/ 0 w 33"/>
                <a:gd name="T1" fmla="*/ 0 h 122"/>
                <a:gd name="T2" fmla="*/ 3 w 33"/>
                <a:gd name="T3" fmla="*/ 3 h 122"/>
                <a:gd name="T4" fmla="*/ 3 w 33"/>
                <a:gd name="T5" fmla="*/ 3 h 122"/>
                <a:gd name="T6" fmla="*/ 0 w 33"/>
                <a:gd name="T7" fmla="*/ 3 h 1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122"/>
                <a:gd name="T14" fmla="*/ 33 w 33"/>
                <a:gd name="T15" fmla="*/ 122 h 1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122">
                  <a:moveTo>
                    <a:pt x="0" y="0"/>
                  </a:moveTo>
                  <a:cubicBezTo>
                    <a:pt x="9" y="45"/>
                    <a:pt x="18" y="42"/>
                    <a:pt x="33" y="81"/>
                  </a:cubicBezTo>
                  <a:cubicBezTo>
                    <a:pt x="30" y="89"/>
                    <a:pt x="29" y="99"/>
                    <a:pt x="24" y="106"/>
                  </a:cubicBezTo>
                  <a:cubicBezTo>
                    <a:pt x="17" y="113"/>
                    <a:pt x="0" y="122"/>
                    <a:pt x="0" y="122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2565" y="2745"/>
              <a:ext cx="165" cy="21"/>
            </a:xfrm>
            <a:custGeom>
              <a:avLst/>
              <a:gdLst>
                <a:gd name="T0" fmla="*/ 3 w 196"/>
                <a:gd name="T1" fmla="*/ 0 h 25"/>
                <a:gd name="T2" fmla="*/ 0 w 196"/>
                <a:gd name="T3" fmla="*/ 3 h 25"/>
                <a:gd name="T4" fmla="*/ 0 60000 65536"/>
                <a:gd name="T5" fmla="*/ 0 60000 65536"/>
                <a:gd name="T6" fmla="*/ 0 w 196"/>
                <a:gd name="T7" fmla="*/ 0 h 25"/>
                <a:gd name="T8" fmla="*/ 196 w 196"/>
                <a:gd name="T9" fmla="*/ 25 h 2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6" h="25">
                  <a:moveTo>
                    <a:pt x="196" y="0"/>
                  </a:moveTo>
                  <a:cubicBezTo>
                    <a:pt x="123" y="23"/>
                    <a:pt x="83" y="25"/>
                    <a:pt x="0" y="2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3292" y="2725"/>
              <a:ext cx="186" cy="13"/>
            </a:xfrm>
            <a:custGeom>
              <a:avLst/>
              <a:gdLst>
                <a:gd name="T0" fmla="*/ 0 w 221"/>
                <a:gd name="T1" fmla="*/ 2 h 16"/>
                <a:gd name="T2" fmla="*/ 3 w 221"/>
                <a:gd name="T3" fmla="*/ 0 h 16"/>
                <a:gd name="T4" fmla="*/ 3 w 221"/>
                <a:gd name="T5" fmla="*/ 2 h 16"/>
                <a:gd name="T6" fmla="*/ 0 60000 65536"/>
                <a:gd name="T7" fmla="*/ 0 60000 65536"/>
                <a:gd name="T8" fmla="*/ 0 60000 65536"/>
                <a:gd name="T9" fmla="*/ 0 w 221"/>
                <a:gd name="T10" fmla="*/ 0 h 16"/>
                <a:gd name="T11" fmla="*/ 221 w 2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" h="16">
                  <a:moveTo>
                    <a:pt x="0" y="8"/>
                  </a:moveTo>
                  <a:cubicBezTo>
                    <a:pt x="27" y="5"/>
                    <a:pt x="54" y="0"/>
                    <a:pt x="82" y="0"/>
                  </a:cubicBezTo>
                  <a:cubicBezTo>
                    <a:pt x="134" y="0"/>
                    <a:pt x="171" y="16"/>
                    <a:pt x="221" y="1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2388" y="2653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Times" pitchFamily="-104" charset="0"/>
                </a:rPr>
                <a:t>b</a:t>
              </a:r>
              <a:endParaRPr lang="en-US" sz="1800"/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2396" y="2821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Times" pitchFamily="-104" charset="0"/>
                </a:rPr>
                <a:t>d</a:t>
              </a:r>
              <a:endParaRPr lang="en-US" sz="1800"/>
            </a:p>
          </p:txBody>
        </p:sp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3459" y="259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Times" pitchFamily="-104" charset="0"/>
                </a:rPr>
                <a:t>d</a:t>
              </a:r>
              <a:endParaRPr lang="en-US" sz="1800"/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3452" y="2779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Times" pitchFamily="-104" charset="0"/>
                </a:rPr>
                <a:t>b</a:t>
              </a:r>
              <a:endParaRPr lang="en-US" sz="1800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2433" y="2675"/>
              <a:ext cx="4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21"/>
            <p:cNvSpPr>
              <a:spLocks noChangeShapeType="1"/>
            </p:cNvSpPr>
            <p:nvPr/>
          </p:nvSpPr>
          <p:spPr bwMode="auto">
            <a:xfrm>
              <a:off x="3492" y="2644"/>
              <a:ext cx="4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Oval 33"/>
          <p:cNvSpPr>
            <a:spLocks noChangeArrowheads="1"/>
          </p:cNvSpPr>
          <p:nvPr/>
        </p:nvSpPr>
        <p:spPr bwMode="auto">
          <a:xfrm rot="188072">
            <a:off x="774700" y="5046663"/>
            <a:ext cx="660400" cy="4572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 type="none" w="lg" len="med"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5894388" y="5540375"/>
            <a:ext cx="1778000" cy="1219200"/>
            <a:chOff x="3744" y="2304"/>
            <a:chExt cx="1406" cy="960"/>
          </a:xfrm>
        </p:grpSpPr>
        <p:sp>
          <p:nvSpPr>
            <p:cNvPr id="28" name="AutoShape 25"/>
            <p:cNvSpPr>
              <a:spLocks noChangeAspect="1" noChangeArrowheads="1" noTextEdit="1"/>
            </p:cNvSpPr>
            <p:nvPr/>
          </p:nvSpPr>
          <p:spPr bwMode="auto">
            <a:xfrm>
              <a:off x="3744" y="2304"/>
              <a:ext cx="1349" cy="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9" name="Picture 26" descr="MCj02397330000[1]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44" y="2304"/>
              <a:ext cx="1022" cy="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4339" y="2603"/>
              <a:ext cx="279" cy="102"/>
            </a:xfrm>
            <a:custGeom>
              <a:avLst/>
              <a:gdLst>
                <a:gd name="T0" fmla="*/ 0 w 459"/>
                <a:gd name="T1" fmla="*/ 1 h 165"/>
                <a:gd name="T2" fmla="*/ 1 w 459"/>
                <a:gd name="T3" fmla="*/ 1 h 165"/>
                <a:gd name="T4" fmla="*/ 1 w 459"/>
                <a:gd name="T5" fmla="*/ 1 h 165"/>
                <a:gd name="T6" fmla="*/ 1 w 459"/>
                <a:gd name="T7" fmla="*/ 1 h 165"/>
                <a:gd name="T8" fmla="*/ 1 w 459"/>
                <a:gd name="T9" fmla="*/ 1 h 165"/>
                <a:gd name="T10" fmla="*/ 1 w 459"/>
                <a:gd name="T11" fmla="*/ 1 h 165"/>
                <a:gd name="T12" fmla="*/ 1 w 459"/>
                <a:gd name="T13" fmla="*/ 1 h 165"/>
                <a:gd name="T14" fmla="*/ 1 w 459"/>
                <a:gd name="T15" fmla="*/ 1 h 165"/>
                <a:gd name="T16" fmla="*/ 1 w 459"/>
                <a:gd name="T17" fmla="*/ 1 h 165"/>
                <a:gd name="T18" fmla="*/ 1 w 459"/>
                <a:gd name="T19" fmla="*/ 1 h 165"/>
                <a:gd name="T20" fmla="*/ 1 w 459"/>
                <a:gd name="T21" fmla="*/ 1 h 165"/>
                <a:gd name="T22" fmla="*/ 1 w 459"/>
                <a:gd name="T23" fmla="*/ 1 h 165"/>
                <a:gd name="T24" fmla="*/ 1 w 459"/>
                <a:gd name="T25" fmla="*/ 1 h 165"/>
                <a:gd name="T26" fmla="*/ 1 w 459"/>
                <a:gd name="T27" fmla="*/ 1 h 165"/>
                <a:gd name="T28" fmla="*/ 1 w 459"/>
                <a:gd name="T29" fmla="*/ 1 h 16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59"/>
                <a:gd name="T46" fmla="*/ 0 h 165"/>
                <a:gd name="T47" fmla="*/ 459 w 459"/>
                <a:gd name="T48" fmla="*/ 165 h 16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59" h="165">
                  <a:moveTo>
                    <a:pt x="0" y="155"/>
                  </a:moveTo>
                  <a:cubicBezTo>
                    <a:pt x="26" y="117"/>
                    <a:pt x="16" y="87"/>
                    <a:pt x="55" y="60"/>
                  </a:cubicBezTo>
                  <a:cubicBezTo>
                    <a:pt x="63" y="63"/>
                    <a:pt x="71" y="64"/>
                    <a:pt x="79" y="68"/>
                  </a:cubicBezTo>
                  <a:cubicBezTo>
                    <a:pt x="88" y="72"/>
                    <a:pt x="94" y="86"/>
                    <a:pt x="103" y="84"/>
                  </a:cubicBezTo>
                  <a:cubicBezTo>
                    <a:pt x="114" y="81"/>
                    <a:pt x="108" y="43"/>
                    <a:pt x="118" y="28"/>
                  </a:cubicBezTo>
                  <a:cubicBezTo>
                    <a:pt x="123" y="20"/>
                    <a:pt x="134" y="18"/>
                    <a:pt x="142" y="13"/>
                  </a:cubicBezTo>
                  <a:cubicBezTo>
                    <a:pt x="163" y="15"/>
                    <a:pt x="186" y="12"/>
                    <a:pt x="205" y="20"/>
                  </a:cubicBezTo>
                  <a:cubicBezTo>
                    <a:pt x="213" y="23"/>
                    <a:pt x="207" y="38"/>
                    <a:pt x="213" y="44"/>
                  </a:cubicBezTo>
                  <a:cubicBezTo>
                    <a:pt x="219" y="50"/>
                    <a:pt x="229" y="49"/>
                    <a:pt x="237" y="52"/>
                  </a:cubicBezTo>
                  <a:cubicBezTo>
                    <a:pt x="245" y="47"/>
                    <a:pt x="254" y="43"/>
                    <a:pt x="260" y="36"/>
                  </a:cubicBezTo>
                  <a:cubicBezTo>
                    <a:pt x="267" y="27"/>
                    <a:pt x="265" y="9"/>
                    <a:pt x="276" y="5"/>
                  </a:cubicBezTo>
                  <a:cubicBezTo>
                    <a:pt x="291" y="0"/>
                    <a:pt x="308" y="10"/>
                    <a:pt x="324" y="13"/>
                  </a:cubicBezTo>
                  <a:cubicBezTo>
                    <a:pt x="347" y="85"/>
                    <a:pt x="340" y="73"/>
                    <a:pt x="426" y="84"/>
                  </a:cubicBezTo>
                  <a:cubicBezTo>
                    <a:pt x="431" y="100"/>
                    <a:pt x="433" y="117"/>
                    <a:pt x="442" y="131"/>
                  </a:cubicBezTo>
                  <a:cubicBezTo>
                    <a:pt x="459" y="157"/>
                    <a:pt x="458" y="165"/>
                    <a:pt x="458" y="14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4004" y="2705"/>
              <a:ext cx="182" cy="22"/>
            </a:xfrm>
            <a:custGeom>
              <a:avLst/>
              <a:gdLst>
                <a:gd name="T0" fmla="*/ 0 w 298"/>
                <a:gd name="T1" fmla="*/ 0 h 34"/>
                <a:gd name="T2" fmla="*/ 1 w 298"/>
                <a:gd name="T3" fmla="*/ 1 h 34"/>
                <a:gd name="T4" fmla="*/ 0 60000 65536"/>
                <a:gd name="T5" fmla="*/ 0 60000 65536"/>
                <a:gd name="T6" fmla="*/ 0 w 298"/>
                <a:gd name="T7" fmla="*/ 0 h 34"/>
                <a:gd name="T8" fmla="*/ 298 w 298"/>
                <a:gd name="T9" fmla="*/ 34 h 3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98" h="34">
                  <a:moveTo>
                    <a:pt x="0" y="0"/>
                  </a:moveTo>
                  <a:cubicBezTo>
                    <a:pt x="95" y="34"/>
                    <a:pt x="198" y="19"/>
                    <a:pt x="298" y="19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4270" y="2690"/>
              <a:ext cx="407" cy="27"/>
            </a:xfrm>
            <a:custGeom>
              <a:avLst/>
              <a:gdLst>
                <a:gd name="T0" fmla="*/ 0 w 669"/>
                <a:gd name="T1" fmla="*/ 1 h 44"/>
                <a:gd name="T2" fmla="*/ 1 w 669"/>
                <a:gd name="T3" fmla="*/ 1 h 44"/>
                <a:gd name="T4" fmla="*/ 1 w 669"/>
                <a:gd name="T5" fmla="*/ 1 h 44"/>
                <a:gd name="T6" fmla="*/ 0 60000 65536"/>
                <a:gd name="T7" fmla="*/ 0 60000 65536"/>
                <a:gd name="T8" fmla="*/ 0 60000 65536"/>
                <a:gd name="T9" fmla="*/ 0 w 669"/>
                <a:gd name="T10" fmla="*/ 0 h 44"/>
                <a:gd name="T11" fmla="*/ 669 w 669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9" h="44">
                  <a:moveTo>
                    <a:pt x="0" y="44"/>
                  </a:moveTo>
                  <a:cubicBezTo>
                    <a:pt x="106" y="0"/>
                    <a:pt x="19" y="28"/>
                    <a:pt x="232" y="35"/>
                  </a:cubicBezTo>
                  <a:cubicBezTo>
                    <a:pt x="378" y="39"/>
                    <a:pt x="669" y="44"/>
                    <a:pt x="669" y="4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4751" y="2728"/>
              <a:ext cx="192" cy="12"/>
            </a:xfrm>
            <a:custGeom>
              <a:avLst/>
              <a:gdLst>
                <a:gd name="T0" fmla="*/ 0 w 316"/>
                <a:gd name="T1" fmla="*/ 0 h 18"/>
                <a:gd name="T2" fmla="*/ 1 w 316"/>
                <a:gd name="T3" fmla="*/ 1 h 18"/>
                <a:gd name="T4" fmla="*/ 0 60000 65536"/>
                <a:gd name="T5" fmla="*/ 0 60000 65536"/>
                <a:gd name="T6" fmla="*/ 0 w 316"/>
                <a:gd name="T7" fmla="*/ 0 h 18"/>
                <a:gd name="T8" fmla="*/ 316 w 316"/>
                <a:gd name="T9" fmla="*/ 18 h 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6" h="18">
                  <a:moveTo>
                    <a:pt x="0" y="0"/>
                  </a:moveTo>
                  <a:cubicBezTo>
                    <a:pt x="95" y="4"/>
                    <a:pt x="216" y="18"/>
                    <a:pt x="316" y="1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4423" y="2711"/>
              <a:ext cx="34" cy="47"/>
            </a:xfrm>
            <a:custGeom>
              <a:avLst/>
              <a:gdLst>
                <a:gd name="T0" fmla="*/ 0 w 56"/>
                <a:gd name="T1" fmla="*/ 0 h 74"/>
                <a:gd name="T2" fmla="*/ 1 w 56"/>
                <a:gd name="T3" fmla="*/ 1 h 74"/>
                <a:gd name="T4" fmla="*/ 1 w 56"/>
                <a:gd name="T5" fmla="*/ 1 h 74"/>
                <a:gd name="T6" fmla="*/ 0 60000 65536"/>
                <a:gd name="T7" fmla="*/ 0 60000 65536"/>
                <a:gd name="T8" fmla="*/ 0 60000 65536"/>
                <a:gd name="T9" fmla="*/ 0 w 56"/>
                <a:gd name="T10" fmla="*/ 0 h 74"/>
                <a:gd name="T11" fmla="*/ 56 w 56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74">
                  <a:moveTo>
                    <a:pt x="0" y="0"/>
                  </a:moveTo>
                  <a:cubicBezTo>
                    <a:pt x="6" y="9"/>
                    <a:pt x="9" y="21"/>
                    <a:pt x="18" y="28"/>
                  </a:cubicBezTo>
                  <a:cubicBezTo>
                    <a:pt x="46" y="51"/>
                    <a:pt x="56" y="17"/>
                    <a:pt x="56" y="7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3826" y="2589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Times" pitchFamily="-104" charset="0"/>
                  <a:ea typeface="Times New Roman" pitchFamily="-104" charset="0"/>
                  <a:cs typeface="Times New Roman" pitchFamily="-104" charset="0"/>
                </a:rPr>
                <a:t>d</a:t>
              </a:r>
              <a:endParaRPr lang="en-GB" sz="1800"/>
            </a:p>
          </p:txBody>
        </p:sp>
        <p:sp>
          <p:nvSpPr>
            <p:cNvPr id="36" name="Text Box 33"/>
            <p:cNvSpPr txBox="1">
              <a:spLocks noChangeArrowheads="1"/>
            </p:cNvSpPr>
            <p:nvPr/>
          </p:nvSpPr>
          <p:spPr bwMode="auto">
            <a:xfrm>
              <a:off x="4915" y="258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Times" pitchFamily="-104" charset="0"/>
                  <a:ea typeface="Times New Roman" pitchFamily="-104" charset="0"/>
                  <a:cs typeface="Times New Roman" pitchFamily="-104" charset="0"/>
                </a:rPr>
                <a:t>s</a:t>
              </a:r>
              <a:endParaRPr lang="en-GB" sz="1800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4620" y="2917"/>
              <a:ext cx="89" cy="195"/>
            </a:xfrm>
            <a:custGeom>
              <a:avLst/>
              <a:gdLst>
                <a:gd name="T0" fmla="*/ 0 w 365"/>
                <a:gd name="T1" fmla="*/ 2 h 258"/>
                <a:gd name="T2" fmla="*/ 0 w 365"/>
                <a:gd name="T3" fmla="*/ 2 h 258"/>
                <a:gd name="T4" fmla="*/ 0 w 365"/>
                <a:gd name="T5" fmla="*/ 2 h 258"/>
                <a:gd name="T6" fmla="*/ 0 w 365"/>
                <a:gd name="T7" fmla="*/ 0 h 258"/>
                <a:gd name="T8" fmla="*/ 0 w 365"/>
                <a:gd name="T9" fmla="*/ 2 h 258"/>
                <a:gd name="T10" fmla="*/ 0 w 365"/>
                <a:gd name="T11" fmla="*/ 2 h 258"/>
                <a:gd name="T12" fmla="*/ 0 w 365"/>
                <a:gd name="T13" fmla="*/ 2 h 258"/>
                <a:gd name="T14" fmla="*/ 0 w 365"/>
                <a:gd name="T15" fmla="*/ 2 h 258"/>
                <a:gd name="T16" fmla="*/ 0 w 365"/>
                <a:gd name="T17" fmla="*/ 2 h 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5"/>
                <a:gd name="T28" fmla="*/ 0 h 258"/>
                <a:gd name="T29" fmla="*/ 365 w 365"/>
                <a:gd name="T30" fmla="*/ 258 h 2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5" h="258">
                  <a:moveTo>
                    <a:pt x="340" y="72"/>
                  </a:moveTo>
                  <a:cubicBezTo>
                    <a:pt x="242" y="39"/>
                    <a:pt x="365" y="78"/>
                    <a:pt x="268" y="54"/>
                  </a:cubicBezTo>
                  <a:cubicBezTo>
                    <a:pt x="226" y="44"/>
                    <a:pt x="184" y="9"/>
                    <a:pt x="142" y="6"/>
                  </a:cubicBezTo>
                  <a:cubicBezTo>
                    <a:pt x="118" y="4"/>
                    <a:pt x="94" y="2"/>
                    <a:pt x="70" y="0"/>
                  </a:cubicBezTo>
                  <a:cubicBezTo>
                    <a:pt x="34" y="5"/>
                    <a:pt x="0" y="0"/>
                    <a:pt x="28" y="42"/>
                  </a:cubicBezTo>
                  <a:cubicBezTo>
                    <a:pt x="30" y="66"/>
                    <a:pt x="28" y="117"/>
                    <a:pt x="52" y="138"/>
                  </a:cubicBezTo>
                  <a:cubicBezTo>
                    <a:pt x="63" y="147"/>
                    <a:pt x="88" y="162"/>
                    <a:pt x="88" y="162"/>
                  </a:cubicBezTo>
                  <a:cubicBezTo>
                    <a:pt x="104" y="186"/>
                    <a:pt x="128" y="193"/>
                    <a:pt x="154" y="210"/>
                  </a:cubicBezTo>
                  <a:cubicBezTo>
                    <a:pt x="201" y="241"/>
                    <a:pt x="266" y="258"/>
                    <a:pt x="322" y="258"/>
                  </a:cubicBezTo>
                </a:path>
              </a:pathLst>
            </a:custGeom>
            <a:noFill/>
            <a:ln w="38100">
              <a:solidFill>
                <a:srgbClr val="FF3300"/>
              </a:solidFill>
              <a:round/>
              <a:headEnd/>
              <a:tailEnd type="none" w="lg" len="med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8" name="Text Box 35"/>
            <p:cNvSpPr txBox="1">
              <a:spLocks noChangeArrowheads="1"/>
            </p:cNvSpPr>
            <p:nvPr/>
          </p:nvSpPr>
          <p:spPr bwMode="auto">
            <a:xfrm>
              <a:off x="4896" y="3014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l-GR" sz="1800">
                  <a:solidFill>
                    <a:srgbClr val="000000"/>
                  </a:solidFill>
                  <a:latin typeface="Calibri" pitchFamily="-104" charset="0"/>
                  <a:ea typeface="Times New Roman" pitchFamily="-104" charset="0"/>
                  <a:cs typeface="Times New Roman" pitchFamily="-104" charset="0"/>
                </a:rPr>
                <a:t>μ</a:t>
              </a:r>
              <a:endParaRPr lang="el-GR" sz="1800">
                <a:latin typeface="Calibri" pitchFamily="-104" charset="0"/>
              </a:endParaRPr>
            </a:p>
          </p:txBody>
        </p:sp>
        <p:sp>
          <p:nvSpPr>
            <p:cNvPr id="39" name="Text Box 36"/>
            <p:cNvSpPr txBox="1">
              <a:spLocks noChangeArrowheads="1"/>
            </p:cNvSpPr>
            <p:nvPr/>
          </p:nvSpPr>
          <p:spPr bwMode="auto">
            <a:xfrm>
              <a:off x="4910" y="2812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l-GR" sz="1800">
                  <a:solidFill>
                    <a:srgbClr val="000000"/>
                  </a:solidFill>
                  <a:latin typeface="Calibri" pitchFamily="-104" charset="0"/>
                  <a:ea typeface="Times New Roman" pitchFamily="-104" charset="0"/>
                  <a:cs typeface="Times New Roman" pitchFamily="-104" charset="0"/>
                </a:rPr>
                <a:t>μ</a:t>
              </a:r>
              <a:endParaRPr lang="el-GR" sz="1800">
                <a:latin typeface="Calibri" pitchFamily="-104" charset="0"/>
              </a:endParaRPr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4487" y="2809"/>
              <a:ext cx="88" cy="195"/>
            </a:xfrm>
            <a:custGeom>
              <a:avLst/>
              <a:gdLst>
                <a:gd name="T0" fmla="*/ 0 w 134"/>
                <a:gd name="T1" fmla="*/ 2147483647 h 111"/>
                <a:gd name="T2" fmla="*/ 1 w 134"/>
                <a:gd name="T3" fmla="*/ 2147483647 h 111"/>
                <a:gd name="T4" fmla="*/ 1 w 134"/>
                <a:gd name="T5" fmla="*/ 2147483647 h 111"/>
                <a:gd name="T6" fmla="*/ 1 w 134"/>
                <a:gd name="T7" fmla="*/ 2147483647 h 1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"/>
                <a:gd name="T13" fmla="*/ 0 h 111"/>
                <a:gd name="T14" fmla="*/ 134 w 134"/>
                <a:gd name="T15" fmla="*/ 111 h 1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" h="111">
                  <a:moveTo>
                    <a:pt x="0" y="17"/>
                  </a:moveTo>
                  <a:cubicBezTo>
                    <a:pt x="19" y="73"/>
                    <a:pt x="0" y="60"/>
                    <a:pt x="61" y="51"/>
                  </a:cubicBezTo>
                  <a:cubicBezTo>
                    <a:pt x="119" y="31"/>
                    <a:pt x="98" y="0"/>
                    <a:pt x="108" y="111"/>
                  </a:cubicBezTo>
                  <a:cubicBezTo>
                    <a:pt x="133" y="102"/>
                    <a:pt x="125" y="110"/>
                    <a:pt x="134" y="91"/>
                  </a:cubicBezTo>
                </a:path>
              </a:pathLst>
            </a:custGeom>
            <a:noFill/>
            <a:ln w="38100">
              <a:solidFill>
                <a:srgbClr val="FF3300"/>
              </a:solidFill>
              <a:round/>
              <a:headEnd/>
              <a:tailEnd type="none" w="lg" len="med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27" name="Group 60"/>
          <p:cNvGrpSpPr>
            <a:grpSpLocks/>
          </p:cNvGrpSpPr>
          <p:nvPr/>
        </p:nvGrpSpPr>
        <p:grpSpPr bwMode="auto">
          <a:xfrm>
            <a:off x="4835525" y="1497013"/>
            <a:ext cx="3862388" cy="4038600"/>
            <a:chOff x="4835525" y="1497013"/>
            <a:chExt cx="3862383" cy="4038600"/>
          </a:xfrm>
        </p:grpSpPr>
        <p:sp>
          <p:nvSpPr>
            <p:cNvPr id="42" name="Rectangle 63"/>
            <p:cNvSpPr>
              <a:spLocks noChangeArrowheads="1"/>
            </p:cNvSpPr>
            <p:nvPr/>
          </p:nvSpPr>
          <p:spPr bwMode="auto">
            <a:xfrm>
              <a:off x="4835525" y="1497013"/>
              <a:ext cx="3851275" cy="403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43" name="Picture 33"/>
            <p:cNvPicPr>
              <a:picLocks noChangeAspect="1" noChangeArrowheads="1"/>
            </p:cNvPicPr>
            <p:nvPr/>
          </p:nvPicPr>
          <p:blipFill>
            <a:blip r:embed="rId7" cstate="print"/>
            <a:srcRect l="12709" t="22214" r="15649"/>
            <a:stretch>
              <a:fillRect/>
            </a:stretch>
          </p:blipFill>
          <p:spPr bwMode="auto">
            <a:xfrm>
              <a:off x="4876799" y="1524000"/>
              <a:ext cx="3821109" cy="11707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</p:pic>
        <p:pic>
          <p:nvPicPr>
            <p:cNvPr id="44" name="Picture 3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915443" y="2723821"/>
              <a:ext cx="3732856" cy="4948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</p:pic>
        <p:pic>
          <p:nvPicPr>
            <p:cNvPr id="45" name="Picture 3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915442" y="3417777"/>
              <a:ext cx="3755211" cy="6776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</p:pic>
        <p:pic>
          <p:nvPicPr>
            <p:cNvPr id="46" name="Picture 3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562600" y="4381046"/>
              <a:ext cx="2179740" cy="11053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</p:pic>
        <p:pic>
          <p:nvPicPr>
            <p:cNvPr id="47" name="Picture 3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486400" y="4250777"/>
              <a:ext cx="1015696" cy="1890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</p:pic>
        <p:pic>
          <p:nvPicPr>
            <p:cNvPr id="48" name="Picture 3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477000" y="4257387"/>
              <a:ext cx="1430558" cy="1890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</p:pic>
        <p:sp>
          <p:nvSpPr>
            <p:cNvPr id="49" name="TextBox 60"/>
            <p:cNvSpPr txBox="1">
              <a:spLocks noChangeArrowheads="1"/>
            </p:cNvSpPr>
            <p:nvPr/>
          </p:nvSpPr>
          <p:spPr bwMode="auto">
            <a:xfrm>
              <a:off x="6580202" y="2286000"/>
              <a:ext cx="460905" cy="407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…</a:t>
              </a:r>
            </a:p>
          </p:txBody>
        </p:sp>
        <p:sp>
          <p:nvSpPr>
            <p:cNvPr id="50" name="TextBox 61"/>
            <p:cNvSpPr txBox="1">
              <a:spLocks noChangeArrowheads="1"/>
            </p:cNvSpPr>
            <p:nvPr/>
          </p:nvSpPr>
          <p:spPr bwMode="auto">
            <a:xfrm>
              <a:off x="6553200" y="3001817"/>
              <a:ext cx="460905" cy="407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…</a:t>
              </a:r>
            </a:p>
          </p:txBody>
        </p:sp>
        <p:sp>
          <p:nvSpPr>
            <p:cNvPr id="51" name="TextBox 62"/>
            <p:cNvSpPr txBox="1">
              <a:spLocks noChangeArrowheads="1"/>
            </p:cNvSpPr>
            <p:nvPr/>
          </p:nvSpPr>
          <p:spPr bwMode="auto">
            <a:xfrm>
              <a:off x="6553200" y="3886200"/>
              <a:ext cx="460905" cy="407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cxnSp>
        <p:nvCxnSpPr>
          <p:cNvPr id="52" name="Straight Connector 36"/>
          <p:cNvCxnSpPr>
            <a:cxnSpLocks noChangeShapeType="1"/>
          </p:cNvCxnSpPr>
          <p:nvPr/>
        </p:nvCxnSpPr>
        <p:spPr bwMode="auto">
          <a:xfrm>
            <a:off x="4572000" y="685800"/>
            <a:ext cx="0" cy="600075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 type="none" w="lg" len="med"/>
          </a:ln>
        </p:spPr>
      </p:cxnSp>
      <p:sp>
        <p:nvSpPr>
          <p:cNvPr id="53" name="TextBox 52"/>
          <p:cNvSpPr txBox="1"/>
          <p:nvPr/>
        </p:nvSpPr>
        <p:spPr>
          <a:xfrm>
            <a:off x="328835" y="789001"/>
            <a:ext cx="398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30000" dirty="0" smtClean="0"/>
              <a:t>0</a:t>
            </a:r>
            <a:r>
              <a:rPr lang="en-US" dirty="0" smtClean="0"/>
              <a:t> mixing pointed to the </a:t>
            </a:r>
            <a:r>
              <a:rPr lang="en-US" b="1" dirty="0" smtClean="0">
                <a:solidFill>
                  <a:srgbClr val="0000FF"/>
                </a:solidFill>
              </a:rPr>
              <a:t>top</a:t>
            </a:r>
            <a:r>
              <a:rPr lang="en-US" dirty="0" smtClean="0"/>
              <a:t> quark mass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980758" y="805929"/>
            <a:ext cx="3583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30000" dirty="0" smtClean="0"/>
              <a:t>0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μμ</a:t>
            </a:r>
            <a:r>
              <a:rPr lang="en-US" dirty="0" smtClean="0"/>
              <a:t> pointed to the </a:t>
            </a:r>
            <a:r>
              <a:rPr lang="en-US" b="1" dirty="0" smtClean="0">
                <a:solidFill>
                  <a:srgbClr val="0000FF"/>
                </a:solidFill>
              </a:rPr>
              <a:t>charm</a:t>
            </a:r>
            <a:r>
              <a:rPr lang="en-US" dirty="0" smtClean="0"/>
              <a:t> quark</a:t>
            </a:r>
            <a:endParaRPr lang="en-US" dirty="0"/>
          </a:p>
        </p:txBody>
      </p:sp>
      <p:sp>
        <p:nvSpPr>
          <p:cNvPr id="55" name="Text Box 34"/>
          <p:cNvSpPr txBox="1">
            <a:spLocks noChangeArrowheads="1"/>
          </p:cNvSpPr>
          <p:nvPr/>
        </p:nvSpPr>
        <p:spPr bwMode="auto">
          <a:xfrm>
            <a:off x="2109788" y="1227138"/>
            <a:ext cx="2462212" cy="247650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med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000" i="1" dirty="0"/>
              <a:t>ARGUS </a:t>
            </a:r>
            <a:r>
              <a:rPr lang="en-US" sz="1000" i="1" dirty="0" err="1"/>
              <a:t>Coll</a:t>
            </a:r>
            <a:r>
              <a:rPr lang="en-US" sz="1000" i="1" dirty="0"/>
              <a:t>, Phys.Lett.B192:245,1987</a:t>
            </a:r>
          </a:p>
        </p:txBody>
      </p:sp>
      <p:sp>
        <p:nvSpPr>
          <p:cNvPr id="56" name="Text Box 34"/>
          <p:cNvSpPr txBox="1">
            <a:spLocks noChangeArrowheads="1"/>
          </p:cNvSpPr>
          <p:nvPr/>
        </p:nvSpPr>
        <p:spPr bwMode="auto">
          <a:xfrm>
            <a:off x="4822825" y="1219200"/>
            <a:ext cx="2636838" cy="247650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med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000" i="1"/>
              <a:t>GIM, Phys.Rev.D2,1285,1970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876799" y="1227138"/>
            <a:ext cx="304801" cy="239712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egratedLumiLHCbTime_Yearl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7720"/>
            <a:ext cx="9144000" cy="5785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Luminosity &amp; Efficiency</a:t>
            </a:r>
            <a:endParaRPr lang="en-US" dirty="0"/>
          </a:p>
        </p:txBody>
      </p:sp>
      <p:pic>
        <p:nvPicPr>
          <p:cNvPr id="4" name="Picture 3" descr="PieChartEffBreakdow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1" y="2667001"/>
            <a:ext cx="3182318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Lumi</a:t>
            </a:r>
            <a:r>
              <a:rPr lang="en-US" dirty="0" smtClean="0"/>
              <a:t> </a:t>
            </a:r>
            <a:r>
              <a:rPr lang="en-US" dirty="0" err="1" smtClean="0"/>
              <a:t>Levelling</a:t>
            </a:r>
            <a:r>
              <a:rPr lang="en-US" dirty="0" smtClean="0"/>
              <a:t> &amp; Deferred Trigger </a:t>
            </a:r>
            <a:endParaRPr lang="en-US" dirty="0"/>
          </a:p>
        </p:txBody>
      </p:sp>
      <p:grpSp>
        <p:nvGrpSpPr>
          <p:cNvPr id="3" name="Group 4"/>
          <p:cNvGrpSpPr/>
          <p:nvPr/>
        </p:nvGrpSpPr>
        <p:grpSpPr>
          <a:xfrm>
            <a:off x="3860743" y="808170"/>
            <a:ext cx="5130857" cy="5364030"/>
            <a:chOff x="1524000" y="-304800"/>
            <a:chExt cx="6934200" cy="7040430"/>
          </a:xfrm>
        </p:grpSpPr>
        <p:pic>
          <p:nvPicPr>
            <p:cNvPr id="6" name="Picture 5" descr="3363_LumiPerFill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0" y="-304800"/>
              <a:ext cx="6803318" cy="704043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524000" y="3276600"/>
              <a:ext cx="6934200" cy="3459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8600" y="914400"/>
            <a:ext cx="3505201" cy="153888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rgbClr val="000090"/>
                </a:solidFill>
              </a:rPr>
              <a:t>Luminosity </a:t>
            </a:r>
            <a:r>
              <a:rPr lang="en-US" sz="2400" u="sng" dirty="0" err="1" smtClean="0">
                <a:solidFill>
                  <a:srgbClr val="000090"/>
                </a:solidFill>
              </a:rPr>
              <a:t>levelling</a:t>
            </a:r>
            <a:r>
              <a:rPr lang="en-US" sz="2400" u="sng" dirty="0" smtClean="0">
                <a:solidFill>
                  <a:srgbClr val="000090"/>
                </a:solidFill>
              </a:rPr>
              <a:t>:</a:t>
            </a:r>
          </a:p>
          <a:p>
            <a:r>
              <a:rPr lang="en-US" sz="1000" dirty="0" smtClean="0">
                <a:solidFill>
                  <a:srgbClr val="000090"/>
                </a:solidFill>
              </a:rPr>
              <a:t>		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Automatic beam steering to keep </a:t>
            </a:r>
            <a:r>
              <a:rPr lang="en-US" sz="2000" dirty="0" err="1" smtClean="0">
                <a:solidFill>
                  <a:srgbClr val="0000FF"/>
                </a:solidFill>
              </a:rPr>
              <a:t>lumi</a:t>
            </a:r>
            <a:r>
              <a:rPr lang="en-US" sz="2000" dirty="0" smtClean="0">
                <a:solidFill>
                  <a:srgbClr val="0000FF"/>
                </a:solidFill>
              </a:rPr>
              <a:t> at maximum during fill: 4 </a:t>
            </a:r>
            <a:r>
              <a:rPr lang="en-US" sz="2000" dirty="0" err="1" smtClean="0">
                <a:solidFill>
                  <a:srgbClr val="0000FF"/>
                </a:solidFill>
              </a:rPr>
              <a:t>x</a:t>
            </a:r>
            <a:r>
              <a:rPr lang="en-US" sz="2000" dirty="0" smtClean="0">
                <a:solidFill>
                  <a:srgbClr val="0000FF"/>
                </a:solidFill>
              </a:rPr>
              <a:t> 10</a:t>
            </a:r>
            <a:r>
              <a:rPr lang="en-US" sz="2000" baseline="30000" dirty="0" smtClean="0">
                <a:solidFill>
                  <a:srgbClr val="0000FF"/>
                </a:solidFill>
              </a:rPr>
              <a:t>32</a:t>
            </a:r>
            <a:r>
              <a:rPr lang="en-US" sz="2000" dirty="0" smtClean="0">
                <a:solidFill>
                  <a:srgbClr val="0000FF"/>
                </a:solidFill>
              </a:rPr>
              <a:t> cm</a:t>
            </a:r>
            <a:r>
              <a:rPr lang="en-US" sz="2000" baseline="30000" dirty="0" smtClean="0">
                <a:solidFill>
                  <a:srgbClr val="0000FF"/>
                </a:solidFill>
              </a:rPr>
              <a:t>-2 </a:t>
            </a:r>
            <a:r>
              <a:rPr lang="en-US" sz="2000" dirty="0" smtClean="0">
                <a:solidFill>
                  <a:srgbClr val="0000FF"/>
                </a:solidFill>
              </a:rPr>
              <a:t>s</a:t>
            </a:r>
            <a:r>
              <a:rPr lang="en-US" sz="2000" baseline="30000" dirty="0" smtClean="0">
                <a:solidFill>
                  <a:srgbClr val="0000FF"/>
                </a:solidFill>
              </a:rPr>
              <a:t>-1</a:t>
            </a:r>
            <a:endParaRPr lang="en-US" sz="2000" baseline="300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3736497"/>
            <a:ext cx="3505200" cy="29238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rgbClr val="000090"/>
                </a:solidFill>
              </a:rPr>
              <a:t>Deferred Trigger: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000" dirty="0" smtClean="0"/>
          </a:p>
          <a:p>
            <a:r>
              <a:rPr lang="en-US" sz="2000" dirty="0" smtClean="0">
                <a:solidFill>
                  <a:srgbClr val="0000FF"/>
                </a:solidFill>
              </a:rPr>
              <a:t>When event builder detects that HLT cannot keep up, it stores events on disks in the farm nodes.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Events are processed </a:t>
            </a:r>
            <a:r>
              <a:rPr lang="en-US" sz="2000" dirty="0" err="1" smtClean="0">
                <a:solidFill>
                  <a:srgbClr val="0000FF"/>
                </a:solidFill>
              </a:rPr>
              <a:t>inbetween</a:t>
            </a:r>
            <a:r>
              <a:rPr lang="en-US" sz="2000" dirty="0" smtClean="0">
                <a:solidFill>
                  <a:srgbClr val="0000FF"/>
                </a:solidFill>
              </a:rPr>
              <a:t> fills.</a:t>
            </a:r>
          </a:p>
          <a:p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~20% gain in CPU</a:t>
            </a:r>
          </a:p>
        </p:txBody>
      </p:sp>
      <p:pic>
        <p:nvPicPr>
          <p:cNvPr id="10" name="Picture 9" descr="MountainPlo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1" y="4375400"/>
            <a:ext cx="5266663" cy="1949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0" y="5791200"/>
            <a:ext cx="66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time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637878" y="4724400"/>
            <a:ext cx="1170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Disk usage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4420394" y="4650186"/>
            <a:ext cx="914400" cy="1588"/>
          </a:xfrm>
          <a:prstGeom prst="line">
            <a:avLst/>
          </a:prstGeom>
          <a:ln w="19050">
            <a:solidFill>
              <a:srgbClr val="FF8000"/>
            </a:solidFill>
            <a:prstDash val="lg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7087394" y="4573986"/>
            <a:ext cx="914400" cy="1588"/>
          </a:xfrm>
          <a:prstGeom prst="line">
            <a:avLst/>
          </a:prstGeom>
          <a:ln w="19050">
            <a:solidFill>
              <a:srgbClr val="FF8000"/>
            </a:solidFill>
            <a:prstDash val="lg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7924005" y="4573986"/>
            <a:ext cx="914400" cy="1588"/>
          </a:xfrm>
          <a:prstGeom prst="line">
            <a:avLst/>
          </a:prstGeom>
          <a:ln w="19050">
            <a:solidFill>
              <a:srgbClr val="FF8000"/>
            </a:solidFill>
            <a:prstDash val="lg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74860" y="3960715"/>
            <a:ext cx="140705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8000"/>
                </a:solidFill>
              </a:rPr>
              <a:t>End of Fill</a:t>
            </a:r>
            <a:endParaRPr lang="en-US" sz="2400" dirty="0">
              <a:solidFill>
                <a:srgbClr val="FF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79744" y="3960715"/>
            <a:ext cx="140705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8000"/>
                </a:solidFill>
              </a:rPr>
              <a:t>End of Fill</a:t>
            </a:r>
            <a:endParaRPr lang="en-US" sz="2400" dirty="0">
              <a:solidFill>
                <a:srgbClr val="FF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Dependent CP Violation with B</a:t>
            </a:r>
            <a:r>
              <a:rPr lang="en-US" baseline="-25000" dirty="0" smtClean="0"/>
              <a:t>d</a:t>
            </a:r>
            <a:r>
              <a:rPr lang="en-US" baseline="30000" dirty="0" smtClean="0"/>
              <a:t>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838200"/>
            <a:ext cx="4876800" cy="1447800"/>
          </a:xfrm>
          <a:ln>
            <a:solidFill>
              <a:srgbClr val="0000FF"/>
            </a:solidFill>
          </a:ln>
        </p:spPr>
        <p:txBody>
          <a:bodyPr>
            <a:normAutofit fontScale="92500"/>
          </a:bodyPr>
          <a:lstStyle/>
          <a:p>
            <a:r>
              <a:rPr lang="en-US" dirty="0" smtClean="0"/>
              <a:t>“Golden mode” B</a:t>
            </a:r>
            <a:r>
              <a:rPr lang="en-US" baseline="30000" dirty="0" smtClean="0"/>
              <a:t>0</a:t>
            </a:r>
            <a:r>
              <a:rPr lang="en-US" dirty="0" smtClean="0">
                <a:sym typeface="Wingdings"/>
              </a:rPr>
              <a:t>J/Ψ K</a:t>
            </a:r>
            <a:r>
              <a:rPr lang="en-US" baseline="-25000" dirty="0" smtClean="0">
                <a:sym typeface="Wingdings"/>
              </a:rPr>
              <a:t>s</a:t>
            </a:r>
          </a:p>
          <a:p>
            <a:pPr lvl="1">
              <a:buNone/>
            </a:pPr>
            <a:r>
              <a:rPr lang="en-US" sz="2400" dirty="0" smtClean="0">
                <a:sym typeface="Wingdings"/>
              </a:rPr>
              <a:t>    S = 0.73 ± 0.07 ± 0.04</a:t>
            </a:r>
          </a:p>
          <a:p>
            <a:pPr lvl="1">
              <a:buNone/>
            </a:pPr>
            <a:r>
              <a:rPr lang="en-US" sz="2400" dirty="0" smtClean="0">
                <a:sym typeface="Wingdings"/>
              </a:rPr>
              <a:t>    C = 0.03 ± 0.09 ± 0.01 </a:t>
            </a:r>
            <a:endParaRPr lang="en-US" sz="2400" dirty="0"/>
          </a:p>
        </p:txBody>
      </p:sp>
      <p:pic>
        <p:nvPicPr>
          <p:cNvPr id="4" name="Picture 3" descr="Fig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2286000"/>
            <a:ext cx="6248400" cy="4490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The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LHCb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Detector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4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9875"/>
            <a:ext cx="849313" cy="238125"/>
          </a:xfrm>
        </p:spPr>
        <p:txBody>
          <a:bodyPr/>
          <a:lstStyle/>
          <a:p>
            <a:r>
              <a:rPr lang="nl-NL" dirty="0" smtClean="0"/>
              <a:t>19-6-2012</a:t>
            </a:r>
            <a:endParaRPr lang="nl-NL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7381" y="6619875"/>
            <a:ext cx="2789238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Marcel Merk – SSP2012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Physics (2): Penguin control with</a:t>
            </a:r>
            <a:r>
              <a:rPr lang="en-US" sz="3800" i="1" dirty="0" smtClean="0"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en-US" sz="3800" i="1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8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→J/</a:t>
            </a:r>
            <a:r>
              <a:rPr lang="el-GR" sz="38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ψ</a:t>
            </a:r>
            <a:r>
              <a:rPr lang="en-US" sz="38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3800" i="1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3800" dirty="0" smtClean="0"/>
              <a:t> </a:t>
            </a:r>
            <a:endParaRPr lang="en-US" sz="3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755576" y="3933056"/>
            <a:ext cx="3918240" cy="2402172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/>
          </a:bodyPr>
          <a:lstStyle/>
          <a:p>
            <a:pPr marL="342900" indent="-309573">
              <a:spcBef>
                <a:spcPct val="20000"/>
              </a:spcBef>
              <a:buSzPct val="45000"/>
              <a:buFont typeface="Wingdings" charset="2"/>
              <a:buChar char=""/>
              <a:tabLst>
                <a:tab pos="311013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  <a:defRPr/>
            </a:pP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srgbClr val="0033CC"/>
                </a:solidFill>
              </a:rPr>
              <a:t>With </a:t>
            </a:r>
            <a:r>
              <a:rPr lang="en-GB" dirty="0" err="1" smtClean="0">
                <a:solidFill>
                  <a:srgbClr val="0033CC"/>
                </a:solidFill>
              </a:rPr>
              <a:t>LHCb's</a:t>
            </a:r>
            <a:r>
              <a:rPr lang="en-GB" dirty="0" smtClean="0">
                <a:solidFill>
                  <a:srgbClr val="0033CC"/>
                </a:solidFill>
              </a:rPr>
              <a:t> increasing precision, penguin contributions to e.g. B→J/</a:t>
            </a:r>
            <a:r>
              <a:rPr lang="en-GB" dirty="0" err="1" smtClean="0">
                <a:solidFill>
                  <a:srgbClr val="0033CC"/>
                </a:solidFill>
                <a:latin typeface="Symbol" charset="2"/>
              </a:rPr>
              <a:t>y</a:t>
            </a:r>
            <a:r>
              <a:rPr lang="en-GB" dirty="0" err="1" smtClean="0">
                <a:solidFill>
                  <a:srgbClr val="0033CC"/>
                </a:solidFill>
              </a:rPr>
              <a:t>Ks</a:t>
            </a:r>
            <a:r>
              <a:rPr lang="en-GB" dirty="0" smtClean="0">
                <a:solidFill>
                  <a:srgbClr val="0033CC"/>
                </a:solidFill>
              </a:rPr>
              <a:t> become relevant. </a:t>
            </a:r>
          </a:p>
          <a:p>
            <a:pPr marL="1065506" lvl="1" indent="-453560">
              <a:spcBef>
                <a:spcPct val="20000"/>
              </a:spcBef>
              <a:buSzPct val="45000"/>
              <a:buFont typeface="Wingdings" charset="2"/>
              <a:buChar char=""/>
              <a:tabLst>
                <a:tab pos="311013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  <a:defRPr/>
            </a:pPr>
            <a:r>
              <a:rPr lang="en-GB" dirty="0" smtClean="0">
                <a:solidFill>
                  <a:prstClr val="black"/>
                </a:solidFill>
              </a:rPr>
              <a:t>Is this the reason for the tension in sin2</a:t>
            </a:r>
            <a:r>
              <a:rPr lang="en-GB" dirty="0" smtClean="0">
                <a:solidFill>
                  <a:prstClr val="black"/>
                </a:solidFill>
                <a:latin typeface="Symbol" charset="2"/>
              </a:rPr>
              <a:t>b</a:t>
            </a:r>
            <a:r>
              <a:rPr lang="en-GB" dirty="0" smtClean="0">
                <a:solidFill>
                  <a:prstClr val="black"/>
                </a:solidFill>
              </a:rPr>
              <a:t>?</a:t>
            </a:r>
          </a:p>
          <a:p>
            <a:pPr marL="342900" indent="-309573">
              <a:spcBef>
                <a:spcPct val="20000"/>
              </a:spcBef>
              <a:buSzPct val="45000"/>
              <a:buFont typeface="Wingdings" charset="2"/>
              <a:buChar char=""/>
              <a:tabLst>
                <a:tab pos="311013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  <a:defRPr/>
            </a:pP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srgbClr val="0033CC"/>
                </a:solidFill>
              </a:rPr>
              <a:t>Study U-spin partners, both theoretically (</a:t>
            </a:r>
            <a:r>
              <a:rPr lang="en-GB" dirty="0" err="1" smtClean="0">
                <a:solidFill>
                  <a:srgbClr val="0033CC"/>
                </a:solidFill>
              </a:rPr>
              <a:t>R.Fleischer</a:t>
            </a:r>
            <a:r>
              <a:rPr lang="en-GB" dirty="0" smtClean="0">
                <a:solidFill>
                  <a:srgbClr val="0033CC"/>
                </a:solidFill>
              </a:rPr>
              <a:t> et al) and experimentally.</a:t>
            </a:r>
          </a:p>
          <a:p>
            <a:pPr marL="342900" indent="-309573">
              <a:spcBef>
                <a:spcPct val="20000"/>
              </a:spcBef>
              <a:buSzPct val="45000"/>
              <a:buFont typeface="Arial" pitchFamily="34" charset="0"/>
              <a:buChar char="•"/>
              <a:tabLst>
                <a:tab pos="311013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  <a:defRPr/>
            </a:pPr>
            <a:endParaRPr lang="en-GB" dirty="0" smtClean="0">
              <a:solidFill>
                <a:prstClr val="black"/>
              </a:solidFill>
            </a:endParaRPr>
          </a:p>
          <a:p>
            <a:pPr marL="342900" indent="-309573">
              <a:spcBef>
                <a:spcPct val="20000"/>
              </a:spcBef>
              <a:buSzPct val="45000"/>
              <a:buFont typeface="Arial" pitchFamily="34" charset="0"/>
              <a:buChar char="•"/>
              <a:tabLst>
                <a:tab pos="311013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4442400" cy="23791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980728"/>
            <a:ext cx="3852000" cy="35470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796136" y="4725144"/>
            <a:ext cx="2954744" cy="1440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5469" rIns="0" bIns="0"/>
          <a:lstStyle/>
          <a:p>
            <a:pPr marL="311013" indent="-309573" defTabSz="407484" fontAlgn="base" hangingPunct="0">
              <a:lnSpc>
                <a:spcPct val="93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45000"/>
              <a:tabLst>
                <a:tab pos="311013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Observation of </a:t>
            </a: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i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→J/</a:t>
            </a:r>
            <a:r>
              <a:rPr lang="el-GR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ψ</a:t>
            </a: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i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0000"/>
                </a:solidFill>
              </a:rPr>
              <a:t>with 0.37 pb</a:t>
            </a:r>
            <a:r>
              <a:rPr lang="en-GB" sz="2000" baseline="30000" dirty="0" smtClean="0">
                <a:solidFill>
                  <a:srgbClr val="000000"/>
                </a:solidFill>
              </a:rPr>
              <a:t>-1</a:t>
            </a:r>
            <a:r>
              <a:rPr lang="en-GB" sz="2000" dirty="0" smtClean="0">
                <a:solidFill>
                  <a:srgbClr val="000000"/>
                </a:solidFill>
              </a:rPr>
              <a:t>. </a:t>
            </a:r>
          </a:p>
          <a:p>
            <a:pPr marL="311013" indent="-309573" defTabSz="407484" fontAlgn="base" hangingPunct="0">
              <a:lnSpc>
                <a:spcPct val="93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45000"/>
              <a:buFont typeface="Wingdings" charset="2"/>
              <a:buChar char=""/>
              <a:tabLst>
                <a:tab pos="311013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More channels in the pipeline.</a:t>
            </a:r>
          </a:p>
          <a:p>
            <a:pPr marL="311013" indent="-309573" defTabSz="407484" fontAlgn="base" hangingPunct="0">
              <a:lnSpc>
                <a:spcPct val="93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45000"/>
              <a:tabLst>
                <a:tab pos="311013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17-02-2012</a:t>
            </a: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9"/>
          <p:cNvGrpSpPr/>
          <p:nvPr/>
        </p:nvGrpSpPr>
        <p:grpSpPr>
          <a:xfrm>
            <a:off x="-112589" y="4114800"/>
            <a:ext cx="4784725" cy="5334000"/>
            <a:chOff x="2133600" y="1143000"/>
            <a:chExt cx="4784725" cy="5334000"/>
          </a:xfrm>
        </p:grpSpPr>
        <p:pic>
          <p:nvPicPr>
            <p:cNvPr id="26" name="Picture 7" descr="HitFlux-Lumi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33600" y="1143000"/>
              <a:ext cx="4784725" cy="5314950"/>
            </a:xfrm>
            <a:prstGeom prst="rect">
              <a:avLst/>
            </a:prstGeom>
            <a:noFill/>
          </p:spPr>
        </p:pic>
        <p:sp>
          <p:nvSpPr>
            <p:cNvPr id="27" name="Rectangle 26"/>
            <p:cNvSpPr/>
            <p:nvPr/>
          </p:nvSpPr>
          <p:spPr>
            <a:xfrm>
              <a:off x="2133600" y="3733800"/>
              <a:ext cx="4495800" cy="274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15"/>
          <p:cNvGrpSpPr/>
          <p:nvPr/>
        </p:nvGrpSpPr>
        <p:grpSpPr>
          <a:xfrm>
            <a:off x="-1295400" y="332656"/>
            <a:ext cx="6705600" cy="5638800"/>
            <a:chOff x="1066800" y="1188361"/>
            <a:chExt cx="6858000" cy="4846211"/>
          </a:xfrm>
        </p:grpSpPr>
        <p:pic>
          <p:nvPicPr>
            <p:cNvPr id="29" name="Picture 28" descr="OTUpgradeGeometry.eps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0">
              <a:off x="2072694" y="182467"/>
              <a:ext cx="4846211" cy="68580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2362200" y="1622846"/>
              <a:ext cx="3962400" cy="281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362200" y="4648200"/>
              <a:ext cx="685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Nikhef: Outer Tracker Upgrade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Marcel Merk</a:t>
            </a: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CBE7-868E-4845-8ACC-9A89B0D3A99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3" name="Picture 7" descr="OTco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572000"/>
            <a:ext cx="3581400" cy="2235858"/>
          </a:xfrm>
          <a:prstGeom prst="rect">
            <a:avLst/>
          </a:prstGeom>
          <a:noFill/>
        </p:spPr>
      </p:pic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6934200" y="4724400"/>
            <a:ext cx="147955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Without spillover</a:t>
            </a:r>
          </a:p>
          <a:p>
            <a:r>
              <a:rPr lang="en-US" sz="1400" dirty="0">
                <a:solidFill>
                  <a:srgbClr val="FF0000"/>
                </a:solidFill>
              </a:rPr>
              <a:t>With spillover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00745" y="4202668"/>
            <a:ext cx="2981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# Outer Tracker hits in trigger: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228600" y="914400"/>
            <a:ext cx="3733800" cy="609600"/>
          </a:xfrm>
          <a:ln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Outer Tracker 40 MHz electronics R&amp;D “halfway”</a:t>
            </a:r>
          </a:p>
        </p:txBody>
      </p:sp>
      <p:sp>
        <p:nvSpPr>
          <p:cNvPr id="33" name="Content Placeholder 24"/>
          <p:cNvSpPr txBox="1">
            <a:spLocks/>
          </p:cNvSpPr>
          <p:nvPr/>
        </p:nvSpPr>
        <p:spPr>
          <a:xfrm>
            <a:off x="228600" y="3429000"/>
            <a:ext cx="3657600" cy="609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rgbClr val="0000FF"/>
                </a:solidFill>
              </a:rPr>
              <a:t>Outer Tracker requires shorter straw-modules in central region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752600" y="2006024"/>
            <a:ext cx="2362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40MHz TDC implemented in </a:t>
            </a:r>
            <a:r>
              <a:rPr lang="en-US" sz="1600" b="1" dirty="0" err="1" smtClean="0">
                <a:solidFill>
                  <a:srgbClr val="FF0000"/>
                </a:solidFill>
              </a:rPr>
              <a:t>Actel</a:t>
            </a:r>
            <a:r>
              <a:rPr lang="en-US" sz="1600" b="1" dirty="0" smtClean="0">
                <a:solidFill>
                  <a:srgbClr val="FF0000"/>
                </a:solidFill>
              </a:rPr>
              <a:t> FPGA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35" name="Picture 2" descr="P:\B-Fysica\LHC-B_OuterTracker\Upgrade\wilco_designs\HSMC_tdc_optical_v1.0\docs\fotos\_MG_9629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838200"/>
            <a:ext cx="4667200" cy="3195711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</p:pic>
      <p:sp>
        <p:nvSpPr>
          <p:cNvPr id="36" name="Rectangle 35"/>
          <p:cNvSpPr/>
          <p:nvPr/>
        </p:nvSpPr>
        <p:spPr bwMode="auto">
          <a:xfrm>
            <a:off x="8001000" y="1219200"/>
            <a:ext cx="914400" cy="2645365"/>
          </a:xfrm>
          <a:prstGeom prst="rect">
            <a:avLst/>
          </a:prstGeom>
          <a:noFill/>
          <a:ln w="38100" cap="flat" cmpd="sng" algn="ctr">
            <a:solidFill>
              <a:srgbClr val="FFFF99"/>
            </a:solidFill>
            <a:prstDash val="sysDash"/>
            <a:round/>
            <a:headEnd type="none" w="med" len="med"/>
            <a:tailEnd type="triangle" w="med" len="med"/>
          </a:ln>
          <a:effectLst/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SzPct val="75000"/>
              <a:buFont typeface="Wingdings" pitchFamily="2" charset="2"/>
              <a:buBlip>
                <a:blip r:embed="rId7"/>
              </a:buBlip>
            </a:pPr>
            <a:endParaRPr lang="en-US" smtClean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648200" y="914400"/>
            <a:ext cx="1524000" cy="3048000"/>
          </a:xfrm>
          <a:prstGeom prst="rect">
            <a:avLst/>
          </a:prstGeom>
          <a:noFill/>
          <a:ln w="38100" cap="flat" cmpd="sng" algn="ctr">
            <a:solidFill>
              <a:srgbClr val="FF33CC"/>
            </a:solidFill>
            <a:prstDash val="sysDash"/>
            <a:round/>
            <a:headEnd type="none" w="med" len="med"/>
            <a:tailEnd type="triangle" w="med" len="med"/>
          </a:ln>
          <a:effectLst/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SzPct val="75000"/>
              <a:buFont typeface="Wingdings" pitchFamily="2" charset="2"/>
              <a:buBlip>
                <a:blip r:embed="rId7"/>
              </a:buBlip>
            </a:pPr>
            <a:endParaRPr lang="en-US" smtClean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057400" y="2590800"/>
            <a:ext cx="2057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 smtClean="0">
                <a:solidFill>
                  <a:srgbClr val="FF33CC"/>
                </a:solidFill>
                <a:cs typeface="Times New Roman" pitchFamily="18" charset="0"/>
              </a:rPr>
              <a:t>Stratix</a:t>
            </a:r>
            <a:r>
              <a:rPr lang="en-GB" b="1" dirty="0" smtClean="0">
                <a:solidFill>
                  <a:srgbClr val="FF33CC"/>
                </a:solidFill>
                <a:cs typeface="Times New Roman" pitchFamily="18" charset="0"/>
              </a:rPr>
              <a:t> IV (readout and GBT emulator)</a:t>
            </a:r>
            <a:endParaRPr lang="en-US" b="1" dirty="0">
              <a:solidFill>
                <a:srgbClr val="FF33CC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935015" y="838200"/>
            <a:ext cx="120898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  <a:cs typeface="Times New Roman" pitchFamily="18" charset="0"/>
              </a:rPr>
              <a:t>ASDBLRs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6248400" y="914400"/>
            <a:ext cx="1676400" cy="3048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SzPct val="75000"/>
              <a:buFont typeface="Wingdings" pitchFamily="2" charset="2"/>
              <a:buBlip>
                <a:blip r:embed="rId7"/>
              </a:buBlip>
            </a:pPr>
            <a:endParaRPr lang="en-US" smtClean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5259" y="0"/>
            <a:ext cx="3558740" cy="609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Velo</a:t>
            </a:r>
            <a:r>
              <a:rPr lang="en-US" dirty="0" smtClean="0"/>
              <a:t> Upgrade                                                      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16" y="0"/>
            <a:ext cx="5933784" cy="2971801"/>
          </a:xfrm>
          <a:prstGeom prst="rect">
            <a:avLst/>
          </a:prstGeom>
        </p:spPr>
      </p:pic>
      <p:pic>
        <p:nvPicPr>
          <p:cNvPr id="5" name="Picture 4" descr="velo_modu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6498" y="609600"/>
            <a:ext cx="2815102" cy="2362199"/>
          </a:xfrm>
          <a:prstGeom prst="rect">
            <a:avLst/>
          </a:prstGeom>
        </p:spPr>
      </p:pic>
      <p:grpSp>
        <p:nvGrpSpPr>
          <p:cNvPr id="3" name="Group 13"/>
          <p:cNvGrpSpPr/>
          <p:nvPr/>
        </p:nvGrpSpPr>
        <p:grpSpPr>
          <a:xfrm>
            <a:off x="58251" y="3352800"/>
            <a:ext cx="2868563" cy="2399831"/>
            <a:chOff x="1691922" y="1352703"/>
            <a:chExt cx="5534252" cy="450297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1922" y="1495682"/>
              <a:ext cx="5534252" cy="419382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alphaModFix amt="41000"/>
            </a:blip>
            <a:stretch>
              <a:fillRect/>
            </a:stretch>
          </p:blipFill>
          <p:spPr>
            <a:xfrm>
              <a:off x="2279921" y="1352703"/>
              <a:ext cx="4445000" cy="450297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741331" y="4498255"/>
              <a:ext cx="1819615" cy="1212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Current 5.5mm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16200000" flipV="1">
              <a:off x="4319412" y="5064479"/>
              <a:ext cx="632176" cy="211666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3414889" y="2568221"/>
              <a:ext cx="2201333" cy="221544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836811" y="3000022"/>
              <a:ext cx="1357489" cy="1351841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2974554" y="3000021"/>
              <a:ext cx="862256" cy="527756"/>
            </a:xfrm>
            <a:prstGeom prst="straightConnector1">
              <a:avLst/>
            </a:prstGeom>
            <a:ln w="47625">
              <a:solidFill>
                <a:srgbClr val="00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231849" y="1744893"/>
              <a:ext cx="1647319" cy="1212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C9739"/>
                  </a:solidFill>
                </a:rPr>
                <a:t>New 3.5mm</a:t>
              </a:r>
              <a:endParaRPr lang="en-US" dirty="0" smtClean="0">
                <a:solidFill>
                  <a:srgbClr val="1C9739"/>
                </a:solidFill>
              </a:endParaRPr>
            </a:p>
          </p:txBody>
        </p:sp>
      </p:grpSp>
      <p:pic>
        <p:nvPicPr>
          <p:cNvPr id="24" name="Content Placeholder 19" descr="pixeloccupancyatlumi20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82" r="7634" b="3269"/>
          <a:stretch/>
        </p:blipFill>
        <p:spPr bwMode="auto">
          <a:xfrm>
            <a:off x="2967985" y="3271831"/>
            <a:ext cx="2137415" cy="267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3086649" y="5791200"/>
            <a:ext cx="195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#Particles/chip/BX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995960" y="5241667"/>
            <a:ext cx="1911553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 Module-0 design 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 CO2 cooling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   capillaries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5029775" y="3048000"/>
            <a:ext cx="4114225" cy="1240705"/>
          </a:xfrm>
          <a:prstGeom prst="rect">
            <a:avLst/>
          </a:prstGeom>
        </p:spPr>
      </p:pic>
      <p:grpSp>
        <p:nvGrpSpPr>
          <p:cNvPr id="6" name="Group 28"/>
          <p:cNvGrpSpPr/>
          <p:nvPr/>
        </p:nvGrpSpPr>
        <p:grpSpPr>
          <a:xfrm>
            <a:off x="5401649" y="4390689"/>
            <a:ext cx="3071385" cy="2153680"/>
            <a:chOff x="5180011" y="3212468"/>
            <a:chExt cx="3071385" cy="2153680"/>
          </a:xfrm>
        </p:grpSpPr>
        <p:grpSp>
          <p:nvGrpSpPr>
            <p:cNvPr id="7" name="Group 21"/>
            <p:cNvGrpSpPr/>
            <p:nvPr/>
          </p:nvGrpSpPr>
          <p:grpSpPr>
            <a:xfrm>
              <a:off x="5180011" y="3276610"/>
              <a:ext cx="2522348" cy="2089538"/>
              <a:chOff x="884772" y="953725"/>
              <a:chExt cx="4902363" cy="5061036"/>
            </a:xfrm>
          </p:grpSpPr>
          <p:grpSp>
            <p:nvGrpSpPr>
              <p:cNvPr id="8" name="Group 22"/>
              <p:cNvGrpSpPr/>
              <p:nvPr/>
            </p:nvGrpSpPr>
            <p:grpSpPr>
              <a:xfrm>
                <a:off x="884772" y="1718193"/>
                <a:ext cx="2428993" cy="4014028"/>
                <a:chOff x="4355766" y="1606544"/>
                <a:chExt cx="2428993" cy="4014028"/>
              </a:xfrm>
            </p:grpSpPr>
            <p:sp>
              <p:nvSpPr>
                <p:cNvPr id="66" name="Rounded Rectangle 65"/>
                <p:cNvSpPr/>
                <p:nvPr/>
              </p:nvSpPr>
              <p:spPr>
                <a:xfrm>
                  <a:off x="5969782" y="2408530"/>
                  <a:ext cx="807008" cy="801986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scene3d>
                  <a:camera prst="orthographicFront">
                    <a:rot lat="0" lon="0" rev="54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7" name="Rounded Rectangle 66"/>
                <p:cNvSpPr/>
                <p:nvPr/>
              </p:nvSpPr>
              <p:spPr>
                <a:xfrm>
                  <a:off x="4355766" y="2408530"/>
                  <a:ext cx="807008" cy="801986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scene3d>
                  <a:camera prst="orthographicFront">
                    <a:rot lat="0" lon="0" rev="54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8" name="Rounded Rectangle 67"/>
                <p:cNvSpPr/>
                <p:nvPr/>
              </p:nvSpPr>
              <p:spPr>
                <a:xfrm>
                  <a:off x="4780265" y="3214614"/>
                  <a:ext cx="807008" cy="801986"/>
                </a:xfrm>
                <a:prstGeom prst="roundRect">
                  <a:avLst/>
                </a:prstGeom>
                <a:solidFill>
                  <a:srgbClr val="FFC000"/>
                </a:solidFill>
                <a:scene3d>
                  <a:camera prst="orthographicFront">
                    <a:rot lat="0" lon="0" rev="54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9" name="Rounded Rectangle 68"/>
                <p:cNvSpPr/>
                <p:nvPr/>
              </p:nvSpPr>
              <p:spPr>
                <a:xfrm>
                  <a:off x="4780265" y="4016600"/>
                  <a:ext cx="807008" cy="801986"/>
                </a:xfrm>
                <a:prstGeom prst="roundRect">
                  <a:avLst/>
                </a:prstGeom>
                <a:solidFill>
                  <a:srgbClr val="FFC000"/>
                </a:solidFill>
                <a:scene3d>
                  <a:camera prst="orthographicFront">
                    <a:rot lat="0" lon="0" rev="54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0" name="Rounded Rectangle 69"/>
                <p:cNvSpPr/>
                <p:nvPr/>
              </p:nvSpPr>
              <p:spPr>
                <a:xfrm>
                  <a:off x="4780265" y="4818586"/>
                  <a:ext cx="807008" cy="801986"/>
                </a:xfrm>
                <a:prstGeom prst="roundRect">
                  <a:avLst/>
                </a:prstGeom>
                <a:solidFill>
                  <a:srgbClr val="FFC000"/>
                </a:solidFill>
                <a:scene3d>
                  <a:camera prst="orthographicFront">
                    <a:rot lat="0" lon="0" rev="54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1" name="Rounded Rectangle 70"/>
                <p:cNvSpPr/>
                <p:nvPr/>
              </p:nvSpPr>
              <p:spPr>
                <a:xfrm>
                  <a:off x="4355766" y="1606544"/>
                  <a:ext cx="807008" cy="801986"/>
                </a:xfrm>
                <a:prstGeom prst="roundRect">
                  <a:avLst/>
                </a:prstGeom>
                <a:solidFill>
                  <a:srgbClr val="FFC000"/>
                </a:solidFill>
                <a:scene3d>
                  <a:camera prst="orthographicFront">
                    <a:rot lat="0" lon="0" rev="54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2" name="Rounded Rectangle 71"/>
                <p:cNvSpPr/>
                <p:nvPr/>
              </p:nvSpPr>
              <p:spPr>
                <a:xfrm>
                  <a:off x="5162774" y="1606544"/>
                  <a:ext cx="807008" cy="801986"/>
                </a:xfrm>
                <a:prstGeom prst="roundRect">
                  <a:avLst/>
                </a:prstGeom>
                <a:solidFill>
                  <a:srgbClr val="FFC000"/>
                </a:solidFill>
                <a:scene3d>
                  <a:camera prst="orthographicFront">
                    <a:rot lat="0" lon="0" rev="54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3" name="Rounded Rectangle 72"/>
                <p:cNvSpPr/>
                <p:nvPr/>
              </p:nvSpPr>
              <p:spPr>
                <a:xfrm>
                  <a:off x="5162774" y="2408530"/>
                  <a:ext cx="807008" cy="801986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scene3d>
                  <a:camera prst="orthographicFront">
                    <a:rot lat="0" lon="0" rev="54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4" name="Rounded Rectangle 73"/>
                <p:cNvSpPr/>
                <p:nvPr/>
              </p:nvSpPr>
              <p:spPr>
                <a:xfrm>
                  <a:off x="5977751" y="1609216"/>
                  <a:ext cx="807008" cy="801986"/>
                </a:xfrm>
                <a:prstGeom prst="roundRect">
                  <a:avLst/>
                </a:prstGeom>
                <a:solidFill>
                  <a:srgbClr val="FFC000"/>
                </a:solidFill>
                <a:scene3d>
                  <a:camera prst="orthographicFront">
                    <a:rot lat="0" lon="0" rev="54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5" name="Rounded Rectangle 74"/>
                <p:cNvSpPr/>
                <p:nvPr/>
              </p:nvSpPr>
              <p:spPr>
                <a:xfrm>
                  <a:off x="5587273" y="3214614"/>
                  <a:ext cx="807008" cy="801986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scene3d>
                  <a:camera prst="orthographicFront">
                    <a:rot lat="0" lon="0" rev="54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6" name="Rounded Rectangle 75"/>
                <p:cNvSpPr/>
                <p:nvPr/>
              </p:nvSpPr>
              <p:spPr>
                <a:xfrm>
                  <a:off x="5587273" y="4818586"/>
                  <a:ext cx="807008" cy="801986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scene3d>
                  <a:camera prst="orthographicFront">
                    <a:rot lat="0" lon="0" rev="54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7" name="Rounded Rectangle 76"/>
                <p:cNvSpPr/>
                <p:nvPr/>
              </p:nvSpPr>
              <p:spPr>
                <a:xfrm>
                  <a:off x="5587273" y="4016600"/>
                  <a:ext cx="807008" cy="801986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scene3d>
                  <a:camera prst="orthographicFront">
                    <a:rot lat="0" lon="0" rev="54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1241630" y="2948234"/>
                <a:ext cx="47416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endCxn id="73" idx="1"/>
              </p:cNvCxnSpPr>
              <p:nvPr/>
            </p:nvCxnSpPr>
            <p:spPr>
              <a:xfrm flipV="1">
                <a:off x="1691680" y="2921172"/>
                <a:ext cx="100" cy="309358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241630" y="953725"/>
                <a:ext cx="1" cy="202522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 flipV="1">
                <a:off x="2290639" y="2978950"/>
                <a:ext cx="37716" cy="303581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691680" y="6014761"/>
                <a:ext cx="63667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826695" y="1215940"/>
                <a:ext cx="3448641" cy="781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913729" y="2896259"/>
                <a:ext cx="34015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4800" dirty="0" smtClean="0">
                    <a:solidFill>
                      <a:srgbClr val="FF0000"/>
                    </a:solidFill>
                  </a:rPr>
                  <a:t>.</a:t>
                </a:r>
                <a:endParaRPr lang="nl-NL" sz="48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2078656" y="3389528"/>
                <a:ext cx="14920" cy="641862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2075882" y="5010297"/>
                <a:ext cx="14920" cy="641862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2090802" y="4208311"/>
                <a:ext cx="14920" cy="641862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984452" y="1745517"/>
                <a:ext cx="620414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1783369" y="1745517"/>
                <a:ext cx="620414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2613080" y="1745517"/>
                <a:ext cx="620414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901538" y="5010297"/>
                <a:ext cx="7460" cy="676968"/>
              </a:xfrm>
              <a:prstGeom prst="line">
                <a:avLst/>
              </a:prstGeom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2900226" y="3435204"/>
                <a:ext cx="0" cy="641862"/>
              </a:xfrm>
              <a:prstGeom prst="line">
                <a:avLst/>
              </a:prstGeom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2900226" y="4208311"/>
                <a:ext cx="1" cy="641862"/>
              </a:xfrm>
              <a:prstGeom prst="line">
                <a:avLst/>
              </a:prstGeom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949267" y="2559276"/>
                <a:ext cx="704325" cy="0"/>
              </a:xfrm>
              <a:prstGeom prst="line">
                <a:avLst/>
              </a:prstGeom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1755071" y="2549262"/>
                <a:ext cx="704325" cy="0"/>
              </a:xfrm>
              <a:prstGeom prst="line">
                <a:avLst/>
              </a:prstGeom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2568969" y="2558788"/>
                <a:ext cx="704325" cy="0"/>
              </a:xfrm>
              <a:prstGeom prst="line">
                <a:avLst/>
              </a:prstGeom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44"/>
              <p:cNvGrpSpPr/>
              <p:nvPr/>
            </p:nvGrpSpPr>
            <p:grpSpPr>
              <a:xfrm>
                <a:off x="1144071" y="1493785"/>
                <a:ext cx="2493155" cy="4314585"/>
                <a:chOff x="1230899" y="836712"/>
                <a:chExt cx="2493155" cy="4314585"/>
              </a:xfrm>
            </p:grpSpPr>
            <p:cxnSp>
              <p:nvCxnSpPr>
                <p:cNvPr id="61" name="Straight Connector 60"/>
                <p:cNvCxnSpPr/>
                <p:nvPr/>
              </p:nvCxnSpPr>
              <p:spPr>
                <a:xfrm>
                  <a:off x="1238448" y="836712"/>
                  <a:ext cx="0" cy="186696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H="1">
                  <a:off x="1230899" y="2694439"/>
                  <a:ext cx="7549" cy="245351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H="1">
                  <a:off x="1230899" y="5139102"/>
                  <a:ext cx="2493155" cy="1219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1238448" y="836712"/>
                  <a:ext cx="246945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3707904" y="836712"/>
                  <a:ext cx="16149" cy="431143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3" name="Straight Arrow Connector 52"/>
              <p:cNvCxnSpPr/>
              <p:nvPr/>
            </p:nvCxnSpPr>
            <p:spPr>
              <a:xfrm flipH="1" flipV="1">
                <a:off x="5234892" y="989087"/>
                <a:ext cx="504056" cy="1893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1826695" y="1298136"/>
                <a:ext cx="3448641" cy="15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flipV="1">
                <a:off x="5382090" y="1268760"/>
                <a:ext cx="405045" cy="1893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2290639" y="2989621"/>
                <a:ext cx="828945" cy="938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783369" y="1988840"/>
                <a:ext cx="134847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H="1">
                <a:off x="3119584" y="1988840"/>
                <a:ext cx="12256" cy="103511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H="1">
                <a:off x="1769435" y="1223755"/>
                <a:ext cx="13934" cy="81009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1249691" y="980258"/>
                <a:ext cx="386236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2"/>
            <p:cNvSpPr txBox="1"/>
            <p:nvPr/>
          </p:nvSpPr>
          <p:spPr>
            <a:xfrm>
              <a:off x="7730099" y="3212468"/>
              <a:ext cx="5212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CO</a:t>
              </a:r>
              <a:r>
                <a:rPr lang="en-US" sz="1400" b="1" baseline="-25000" dirty="0" smtClean="0"/>
                <a:t>2</a:t>
              </a:r>
              <a:endParaRPr lang="en-US" b="1" baseline="-25000" dirty="0"/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152400" y="95072"/>
            <a:ext cx="3200400" cy="8309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D97FF"/>
                </a:solidFill>
              </a:rPr>
              <a:t>Detector at smaller inner radius</a:t>
            </a:r>
            <a:endParaRPr lang="en-US" sz="2400" dirty="0">
              <a:solidFill>
                <a:srgbClr val="0D97FF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33736" y="6260068"/>
            <a:ext cx="479546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Electronics: huge data rates: 500 </a:t>
            </a:r>
            <a:r>
              <a:rPr lang="en-US" dirty="0" err="1" smtClean="0">
                <a:solidFill>
                  <a:srgbClr val="0000FF"/>
                </a:solidFill>
              </a:rPr>
              <a:t>Mhits/s</a:t>
            </a:r>
            <a:r>
              <a:rPr lang="en-US" dirty="0" smtClean="0">
                <a:solidFill>
                  <a:srgbClr val="0000FF"/>
                </a:solidFill>
              </a:rPr>
              <a:t> per chip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8251" y="3048000"/>
            <a:ext cx="9085747" cy="3657600"/>
          </a:xfrm>
          <a:prstGeom prst="rect">
            <a:avLst/>
          </a:prstGeom>
          <a:noFill/>
          <a:ln w="19050">
            <a:solidFill>
              <a:srgbClr val="0000FF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Connector 83"/>
          <p:cNvCxnSpPr/>
          <p:nvPr/>
        </p:nvCxnSpPr>
        <p:spPr>
          <a:xfrm rot="5400000">
            <a:off x="3363383" y="4885795"/>
            <a:ext cx="3638022" cy="1588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2926814" y="2057400"/>
            <a:ext cx="2845336" cy="76944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D97FF"/>
                </a:solidFill>
              </a:rPr>
              <a:t> Pixel </a:t>
            </a:r>
            <a:r>
              <a:rPr lang="en-US" sz="2400" dirty="0" err="1" smtClean="0">
                <a:solidFill>
                  <a:srgbClr val="0D97FF"/>
                </a:solidFill>
              </a:rPr>
              <a:t>vs</a:t>
            </a:r>
            <a:r>
              <a:rPr lang="en-US" sz="2400" dirty="0" smtClean="0">
                <a:solidFill>
                  <a:srgbClr val="0D97FF"/>
                </a:solidFill>
              </a:rPr>
              <a:t> Strips</a:t>
            </a:r>
          </a:p>
          <a:p>
            <a:r>
              <a:rPr lang="en-US" sz="2000" dirty="0" smtClean="0">
                <a:solidFill>
                  <a:srgbClr val="0D97FF"/>
                </a:solidFill>
              </a:rPr>
              <a:t>(technology choice 2013)</a:t>
            </a:r>
            <a:endParaRPr lang="en-US" sz="2000" dirty="0">
              <a:solidFill>
                <a:srgbClr val="0D97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Velo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85800"/>
            <a:ext cx="8367464" cy="5623520"/>
          </a:xfrm>
          <a:ln>
            <a:solidFill>
              <a:srgbClr val="0000FF"/>
            </a:solidFill>
          </a:ln>
        </p:spPr>
        <p:txBody>
          <a:bodyPr>
            <a:normAutofit fontScale="47500" lnSpcReduction="20000"/>
          </a:bodyPr>
          <a:lstStyle/>
          <a:p>
            <a:r>
              <a:rPr lang="en-US" sz="3800" dirty="0" err="1" smtClean="0"/>
              <a:t>Velo</a:t>
            </a:r>
            <a:r>
              <a:rPr lang="en-US" sz="3800" dirty="0" smtClean="0"/>
              <a:t> module: Technology choice Strips </a:t>
            </a:r>
            <a:r>
              <a:rPr lang="en-US" sz="3800" dirty="0" err="1" smtClean="0"/>
              <a:t>vs</a:t>
            </a:r>
            <a:r>
              <a:rPr lang="en-US" sz="3800" dirty="0" smtClean="0"/>
              <a:t> Pixels on May 1, 2013</a:t>
            </a:r>
          </a:p>
          <a:p>
            <a:pPr lvl="1"/>
            <a:r>
              <a:rPr lang="en-US" sz="3300" dirty="0" smtClean="0"/>
              <a:t>Possible to realize in current situation: </a:t>
            </a:r>
          </a:p>
          <a:p>
            <a:pPr lvl="2"/>
            <a:r>
              <a:rPr lang="en-US" sz="2900" dirty="0" smtClean="0"/>
              <a:t>Prototype thermal module</a:t>
            </a:r>
          </a:p>
          <a:p>
            <a:pPr lvl="1"/>
            <a:r>
              <a:rPr lang="en-US" sz="3300" dirty="0" smtClean="0"/>
              <a:t>Not Possible to realize in current situation:</a:t>
            </a:r>
          </a:p>
          <a:p>
            <a:pPr lvl="2"/>
            <a:r>
              <a:rPr lang="en-US" sz="2900" b="1" dirty="0" smtClean="0"/>
              <a:t>Module-0 concept, required by review committee for technology choice</a:t>
            </a:r>
          </a:p>
          <a:p>
            <a:pPr lvl="2"/>
            <a:r>
              <a:rPr lang="en-US" sz="2900" dirty="0" smtClean="0"/>
              <a:t>Thermal simulations: comparison with measurement and alternative variants</a:t>
            </a:r>
          </a:p>
          <a:p>
            <a:pPr lvl="2"/>
            <a:r>
              <a:rPr lang="en-US" sz="2900" dirty="0" smtClean="0"/>
              <a:t>FEA-simulations and measurements mechanical </a:t>
            </a:r>
            <a:r>
              <a:rPr lang="en-US" sz="2900" dirty="0" err="1" smtClean="0"/>
              <a:t>behaviour</a:t>
            </a:r>
            <a:r>
              <a:rPr lang="en-US" sz="2900" dirty="0" smtClean="0"/>
              <a:t> during cooling/heating </a:t>
            </a:r>
          </a:p>
          <a:p>
            <a:pPr lvl="2"/>
            <a:r>
              <a:rPr lang="en-US" sz="2900" dirty="0" smtClean="0"/>
              <a:t>Measurement of EMI-effect of orbital welding</a:t>
            </a:r>
          </a:p>
          <a:p>
            <a:pPr lvl="1"/>
            <a:r>
              <a:rPr lang="en-US" sz="3400" dirty="0" err="1" smtClean="0">
                <a:solidFill>
                  <a:srgbClr val="FF0000"/>
                </a:solidFill>
              </a:rPr>
              <a:t>VeloPix</a:t>
            </a:r>
            <a:r>
              <a:rPr lang="en-US" sz="3400" dirty="0" smtClean="0">
                <a:solidFill>
                  <a:srgbClr val="FF0000"/>
                </a:solidFill>
              </a:rPr>
              <a:t> variant seriously in danger.</a:t>
            </a:r>
          </a:p>
          <a:p>
            <a:pPr lvl="5"/>
            <a:endParaRPr lang="en-US" sz="1263" dirty="0" smtClean="0"/>
          </a:p>
          <a:p>
            <a:pPr lvl="0">
              <a:defRPr/>
            </a:pPr>
            <a:r>
              <a:rPr lang="en-US" sz="3800" dirty="0" err="1" smtClean="0"/>
              <a:t>VeloPix</a:t>
            </a:r>
            <a:r>
              <a:rPr lang="en-US" sz="3800" dirty="0" smtClean="0"/>
              <a:t> chip design</a:t>
            </a:r>
          </a:p>
          <a:p>
            <a:pPr lvl="1">
              <a:defRPr/>
            </a:pPr>
            <a:r>
              <a:rPr lang="en-US" sz="3300" dirty="0" smtClean="0"/>
              <a:t>Current 1 FTE instead of 2FTE will lead to delay in submission date </a:t>
            </a:r>
            <a:r>
              <a:rPr lang="en-US" sz="3300" dirty="0" err="1" smtClean="0"/>
              <a:t>VeloPix</a:t>
            </a:r>
            <a:r>
              <a:rPr lang="en-US" sz="3300" dirty="0" smtClean="0"/>
              <a:t> chip (2014).</a:t>
            </a:r>
          </a:p>
          <a:p>
            <a:pPr lvl="1">
              <a:defRPr/>
            </a:pPr>
            <a:r>
              <a:rPr lang="en-US" sz="3300" dirty="0" smtClean="0"/>
              <a:t>Expect that this can be corrected: 1.5 FTE in 1</a:t>
            </a:r>
            <a:r>
              <a:rPr lang="en-US" sz="3300" baseline="30000" dirty="0" smtClean="0"/>
              <a:t>st</a:t>
            </a:r>
            <a:r>
              <a:rPr lang="en-US" sz="3300" dirty="0" smtClean="0"/>
              <a:t> half 2013, 2 FTE in 2</a:t>
            </a:r>
            <a:r>
              <a:rPr lang="en-US" sz="3300" baseline="30000" dirty="0" smtClean="0"/>
              <a:t>nd</a:t>
            </a:r>
            <a:r>
              <a:rPr lang="en-US" sz="3300" dirty="0" smtClean="0"/>
              <a:t>  half 2013</a:t>
            </a:r>
          </a:p>
          <a:p>
            <a:pPr lvl="4">
              <a:defRPr/>
            </a:pPr>
            <a:endParaRPr lang="en-US" sz="1263" dirty="0" smtClean="0"/>
          </a:p>
          <a:p>
            <a:pPr lvl="0">
              <a:defRPr/>
            </a:pPr>
            <a:r>
              <a:rPr lang="en-US" sz="3800" dirty="0" smtClean="0"/>
              <a:t>TimePix3 readout SPIDR</a:t>
            </a:r>
          </a:p>
          <a:p>
            <a:pPr lvl="1">
              <a:defRPr/>
            </a:pPr>
            <a:r>
              <a:rPr lang="en-US" sz="3400" dirty="0" smtClean="0"/>
              <a:t>Not specific </a:t>
            </a:r>
            <a:r>
              <a:rPr lang="en-US" sz="3400" dirty="0" err="1" smtClean="0"/>
              <a:t>LHCb</a:t>
            </a:r>
            <a:r>
              <a:rPr lang="en-US" sz="3400" dirty="0" smtClean="0"/>
              <a:t>, used for TimePix3 characterization and correlated with </a:t>
            </a:r>
            <a:r>
              <a:rPr lang="en-US" sz="3400" dirty="0" err="1" smtClean="0"/>
              <a:t>VeloPix</a:t>
            </a:r>
            <a:r>
              <a:rPr lang="en-US" sz="3400" dirty="0" smtClean="0"/>
              <a:t> submissions</a:t>
            </a:r>
          </a:p>
          <a:p>
            <a:pPr lvl="1">
              <a:defRPr/>
            </a:pPr>
            <a:r>
              <a:rPr lang="en-US" sz="3400" dirty="0" smtClean="0"/>
              <a:t>Should have 1 FTE ET for firmware and 0.4 FTE CT software but lately received little</a:t>
            </a:r>
          </a:p>
          <a:p>
            <a:pPr lvl="2">
              <a:defRPr/>
            </a:pPr>
            <a:r>
              <a:rPr lang="en-US" sz="2900" dirty="0" smtClean="0"/>
              <a:t>Problematic for </a:t>
            </a:r>
            <a:r>
              <a:rPr lang="en-US" sz="2900" dirty="0" err="1" smtClean="0"/>
              <a:t>beamtests</a:t>
            </a:r>
            <a:r>
              <a:rPr lang="en-US" sz="2900" dirty="0" smtClean="0"/>
              <a:t> and </a:t>
            </a:r>
            <a:r>
              <a:rPr lang="en-US" sz="2900" dirty="0" err="1" smtClean="0"/>
              <a:t>TimePix</a:t>
            </a:r>
            <a:r>
              <a:rPr lang="en-US" sz="2900" dirty="0" smtClean="0"/>
              <a:t> characterization</a:t>
            </a:r>
          </a:p>
          <a:p>
            <a:pPr lvl="1">
              <a:defRPr/>
            </a:pPr>
            <a:r>
              <a:rPr lang="en-US" sz="3400" dirty="0" smtClean="0"/>
              <a:t>Current situation would lead to serious delay </a:t>
            </a:r>
            <a:r>
              <a:rPr lang="en-US" sz="3400" dirty="0" err="1" smtClean="0"/>
              <a:t>VeloPix</a:t>
            </a:r>
            <a:r>
              <a:rPr lang="en-US" sz="3400" dirty="0" smtClean="0"/>
              <a:t>.  On critical path.</a:t>
            </a:r>
          </a:p>
          <a:p>
            <a:pPr lvl="4"/>
            <a:endParaRPr lang="en-US" sz="1263" dirty="0" smtClean="0"/>
          </a:p>
          <a:p>
            <a:r>
              <a:rPr lang="en-US" sz="3800" dirty="0" err="1" smtClean="0"/>
              <a:t>Velo</a:t>
            </a:r>
            <a:r>
              <a:rPr lang="en-US" sz="3800" dirty="0" smtClean="0"/>
              <a:t> Mechanics: </a:t>
            </a:r>
          </a:p>
          <a:p>
            <a:pPr lvl="1"/>
            <a:r>
              <a:rPr lang="en-US" sz="3400" dirty="0" smtClean="0"/>
              <a:t>Upgrade:  R&amp;D Milling with 5-axial technique, material selection, thinning</a:t>
            </a:r>
          </a:p>
          <a:p>
            <a:pPr lvl="2"/>
            <a:r>
              <a:rPr lang="en-US" sz="2900" dirty="0" smtClean="0"/>
              <a:t>For the moment mainly done at the VU, expect use of Nikhef facilities in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Velo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85800"/>
            <a:ext cx="8367464" cy="5623520"/>
          </a:xfrm>
          <a:ln>
            <a:solidFill>
              <a:srgbClr val="0000FF"/>
            </a:solidFill>
          </a:ln>
        </p:spPr>
        <p:txBody>
          <a:bodyPr>
            <a:normAutofit fontScale="47500" lnSpcReduction="20000"/>
          </a:bodyPr>
          <a:lstStyle/>
          <a:p>
            <a:r>
              <a:rPr lang="en-US" sz="3800" dirty="0" err="1" smtClean="0"/>
              <a:t>Velo</a:t>
            </a:r>
            <a:r>
              <a:rPr lang="en-US" sz="3800" dirty="0" smtClean="0"/>
              <a:t> module: Technology choice Strips </a:t>
            </a:r>
            <a:r>
              <a:rPr lang="en-US" sz="3800" dirty="0" err="1" smtClean="0"/>
              <a:t>vs</a:t>
            </a:r>
            <a:r>
              <a:rPr lang="en-US" sz="3800" dirty="0" smtClean="0"/>
              <a:t> Pixels on May 1, 2013</a:t>
            </a:r>
          </a:p>
          <a:p>
            <a:pPr lvl="1"/>
            <a:r>
              <a:rPr lang="en-US" sz="3300" dirty="0" smtClean="0"/>
              <a:t>Possible to realize in current situation: </a:t>
            </a:r>
          </a:p>
          <a:p>
            <a:pPr lvl="2"/>
            <a:r>
              <a:rPr lang="en-US" sz="2900" dirty="0" smtClean="0"/>
              <a:t>Prototype thermal module</a:t>
            </a:r>
          </a:p>
          <a:p>
            <a:pPr lvl="1"/>
            <a:r>
              <a:rPr lang="en-US" sz="3300" dirty="0" smtClean="0"/>
              <a:t>Not Possible to realize in current situation:</a:t>
            </a:r>
          </a:p>
          <a:p>
            <a:pPr lvl="2"/>
            <a:r>
              <a:rPr lang="en-US" sz="2900" b="1" dirty="0" smtClean="0"/>
              <a:t>Module-0 concept, required by review committee for technology choice</a:t>
            </a:r>
          </a:p>
          <a:p>
            <a:pPr lvl="2"/>
            <a:r>
              <a:rPr lang="en-US" sz="2900" dirty="0" smtClean="0"/>
              <a:t>Thermal simulations: comparison with measurement and alternative variants</a:t>
            </a:r>
          </a:p>
          <a:p>
            <a:pPr lvl="2"/>
            <a:r>
              <a:rPr lang="en-US" sz="2900" dirty="0" smtClean="0"/>
              <a:t>FEA-simulations and measurements mechanical </a:t>
            </a:r>
            <a:r>
              <a:rPr lang="en-US" sz="2900" dirty="0" err="1" smtClean="0"/>
              <a:t>behaviour</a:t>
            </a:r>
            <a:r>
              <a:rPr lang="en-US" sz="2900" dirty="0" smtClean="0"/>
              <a:t> during cooling/heating </a:t>
            </a:r>
          </a:p>
          <a:p>
            <a:pPr lvl="2"/>
            <a:r>
              <a:rPr lang="en-US" sz="2900" dirty="0" smtClean="0"/>
              <a:t>Measurement of EMI-effect of orbital welding</a:t>
            </a:r>
          </a:p>
          <a:p>
            <a:pPr lvl="1"/>
            <a:r>
              <a:rPr lang="en-US" sz="3400" dirty="0" err="1" smtClean="0">
                <a:solidFill>
                  <a:srgbClr val="FF0000"/>
                </a:solidFill>
              </a:rPr>
              <a:t>VeloPix</a:t>
            </a:r>
            <a:r>
              <a:rPr lang="en-US" sz="3400" dirty="0" smtClean="0">
                <a:solidFill>
                  <a:srgbClr val="FF0000"/>
                </a:solidFill>
              </a:rPr>
              <a:t> variant seriously in danger.</a:t>
            </a:r>
          </a:p>
          <a:p>
            <a:pPr lvl="5"/>
            <a:endParaRPr lang="en-US" sz="1263" dirty="0" smtClean="0"/>
          </a:p>
          <a:p>
            <a:pPr lvl="0">
              <a:defRPr/>
            </a:pPr>
            <a:r>
              <a:rPr lang="en-US" sz="3800" dirty="0" err="1" smtClean="0"/>
              <a:t>VeloPix</a:t>
            </a:r>
            <a:r>
              <a:rPr lang="en-US" sz="3800" dirty="0" smtClean="0"/>
              <a:t> chip design</a:t>
            </a:r>
          </a:p>
          <a:p>
            <a:pPr lvl="1">
              <a:defRPr/>
            </a:pPr>
            <a:r>
              <a:rPr lang="en-US" sz="3300" dirty="0" smtClean="0"/>
              <a:t>Current 1 FTE instead of 2FTE will lead to delay in submission date </a:t>
            </a:r>
            <a:r>
              <a:rPr lang="en-US" sz="3300" dirty="0" err="1" smtClean="0"/>
              <a:t>VeloPix</a:t>
            </a:r>
            <a:r>
              <a:rPr lang="en-US" sz="3300" dirty="0" smtClean="0"/>
              <a:t> chip (2014).</a:t>
            </a:r>
          </a:p>
          <a:p>
            <a:pPr lvl="1">
              <a:defRPr/>
            </a:pPr>
            <a:r>
              <a:rPr lang="en-US" sz="3300" dirty="0" smtClean="0"/>
              <a:t>Expect that this can be corrected: 1.5 FTE in 1</a:t>
            </a:r>
            <a:r>
              <a:rPr lang="en-US" sz="3300" baseline="30000" dirty="0" smtClean="0"/>
              <a:t>st</a:t>
            </a:r>
            <a:r>
              <a:rPr lang="en-US" sz="3300" dirty="0" smtClean="0"/>
              <a:t> half 2013, 2 FTE in 2</a:t>
            </a:r>
            <a:r>
              <a:rPr lang="en-US" sz="3300" baseline="30000" dirty="0" smtClean="0"/>
              <a:t>nd</a:t>
            </a:r>
            <a:r>
              <a:rPr lang="en-US" sz="3300" dirty="0" smtClean="0"/>
              <a:t>  half 2013</a:t>
            </a:r>
          </a:p>
          <a:p>
            <a:pPr lvl="4">
              <a:defRPr/>
            </a:pPr>
            <a:endParaRPr lang="en-US" sz="1263" dirty="0" smtClean="0"/>
          </a:p>
          <a:p>
            <a:pPr lvl="0">
              <a:defRPr/>
            </a:pPr>
            <a:r>
              <a:rPr lang="en-US" sz="3800" dirty="0" smtClean="0"/>
              <a:t>TimePix3 readout SPIDR</a:t>
            </a:r>
          </a:p>
          <a:p>
            <a:pPr lvl="1">
              <a:defRPr/>
            </a:pPr>
            <a:r>
              <a:rPr lang="en-US" sz="3400" dirty="0" smtClean="0"/>
              <a:t>Not specific </a:t>
            </a:r>
            <a:r>
              <a:rPr lang="en-US" sz="3400" dirty="0" err="1" smtClean="0"/>
              <a:t>LHCb</a:t>
            </a:r>
            <a:r>
              <a:rPr lang="en-US" sz="3400" dirty="0" smtClean="0"/>
              <a:t>, used for TimePix3 characterization and correlated with </a:t>
            </a:r>
            <a:r>
              <a:rPr lang="en-US" sz="3400" dirty="0" err="1" smtClean="0"/>
              <a:t>VeloPix</a:t>
            </a:r>
            <a:r>
              <a:rPr lang="en-US" sz="3400" dirty="0" smtClean="0"/>
              <a:t> submissions</a:t>
            </a:r>
          </a:p>
          <a:p>
            <a:pPr lvl="1">
              <a:defRPr/>
            </a:pPr>
            <a:r>
              <a:rPr lang="en-US" sz="3400" dirty="0" smtClean="0"/>
              <a:t>Should have 1 FTE ET for firmware and 0.4 FTE CT software but lately received little</a:t>
            </a:r>
          </a:p>
          <a:p>
            <a:pPr lvl="2">
              <a:defRPr/>
            </a:pPr>
            <a:r>
              <a:rPr lang="en-US" sz="2900" dirty="0" smtClean="0"/>
              <a:t>Problematic for </a:t>
            </a:r>
            <a:r>
              <a:rPr lang="en-US" sz="2900" dirty="0" err="1" smtClean="0"/>
              <a:t>beamtests</a:t>
            </a:r>
            <a:r>
              <a:rPr lang="en-US" sz="2900" dirty="0" smtClean="0"/>
              <a:t> and </a:t>
            </a:r>
            <a:r>
              <a:rPr lang="en-US" sz="2900" dirty="0" err="1" smtClean="0"/>
              <a:t>TimePix</a:t>
            </a:r>
            <a:r>
              <a:rPr lang="en-US" sz="2900" dirty="0" smtClean="0"/>
              <a:t> characterization</a:t>
            </a:r>
          </a:p>
          <a:p>
            <a:pPr lvl="1">
              <a:defRPr/>
            </a:pPr>
            <a:r>
              <a:rPr lang="en-US" sz="3400" dirty="0" smtClean="0"/>
              <a:t>Current situation would lead to serious delay </a:t>
            </a:r>
            <a:r>
              <a:rPr lang="en-US" sz="3400" dirty="0" err="1" smtClean="0"/>
              <a:t>VeloPix</a:t>
            </a:r>
            <a:r>
              <a:rPr lang="en-US" sz="3400" dirty="0" smtClean="0"/>
              <a:t>.  On critical path.</a:t>
            </a:r>
          </a:p>
          <a:p>
            <a:pPr lvl="4"/>
            <a:endParaRPr lang="en-US" sz="1263" dirty="0" smtClean="0"/>
          </a:p>
          <a:p>
            <a:r>
              <a:rPr lang="en-US" sz="3800" dirty="0" err="1" smtClean="0"/>
              <a:t>Velo</a:t>
            </a:r>
            <a:r>
              <a:rPr lang="en-US" sz="3800" dirty="0" smtClean="0"/>
              <a:t> Mechanics: </a:t>
            </a:r>
          </a:p>
          <a:p>
            <a:pPr lvl="1"/>
            <a:r>
              <a:rPr lang="en-US" sz="3400" dirty="0" smtClean="0"/>
              <a:t>Upgrade:  R&amp;D Milling with 5-axial technique, material selection, thinning</a:t>
            </a:r>
          </a:p>
          <a:p>
            <a:pPr lvl="2"/>
            <a:r>
              <a:rPr lang="en-US" sz="2900" dirty="0" smtClean="0"/>
              <a:t>For the moment mainly done at the VU, expect use of Nikhef facilities in 2013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20" y="2841104"/>
            <a:ext cx="8712968" cy="1524000"/>
          </a:xfrm>
          <a:prstGeom prst="rect">
            <a:avLst/>
          </a:prstGeom>
          <a:solidFill>
            <a:srgbClr val="FFFFC7"/>
          </a:solidFill>
          <a:ln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C7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55848" y="3069704"/>
            <a:ext cx="7467600" cy="9906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Pixels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Strips: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Pixel has more (online) potential then strip detector </a:t>
            </a:r>
            <a:r>
              <a:rPr lang="en-US" sz="3200" dirty="0" smtClean="0">
                <a:solidFill>
                  <a:srgbClr val="000090"/>
                </a:solidFill>
              </a:rPr>
              <a:t>for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200" dirty="0" smtClean="0">
                <a:solidFill>
                  <a:srgbClr val="000090"/>
                </a:solidFill>
              </a:rPr>
              <a:t>upgrade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Choice for Strips occurs if Pixel option is lacking behind.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-109" charset="2"/>
              <a:buChar char="è"/>
              <a:tabLst/>
              <a:defRPr/>
            </a:pPr>
            <a:r>
              <a:rPr lang="en-US" sz="3200" dirty="0" smtClean="0">
                <a:solidFill>
                  <a:srgbClr val="FF0000"/>
                </a:solidFill>
                <a:sym typeface="Wingdings"/>
              </a:rPr>
              <a:t>Big blow for Nikhef (and for </a:t>
            </a:r>
            <a:r>
              <a:rPr lang="en-US" sz="3200" dirty="0" err="1" smtClean="0">
                <a:solidFill>
                  <a:srgbClr val="FF0000"/>
                </a:solidFill>
                <a:sym typeface="Wingdings"/>
              </a:rPr>
              <a:t>LHCb</a:t>
            </a:r>
            <a:r>
              <a:rPr lang="en-US" sz="3200" dirty="0" smtClean="0">
                <a:solidFill>
                  <a:srgbClr val="FF0000"/>
                </a:solidFill>
                <a:sym typeface="Wingdings"/>
              </a:rPr>
              <a:t>).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-109" charset="2"/>
              <a:buChar char="è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Velo</a:t>
            </a:r>
            <a:endParaRPr lang="en-US" dirty="0"/>
          </a:p>
        </p:txBody>
      </p:sp>
      <p:pic>
        <p:nvPicPr>
          <p:cNvPr id="6" name="Picture 5" descr="Velo_Picture_large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3581400"/>
            <a:ext cx="5486400" cy="3291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Velo</a:t>
            </a:r>
            <a:r>
              <a:rPr lang="en-US" dirty="0" smtClean="0"/>
              <a:t> X-ray</a:t>
            </a:r>
            <a:endParaRPr lang="en-US" dirty="0"/>
          </a:p>
        </p:txBody>
      </p:sp>
      <p:pic>
        <p:nvPicPr>
          <p:cNvPr id="4" name="Picture 3" descr="scan-fu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673058"/>
            <a:ext cx="8991600" cy="5803942"/>
          </a:xfrm>
          <a:prstGeom prst="rect">
            <a:avLst/>
          </a:prstGeom>
        </p:spPr>
      </p:pic>
      <p:pic>
        <p:nvPicPr>
          <p:cNvPr id="6" name="Picture 5" descr="Velo_Picture_large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3581400"/>
            <a:ext cx="5486400" cy="3291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Velo</a:t>
            </a:r>
            <a:r>
              <a:rPr lang="en-US" dirty="0" smtClean="0"/>
              <a:t> X-ray</a:t>
            </a:r>
            <a:endParaRPr lang="en-US" dirty="0"/>
          </a:p>
        </p:txBody>
      </p:sp>
      <p:pic>
        <p:nvPicPr>
          <p:cNvPr id="4" name="Picture 3" descr="scan-fu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673058"/>
            <a:ext cx="8991600" cy="5803942"/>
          </a:xfrm>
          <a:prstGeom prst="rect">
            <a:avLst/>
          </a:prstGeom>
        </p:spPr>
      </p:pic>
      <p:pic>
        <p:nvPicPr>
          <p:cNvPr id="9" name="Picture 8" descr="velo-RF-box-cropp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124892"/>
            <a:ext cx="7162800" cy="2245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Velo</a:t>
            </a:r>
            <a:r>
              <a:rPr lang="en-US" dirty="0" smtClean="0"/>
              <a:t> X-ray</a:t>
            </a:r>
            <a:endParaRPr lang="en-US" dirty="0"/>
          </a:p>
        </p:txBody>
      </p:sp>
      <p:pic>
        <p:nvPicPr>
          <p:cNvPr id="4" name="Picture 3" descr="scan-fu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673058"/>
            <a:ext cx="8991600" cy="5803942"/>
          </a:xfrm>
          <a:prstGeom prst="rect">
            <a:avLst/>
          </a:prstGeom>
        </p:spPr>
      </p:pic>
      <p:pic>
        <p:nvPicPr>
          <p:cNvPr id="9" name="Picture 8" descr="velo-RF-box-cropp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124892"/>
            <a:ext cx="7162800" cy="2245763"/>
          </a:xfrm>
          <a:prstGeom prst="rect">
            <a:avLst/>
          </a:prstGeom>
        </p:spPr>
      </p:pic>
      <p:pic>
        <p:nvPicPr>
          <p:cNvPr id="11" name="Picture 10" descr="ScanZoo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200" y="3370655"/>
            <a:ext cx="4752133" cy="3184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838200"/>
            <a:ext cx="5867400" cy="678643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LHCb</a:t>
            </a:r>
            <a:r>
              <a:rPr lang="en-US" dirty="0" smtClean="0"/>
              <a:t>: ± 100 Papers &amp; 700 Talks</a:t>
            </a:r>
            <a:endParaRPr lang="en-US" dirty="0"/>
          </a:p>
        </p:txBody>
      </p:sp>
      <p:pic>
        <p:nvPicPr>
          <p:cNvPr id="4" name="Picture 3" descr="Talk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1636825"/>
            <a:ext cx="6374061" cy="3773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626841" y="305808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International conference talks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67200" y="5410200"/>
            <a:ext cx="6040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7800" y="5895308"/>
            <a:ext cx="5943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I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addition papers individual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Bfys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members </a:t>
            </a:r>
            <a:r>
              <a:rPr lang="en-US" sz="3200" dirty="0" smtClean="0">
                <a:solidFill>
                  <a:srgbClr val="000090"/>
                </a:solidFill>
              </a:rPr>
              <a:t>in collaboration with Nikhef Theory group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838200"/>
            <a:ext cx="7162800" cy="5867400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Locator (</a:t>
            </a:r>
            <a:r>
              <a:rPr lang="en-US" dirty="0" err="1" smtClean="0"/>
              <a:t>Velo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Content Placeholder 5" descr="FulllVelo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18356" r="-18356"/>
          <a:stretch>
            <a:fillRect/>
          </a:stretch>
        </p:blipFill>
        <p:spPr>
          <a:xfrm>
            <a:off x="-609601" y="914400"/>
            <a:ext cx="6096427" cy="33528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5</a:t>
            </a:fld>
            <a:endParaRPr lang="nl-NL"/>
          </a:p>
        </p:txBody>
      </p:sp>
      <p:pic>
        <p:nvPicPr>
          <p:cNvPr id="9" name="Picture 8" descr="moduleInstall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3581400"/>
            <a:ext cx="4061284" cy="30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4088" y="1124744"/>
            <a:ext cx="3191515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Nikhef</a:t>
            </a:r>
            <a:r>
              <a:rPr lang="en-US" dirty="0" smtClean="0"/>
              <a:t>  Hardware contributions: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Velo</a:t>
            </a:r>
            <a:r>
              <a:rPr lang="en-US" dirty="0" smtClean="0">
                <a:solidFill>
                  <a:srgbClr val="0000FF"/>
                </a:solidFill>
              </a:rPr>
              <a:t> vessel mechanics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Vacuum  Control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CO2 cooling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RF box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Detector Open-Close system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Electronics: Beetle chip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4365104"/>
            <a:ext cx="4032448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Nikhef</a:t>
            </a:r>
            <a:r>
              <a:rPr lang="en-US" dirty="0" smtClean="0"/>
              <a:t>  Activities: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(Deputy) Project leadership until 2012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Installation and commissioning</a:t>
            </a:r>
          </a:p>
          <a:p>
            <a:pPr lvl="1">
              <a:buFont typeface="Calibri" pitchFamily="34" charset="0"/>
              <a:buChar char="–"/>
            </a:pPr>
            <a:r>
              <a:rPr lang="en-US" dirty="0" smtClean="0">
                <a:solidFill>
                  <a:srgbClr val="3366FF"/>
                </a:solidFill>
              </a:rPr>
              <a:t> Time alignment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Quality control and monitoring</a:t>
            </a:r>
          </a:p>
          <a:p>
            <a:pPr lvl="1">
              <a:buFont typeface="Calibri" pitchFamily="34" charset="0"/>
              <a:buChar char="–"/>
            </a:pPr>
            <a:r>
              <a:rPr lang="en-US" dirty="0" smtClean="0">
                <a:solidFill>
                  <a:srgbClr val="3366FF"/>
                </a:solidFill>
              </a:rPr>
              <a:t> Operation</a:t>
            </a:r>
          </a:p>
          <a:p>
            <a:pPr lvl="1">
              <a:buFont typeface="Calibri" pitchFamily="34" charset="0"/>
              <a:buChar char="–"/>
            </a:pPr>
            <a:r>
              <a:rPr lang="en-US" dirty="0" smtClean="0">
                <a:solidFill>
                  <a:srgbClr val="3366FF"/>
                </a:solidFill>
              </a:rPr>
              <a:t> Data quality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Vertexing</a:t>
            </a: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 Motivation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50</a:t>
            </a:fld>
            <a:endParaRPr lang="nl-NL"/>
          </a:p>
        </p:txBody>
      </p:sp>
      <p:grpSp>
        <p:nvGrpSpPr>
          <p:cNvPr id="6" name="Group 67"/>
          <p:cNvGrpSpPr/>
          <p:nvPr/>
        </p:nvGrpSpPr>
        <p:grpSpPr>
          <a:xfrm>
            <a:off x="107504" y="908720"/>
            <a:ext cx="3528392" cy="5760640"/>
            <a:chOff x="5564908" y="142852"/>
            <a:chExt cx="3471588" cy="6286346"/>
          </a:xfrm>
        </p:grpSpPr>
        <p:grpSp>
          <p:nvGrpSpPr>
            <p:cNvPr id="7" name="Group 88"/>
            <p:cNvGrpSpPr/>
            <p:nvPr/>
          </p:nvGrpSpPr>
          <p:grpSpPr>
            <a:xfrm>
              <a:off x="5564908" y="142852"/>
              <a:ext cx="3471588" cy="6286346"/>
              <a:chOff x="403183" y="285728"/>
              <a:chExt cx="3471588" cy="6286346"/>
            </a:xfrm>
          </p:grpSpPr>
          <p:grpSp>
            <p:nvGrpSpPr>
              <p:cNvPr id="11" name="Group 59"/>
              <p:cNvGrpSpPr/>
              <p:nvPr/>
            </p:nvGrpSpPr>
            <p:grpSpPr>
              <a:xfrm>
                <a:off x="403183" y="285728"/>
                <a:ext cx="3357585" cy="5997022"/>
                <a:chOff x="22189" y="403223"/>
                <a:chExt cx="3357585" cy="5997022"/>
              </a:xfrm>
            </p:grpSpPr>
            <p:pic>
              <p:nvPicPr>
                <p:cNvPr id="13" name="Picture 6" descr="LHCb general.jpg"/>
                <p:cNvPicPr>
                  <a:picLocks noChangeAspect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773772" y="403223"/>
                  <a:ext cx="2606002" cy="13398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4" name="TextBox 41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1012861" y="4286285"/>
                  <a:ext cx="2438400" cy="368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dirty="0">
                      <a:solidFill>
                        <a:srgbClr val="000000"/>
                      </a:solidFill>
                      <a:latin typeface="Tahoma" pitchFamily="34" charset="0"/>
                    </a:rPr>
                    <a:t>High-Level Trigger</a:t>
                  </a:r>
                </a:p>
              </p:txBody>
            </p:sp>
            <p:sp>
              <p:nvSpPr>
                <p:cNvPr id="15" name="Rectangle 105"/>
                <p:cNvSpPr>
                  <a:spLocks noChangeArrowheads="1"/>
                </p:cNvSpPr>
                <p:nvPr/>
              </p:nvSpPr>
              <p:spPr bwMode="auto">
                <a:xfrm>
                  <a:off x="372310" y="6030913"/>
                  <a:ext cx="779381" cy="369332"/>
                </a:xfrm>
                <a:prstGeom prst="rect">
                  <a:avLst/>
                </a:prstGeom>
                <a:solidFill>
                  <a:srgbClr val="FFFFCC"/>
                </a:solidFill>
                <a:ln w="19050">
                  <a:solidFill>
                    <a:srgbClr val="7030A0"/>
                  </a:solidFill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s-ES" sz="2000" baseline="-6000" dirty="0" smtClean="0">
                      <a:solidFill>
                        <a:srgbClr val="8D42C6"/>
                      </a:solidFill>
                      <a:latin typeface="Calibri" pitchFamily="34" charset="0"/>
                    </a:rPr>
                    <a:t>~</a:t>
                  </a:r>
                  <a:r>
                    <a:rPr lang="es-ES" dirty="0" smtClean="0">
                      <a:solidFill>
                        <a:srgbClr val="8D42C6"/>
                      </a:solidFill>
                      <a:latin typeface="Calibri" pitchFamily="34" charset="0"/>
                    </a:rPr>
                    <a:t>3 </a:t>
                  </a:r>
                  <a:r>
                    <a:rPr lang="es-ES" dirty="0" err="1">
                      <a:solidFill>
                        <a:srgbClr val="8D42C6"/>
                      </a:solidFill>
                      <a:latin typeface="Calibri" pitchFamily="34" charset="0"/>
                    </a:rPr>
                    <a:t>kHz</a:t>
                  </a:r>
                  <a:endParaRPr lang="es-ES" dirty="0">
                    <a:solidFill>
                      <a:srgbClr val="8D42C6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6" name="TextBox 106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411199" y="2247901"/>
                  <a:ext cx="1235075" cy="368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  <a:latin typeface="Tahoma" pitchFamily="34" charset="0"/>
                    </a:rPr>
                    <a:t>Level -0</a:t>
                  </a:r>
                </a:p>
              </p:txBody>
            </p:sp>
            <p:sp>
              <p:nvSpPr>
                <p:cNvPr id="17" name="AutoShape 41"/>
                <p:cNvSpPr>
                  <a:spLocks noChangeArrowheads="1"/>
                </p:cNvSpPr>
                <p:nvPr/>
              </p:nvSpPr>
              <p:spPr bwMode="auto">
                <a:xfrm>
                  <a:off x="2809875" y="3070225"/>
                  <a:ext cx="217488" cy="381000"/>
                </a:xfrm>
                <a:prstGeom prst="downArrow">
                  <a:avLst>
                    <a:gd name="adj1" fmla="val 50000"/>
                    <a:gd name="adj2" fmla="val 43796"/>
                  </a:avLst>
                </a:prstGeom>
                <a:gradFill rotWithShape="1">
                  <a:gsLst>
                    <a:gs pos="0">
                      <a:srgbClr val="FF0000">
                        <a:alpha val="70000"/>
                      </a:srgbClr>
                    </a:gs>
                    <a:gs pos="100000">
                      <a:srgbClr val="FF9900">
                        <a:alpha val="70000"/>
                      </a:srgbClr>
                    </a:gs>
                  </a:gsLst>
                  <a:lin ang="5400000" scaled="1"/>
                </a:gra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1068388" y="2133600"/>
                  <a:ext cx="674687" cy="912813"/>
                </a:xfrm>
                <a:prstGeom prst="rect">
                  <a:avLst/>
                </a:prstGeom>
                <a:solidFill>
                  <a:srgbClr val="FF0000">
                    <a:alpha val="79999"/>
                  </a:srgbClr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/>
                  <a:endParaRPr lang="en-US" sz="1200" dirty="0">
                    <a:solidFill>
                      <a:srgbClr val="FFFFFF"/>
                    </a:solidFill>
                  </a:endParaRPr>
                </a:p>
                <a:p>
                  <a:pPr algn="ctr" eaLnBrk="0" hangingPunct="0"/>
                  <a:r>
                    <a:rPr lang="en-US" sz="1400" dirty="0">
                      <a:solidFill>
                        <a:srgbClr val="FFFFFF"/>
                      </a:solidFill>
                    </a:rPr>
                    <a:t>L0 </a:t>
                  </a:r>
                </a:p>
                <a:p>
                  <a:pPr algn="ctr" eaLnBrk="0" hangingPunct="0"/>
                  <a:r>
                    <a:rPr lang="en-US" sz="1400" dirty="0">
                      <a:solidFill>
                        <a:srgbClr val="FFFFFF"/>
                      </a:solidFill>
                    </a:rPr>
                    <a:t>e, </a:t>
                  </a:r>
                  <a:r>
                    <a:rPr lang="en-US" sz="1400" dirty="0">
                      <a:solidFill>
                        <a:srgbClr val="FFFFFF"/>
                      </a:solidFill>
                      <a:latin typeface="Symbol" pitchFamily="18" charset="2"/>
                    </a:rPr>
                    <a:t>g</a:t>
                  </a:r>
                </a:p>
                <a:p>
                  <a:pPr algn="ctr" eaLnBrk="0" hangingPunct="0"/>
                  <a:endParaRPr lang="en-US" sz="14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328613" y="1731963"/>
                  <a:ext cx="892175" cy="33813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600" dirty="0">
                      <a:solidFill>
                        <a:srgbClr val="FF0000"/>
                      </a:solidFill>
                    </a:rPr>
                    <a:t>40 MHz</a:t>
                  </a:r>
                </a:p>
              </p:txBody>
            </p:sp>
            <p:sp>
              <p:nvSpPr>
                <p:cNvPr id="20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269369" y="3113307"/>
                  <a:ext cx="889988" cy="338554"/>
                </a:xfrm>
                <a:prstGeom prst="rect">
                  <a:avLst/>
                </a:prstGeom>
                <a:solidFill>
                  <a:srgbClr val="FFFFCC"/>
                </a:solidFill>
                <a:ln w="19050">
                  <a:solidFill>
                    <a:srgbClr val="FF9900"/>
                  </a:solidFill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600" dirty="0" smtClean="0">
                      <a:solidFill>
                        <a:srgbClr val="FF9900"/>
                      </a:solidFill>
                    </a:rPr>
                    <a:t>≤1 </a:t>
                  </a:r>
                  <a:r>
                    <a:rPr lang="en-US" sz="1600" dirty="0">
                      <a:solidFill>
                        <a:srgbClr val="FF9900"/>
                      </a:solidFill>
                    </a:rPr>
                    <a:t>MHz</a:t>
                  </a:r>
                </a:p>
              </p:txBody>
            </p:sp>
            <p:sp>
              <p:nvSpPr>
                <p:cNvPr id="2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1844675" y="2132013"/>
                  <a:ext cx="674688" cy="912812"/>
                </a:xfrm>
                <a:prstGeom prst="rect">
                  <a:avLst/>
                </a:prstGeom>
                <a:solidFill>
                  <a:srgbClr val="FF0000">
                    <a:alpha val="79999"/>
                  </a:srgbClr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/>
                  <a:endParaRPr lang="en-US" sz="1200">
                    <a:solidFill>
                      <a:srgbClr val="FFFFFF"/>
                    </a:solidFill>
                  </a:endParaRPr>
                </a:p>
                <a:p>
                  <a:pPr algn="ctr" eaLnBrk="0" hangingPunct="0"/>
                  <a:r>
                    <a:rPr lang="en-US" sz="1400">
                      <a:solidFill>
                        <a:srgbClr val="FFFFFF"/>
                      </a:solidFill>
                    </a:rPr>
                    <a:t>L0 </a:t>
                  </a:r>
                </a:p>
                <a:p>
                  <a:pPr algn="ctr" eaLnBrk="0" hangingPunct="0"/>
                  <a:r>
                    <a:rPr lang="en-US" sz="1400">
                      <a:solidFill>
                        <a:srgbClr val="FFFFFF"/>
                      </a:solidFill>
                    </a:rPr>
                    <a:t>had</a:t>
                  </a:r>
                  <a:endParaRPr lang="en-US" sz="1400">
                    <a:solidFill>
                      <a:srgbClr val="FFFFFF"/>
                    </a:solidFill>
                    <a:latin typeface="Symbol" pitchFamily="18" charset="2"/>
                  </a:endParaRPr>
                </a:p>
                <a:p>
                  <a:pPr algn="ctr" eaLnBrk="0" hangingPunct="0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2613025" y="2128838"/>
                  <a:ext cx="674688" cy="912812"/>
                </a:xfrm>
                <a:prstGeom prst="rect">
                  <a:avLst/>
                </a:prstGeom>
                <a:solidFill>
                  <a:srgbClr val="FF0000">
                    <a:alpha val="79999"/>
                  </a:srgbClr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/>
                  <a:endParaRPr lang="en-US" sz="1200">
                    <a:solidFill>
                      <a:srgbClr val="FFFFFF"/>
                    </a:solidFill>
                  </a:endParaRPr>
                </a:p>
                <a:p>
                  <a:pPr algn="ctr" eaLnBrk="0" hangingPunct="0"/>
                  <a:r>
                    <a:rPr lang="en-US" sz="1400">
                      <a:solidFill>
                        <a:srgbClr val="FFFFFF"/>
                      </a:solidFill>
                    </a:rPr>
                    <a:t>L0 </a:t>
                  </a:r>
                </a:p>
                <a:p>
                  <a:pPr algn="ctr" eaLnBrk="0" hangingPunct="0"/>
                  <a:r>
                    <a:rPr lang="en-US" sz="1400">
                      <a:solidFill>
                        <a:srgbClr val="FFFFFF"/>
                      </a:solidFill>
                      <a:latin typeface="Symbol" pitchFamily="18" charset="2"/>
                    </a:rPr>
                    <a:t>m</a:t>
                  </a:r>
                </a:p>
                <a:p>
                  <a:pPr algn="ctr" eaLnBrk="0" hangingPunct="0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" name="AutoShape 47"/>
                <p:cNvSpPr>
                  <a:spLocks noChangeArrowheads="1"/>
                </p:cNvSpPr>
                <p:nvPr/>
              </p:nvSpPr>
              <p:spPr bwMode="auto">
                <a:xfrm>
                  <a:off x="1268413" y="3076575"/>
                  <a:ext cx="217487" cy="381000"/>
                </a:xfrm>
                <a:prstGeom prst="downArrow">
                  <a:avLst>
                    <a:gd name="adj1" fmla="val 50000"/>
                    <a:gd name="adj2" fmla="val 43796"/>
                  </a:avLst>
                </a:prstGeom>
                <a:gradFill rotWithShape="1">
                  <a:gsLst>
                    <a:gs pos="0">
                      <a:srgbClr val="FF0000">
                        <a:alpha val="70000"/>
                      </a:srgbClr>
                    </a:gs>
                    <a:gs pos="100000">
                      <a:srgbClr val="FF9900">
                        <a:alpha val="70000"/>
                      </a:srgbClr>
                    </a:gs>
                  </a:gsLst>
                  <a:lin ang="5400000" scaled="1"/>
                </a:gra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" name="AutoShape 48"/>
                <p:cNvSpPr>
                  <a:spLocks noChangeArrowheads="1"/>
                </p:cNvSpPr>
                <p:nvPr/>
              </p:nvSpPr>
              <p:spPr bwMode="auto">
                <a:xfrm>
                  <a:off x="2055813" y="3076575"/>
                  <a:ext cx="217487" cy="381000"/>
                </a:xfrm>
                <a:prstGeom prst="downArrow">
                  <a:avLst>
                    <a:gd name="adj1" fmla="val 50000"/>
                    <a:gd name="adj2" fmla="val 43796"/>
                  </a:avLst>
                </a:prstGeom>
                <a:gradFill rotWithShape="1">
                  <a:gsLst>
                    <a:gs pos="0">
                      <a:srgbClr val="FF0000">
                        <a:alpha val="70000"/>
                      </a:srgbClr>
                    </a:gs>
                    <a:gs pos="100000">
                      <a:srgbClr val="FF9900">
                        <a:alpha val="70000"/>
                      </a:srgbClr>
                    </a:gs>
                  </a:gsLst>
                  <a:lin ang="5400000" scaled="1"/>
                </a:gra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" name="AutoShape 49"/>
                <p:cNvSpPr>
                  <a:spLocks noChangeArrowheads="1"/>
                </p:cNvSpPr>
                <p:nvPr/>
              </p:nvSpPr>
              <p:spPr bwMode="auto">
                <a:xfrm>
                  <a:off x="1301750" y="1717675"/>
                  <a:ext cx="217488" cy="381000"/>
                </a:xfrm>
                <a:prstGeom prst="downArrow">
                  <a:avLst>
                    <a:gd name="adj1" fmla="val 50000"/>
                    <a:gd name="adj2" fmla="val 43796"/>
                  </a:avLst>
                </a:prstGeom>
                <a:solidFill>
                  <a:srgbClr val="FF0000">
                    <a:alpha val="70195"/>
                  </a:srgbClr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" name="AutoShape 51"/>
                <p:cNvSpPr>
                  <a:spLocks noChangeArrowheads="1"/>
                </p:cNvSpPr>
                <p:nvPr/>
              </p:nvSpPr>
              <p:spPr bwMode="auto">
                <a:xfrm>
                  <a:off x="2081213" y="1724025"/>
                  <a:ext cx="217487" cy="381000"/>
                </a:xfrm>
                <a:prstGeom prst="downArrow">
                  <a:avLst>
                    <a:gd name="adj1" fmla="val 50000"/>
                    <a:gd name="adj2" fmla="val 43796"/>
                  </a:avLst>
                </a:prstGeom>
                <a:solidFill>
                  <a:srgbClr val="FF0000">
                    <a:alpha val="70195"/>
                  </a:srgbClr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" name="AutoShape 52"/>
                <p:cNvSpPr>
                  <a:spLocks noChangeArrowheads="1"/>
                </p:cNvSpPr>
                <p:nvPr/>
              </p:nvSpPr>
              <p:spPr bwMode="auto">
                <a:xfrm>
                  <a:off x="2820988" y="1725613"/>
                  <a:ext cx="217487" cy="381000"/>
                </a:xfrm>
                <a:prstGeom prst="downArrow">
                  <a:avLst>
                    <a:gd name="adj1" fmla="val 50000"/>
                    <a:gd name="adj2" fmla="val 43796"/>
                  </a:avLst>
                </a:prstGeom>
                <a:solidFill>
                  <a:srgbClr val="FF0000">
                    <a:alpha val="70195"/>
                  </a:srgbClr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1090613" y="4552950"/>
                  <a:ext cx="2190750" cy="30480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n-US" sz="1400" b="1" dirty="0">
                      <a:solidFill>
                        <a:srgbClr val="00AE00">
                          <a:lumMod val="75000"/>
                        </a:srgbClr>
                      </a:solidFill>
                    </a:rPr>
                    <a:t>Global reconstruction</a:t>
                  </a:r>
                </a:p>
              </p:txBody>
            </p:sp>
            <p:sp>
              <p:nvSpPr>
                <p:cNvPr id="29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331757" y="4524375"/>
                  <a:ext cx="833438" cy="33813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600" dirty="0">
                      <a:solidFill>
                        <a:srgbClr val="00AE00">
                          <a:lumMod val="75000"/>
                        </a:srgbClr>
                      </a:solidFill>
                    </a:rPr>
                    <a:t>30 kHz</a:t>
                  </a:r>
                </a:p>
              </p:txBody>
            </p:sp>
            <p:sp>
              <p:nvSpPr>
                <p:cNvPr id="30" name="TextBox 106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300831" y="3748882"/>
                  <a:ext cx="808037" cy="3365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600" dirty="0">
                      <a:solidFill>
                        <a:srgbClr val="FF9900"/>
                      </a:solidFill>
                      <a:latin typeface="Tahoma" pitchFamily="34" charset="0"/>
                    </a:rPr>
                    <a:t>HLT1</a:t>
                  </a:r>
                </a:p>
              </p:txBody>
            </p:sp>
            <p:sp>
              <p:nvSpPr>
                <p:cNvPr id="31" name="TextBox 106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308769" y="5218907"/>
                  <a:ext cx="808037" cy="3365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600" dirty="0">
                      <a:solidFill>
                        <a:srgbClr val="00AE00">
                          <a:lumMod val="75000"/>
                        </a:srgbClr>
                      </a:solidFill>
                      <a:latin typeface="Tahoma" pitchFamily="34" charset="0"/>
                    </a:rPr>
                    <a:t>HLT2</a:t>
                  </a:r>
                </a:p>
              </p:txBody>
            </p:sp>
            <p:sp>
              <p:nvSpPr>
                <p:cNvPr id="32" name="Text Box 119"/>
                <p:cNvSpPr txBox="1">
                  <a:spLocks noChangeArrowheads="1"/>
                </p:cNvSpPr>
                <p:nvPr/>
              </p:nvSpPr>
              <p:spPr bwMode="auto">
                <a:xfrm>
                  <a:off x="1049338" y="4945063"/>
                  <a:ext cx="2227262" cy="738187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n-US" sz="1400">
                      <a:solidFill>
                        <a:srgbClr val="FFFFFF"/>
                      </a:solidFill>
                    </a:rPr>
                    <a:t>Inclusive selections</a:t>
                  </a:r>
                </a:p>
                <a:p>
                  <a:pPr algn="ctr" eaLnBrk="0" hangingPunct="0"/>
                  <a:r>
                    <a:rPr lang="en-US" sz="1400">
                      <a:solidFill>
                        <a:srgbClr val="FFFFFF"/>
                      </a:solidFill>
                      <a:latin typeface="Symbol" pitchFamily="18" charset="2"/>
                    </a:rPr>
                    <a:t>m</a:t>
                  </a:r>
                  <a:r>
                    <a:rPr lang="en-US" sz="1400">
                      <a:solidFill>
                        <a:srgbClr val="FFFFFF"/>
                      </a:solidFill>
                    </a:rPr>
                    <a:t>, </a:t>
                  </a:r>
                  <a:r>
                    <a:rPr lang="en-US" sz="1400">
                      <a:solidFill>
                        <a:srgbClr val="FFFFFF"/>
                      </a:solidFill>
                      <a:latin typeface="Symbol" pitchFamily="18" charset="2"/>
                    </a:rPr>
                    <a:t>m</a:t>
                  </a:r>
                  <a:r>
                    <a:rPr lang="en-US" sz="1400">
                      <a:solidFill>
                        <a:srgbClr val="FFFFFF"/>
                      </a:solidFill>
                    </a:rPr>
                    <a:t>+track, </a:t>
                  </a:r>
                  <a:r>
                    <a:rPr lang="en-US" sz="1400">
                      <a:solidFill>
                        <a:srgbClr val="FFFFFF"/>
                      </a:solidFill>
                      <a:latin typeface="Symbol" pitchFamily="18" charset="2"/>
                    </a:rPr>
                    <a:t>mm, </a:t>
                  </a:r>
                  <a:r>
                    <a:rPr lang="en-US" sz="1400">
                      <a:solidFill>
                        <a:srgbClr val="FFFFFF"/>
                      </a:solidFill>
                    </a:rPr>
                    <a:t>topological, charm, </a:t>
                  </a:r>
                  <a:r>
                    <a:rPr lang="en-US" sz="1400">
                      <a:solidFill>
                        <a:srgbClr val="FFFFFF"/>
                      </a:solidFill>
                      <a:latin typeface="Lucida Grande" pitchFamily="-106" charset="0"/>
                    </a:rPr>
                    <a:t>ϕ</a:t>
                  </a:r>
                  <a:r>
                    <a:rPr lang="en-US" sz="1400">
                      <a:solidFill>
                        <a:srgbClr val="FFFFFF"/>
                      </a:solidFill>
                      <a:latin typeface="Symbol" pitchFamily="18" charset="2"/>
                    </a:rPr>
                    <a:t>   </a:t>
                  </a:r>
                </a:p>
              </p:txBody>
            </p:sp>
            <p:sp>
              <p:nvSpPr>
                <p:cNvPr id="33" name="Text Box 120"/>
                <p:cNvSpPr txBox="1">
                  <a:spLocks noChangeArrowheads="1"/>
                </p:cNvSpPr>
                <p:nvPr/>
              </p:nvSpPr>
              <p:spPr bwMode="auto">
                <a:xfrm>
                  <a:off x="1047750" y="5638800"/>
                  <a:ext cx="2227263" cy="3048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n-US" sz="1400" dirty="0">
                      <a:solidFill>
                        <a:srgbClr val="FFFFFF"/>
                      </a:solidFill>
                    </a:rPr>
                    <a:t>&amp;  Exclusive selections</a:t>
                  </a:r>
                  <a:endParaRPr lang="en-US" sz="1400" dirty="0">
                    <a:solidFill>
                      <a:srgbClr val="FFFFFF"/>
                    </a:solidFill>
                    <a:latin typeface="Symbol" pitchFamily="18" charset="2"/>
                  </a:endParaRPr>
                </a:p>
              </p:txBody>
            </p:sp>
            <p:sp>
              <p:nvSpPr>
                <p:cNvPr id="34" name="AutoShape 121"/>
                <p:cNvSpPr>
                  <a:spLocks noChangeArrowheads="1"/>
                </p:cNvSpPr>
                <p:nvPr/>
              </p:nvSpPr>
              <p:spPr bwMode="auto">
                <a:xfrm>
                  <a:off x="1658938" y="5976958"/>
                  <a:ext cx="868362" cy="381000"/>
                </a:xfrm>
                <a:prstGeom prst="downArrow">
                  <a:avLst>
                    <a:gd name="adj1" fmla="val 50000"/>
                    <a:gd name="adj2" fmla="val 25000"/>
                  </a:avLst>
                </a:prstGeom>
                <a:solidFill>
                  <a:srgbClr val="8D42C6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GB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2" name="Rectangle 124"/>
              <p:cNvSpPr>
                <a:spLocks noChangeArrowheads="1"/>
              </p:cNvSpPr>
              <p:nvPr/>
            </p:nvSpPr>
            <p:spPr bwMode="auto">
              <a:xfrm>
                <a:off x="799890" y="6264297"/>
                <a:ext cx="3074881" cy="30777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GB" sz="1400" dirty="0">
                    <a:solidFill>
                      <a:srgbClr val="8D42C6"/>
                    </a:solidFill>
                  </a:rPr>
                  <a:t>Storage: </a:t>
                </a:r>
                <a:r>
                  <a:rPr lang="en-GB" sz="1400" dirty="0" smtClean="0">
                    <a:solidFill>
                      <a:srgbClr val="8D42C6"/>
                    </a:solidFill>
                  </a:rPr>
                  <a:t>“nominal” event </a:t>
                </a:r>
                <a:r>
                  <a:rPr lang="en-GB" sz="1400" dirty="0">
                    <a:solidFill>
                      <a:srgbClr val="8D42C6"/>
                    </a:solidFill>
                  </a:rPr>
                  <a:t>size ~35kB</a:t>
                </a:r>
                <a:endParaRPr lang="en-US" sz="1400" dirty="0">
                  <a:solidFill>
                    <a:srgbClr val="8D42C6"/>
                  </a:solidFill>
                </a:endParaRPr>
              </a:p>
            </p:txBody>
          </p:sp>
        </p:grpSp>
        <p:grpSp>
          <p:nvGrpSpPr>
            <p:cNvPr id="8" name="Group 42"/>
            <p:cNvGrpSpPr/>
            <p:nvPr/>
          </p:nvGrpSpPr>
          <p:grpSpPr>
            <a:xfrm>
              <a:off x="6588224" y="3284984"/>
              <a:ext cx="2232248" cy="936104"/>
              <a:chOff x="6588224" y="3284984"/>
              <a:chExt cx="2232248" cy="936104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6588224" y="3284984"/>
                <a:ext cx="2232248" cy="93610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2075" tIns="46038" rIns="92075" bIns="4603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0234B0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714937" y="3475890"/>
                <a:ext cx="2016224" cy="52322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 smtClean="0">
                    <a:solidFill>
                      <a:srgbClr val="FFFFFF"/>
                    </a:solidFill>
                  </a:rPr>
                  <a:t>High </a:t>
                </a:r>
                <a:r>
                  <a:rPr lang="en-US" sz="1400" dirty="0" err="1" smtClean="0">
                    <a:solidFill>
                      <a:srgbClr val="FFFFFF"/>
                    </a:solidFill>
                  </a:rPr>
                  <a:t>p</a:t>
                </a:r>
                <a:r>
                  <a:rPr lang="en-US" sz="1400" baseline="-25000" dirty="0" err="1" smtClean="0">
                    <a:solidFill>
                      <a:srgbClr val="FFFFFF"/>
                    </a:solidFill>
                  </a:rPr>
                  <a:t>T</a:t>
                </a:r>
                <a:r>
                  <a:rPr lang="en-US" sz="1400" dirty="0" smtClean="0">
                    <a:solidFill>
                      <a:srgbClr val="FFFFFF"/>
                    </a:solidFill>
                  </a:rPr>
                  <a:t> track with non-zero Impact Parameter</a:t>
                </a:r>
                <a:endParaRPr lang="en-US" sz="14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35" name="Picture 34" descr="trig.eps"/>
          <p:cNvPicPr>
            <a:picLocks noChangeAspect="1"/>
          </p:cNvPicPr>
          <p:nvPr/>
        </p:nvPicPr>
        <p:blipFill>
          <a:blip r:embed="rId3" cstate="screen"/>
          <a:srcRect l="18636" t="12500" r="16969" b="14063"/>
          <a:stretch>
            <a:fillRect/>
          </a:stretch>
        </p:blipFill>
        <p:spPr>
          <a:xfrm>
            <a:off x="4355976" y="2204864"/>
            <a:ext cx="3960440" cy="33843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4191000" y="990601"/>
            <a:ext cx="4485456" cy="1142256"/>
          </a:xfrm>
          <a:noFill/>
          <a:ln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Lumi</a:t>
            </a:r>
            <a:r>
              <a:rPr lang="en-US" dirty="0" smtClean="0">
                <a:solidFill>
                  <a:srgbClr val="0000FF"/>
                </a:solidFill>
              </a:rPr>
              <a:t> dependence of L0 trigger yields:</a:t>
            </a:r>
          </a:p>
          <a:p>
            <a:pPr lvl="1"/>
            <a:r>
              <a:rPr lang="en-US" dirty="0" err="1" smtClean="0"/>
              <a:t>Muon</a:t>
            </a:r>
            <a:r>
              <a:rPr lang="en-US" dirty="0" smtClean="0"/>
              <a:t> trigger  profits from higher </a:t>
            </a:r>
            <a:r>
              <a:rPr lang="en-US" dirty="0" err="1" smtClean="0"/>
              <a:t>lumi</a:t>
            </a:r>
            <a:endParaRPr lang="en-US" dirty="0" smtClean="0"/>
          </a:p>
          <a:p>
            <a:pPr lvl="1"/>
            <a:r>
              <a:rPr lang="en-US" dirty="0" smtClean="0"/>
              <a:t>E</a:t>
            </a:r>
            <a:r>
              <a:rPr lang="en-US" baseline="-25000" dirty="0" smtClean="0"/>
              <a:t>T</a:t>
            </a:r>
            <a:r>
              <a:rPr lang="en-US" dirty="0" smtClean="0"/>
              <a:t> trigger channels fill up bandwidth; higher E</a:t>
            </a:r>
            <a:r>
              <a:rPr lang="en-US" baseline="-25000" dirty="0" smtClean="0"/>
              <a:t>T</a:t>
            </a:r>
            <a:r>
              <a:rPr lang="en-US" dirty="0" smtClean="0"/>
              <a:t> cuts cost efficiency</a:t>
            </a:r>
          </a:p>
          <a:p>
            <a:endParaRPr lang="en-US" dirty="0"/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3962400" y="5638800"/>
            <a:ext cx="5029200" cy="83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rgbClr val="0000FF"/>
                </a:solidFill>
              </a:rPr>
              <a:t>Solution: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Increase the bandwidth  for L0 or remove completely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Requires new front end electronics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0177" y="100895"/>
            <a:ext cx="3239990" cy="535531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 of LHCb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31"/>
          <p:cNvGrpSpPr/>
          <p:nvPr/>
        </p:nvGrpSpPr>
        <p:grpSpPr>
          <a:xfrm>
            <a:off x="107506" y="116632"/>
            <a:ext cx="4176464" cy="6264696"/>
            <a:chOff x="4133858" y="762000"/>
            <a:chExt cx="3285639" cy="5832649"/>
          </a:xfrm>
        </p:grpSpPr>
        <p:pic>
          <p:nvPicPr>
            <p:cNvPr id="7" name="Picture 6" descr="TriggerUpgrade_2.eps"/>
            <p:cNvPicPr>
              <a:picLocks noChangeAspect="1"/>
            </p:cNvPicPr>
            <p:nvPr/>
          </p:nvPicPr>
          <p:blipFill>
            <a:blip r:embed="rId2" cstate="screen"/>
            <a:srcRect l="18000" r="4762" b="15698"/>
            <a:stretch>
              <a:fillRect/>
            </a:stretch>
          </p:blipFill>
          <p:spPr>
            <a:xfrm>
              <a:off x="4133858" y="1519809"/>
              <a:ext cx="3285639" cy="5074840"/>
            </a:xfrm>
            <a:prstGeom prst="rect">
              <a:avLst/>
            </a:prstGeom>
          </p:spPr>
        </p:pic>
        <p:pic>
          <p:nvPicPr>
            <p:cNvPr id="8" name="Picture 7" descr="lhcb_det2.eps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61474" y="762000"/>
              <a:ext cx="2514600" cy="1396632"/>
            </a:xfrm>
            <a:prstGeom prst="rect">
              <a:avLst/>
            </a:prstGeom>
          </p:spPr>
        </p:pic>
      </p:grp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082736"/>
            <a:ext cx="3672408" cy="1210360"/>
          </a:xfrm>
          <a:prstGeom prst="rect">
            <a:avLst/>
          </a:prstGeom>
          <a:noFill/>
          <a:ln w="38100">
            <a:solidFill>
              <a:srgbClr val="CCCCFF"/>
            </a:solidFill>
            <a:miter lim="800000"/>
            <a:headEnd/>
            <a:tailEnd/>
          </a:ln>
        </p:spPr>
      </p:pic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3" y="4483808"/>
            <a:ext cx="3673599" cy="189752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843808" y="2780930"/>
            <a:ext cx="13681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33CC"/>
                </a:solidFill>
                <a:cs typeface="Times New Roman" pitchFamily="18" charset="0"/>
              </a:rPr>
              <a:t>LLT custom electronics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43808" y="4725146"/>
            <a:ext cx="12961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9900"/>
                </a:solidFill>
                <a:cs typeface="Times New Roman" pitchFamily="18" charset="0"/>
              </a:rPr>
              <a:t>CPU Event Filter Farm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1174745" y="6106175"/>
            <a:ext cx="648072" cy="288032"/>
          </a:xfrm>
          <a:prstGeom prst="ellipse">
            <a:avLst/>
          </a:prstGeom>
          <a:noFill/>
          <a:ln w="2857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234B0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560543" y="3598774"/>
            <a:ext cx="864096" cy="288032"/>
          </a:xfrm>
          <a:prstGeom prst="ellipse">
            <a:avLst/>
          </a:prstGeom>
          <a:noFill/>
          <a:ln w="2857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234B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8392" y="761852"/>
            <a:ext cx="5652120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8288" indent="-268288">
              <a:buFont typeface="Wingdings" pitchFamily="2" charset="2"/>
              <a:buChar char="ü"/>
            </a:pPr>
            <a:r>
              <a:rPr lang="en-US" dirty="0" smtClean="0">
                <a:solidFill>
                  <a:srgbClr val="C00000"/>
                </a:solidFill>
                <a:cs typeface="Times New Roman" pitchFamily="18" charset="0"/>
              </a:rPr>
              <a:t>flexible software trigger with up to 40 MHz input rate and 20 kHz output rate</a:t>
            </a:r>
          </a:p>
          <a:p>
            <a:pPr marL="268288" indent="-268288">
              <a:buFont typeface="Wingdings" pitchFamily="2" charset="2"/>
              <a:buChar char="ü"/>
            </a:pPr>
            <a:r>
              <a:rPr lang="en-US" dirty="0" smtClean="0">
                <a:solidFill>
                  <a:srgbClr val="C00000"/>
                </a:solidFill>
                <a:cs typeface="Times New Roman" pitchFamily="18" charset="0"/>
              </a:rPr>
              <a:t>run at ~ 5-10 times nominal LHCb luminosity                                  → </a:t>
            </a:r>
            <a:r>
              <a:rPr lang="en-US" dirty="0" smtClean="0">
                <a:solidFill>
                  <a:srgbClr val="C00000"/>
                </a:solidFill>
                <a:latin typeface="Lucida Calligraphy" pitchFamily="66" charset="0"/>
                <a:cs typeface="Times New Roman" pitchFamily="18" charset="0"/>
              </a:rPr>
              <a:t>L </a:t>
            </a:r>
            <a:r>
              <a:rPr lang="en-US" dirty="0" smtClean="0">
                <a:solidFill>
                  <a:srgbClr val="C00000"/>
                </a:solidFill>
                <a:cs typeface="Times New Roman" pitchFamily="18" charset="0"/>
              </a:rPr>
              <a:t>~ 1-2 ∙ 10</a:t>
            </a:r>
            <a:r>
              <a:rPr lang="en-US" baseline="30000" dirty="0" smtClean="0">
                <a:solidFill>
                  <a:srgbClr val="C00000"/>
                </a:solidFill>
                <a:cs typeface="Times New Roman" pitchFamily="18" charset="0"/>
              </a:rPr>
              <a:t>33</a:t>
            </a:r>
            <a:r>
              <a:rPr lang="en-US" dirty="0" smtClean="0">
                <a:solidFill>
                  <a:srgbClr val="C00000"/>
                </a:solidFill>
                <a:cs typeface="Times New Roman" pitchFamily="18" charset="0"/>
              </a:rPr>
              <a:t> cm</a:t>
            </a:r>
            <a:r>
              <a:rPr lang="en-US" baseline="30000" dirty="0" smtClean="0">
                <a:solidFill>
                  <a:srgbClr val="C00000"/>
                </a:solidFill>
                <a:cs typeface="Times New Roman" pitchFamily="18" charset="0"/>
              </a:rPr>
              <a:t>-2 </a:t>
            </a:r>
            <a:r>
              <a:rPr lang="en-US" dirty="0" smtClean="0">
                <a:solidFill>
                  <a:srgbClr val="C00000"/>
                </a:solidFill>
                <a:cs typeface="Times New Roman" pitchFamily="18" charset="0"/>
              </a:rPr>
              <a:t>s</a:t>
            </a:r>
            <a:r>
              <a:rPr lang="en-US" baseline="30000" dirty="0" smtClean="0">
                <a:solidFill>
                  <a:srgbClr val="C00000"/>
                </a:solidFill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</a:p>
          <a:p>
            <a:pPr marL="268288" indent="-268288">
              <a:buFont typeface="Wingdings" pitchFamily="2" charset="2"/>
              <a:buChar char="Ø"/>
            </a:pPr>
            <a:r>
              <a:rPr lang="en-US" dirty="0" smtClean="0">
                <a:solidFill>
                  <a:srgbClr val="618FFD">
                    <a:lumMod val="50000"/>
                  </a:srgbClr>
                </a:solidFill>
                <a:cs typeface="Times New Roman" pitchFamily="18" charset="0"/>
              </a:rPr>
              <a:t>big gain in signal efficiency (up to x7 for hadron modes)</a:t>
            </a:r>
          </a:p>
          <a:p>
            <a:pPr marL="268288" indent="-268288">
              <a:buFont typeface="Wingdings" pitchFamily="2" charset="2"/>
              <a:buChar char="Ø"/>
            </a:pPr>
            <a:r>
              <a:rPr lang="en-US" dirty="0" smtClean="0">
                <a:solidFill>
                  <a:srgbClr val="618FFD">
                    <a:lumMod val="50000"/>
                  </a:srgbClr>
                </a:solidFill>
                <a:cs typeface="Times New Roman" pitchFamily="18" charset="0"/>
              </a:rPr>
              <a:t>upgrade electronics &amp; DAQ architecture</a:t>
            </a:r>
          </a:p>
          <a:p>
            <a:pPr marL="268288" indent="-268288">
              <a:buFont typeface="Wingdings" pitchFamily="2" charset="2"/>
              <a:buChar char="Ø"/>
            </a:pPr>
            <a:r>
              <a:rPr lang="en-US" dirty="0" smtClean="0">
                <a:solidFill>
                  <a:srgbClr val="618FFD">
                    <a:lumMod val="50000"/>
                  </a:srgbClr>
                </a:solidFill>
                <a:cs typeface="Times New Roman" pitchFamily="18" charset="0"/>
              </a:rPr>
              <a:t>collect ≥ 5/</a:t>
            </a:r>
            <a:r>
              <a:rPr lang="en-US" dirty="0" err="1" smtClean="0">
                <a:solidFill>
                  <a:srgbClr val="618FFD">
                    <a:lumMod val="50000"/>
                  </a:srgbClr>
                </a:solidFill>
                <a:cs typeface="Times New Roman" pitchFamily="18" charset="0"/>
              </a:rPr>
              <a:t>fb</a:t>
            </a:r>
            <a:r>
              <a:rPr lang="en-US" dirty="0" smtClean="0">
                <a:solidFill>
                  <a:srgbClr val="618FFD">
                    <a:lumMod val="50000"/>
                  </a:srgbClr>
                </a:solidFill>
                <a:cs typeface="Times New Roman" pitchFamily="18" charset="0"/>
              </a:rPr>
              <a:t> per year and ~ 50/</a:t>
            </a:r>
            <a:r>
              <a:rPr lang="en-US" dirty="0" err="1" smtClean="0">
                <a:solidFill>
                  <a:srgbClr val="618FFD">
                    <a:lumMod val="50000"/>
                  </a:srgbClr>
                </a:solidFill>
                <a:cs typeface="Times New Roman" pitchFamily="18" charset="0"/>
              </a:rPr>
              <a:t>fb</a:t>
            </a:r>
            <a:r>
              <a:rPr lang="en-US" dirty="0" smtClean="0">
                <a:solidFill>
                  <a:srgbClr val="618FFD">
                    <a:lumMod val="50000"/>
                  </a:srgbClr>
                </a:solidFill>
                <a:cs typeface="Times New Roman" pitchFamily="18" charset="0"/>
              </a:rPr>
              <a:t> in 10 years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624" y="235496"/>
            <a:ext cx="7490792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Sensitivities to key quark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flavour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channels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 descr="Sensitivities.tiff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l="-24" r="-24"/>
          <a:stretch>
            <a:fillRect/>
          </a:stretch>
        </p:blipFill>
        <p:spPr>
          <a:xfrm>
            <a:off x="69224" y="1219200"/>
            <a:ext cx="8922376" cy="4906963"/>
          </a:xfrm>
        </p:spPr>
      </p:pic>
      <p:sp>
        <p:nvSpPr>
          <p:cNvPr id="12" name="Rectangle 11"/>
          <p:cNvSpPr/>
          <p:nvPr/>
        </p:nvSpPr>
        <p:spPr bwMode="auto">
          <a:xfrm>
            <a:off x="7596336" y="1268760"/>
            <a:ext cx="1296144" cy="4752528"/>
          </a:xfrm>
          <a:prstGeom prst="rect">
            <a:avLst/>
          </a:prstGeom>
          <a:noFill/>
          <a:ln w="38100" cap="flat" cmpd="sng" algn="ctr">
            <a:solidFill>
              <a:srgbClr val="006C3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234B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9587" y="1206712"/>
            <a:ext cx="933269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b">
            <a:spAutoFit/>
          </a:bodyPr>
          <a:lstStyle/>
          <a:p>
            <a:pPr marL="266700" indent="-266700"/>
            <a:r>
              <a:rPr lang="en-US" sz="1700" dirty="0" smtClean="0">
                <a:solidFill>
                  <a:srgbClr val="C00000"/>
                </a:solidFill>
                <a:cs typeface="Times New Roman" pitchFamily="18" charset="0"/>
              </a:rPr>
              <a:t>U</a:t>
            </a:r>
            <a:r>
              <a:rPr lang="en-US" sz="1700" smtClean="0">
                <a:solidFill>
                  <a:srgbClr val="C00000"/>
                </a:solidFill>
                <a:cs typeface="Times New Roman" pitchFamily="18" charset="0"/>
              </a:rPr>
              <a:t>pgrade</a:t>
            </a:r>
            <a:endParaRPr lang="en-US" sz="1700" dirty="0" smtClean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516216" y="1268760"/>
            <a:ext cx="1008112" cy="4752528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234B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33862" y="1209631"/>
            <a:ext cx="893193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b">
            <a:spAutoFit/>
          </a:bodyPr>
          <a:lstStyle/>
          <a:p>
            <a:pPr marL="266700" indent="-266700"/>
            <a:r>
              <a:rPr lang="en-US" sz="1700" dirty="0" smtClean="0">
                <a:solidFill>
                  <a:srgbClr val="000099"/>
                </a:solidFill>
                <a:cs typeface="Times New Roman" pitchFamily="18" charset="0"/>
              </a:rPr>
              <a:t>  LHCb 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5448975" y="1268760"/>
            <a:ext cx="1008112" cy="4752528"/>
          </a:xfrm>
          <a:prstGeom prst="rect">
            <a:avLst/>
          </a:prstGeom>
          <a:noFill/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234B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Damage in the </a:t>
            </a:r>
            <a:r>
              <a:rPr lang="en-US" dirty="0" err="1" smtClean="0"/>
              <a:t>Velo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4392488" cy="1584176"/>
          </a:xfrm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-on-n sensors at -28</a:t>
            </a:r>
            <a:r>
              <a:rPr lang="en-US" baseline="30000" dirty="0" smtClean="0">
                <a:solidFill>
                  <a:srgbClr val="0000FF"/>
                </a:solidFill>
              </a:rPr>
              <a:t>o</a:t>
            </a:r>
            <a:r>
              <a:rPr lang="en-US" dirty="0" smtClean="0">
                <a:solidFill>
                  <a:srgbClr val="0000FF"/>
                </a:solidFill>
              </a:rPr>
              <a:t>C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Innermost </a:t>
            </a:r>
            <a:r>
              <a:rPr lang="en-US" dirty="0" err="1" smtClean="0">
                <a:solidFill>
                  <a:srgbClr val="0000FF"/>
                </a:solidFill>
              </a:rPr>
              <a:t>fluence</a:t>
            </a:r>
            <a:r>
              <a:rPr lang="en-US" dirty="0" smtClean="0">
                <a:solidFill>
                  <a:srgbClr val="0000FF"/>
                </a:solidFill>
              </a:rPr>
              <a:t>: 6x10</a:t>
            </a:r>
            <a:r>
              <a:rPr lang="en-US" baseline="30000" dirty="0" smtClean="0">
                <a:solidFill>
                  <a:srgbClr val="0000FF"/>
                </a:solidFill>
              </a:rPr>
              <a:t>13</a:t>
            </a:r>
            <a:r>
              <a:rPr lang="en-US" dirty="0" smtClean="0">
                <a:solidFill>
                  <a:srgbClr val="0000FF"/>
                </a:solidFill>
              </a:rPr>
              <a:t> 1 </a:t>
            </a:r>
            <a:r>
              <a:rPr lang="en-US" dirty="0" err="1" smtClean="0">
                <a:solidFill>
                  <a:srgbClr val="0000FF"/>
                </a:solidFill>
              </a:rPr>
              <a:t>MeV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</a:t>
            </a:r>
            <a:r>
              <a:rPr lang="en-US" baseline="-25000" dirty="0" err="1" smtClean="0">
                <a:solidFill>
                  <a:srgbClr val="0000FF"/>
                </a:solidFill>
              </a:rPr>
              <a:t>eq</a:t>
            </a:r>
            <a:r>
              <a:rPr lang="en-US" dirty="0" smtClean="0">
                <a:solidFill>
                  <a:srgbClr val="0000FF"/>
                </a:solidFill>
              </a:rPr>
              <a:t>/cm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per fb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Leakage current closely monitored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Velo</a:t>
            </a:r>
            <a:r>
              <a:rPr lang="en-US" dirty="0" smtClean="0">
                <a:solidFill>
                  <a:srgbClr val="0000FF"/>
                </a:solidFill>
              </a:rPr>
              <a:t> replacement detector being assembled</a:t>
            </a:r>
          </a:p>
        </p:txBody>
      </p:sp>
      <p:pic>
        <p:nvPicPr>
          <p:cNvPr id="7" name="Picture 6" descr="zones_201107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77072"/>
            <a:ext cx="3860019" cy="2615009"/>
          </a:xfrm>
          <a:prstGeom prst="rect">
            <a:avLst/>
          </a:prstGeom>
        </p:spPr>
      </p:pic>
      <p:pic>
        <p:nvPicPr>
          <p:cNvPr id="8" name="Content Placeholder 3" descr="S20_colou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5716" y="4005064"/>
            <a:ext cx="4058284" cy="26642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3568" y="3356992"/>
            <a:ext cx="3312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Effective depletion voltage ratio different detector zones.</a:t>
            </a:r>
          </a:p>
          <a:p>
            <a:r>
              <a:rPr lang="en-US" dirty="0" smtClean="0"/>
              <a:t>ratio =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dep</a:t>
            </a:r>
            <a:r>
              <a:rPr lang="en-US" sz="1400" dirty="0" smtClean="0"/>
              <a:t>(@160 pb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 )</a:t>
            </a:r>
            <a:r>
              <a:rPr lang="en-US" dirty="0" smtClean="0"/>
              <a:t>/</a:t>
            </a:r>
            <a:r>
              <a:rPr lang="en-US" dirty="0" err="1" smtClean="0"/>
              <a:t>V</a:t>
            </a:r>
            <a:r>
              <a:rPr lang="en-US" baseline="-25000" dirty="0" err="1" smtClean="0"/>
              <a:t>dep</a:t>
            </a:r>
            <a:r>
              <a:rPr lang="en-US" sz="1400" dirty="0" smtClean="0"/>
              <a:t>(@ 0 pb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5292080" y="836712"/>
            <a:ext cx="3457411" cy="2520280"/>
            <a:chOff x="5292080" y="1268760"/>
            <a:chExt cx="3457411" cy="2520280"/>
          </a:xfrm>
        </p:grpSpPr>
        <p:pic>
          <p:nvPicPr>
            <p:cNvPr id="6" name="Picture 5" descr="VL23AB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92080" y="1268760"/>
              <a:ext cx="3457411" cy="2448272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6588224" y="2564904"/>
              <a:ext cx="288032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724128" y="1556792"/>
              <a:ext cx="14911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err="1" smtClean="0"/>
                <a:t>LHCb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Velo</a:t>
              </a:r>
              <a:r>
                <a:rPr lang="en-US" sz="1100" b="1" dirty="0" smtClean="0"/>
                <a:t> Preliminary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40152" y="1916832"/>
              <a:ext cx="144016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68344" y="3419708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time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24128" y="2204864"/>
              <a:ext cx="12035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Detector heated</a:t>
              </a:r>
            </a:p>
            <a:p>
              <a:r>
                <a:rPr lang="en-US" sz="1200" dirty="0" smtClean="0"/>
                <a:t> in shutdown</a:t>
              </a:r>
              <a:endParaRPr lang="en-US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24128" y="1772816"/>
              <a:ext cx="2412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Leakage current </a:t>
              </a:r>
              <a:r>
                <a:rPr lang="en-US" dirty="0" err="1" smtClean="0"/>
                <a:t>vs</a:t>
              </a:r>
              <a:r>
                <a:rPr lang="en-US" dirty="0" smtClean="0"/>
                <a:t> time</a:t>
              </a:r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436096" y="3573016"/>
            <a:ext cx="3312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Effective depletion voltage </a:t>
            </a:r>
            <a:r>
              <a:rPr lang="en-US" dirty="0" err="1" smtClean="0"/>
              <a:t>vs</a:t>
            </a:r>
            <a:r>
              <a:rPr lang="en-US" dirty="0" smtClean="0"/>
              <a:t> R for various integrated  </a:t>
            </a:r>
            <a:r>
              <a:rPr lang="en-US" dirty="0" err="1" smtClean="0"/>
              <a:t>Lumi’s</a:t>
            </a:r>
            <a:r>
              <a:rPr lang="en-US" dirty="0" smtClean="0"/>
              <a:t>: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Velo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54</a:t>
            </a:fld>
            <a:endParaRPr lang="nl-NL"/>
          </a:p>
        </p:txBody>
      </p:sp>
      <p:pic>
        <p:nvPicPr>
          <p:cNvPr id="6" name="Picture 5" descr="C:\My Dropbox\Richards Documents\Medipix and VELO\VELO Upgrade General\VELO_Modu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933" y="785794"/>
            <a:ext cx="5722537" cy="326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32"/>
            <a:ext cx="3386138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158" y="4214842"/>
            <a:ext cx="8143932" cy="2428868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L-shape pixel modules, 4 sensors with 3 pixel readout chips each</a:t>
            </a:r>
          </a:p>
          <a:p>
            <a:r>
              <a:rPr lang="en-US" sz="2000" dirty="0" err="1" smtClean="0">
                <a:solidFill>
                  <a:srgbClr val="0000FF"/>
                </a:solidFill>
              </a:rPr>
              <a:t>VELOPix</a:t>
            </a:r>
            <a:r>
              <a:rPr lang="en-US" sz="2000" dirty="0" smtClean="0">
                <a:solidFill>
                  <a:srgbClr val="0000FF"/>
                </a:solidFill>
              </a:rPr>
              <a:t> chip will be based on Timepix3,  design ongoing, submission expected Q3-2012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Big challenges in heat transport, cooling interfaces</a:t>
            </a:r>
          </a:p>
          <a:p>
            <a:pPr lvl="1"/>
            <a:r>
              <a:rPr lang="en-US" sz="1600" dirty="0" smtClean="0"/>
              <a:t>Hybrid with either diamond or TPG core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High speed data transmission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Radiation hardness: 400 </a:t>
            </a:r>
            <a:r>
              <a:rPr lang="en-US" sz="2000" dirty="0" err="1" smtClean="0">
                <a:solidFill>
                  <a:srgbClr val="0000FF"/>
                </a:solidFill>
              </a:rPr>
              <a:t>Mrad</a:t>
            </a:r>
            <a:r>
              <a:rPr lang="en-US" sz="2000" dirty="0" smtClean="0">
                <a:solidFill>
                  <a:srgbClr val="0000FF"/>
                </a:solidFill>
              </a:rPr>
              <a:t> TID,  10</a:t>
            </a:r>
            <a:r>
              <a:rPr lang="en-US" sz="2000" baseline="30000" dirty="0" smtClean="0">
                <a:solidFill>
                  <a:srgbClr val="0000FF"/>
                </a:solidFill>
              </a:rPr>
              <a:t>16</a:t>
            </a:r>
            <a:r>
              <a:rPr lang="en-US" sz="2000" dirty="0" smtClean="0">
                <a:solidFill>
                  <a:srgbClr val="0000FF"/>
                </a:solidFill>
              </a:rPr>
              <a:t>  1 </a:t>
            </a:r>
            <a:r>
              <a:rPr lang="en-US" sz="2000" dirty="0" err="1" smtClean="0">
                <a:solidFill>
                  <a:srgbClr val="0000FF"/>
                </a:solidFill>
              </a:rPr>
              <a:t>MeV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n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eq</a:t>
            </a:r>
            <a:r>
              <a:rPr lang="en-US" sz="2000" dirty="0" smtClean="0">
                <a:solidFill>
                  <a:srgbClr val="0000FF"/>
                </a:solidFill>
              </a:rPr>
              <a:t> / cm</a:t>
            </a:r>
            <a:r>
              <a:rPr lang="en-US" sz="2000" baseline="30000" dirty="0" smtClean="0">
                <a:solidFill>
                  <a:srgbClr val="0000FF"/>
                </a:solidFill>
              </a:rPr>
              <a:t>2</a:t>
            </a:r>
          </a:p>
          <a:p>
            <a:endParaRPr lang="en-US" sz="2000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VeloPix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55</a:t>
            </a:fld>
            <a:endParaRPr lang="nl-NL"/>
          </a:p>
        </p:txBody>
      </p:sp>
      <p:pic>
        <p:nvPicPr>
          <p:cNvPr id="6" name="Picture 2" descr="Timepix devic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71414"/>
            <a:ext cx="269557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7110442" y="2333628"/>
            <a:ext cx="1676400" cy="1524000"/>
            <a:chOff x="5867400" y="4724400"/>
            <a:chExt cx="1676400" cy="1524000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5867400" y="4724400"/>
              <a:ext cx="1295400" cy="115093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9" name="Line 3"/>
            <p:cNvSpPr>
              <a:spLocks noChangeShapeType="1"/>
            </p:cNvSpPr>
            <p:nvPr/>
          </p:nvSpPr>
          <p:spPr bwMode="auto">
            <a:xfrm>
              <a:off x="5867400" y="4795837"/>
              <a:ext cx="11525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lg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Line 4"/>
            <p:cNvSpPr>
              <a:spLocks noChangeShapeType="1"/>
            </p:cNvSpPr>
            <p:nvPr/>
          </p:nvSpPr>
          <p:spPr bwMode="auto">
            <a:xfrm flipV="1">
              <a:off x="7091363" y="4724400"/>
              <a:ext cx="0" cy="11509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lg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7162800" y="4724400"/>
              <a:ext cx="152400" cy="1150937"/>
            </a:xfrm>
            <a:prstGeom prst="rect">
              <a:avLst/>
            </a:prstGeom>
            <a:solidFill>
              <a:srgbClr val="FF0000">
                <a:alpha val="5607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 rot="16200000">
              <a:off x="6626906" y="5175657"/>
              <a:ext cx="48282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14.1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>
              <a:off x="6946900" y="5948362"/>
              <a:ext cx="215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H="1">
              <a:off x="7327900" y="5948362"/>
              <a:ext cx="215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7010400" y="5940623"/>
              <a:ext cx="4331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2.0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071942"/>
            <a:ext cx="3000396" cy="284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85720" y="1071546"/>
            <a:ext cx="8229600" cy="5429288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Matrix of 256x256 pixels of 55x55 um</a:t>
            </a:r>
            <a:r>
              <a:rPr lang="en-US" sz="2000" baseline="30000" dirty="0" smtClean="0">
                <a:solidFill>
                  <a:srgbClr val="0000FF"/>
                </a:solidFill>
              </a:rPr>
              <a:t>2</a:t>
            </a:r>
            <a:endParaRPr lang="en-US" sz="2000" dirty="0" smtClean="0">
              <a:solidFill>
                <a:srgbClr val="0000FF"/>
              </a:solidFill>
            </a:endParaRPr>
          </a:p>
          <a:p>
            <a:pPr lvl="1"/>
            <a:r>
              <a:rPr lang="en-US" sz="1600" dirty="0" smtClean="0"/>
              <a:t>Active chip area 14x14 mm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pPr lvl="1"/>
            <a:r>
              <a:rPr lang="en-US" sz="1600" dirty="0" smtClean="0"/>
              <a:t>&lt; 2 mm inactive periphery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Each pixel measures time-of-arrival  (25 ns resolution) </a:t>
            </a:r>
          </a:p>
          <a:p>
            <a:pPr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      and charge (0.5 - 1ke- resolution) of hits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 No trigger,  prompt transmission of zero-suppressed hit data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~ 500 Million hits per chip in hottest region</a:t>
            </a:r>
          </a:p>
          <a:p>
            <a:pPr lvl="1"/>
            <a:r>
              <a:rPr lang="en-US" sz="1600" dirty="0" smtClean="0"/>
              <a:t>5.8 tracks / bunch crossing, 2-3 hits/track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Grouping of hits in 4x4 super-pixel packets</a:t>
            </a:r>
          </a:p>
          <a:p>
            <a:pPr lvl="1"/>
            <a:r>
              <a:rPr lang="en-US" sz="1600" dirty="0" smtClean="0"/>
              <a:t>to reduce (redundant) address and </a:t>
            </a:r>
            <a:r>
              <a:rPr lang="en-US" sz="1600" dirty="0" err="1" smtClean="0"/>
              <a:t>ToA</a:t>
            </a:r>
            <a:r>
              <a:rPr lang="en-US" sz="1600" dirty="0" smtClean="0"/>
              <a:t> information</a:t>
            </a:r>
          </a:p>
          <a:p>
            <a:pPr lvl="1"/>
            <a:r>
              <a:rPr lang="en-US" sz="1600" dirty="0" smtClean="0"/>
              <a:t>to simplify clustering of hits offline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Output bandwidth  ~ 12 </a:t>
            </a:r>
            <a:r>
              <a:rPr lang="en-US" sz="2000" dirty="0" err="1" smtClean="0">
                <a:solidFill>
                  <a:srgbClr val="0000FF"/>
                </a:solidFill>
              </a:rPr>
              <a:t>Gbit</a:t>
            </a:r>
            <a:r>
              <a:rPr lang="en-US" sz="2000" dirty="0" smtClean="0">
                <a:solidFill>
                  <a:srgbClr val="0000FF"/>
                </a:solidFill>
              </a:rPr>
              <a:t>/s per chip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Power consumption &lt; 3 Watts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Chip development collaboration: </a:t>
            </a:r>
            <a:r>
              <a:rPr lang="en-US" sz="2000" dirty="0" err="1" smtClean="0">
                <a:solidFill>
                  <a:srgbClr val="0000FF"/>
                </a:solidFill>
              </a:rPr>
              <a:t>Nikhef</a:t>
            </a:r>
            <a:r>
              <a:rPr lang="en-US" sz="2000" dirty="0" smtClean="0">
                <a:solidFill>
                  <a:srgbClr val="0000FF"/>
                </a:solidFill>
              </a:rPr>
              <a:t> &amp; CERN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Based on Timepix3,  130 nm (or 65) technology</a:t>
            </a:r>
          </a:p>
          <a:p>
            <a:endParaRPr lang="en-US" sz="2000" dirty="0" smtClean="0"/>
          </a:p>
          <a:p>
            <a:endParaRPr lang="en-US" sz="2400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  <p:sp>
        <p:nvSpPr>
          <p:cNvPr id="19" name="Date Placeholder 3"/>
          <p:cNvSpPr txBox="1">
            <a:spLocks/>
          </p:cNvSpPr>
          <p:nvPr/>
        </p:nvSpPr>
        <p:spPr>
          <a:xfrm>
            <a:off x="1524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17-02-2012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Activities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56</a:t>
            </a:fld>
            <a:endParaRPr lang="nl-NL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4953000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Testbeam</a:t>
            </a:r>
            <a:r>
              <a:rPr lang="en-US" sz="2400" dirty="0" smtClean="0">
                <a:solidFill>
                  <a:srgbClr val="0000FF"/>
                </a:solidFill>
              </a:rPr>
              <a:t> analysis (</a:t>
            </a:r>
            <a:r>
              <a:rPr lang="en-US" sz="2400" dirty="0" err="1" smtClean="0">
                <a:solidFill>
                  <a:srgbClr val="0000FF"/>
                </a:solidFill>
              </a:rPr>
              <a:t>timepix</a:t>
            </a:r>
            <a:r>
              <a:rPr lang="en-US" sz="2400" dirty="0" smtClean="0">
                <a:solidFill>
                  <a:srgbClr val="0000FF"/>
                </a:solidFill>
              </a:rPr>
              <a:t>, radiation hard sensors)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Geant4 simulations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Slim edge sensor </a:t>
            </a:r>
            <a:r>
              <a:rPr lang="en-US" sz="2400" dirty="0" err="1" smtClean="0">
                <a:solidFill>
                  <a:srgbClr val="0000FF"/>
                </a:solidFill>
              </a:rPr>
              <a:t>characterisation</a:t>
            </a:r>
            <a:r>
              <a:rPr lang="en-US" sz="2400" dirty="0" smtClean="0">
                <a:solidFill>
                  <a:srgbClr val="0000FF"/>
                </a:solidFill>
              </a:rPr>
              <a:t>/design (if FP7 proposal is granted)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Readout for TPX3 (called SPIDR)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Contributions to TPX3/</a:t>
            </a:r>
            <a:r>
              <a:rPr lang="en-US" sz="2400" dirty="0" err="1" smtClean="0">
                <a:solidFill>
                  <a:srgbClr val="0000FF"/>
                </a:solidFill>
              </a:rPr>
              <a:t>VELOPix</a:t>
            </a:r>
            <a:r>
              <a:rPr lang="en-US" sz="2400" dirty="0" smtClean="0">
                <a:solidFill>
                  <a:srgbClr val="0000FF"/>
                </a:solidFill>
              </a:rPr>
              <a:t> telescope (trigger, DAQ)</a:t>
            </a:r>
          </a:p>
          <a:p>
            <a:endParaRPr lang="en-US" sz="2400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Auto-imaging of the </a:t>
            </a:r>
            <a:r>
              <a:rPr lang="en-US" dirty="0" err="1" smtClean="0"/>
              <a:t>Velo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57</a:t>
            </a:fld>
            <a:endParaRPr lang="nl-NL"/>
          </a:p>
        </p:txBody>
      </p:sp>
      <p:pic>
        <p:nvPicPr>
          <p:cNvPr id="6" name="Picture 5" descr="scan-fu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892983"/>
            <a:ext cx="4274873" cy="2896057"/>
          </a:xfrm>
          <a:prstGeom prst="rect">
            <a:avLst/>
          </a:prstGeom>
        </p:spPr>
      </p:pic>
      <p:pic>
        <p:nvPicPr>
          <p:cNvPr id="7" name="Picture 6" descr="scan-zo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969183"/>
            <a:ext cx="4162394" cy="2819857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838200"/>
            <a:ext cx="5867400" cy="678643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LHCb</a:t>
            </a:r>
            <a:r>
              <a:rPr lang="en-US" dirty="0" smtClean="0"/>
              <a:t>: ± 100 Papers &amp; 700 Talks</a:t>
            </a:r>
            <a:endParaRPr lang="en-US" dirty="0"/>
          </a:p>
        </p:txBody>
      </p:sp>
      <p:pic>
        <p:nvPicPr>
          <p:cNvPr id="4" name="Picture 3" descr="Talk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1636825"/>
            <a:ext cx="6374061" cy="3773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626841" y="305808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International conference talks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67200" y="5410200"/>
            <a:ext cx="6040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7800" y="5895308"/>
            <a:ext cx="5943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I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addition papers individual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Bfys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members </a:t>
            </a:r>
            <a:r>
              <a:rPr lang="en-US" sz="3200" dirty="0" smtClean="0">
                <a:solidFill>
                  <a:srgbClr val="000090"/>
                </a:solidFill>
              </a:rPr>
              <a:t>in collaboration with Nikhef Theory group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838200"/>
            <a:ext cx="7162800" cy="5867400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detector_RFbo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4464496" cy="3464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Locator (</a:t>
            </a:r>
            <a:r>
              <a:rPr lang="en-US" dirty="0" err="1" smtClean="0"/>
              <a:t>Velo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6</a:t>
            </a:fld>
            <a:endParaRPr lang="nl-NL"/>
          </a:p>
        </p:txBody>
      </p:sp>
      <p:pic>
        <p:nvPicPr>
          <p:cNvPr id="9" name="Picture 8" descr="moduleInstall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3581400"/>
            <a:ext cx="4061284" cy="30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4088" y="1124744"/>
            <a:ext cx="3191515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Nikhef</a:t>
            </a:r>
            <a:r>
              <a:rPr lang="en-US" dirty="0" smtClean="0"/>
              <a:t>  Hardware contributions: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Velo</a:t>
            </a:r>
            <a:r>
              <a:rPr lang="en-US" dirty="0" smtClean="0">
                <a:solidFill>
                  <a:srgbClr val="0000FF"/>
                </a:solidFill>
              </a:rPr>
              <a:t> vessel mechanics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Vacuum  Control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CO2 cooling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RF box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Detector Open-Close system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Electronics: Beetle chip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4365104"/>
            <a:ext cx="4032448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Nikhef</a:t>
            </a:r>
            <a:r>
              <a:rPr lang="en-US" dirty="0" smtClean="0"/>
              <a:t>  Activities: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(Deputy) Project leadership until 2012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Installation and </a:t>
            </a:r>
            <a:r>
              <a:rPr lang="en-US" dirty="0" err="1" smtClean="0">
                <a:solidFill>
                  <a:srgbClr val="0000FF"/>
                </a:solidFill>
              </a:rPr>
              <a:t>commisioning</a:t>
            </a:r>
            <a:endParaRPr lang="en-US" dirty="0" smtClean="0">
              <a:solidFill>
                <a:srgbClr val="0000FF"/>
              </a:solidFill>
            </a:endParaRPr>
          </a:p>
          <a:p>
            <a:pPr lvl="1">
              <a:buFont typeface="Calibri" pitchFamily="34" charset="0"/>
              <a:buChar char="–"/>
            </a:pPr>
            <a:r>
              <a:rPr lang="en-US" dirty="0" smtClean="0">
                <a:solidFill>
                  <a:srgbClr val="3366FF"/>
                </a:solidFill>
              </a:rPr>
              <a:t> Time alignment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Quality control and monitoring</a:t>
            </a:r>
          </a:p>
          <a:p>
            <a:pPr lvl="1">
              <a:buFont typeface="Calibri" pitchFamily="34" charset="0"/>
              <a:buChar char="–"/>
            </a:pPr>
            <a:r>
              <a:rPr lang="en-US" dirty="0" smtClean="0">
                <a:solidFill>
                  <a:srgbClr val="3366FF"/>
                </a:solidFill>
              </a:rPr>
              <a:t> Operation</a:t>
            </a:r>
          </a:p>
          <a:p>
            <a:pPr lvl="1">
              <a:buFont typeface="Calibri" pitchFamily="34" charset="0"/>
              <a:buChar char="–"/>
            </a:pPr>
            <a:r>
              <a:rPr lang="en-US" dirty="0" smtClean="0">
                <a:solidFill>
                  <a:srgbClr val="3366FF"/>
                </a:solidFill>
              </a:rPr>
              <a:t> Data quality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Vertexing</a:t>
            </a: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0" y="908720"/>
            <a:ext cx="72008" cy="345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Locator</a:t>
            </a:r>
            <a:endParaRPr lang="en-US" dirty="0"/>
          </a:p>
        </p:txBody>
      </p:sp>
      <p:pic>
        <p:nvPicPr>
          <p:cNvPr id="6" name="Content Placeholder 5" descr="PrimaryVertexTwoSensorsObliqu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4256" r="-4256"/>
          <a:stretch>
            <a:fillRect/>
          </a:stretch>
        </p:blipFill>
        <p:spPr>
          <a:xfrm>
            <a:off x="-374771" y="1066800"/>
            <a:ext cx="9899771" cy="544449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7</a:t>
            </a:fld>
            <a:endParaRPr lang="nl-NL"/>
          </a:p>
        </p:txBody>
      </p:sp>
      <p:pic>
        <p:nvPicPr>
          <p:cNvPr id="7" name="Picture 6" descr="Assembly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172200" y="990600"/>
            <a:ext cx="2819400" cy="193622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39552" y="4005064"/>
            <a:ext cx="144116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AFFE0"/>
                </a:solidFill>
              </a:rPr>
              <a:t>99.4% cluster</a:t>
            </a:r>
          </a:p>
          <a:p>
            <a:r>
              <a:rPr lang="en-US" dirty="0" smtClean="0">
                <a:solidFill>
                  <a:srgbClr val="DAFFE0"/>
                </a:solidFill>
              </a:rPr>
              <a:t>efficiency</a:t>
            </a:r>
            <a:endParaRPr lang="en-US" dirty="0">
              <a:solidFill>
                <a:srgbClr val="DAFFE0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Locator</a:t>
            </a:r>
            <a:endParaRPr lang="en-US" dirty="0"/>
          </a:p>
        </p:txBody>
      </p:sp>
      <p:pic>
        <p:nvPicPr>
          <p:cNvPr id="6" name="Content Placeholder 5" descr="PrimaryVertexNoSensor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-1379" b="-1379"/>
          <a:stretch>
            <a:fillRect/>
          </a:stretch>
        </p:blipFill>
        <p:spPr>
          <a:xfrm>
            <a:off x="-277751" y="1143000"/>
            <a:ext cx="9837415" cy="54102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8</a:t>
            </a:fld>
            <a:endParaRPr lang="nl-NL"/>
          </a:p>
        </p:txBody>
      </p:sp>
      <p:pic>
        <p:nvPicPr>
          <p:cNvPr id="7" name="Picture 6" descr="IPX-Resolution-Vs-PT-Compare2011DataToSimulat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4114800"/>
            <a:ext cx="3486847" cy="236220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8" name="Picture 7" descr="DataResX_Offline_1PV_3parfit_ResX_Offline_1PV_3parfit_comp_v39r4_M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0" y="914400"/>
            <a:ext cx="3276600" cy="221976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400800" y="1219200"/>
            <a:ext cx="9184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Primary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4419600"/>
            <a:ext cx="116221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Secondary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Outer Tracker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980728"/>
            <a:ext cx="4032448" cy="2988189"/>
          </a:xfrm>
          <a:prstGeom prst="rect">
            <a:avLst/>
          </a:prstGeom>
          <a:noFill/>
          <a:ln w="25400" algn="ctr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6" name="Picture 3" descr="44644_47_HD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077072"/>
            <a:ext cx="3956114" cy="264052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" name="Picture 6" descr="IMG_065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962726"/>
            <a:ext cx="3960440" cy="297033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5536" y="4145012"/>
            <a:ext cx="4032448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Nikhef</a:t>
            </a:r>
            <a:r>
              <a:rPr lang="en-US" dirty="0" smtClean="0"/>
              <a:t>  Activities: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Project leadership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Frame and Module construction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Electronics testing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Installation, commissioning, monitoring</a:t>
            </a:r>
          </a:p>
          <a:p>
            <a:pPr lvl="1">
              <a:buFont typeface="Calibri" pitchFamily="34" charset="0"/>
              <a:buChar char="–"/>
            </a:pPr>
            <a:r>
              <a:rPr lang="en-US" dirty="0" smtClean="0">
                <a:solidFill>
                  <a:srgbClr val="3366FF"/>
                </a:solidFill>
              </a:rPr>
              <a:t> RT &amp; T0 calibrations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Resolution studies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Irradiation studies and ageing tests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619CF77-C6F4-4416-9C26-FC553AC55B9A}" type="slidenum">
              <a:rPr lang="nl-NL" smtClean="0"/>
              <a:pPr/>
              <a:t>9</a:t>
            </a:fld>
            <a:endParaRPr lang="nl-N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Paper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aper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6486</TotalTime>
  <Words>3696</Words>
  <Application>Microsoft Office PowerPoint</Application>
  <PresentationFormat>On-screen Show (4:3)</PresentationFormat>
  <Paragraphs>612</Paragraphs>
  <Slides>58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Office Theme</vt:lpstr>
      <vt:lpstr>1_Default Design</vt:lpstr>
      <vt:lpstr>4_Office Theme</vt:lpstr>
      <vt:lpstr>3_Paper Presentation</vt:lpstr>
      <vt:lpstr>LHCb program</vt:lpstr>
      <vt:lpstr>LHCb Program</vt:lpstr>
      <vt:lpstr>Slide 3</vt:lpstr>
      <vt:lpstr>Slide 4</vt:lpstr>
      <vt:lpstr>Vertex Locator (Velo)</vt:lpstr>
      <vt:lpstr>Vertex Locator (Velo)</vt:lpstr>
      <vt:lpstr>Vertex Locator</vt:lpstr>
      <vt:lpstr>Vertex Locator</vt:lpstr>
      <vt:lpstr>Outer Tracker</vt:lpstr>
      <vt:lpstr>Outer Tracker</vt:lpstr>
      <vt:lpstr>The Trigger</vt:lpstr>
      <vt:lpstr>Reconstruction</vt:lpstr>
      <vt:lpstr>LHCb vs Atlas/CMS</vt:lpstr>
      <vt:lpstr>LHCb – Flavour Physics</vt:lpstr>
      <vt:lpstr>LHCb – Flavour Physics</vt:lpstr>
      <vt:lpstr>Slide 16</vt:lpstr>
      <vt:lpstr>Papers by Nikhef Bfys group members </vt:lpstr>
      <vt:lpstr>Papers by Nikhef Bfys &amp; Theory group members</vt:lpstr>
      <vt:lpstr>Analyses: current and future</vt:lpstr>
      <vt:lpstr>Ex. 1) CP Violation in Bs mixing: BsJ/ψ ϕ </vt:lpstr>
      <vt:lpstr>Ex. 1) CP Violation in Bs mixing: BsJ/ψ ϕ </vt:lpstr>
      <vt:lpstr>Ex 2) CKM Angle γ “with trees”</vt:lpstr>
      <vt:lpstr>Ex 2) CKM Angle γ “with trees”</vt:lpstr>
      <vt:lpstr>                                       Ex 3) Bs μ+μ-</vt:lpstr>
      <vt:lpstr>                            Ex 3) Bs μ+μ-</vt:lpstr>
      <vt:lpstr>LHCb Upgrade</vt:lpstr>
      <vt:lpstr>Detector Upgrade to 40 MHz R/O</vt:lpstr>
      <vt:lpstr>Nikhef: Velo Upgrade</vt:lpstr>
      <vt:lpstr>Upgrade RF Box</vt:lpstr>
      <vt:lpstr>Outer Tracker Upgrade</vt:lpstr>
      <vt:lpstr>Sensitivities to key quarks flavour channels</vt:lpstr>
      <vt:lpstr>FOM Program Funding Request</vt:lpstr>
      <vt:lpstr>Compare to 2000 - 2011</vt:lpstr>
      <vt:lpstr>Slide 34</vt:lpstr>
      <vt:lpstr>PhD’s and Theses</vt:lpstr>
      <vt:lpstr>Indirect Searches – Proven to work!</vt:lpstr>
      <vt:lpstr>Luminosity &amp; Efficiency</vt:lpstr>
      <vt:lpstr>Lumi Levelling &amp; Deferred Trigger </vt:lpstr>
      <vt:lpstr>Time Dependent CP Violation with Bd0</vt:lpstr>
      <vt:lpstr>Physics (2): Penguin control with B0→J/ψKs </vt:lpstr>
      <vt:lpstr>Nikhef: Outer Tracker Upgrade</vt:lpstr>
      <vt:lpstr>Velo Upgrade                                                         </vt:lpstr>
      <vt:lpstr>Velo Upgrade</vt:lpstr>
      <vt:lpstr>Velo Upgrade</vt:lpstr>
      <vt:lpstr>Velo</vt:lpstr>
      <vt:lpstr>Velo X-ray</vt:lpstr>
      <vt:lpstr>Velo X-ray</vt:lpstr>
      <vt:lpstr>Velo X-ray</vt:lpstr>
      <vt:lpstr>Scientific Output</vt:lpstr>
      <vt:lpstr>Upgrade Motivation</vt:lpstr>
      <vt:lpstr>Upgrade of LHCb</vt:lpstr>
      <vt:lpstr>Sensitivities to key quark flavour channels</vt:lpstr>
      <vt:lpstr>Radiation Damage in the Velo</vt:lpstr>
      <vt:lpstr>Velo Upgrade</vt:lpstr>
      <vt:lpstr>VeloPix</vt:lpstr>
      <vt:lpstr>Other Activities</vt:lpstr>
      <vt:lpstr>Auto-imaging of the Velo</vt:lpstr>
      <vt:lpstr>Scientific Output</vt:lpstr>
    </vt:vector>
  </TitlesOfParts>
  <Company>Nikhef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Hoi</dc:title>
  <dc:creator>Marcel</dc:creator>
  <cp:lastModifiedBy>Marcel Merk</cp:lastModifiedBy>
  <cp:revision>557</cp:revision>
  <dcterms:created xsi:type="dcterms:W3CDTF">2013-04-17T06:34:16Z</dcterms:created>
  <dcterms:modified xsi:type="dcterms:W3CDTF">2013-04-17T08:35:17Z</dcterms:modified>
</cp:coreProperties>
</file>