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  <p:sldMasterId id="2147483780" r:id="rId2"/>
    <p:sldMasterId id="2147483799" r:id="rId3"/>
    <p:sldMasterId id="2147483875" r:id="rId4"/>
    <p:sldMasterId id="2147483907" r:id="rId5"/>
    <p:sldMasterId id="2147483923" r:id="rId6"/>
    <p:sldMasterId id="2147483935" r:id="rId7"/>
  </p:sldMasterIdLst>
  <p:notesMasterIdLst>
    <p:notesMasterId r:id="rId64"/>
  </p:notesMasterIdLst>
  <p:sldIdLst>
    <p:sldId id="1613" r:id="rId8"/>
    <p:sldId id="1446" r:id="rId9"/>
    <p:sldId id="1475" r:id="rId10"/>
    <p:sldId id="2804" r:id="rId11"/>
    <p:sldId id="2800" r:id="rId12"/>
    <p:sldId id="2736" r:id="rId13"/>
    <p:sldId id="2737" r:id="rId14"/>
    <p:sldId id="2738" r:id="rId15"/>
    <p:sldId id="2739" r:id="rId16"/>
    <p:sldId id="2740" r:id="rId17"/>
    <p:sldId id="2762" r:id="rId18"/>
    <p:sldId id="2763" r:id="rId19"/>
    <p:sldId id="2807" r:id="rId20"/>
    <p:sldId id="2853" r:id="rId21"/>
    <p:sldId id="2808" r:id="rId22"/>
    <p:sldId id="2767" r:id="rId23"/>
    <p:sldId id="2769" r:id="rId24"/>
    <p:sldId id="2802" r:id="rId25"/>
    <p:sldId id="2803" r:id="rId26"/>
    <p:sldId id="2761" r:id="rId27"/>
    <p:sldId id="2772" r:id="rId28"/>
    <p:sldId id="2741" r:id="rId29"/>
    <p:sldId id="2971" r:id="rId30"/>
    <p:sldId id="2743" r:id="rId31"/>
    <p:sldId id="2744" r:id="rId32"/>
    <p:sldId id="2745" r:id="rId33"/>
    <p:sldId id="2759" r:id="rId34"/>
    <p:sldId id="2746" r:id="rId35"/>
    <p:sldId id="2760" r:id="rId36"/>
    <p:sldId id="2748" r:id="rId37"/>
    <p:sldId id="2749" r:id="rId38"/>
    <p:sldId id="2750" r:id="rId39"/>
    <p:sldId id="2751" r:id="rId40"/>
    <p:sldId id="2972" r:id="rId41"/>
    <p:sldId id="2753" r:id="rId42"/>
    <p:sldId id="2754" r:id="rId43"/>
    <p:sldId id="2755" r:id="rId44"/>
    <p:sldId id="2756" r:id="rId45"/>
    <p:sldId id="2757" r:id="rId46"/>
    <p:sldId id="2758" r:id="rId47"/>
    <p:sldId id="2773" r:id="rId48"/>
    <p:sldId id="2787" r:id="rId49"/>
    <p:sldId id="2774" r:id="rId50"/>
    <p:sldId id="2775" r:id="rId51"/>
    <p:sldId id="2777" r:id="rId52"/>
    <p:sldId id="2975" r:id="rId53"/>
    <p:sldId id="2779" r:id="rId54"/>
    <p:sldId id="2780" r:id="rId55"/>
    <p:sldId id="2781" r:id="rId56"/>
    <p:sldId id="2782" r:id="rId57"/>
    <p:sldId id="2783" r:id="rId58"/>
    <p:sldId id="2784" r:id="rId59"/>
    <p:sldId id="2976" r:id="rId60"/>
    <p:sldId id="2732" r:id="rId61"/>
    <p:sldId id="2733" r:id="rId62"/>
    <p:sldId id="297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Merk" initials="MM" lastIdx="1" clrIdx="0">
    <p:extLst>
      <p:ext uri="{19B8F6BF-5375-455C-9EA6-DF929625EA0E}">
        <p15:presenceInfo xmlns:p15="http://schemas.microsoft.com/office/powerpoint/2012/main" userId="b9752986f656f3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10C7FF"/>
    <a:srgbClr val="E7B2FF"/>
    <a:srgbClr val="3366FF"/>
    <a:srgbClr val="4CBF98"/>
    <a:srgbClr val="D324FF"/>
    <a:srgbClr val="98EC60"/>
    <a:srgbClr val="00B0F0"/>
    <a:srgbClr val="985881"/>
    <a:srgbClr val="55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74"/>
    <p:restoredTop sz="94904"/>
  </p:normalViewPr>
  <p:slideViewPr>
    <p:cSldViewPr snapToGrid="0" snapToObjects="1">
      <p:cViewPr varScale="1">
        <p:scale>
          <a:sx n="72" d="100"/>
          <a:sy n="72" d="100"/>
        </p:scale>
        <p:origin x="224" y="1224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10/8/25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88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Dimitri</a:t>
            </a:r>
            <a:r>
              <a:rPr lang="en-US" dirty="0"/>
              <a:t> John, </a:t>
            </a:r>
            <a:r>
              <a:rPr lang="en-US" dirty="0" err="1"/>
              <a:t>Martijn</a:t>
            </a:r>
            <a:r>
              <a:rPr lang="en-US" dirty="0"/>
              <a:t> van </a:t>
            </a:r>
            <a:r>
              <a:rPr lang="en-US" dirty="0" err="1"/>
              <a:t>Overbeek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195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08CDE-0051-4444-B88A-CEDA6CF5DD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Neutrino: Cowan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Reines</a:t>
            </a:r>
            <a:r>
              <a:rPr lang="en-US" baseline="0" dirty="0"/>
              <a:t> reactor antineutrino’s. Neutrinos produced in the sun and reactors (radioactivity)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687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08CDE-0051-4444-B88A-CEDA6CF5DD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Neutrino: Cowan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Reines</a:t>
            </a:r>
            <a:r>
              <a:rPr lang="en-US" baseline="0" dirty="0"/>
              <a:t> met </a:t>
            </a:r>
            <a:r>
              <a:rPr lang="en-US" baseline="0" dirty="0" err="1"/>
              <a:t>reaktor</a:t>
            </a:r>
            <a:r>
              <a:rPr lang="en-US" baseline="0" dirty="0"/>
              <a:t> antineutrino’s. </a:t>
            </a:r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baseline="0" dirty="0"/>
              <a:t> e</a:t>
            </a:r>
            <a:r>
              <a:rPr lang="en-US" dirty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/>
              <a:t>.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weergave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gebeurtenis</a:t>
            </a:r>
            <a:r>
              <a:rPr lang="en-US" baseline="0" dirty="0"/>
              <a:t> </a:t>
            </a:r>
            <a:r>
              <a:rPr lang="en-US" baseline="0" dirty="0" err="1"/>
              <a:t>uit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experiment </a:t>
            </a:r>
            <a:r>
              <a:rPr lang="en-US" baseline="0" dirty="0" err="1"/>
              <a:t>uit</a:t>
            </a:r>
            <a:r>
              <a:rPr lang="en-US" baseline="0" dirty="0"/>
              <a:t> de 90-er </a:t>
            </a:r>
            <a:r>
              <a:rPr lang="en-US" baseline="0" dirty="0" err="1"/>
              <a:t>jaren</a:t>
            </a:r>
            <a:r>
              <a:rPr lang="en-US" baseline="0" dirty="0"/>
              <a:t> van de </a:t>
            </a:r>
            <a:r>
              <a:rPr lang="en-US" baseline="0" dirty="0" err="1"/>
              <a:t>vorige</a:t>
            </a:r>
            <a:r>
              <a:rPr lang="en-US" baseline="0" dirty="0"/>
              <a:t> </a:t>
            </a:r>
            <a:r>
              <a:rPr lang="en-US" baseline="0" dirty="0" err="1"/>
              <a:t>eeuw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371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08CDE-0051-4444-B88A-CEDA6CF5DD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Neutrino: Cowan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Reines</a:t>
            </a:r>
            <a:r>
              <a:rPr lang="en-US" baseline="0" dirty="0"/>
              <a:t> met </a:t>
            </a:r>
            <a:r>
              <a:rPr lang="en-US" baseline="0" dirty="0" err="1"/>
              <a:t>reaktor</a:t>
            </a:r>
            <a:r>
              <a:rPr lang="en-US" baseline="0" dirty="0"/>
              <a:t> antineutrino’s. </a:t>
            </a:r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baseline="0" dirty="0"/>
              <a:t> e</a:t>
            </a:r>
            <a:r>
              <a:rPr lang="en-US" dirty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/>
              <a:t>.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weergave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gebeurtenis</a:t>
            </a:r>
            <a:r>
              <a:rPr lang="en-US" baseline="0" dirty="0"/>
              <a:t> </a:t>
            </a:r>
            <a:r>
              <a:rPr lang="en-US" baseline="0" dirty="0" err="1"/>
              <a:t>uit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experiment </a:t>
            </a:r>
            <a:r>
              <a:rPr lang="en-US" baseline="0" dirty="0" err="1"/>
              <a:t>uit</a:t>
            </a:r>
            <a:r>
              <a:rPr lang="en-US" baseline="0" dirty="0"/>
              <a:t> de 90-er </a:t>
            </a:r>
            <a:r>
              <a:rPr lang="en-US" baseline="0" dirty="0" err="1"/>
              <a:t>jaren</a:t>
            </a:r>
            <a:r>
              <a:rPr lang="en-US" baseline="0" dirty="0"/>
              <a:t> van de </a:t>
            </a:r>
            <a:r>
              <a:rPr lang="en-US" baseline="0" dirty="0" err="1"/>
              <a:t>vorige</a:t>
            </a:r>
            <a:r>
              <a:rPr lang="en-US" baseline="0" dirty="0"/>
              <a:t> </a:t>
            </a:r>
            <a:r>
              <a:rPr lang="en-US" baseline="0" dirty="0" err="1"/>
              <a:t>eeuw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2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47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39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0AA83-0691-413C-8CAD-725A696157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Combination of Relativity and quantum mechanics: Dirac Equation: two solutions: positive and negative energy. </a:t>
            </a:r>
          </a:p>
          <a:p>
            <a:r>
              <a:rPr lang="en-US" dirty="0"/>
              <a:t>Westminster Abbey grave. </a:t>
            </a:r>
          </a:p>
          <a:p>
            <a:endParaRPr lang="en-US" dirty="0"/>
          </a:p>
          <a:p>
            <a:r>
              <a:rPr lang="en-US" dirty="0"/>
              <a:t>Bubble chamber Anderson looked at cosmic radiation.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38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28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8FCF6-C628-40E9-9ED1-CC5BBD00A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Imprssion</a:t>
            </a:r>
            <a:r>
              <a:rPr lang="en-US" dirty="0"/>
              <a:t> CERN experiment </a:t>
            </a:r>
          </a:p>
          <a:p>
            <a:endParaRPr lang="en-US" dirty="0"/>
          </a:p>
          <a:p>
            <a:r>
              <a:rPr lang="en-US" dirty="0"/>
              <a:t>p+ p-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pi+pi-pi+pi</a:t>
            </a:r>
            <a:r>
              <a:rPr lang="en-US" dirty="0">
                <a:sym typeface="Wingdings"/>
              </a:rPr>
              <a:t>- (yellow)  en </a:t>
            </a:r>
            <a:r>
              <a:rPr lang="en-US" dirty="0" err="1">
                <a:sym typeface="Wingdings"/>
              </a:rPr>
              <a:t>e+e</a:t>
            </a:r>
            <a:r>
              <a:rPr lang="en-US" dirty="0">
                <a:sym typeface="Wingdings"/>
              </a:rPr>
              <a:t>- gamma gamma (red)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16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59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9149C-A61D-4F80-BE82-CE214C689D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05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9BE115-9811-45FC-8F82-82A29B3ADE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March 2013 Sam Ting reported</a:t>
            </a:r>
            <a:r>
              <a:rPr lang="en-US" baseline="0" dirty="0"/>
              <a:t> 400 000 positrons by AMS with a positron over electron ratio increasing between 10 </a:t>
            </a:r>
            <a:r>
              <a:rPr lang="en-US" baseline="0" dirty="0" err="1"/>
              <a:t>GeV</a:t>
            </a:r>
            <a:r>
              <a:rPr lang="en-US" baseline="0" dirty="0"/>
              <a:t> and 250 </a:t>
            </a:r>
            <a:r>
              <a:rPr lang="en-US" baseline="0" dirty="0" err="1"/>
              <a:t>GeV</a:t>
            </a:r>
            <a:r>
              <a:rPr lang="en-US" baseline="0" dirty="0"/>
              <a:t>, consistent with dark matter annihilation.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62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B7FC3-EE4A-4FE3-83D6-013B1E6913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9608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734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4390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204DB6-5E26-4254-8482-097E7CC1F5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9545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E1A2E-3F23-4227-9201-E1BA8B5B82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72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21E77-E273-4262-A7AB-E9AB87BFD5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994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58BAA2-5065-4378-BAAF-343A43841A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looked for weak </a:t>
            </a:r>
            <a:r>
              <a:rPr lang="en-US" dirty="0" err="1"/>
              <a:t>radiosignals</a:t>
            </a:r>
            <a:r>
              <a:rPr lang="en-US" dirty="0"/>
              <a:t> in space </a:t>
            </a:r>
            <a:r>
              <a:rPr lang="en-US" baseline="0" dirty="0"/>
              <a:t>(purpose: </a:t>
            </a:r>
            <a:r>
              <a:rPr lang="en-US" baseline="0" dirty="0" err="1"/>
              <a:t>communicatie</a:t>
            </a:r>
            <a:r>
              <a:rPr lang="en-US" baseline="0" dirty="0"/>
              <a:t> </a:t>
            </a:r>
            <a:r>
              <a:rPr lang="en-US" baseline="0" dirty="0" err="1"/>
              <a:t>satellieten</a:t>
            </a:r>
            <a:r>
              <a:rPr lang="en-US" baseline="0" dirty="0"/>
              <a:t>) </a:t>
            </a:r>
          </a:p>
          <a:p>
            <a:endParaRPr lang="en-US" baseline="0" dirty="0"/>
          </a:p>
          <a:p>
            <a:r>
              <a:rPr lang="en-US" baseline="0" dirty="0"/>
              <a:t>Observed strong signal: CMB from </a:t>
            </a:r>
            <a:r>
              <a:rPr lang="en-US" dirty="0"/>
              <a:t>big bang!</a:t>
            </a:r>
            <a:r>
              <a:rPr lang="en-US" baseline="0" dirty="0"/>
              <a:t> (No pigeon shit) </a:t>
            </a:r>
            <a:endParaRPr lang="en-US" dirty="0"/>
          </a:p>
          <a:p>
            <a:r>
              <a:rPr lang="en-US" dirty="0"/>
              <a:t>Infrared microwave radiation (1 mm)</a:t>
            </a:r>
          </a:p>
          <a:p>
            <a:endParaRPr lang="en-US" dirty="0"/>
          </a:p>
          <a:p>
            <a:r>
              <a:rPr lang="en-US" dirty="0"/>
              <a:t>Cosmological discovery of remnant big bang. </a:t>
            </a:r>
          </a:p>
          <a:p>
            <a:r>
              <a:rPr lang="en-US" dirty="0"/>
              <a:t>Temperature map of the universe. </a:t>
            </a:r>
            <a:r>
              <a:rPr lang="en-US" dirty="0" err="1"/>
              <a:t>Nobelprijs</a:t>
            </a:r>
            <a:r>
              <a:rPr lang="en-US" dirty="0"/>
              <a:t> 1978. </a:t>
            </a:r>
          </a:p>
          <a:p>
            <a:endParaRPr lang="en-US" dirty="0"/>
          </a:p>
          <a:p>
            <a:r>
              <a:rPr lang="en-US" dirty="0"/>
              <a:t>Mather en Smoot observed spectrum CMB and angular distribution (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sattelite</a:t>
            </a:r>
            <a:r>
              <a:rPr lang="en-US" dirty="0"/>
              <a:t>): </a:t>
            </a:r>
            <a:r>
              <a:rPr lang="en-US" dirty="0" err="1"/>
              <a:t>nobelprize</a:t>
            </a:r>
            <a:r>
              <a:rPr lang="en-US" dirty="0"/>
              <a:t>  2006 </a:t>
            </a:r>
          </a:p>
        </p:txBody>
      </p:sp>
    </p:spTree>
    <p:extLst>
      <p:ext uri="{BB962C8B-B14F-4D97-AF65-F5344CB8AC3E}">
        <p14:creationId xmlns:p14="http://schemas.microsoft.com/office/powerpoint/2010/main" val="31986161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C4EE72-16C0-4615-84A1-E0FF512AB7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Penzias 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6945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physics based on daily experience.</a:t>
            </a:r>
            <a:r>
              <a:rPr lang="en-US" baseline="0" dirty="0"/>
              <a:t> </a:t>
            </a:r>
            <a:r>
              <a:rPr lang="en-US" dirty="0"/>
              <a:t>Physics</a:t>
            </a:r>
            <a:r>
              <a:rPr lang="en-US" baseline="0" dirty="0"/>
              <a:t> of the very fast and very small is counterintuitive! </a:t>
            </a:r>
            <a:r>
              <a:rPr lang="en-US" dirty="0"/>
              <a:t>c and h-bar are fundamental constants of nature. Is there something that goes beyond c and h? No. QFT combines Relativity</a:t>
            </a:r>
            <a:r>
              <a:rPr lang="en-US" baseline="0" dirty="0"/>
              <a:t> and QM.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31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940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3808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Petit Paris 1959 – 1972 – 14 </a:t>
            </a:r>
            <a:r>
              <a:rPr lang="en-US" dirty="0" err="1"/>
              <a:t>juillet</a:t>
            </a:r>
            <a:r>
              <a:rPr lang="en-US" dirty="0"/>
              <a:t> party on </a:t>
            </a:r>
            <a:r>
              <a:rPr lang="en-US" dirty="0" err="1"/>
              <a:t>Amorsplein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497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Exchange of quanta!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0937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3635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E5DF6-5068-48DC-843A-C76D2F9107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Ellis</a:t>
            </a:r>
          </a:p>
        </p:txBody>
      </p:sp>
    </p:spTree>
    <p:extLst>
      <p:ext uri="{BB962C8B-B14F-4D97-AF65-F5344CB8AC3E}">
        <p14:creationId xmlns:p14="http://schemas.microsoft.com/office/powerpoint/2010/main" val="898995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Lagrangian: T – V  Kinetic minus potential energy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68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2072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069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972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physics based on daily experience.</a:t>
            </a:r>
            <a:r>
              <a:rPr lang="en-US" baseline="0" dirty="0"/>
              <a:t> </a:t>
            </a:r>
            <a:r>
              <a:rPr lang="en-US" dirty="0"/>
              <a:t>Physics</a:t>
            </a:r>
            <a:r>
              <a:rPr lang="en-US" baseline="0" dirty="0"/>
              <a:t> of the very fast and very small is counterintuitive! </a:t>
            </a:r>
            <a:r>
              <a:rPr lang="en-US" dirty="0"/>
              <a:t>c and h-bar are fundamental constants of nature. Is there something that goes beyond c and h? No. QFT combines Relativity</a:t>
            </a:r>
            <a:r>
              <a:rPr lang="en-US" baseline="0" dirty="0"/>
              <a:t> and QM.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595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Empedocles was first, later adopted by Aristotle in 450 BC.</a:t>
            </a:r>
          </a:p>
          <a:p>
            <a:r>
              <a:rPr lang="en-US" dirty="0"/>
              <a:t>Plato first called it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25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Operette</a:t>
            </a:r>
            <a:r>
              <a:rPr lang="en-US" dirty="0"/>
              <a:t> </a:t>
            </a:r>
            <a:r>
              <a:rPr lang="en-US" dirty="0" err="1"/>
              <a:t>geschreven</a:t>
            </a:r>
            <a:r>
              <a:rPr lang="en-US" dirty="0"/>
              <a:t> door Jacques </a:t>
            </a:r>
            <a:r>
              <a:rPr lang="en-US" dirty="0" err="1"/>
              <a:t>Pirson</a:t>
            </a:r>
            <a:r>
              <a:rPr lang="en-US" dirty="0"/>
              <a:t> 1928, </a:t>
            </a:r>
            <a:r>
              <a:rPr lang="en-US" dirty="0" err="1"/>
              <a:t>uitgevoerd</a:t>
            </a:r>
            <a:r>
              <a:rPr lang="en-US" dirty="0"/>
              <a:t> door </a:t>
            </a:r>
            <a:r>
              <a:rPr lang="en-US" dirty="0" err="1"/>
              <a:t>Fons</a:t>
            </a:r>
            <a:r>
              <a:rPr lang="en-US" dirty="0"/>
              <a:t> </a:t>
            </a:r>
            <a:r>
              <a:rPr lang="en-US" dirty="0" err="1"/>
              <a:t>Olterdissen</a:t>
            </a:r>
            <a:r>
              <a:rPr lang="en-US" dirty="0"/>
              <a:t> in Bonbonniere. (</a:t>
            </a:r>
            <a:r>
              <a:rPr lang="en-US" dirty="0" err="1"/>
              <a:t>Olterdissen</a:t>
            </a:r>
            <a:r>
              <a:rPr lang="en-US" dirty="0"/>
              <a:t> </a:t>
            </a:r>
            <a:r>
              <a:rPr lang="en-US" dirty="0" err="1"/>
              <a:t>bekend</a:t>
            </a:r>
            <a:r>
              <a:rPr lang="en-US" dirty="0"/>
              <a:t> van </a:t>
            </a:r>
            <a:r>
              <a:rPr lang="en-US" dirty="0" err="1"/>
              <a:t>Trijn</a:t>
            </a:r>
            <a:r>
              <a:rPr lang="en-US" dirty="0"/>
              <a:t> de </a:t>
            </a:r>
            <a:r>
              <a:rPr lang="en-US" dirty="0" err="1"/>
              <a:t>Begijn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44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Operette</a:t>
            </a:r>
            <a:r>
              <a:rPr lang="en-US" dirty="0"/>
              <a:t> </a:t>
            </a:r>
            <a:r>
              <a:rPr lang="en-US" dirty="0" err="1"/>
              <a:t>geschreven</a:t>
            </a:r>
            <a:r>
              <a:rPr lang="en-US" dirty="0"/>
              <a:t> door Jacques </a:t>
            </a:r>
            <a:r>
              <a:rPr lang="en-US" dirty="0" err="1"/>
              <a:t>Pirson</a:t>
            </a:r>
            <a:r>
              <a:rPr lang="en-US" dirty="0"/>
              <a:t> 1928, </a:t>
            </a:r>
            <a:r>
              <a:rPr lang="en-US" dirty="0" err="1"/>
              <a:t>uitgevoerd</a:t>
            </a:r>
            <a:r>
              <a:rPr lang="en-US" dirty="0"/>
              <a:t> door </a:t>
            </a:r>
            <a:r>
              <a:rPr lang="en-US" dirty="0" err="1"/>
              <a:t>Fons</a:t>
            </a:r>
            <a:r>
              <a:rPr lang="en-US" dirty="0"/>
              <a:t> </a:t>
            </a:r>
            <a:r>
              <a:rPr lang="en-US" dirty="0" err="1"/>
              <a:t>Olterdissen</a:t>
            </a:r>
            <a:r>
              <a:rPr lang="en-US" dirty="0"/>
              <a:t> in Bonbonniere.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Slotkoor</a:t>
            </a:r>
            <a:r>
              <a:rPr lang="en-US" dirty="0"/>
              <a:t> van </a:t>
            </a:r>
            <a:r>
              <a:rPr lang="en-US" dirty="0" err="1"/>
              <a:t>Trijn</a:t>
            </a:r>
            <a:r>
              <a:rPr lang="en-US" dirty="0"/>
              <a:t> de </a:t>
            </a:r>
            <a:r>
              <a:rPr lang="en-US" dirty="0" err="1"/>
              <a:t>Begijn</a:t>
            </a:r>
            <a:r>
              <a:rPr lang="en-US" dirty="0"/>
              <a:t> is </a:t>
            </a:r>
            <a:r>
              <a:rPr lang="en-US" dirty="0" err="1"/>
              <a:t>Maastrichts</a:t>
            </a:r>
            <a:r>
              <a:rPr lang="en-US" dirty="0"/>
              <a:t> </a:t>
            </a:r>
            <a:r>
              <a:rPr lang="en-US" dirty="0" err="1"/>
              <a:t>Volslied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104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07433-4233-46F6-A663-63F6647220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Simple:</a:t>
            </a:r>
            <a:r>
              <a:rPr lang="en-US" baseline="0" dirty="0"/>
              <a:t> world everything is made of electron, up, down. Chemistry explained with quantum mechanics.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819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0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022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163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671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33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613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02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120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4369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835393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0709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4309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april</a:t>
            </a:r>
            <a:r>
              <a:rPr lang="en-US" dirty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2786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9111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1677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4260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0001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5350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875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806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0381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113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933296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4488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09359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6214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378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76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573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5243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313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2770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0089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1181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78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5560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5859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54804330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9165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5454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9221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1771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0775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1126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988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9586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40322234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9113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1350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40718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64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527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26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48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190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849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1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1680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22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178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86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475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5820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april</a:t>
            </a:r>
            <a:r>
              <a:rPr lang="en-US" dirty="0"/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6664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2212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9815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7272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060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89703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4489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65464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463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0672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2767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8603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2521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754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855" r:id="rId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22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01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27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42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5.wmf"/><Relationship Id="rId3" Type="http://schemas.openxmlformats.org/officeDocument/2006/relationships/image" Target="../media/image25.png"/><Relationship Id="rId7" Type="http://schemas.openxmlformats.org/officeDocument/2006/relationships/image" Target="../media/image29.wmf"/><Relationship Id="rId12" Type="http://schemas.openxmlformats.org/officeDocument/2006/relationships/image" Target="../media/image34.w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wmf"/><Relationship Id="rId11" Type="http://schemas.openxmlformats.org/officeDocument/2006/relationships/image" Target="../media/image33.wmf"/><Relationship Id="rId5" Type="http://schemas.openxmlformats.org/officeDocument/2006/relationships/image" Target="../media/image27.wmf"/><Relationship Id="rId15" Type="http://schemas.openxmlformats.org/officeDocument/2006/relationships/image" Target="../media/image37.png"/><Relationship Id="rId10" Type="http://schemas.openxmlformats.org/officeDocument/2006/relationships/image" Target="../media/image32.wmf"/><Relationship Id="rId4" Type="http://schemas.openxmlformats.org/officeDocument/2006/relationships/image" Target="../media/image26.jpeg"/><Relationship Id="rId9" Type="http://schemas.openxmlformats.org/officeDocument/2006/relationships/image" Target="../media/image31.wmf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13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jpeg"/><Relationship Id="rId5" Type="http://schemas.openxmlformats.org/officeDocument/2006/relationships/image" Target="../media/image48.tif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8.tif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jDC3-QSiLB4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image" Target="../media/image48.tif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jpeg"/><Relationship Id="rId5" Type="http://schemas.openxmlformats.org/officeDocument/2006/relationships/image" Target="../media/image58.jpe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4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11" Type="http://schemas.openxmlformats.org/officeDocument/2006/relationships/image" Target="../media/image410.png"/><Relationship Id="rId5" Type="http://schemas.openxmlformats.org/officeDocument/2006/relationships/image" Target="../media/image66.jpeg"/><Relationship Id="rId10" Type="http://schemas.openxmlformats.org/officeDocument/2006/relationships/image" Target="../media/image69.pn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home.cern/news/press-release/physics/alpha-experiment-cern-observes-influence-gravity-antimatter" TargetMode="Externa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.png"/><Relationship Id="rId11" Type="http://schemas.openxmlformats.org/officeDocument/2006/relationships/image" Target="../media/image12.tiff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6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jpg"/><Relationship Id="rId5" Type="http://schemas.openxmlformats.org/officeDocument/2006/relationships/image" Target="../media/image55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5.jpeg"/><Relationship Id="rId5" Type="http://schemas.openxmlformats.org/officeDocument/2006/relationships/image" Target="../media/image55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0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.jpeg"/><Relationship Id="rId11" Type="http://schemas.openxmlformats.org/officeDocument/2006/relationships/image" Target="../media/image12.tiff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microsoft.com/office/2007/relationships/hdphoto" Target="../media/hdphoto1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6.jpeg"/><Relationship Id="rId4" Type="http://schemas.openxmlformats.org/officeDocument/2006/relationships/image" Target="../media/image9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7" Type="http://schemas.openxmlformats.org/officeDocument/2006/relationships/image" Target="../media/image10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92.png"/><Relationship Id="rId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8.jpeg"/><Relationship Id="rId7" Type="http://schemas.microsoft.com/office/2007/relationships/hdphoto" Target="../media/hdphoto1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2.png"/><Relationship Id="rId11" Type="http://schemas.openxmlformats.org/officeDocument/2006/relationships/image" Target="../media/image110.jpeg"/><Relationship Id="rId5" Type="http://schemas.openxmlformats.org/officeDocument/2006/relationships/image" Target="../media/image100.png"/><Relationship Id="rId10" Type="http://schemas.openxmlformats.org/officeDocument/2006/relationships/image" Target="../media/image101.png"/><Relationship Id="rId4" Type="http://schemas.openxmlformats.org/officeDocument/2006/relationships/image" Target="../media/image108.jpeg"/><Relationship Id="rId9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11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108.jpe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78.jpe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8.jpeg"/><Relationship Id="rId5" Type="http://schemas.microsoft.com/office/2007/relationships/hdphoto" Target="../media/hdphoto1.wdp"/><Relationship Id="rId4" Type="http://schemas.openxmlformats.org/officeDocument/2006/relationships/image" Target="../media/image92.png"/><Relationship Id="rId9" Type="http://schemas.openxmlformats.org/officeDocument/2006/relationships/image" Target="../media/image11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78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8.jpeg"/><Relationship Id="rId5" Type="http://schemas.microsoft.com/office/2007/relationships/hdphoto" Target="../media/hdphoto1.wdp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1.png"/><Relationship Id="rId5" Type="http://schemas.openxmlformats.org/officeDocument/2006/relationships/image" Target="../media/image56.pn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7.jpg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50690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lecture series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Studium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 10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 8,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BAD6F-3BB3-E86D-FDE6-1E07AC701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930777"/>
            <a:ext cx="3465722" cy="23104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728AF7-80BD-26F4-FA27-0919CB001F29}"/>
              </a:ext>
            </a:extLst>
          </p:cNvPr>
          <p:cNvSpPr/>
          <p:nvPr/>
        </p:nvSpPr>
        <p:spPr>
          <a:xfrm>
            <a:off x="10191122" y="2972384"/>
            <a:ext cx="481971" cy="257559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7B2C2-CF0C-543D-6E45-11682074D973}"/>
              </a:ext>
            </a:extLst>
          </p:cNvPr>
          <p:cNvSpPr/>
          <p:nvPr/>
        </p:nvSpPr>
        <p:spPr>
          <a:xfrm>
            <a:off x="8016691" y="2972385"/>
            <a:ext cx="556656" cy="224901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3A9DE-1D6A-C5AA-CF73-68D7C52F3FC2}"/>
              </a:ext>
            </a:extLst>
          </p:cNvPr>
          <p:cNvSpPr txBox="1"/>
          <p:nvPr/>
        </p:nvSpPr>
        <p:spPr>
          <a:xfrm>
            <a:off x="7979785" y="2945204"/>
            <a:ext cx="6327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BE495-3400-8A3E-919D-2966BB163B1C}"/>
              </a:ext>
            </a:extLst>
          </p:cNvPr>
          <p:cNvSpPr txBox="1"/>
          <p:nvPr/>
        </p:nvSpPr>
        <p:spPr>
          <a:xfrm>
            <a:off x="10230298" y="2963374"/>
            <a:ext cx="5275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582955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9EB92-C2C3-14FD-7954-586C52367B6E}"/>
              </a:ext>
            </a:extLst>
          </p:cNvPr>
          <p:cNvSpPr txBox="1"/>
          <p:nvPr/>
        </p:nvSpPr>
        <p:spPr>
          <a:xfrm>
            <a:off x="8079204" y="4491837"/>
            <a:ext cx="589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F19317-55EA-0034-32E5-28FAE6942AEC}"/>
              </a:ext>
            </a:extLst>
          </p:cNvPr>
          <p:cNvSpPr txBox="1"/>
          <p:nvPr/>
        </p:nvSpPr>
        <p:spPr>
          <a:xfrm>
            <a:off x="8328304" y="5669578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Dead</a:t>
            </a:r>
          </a:p>
        </p:txBody>
      </p:sp>
    </p:spTree>
    <p:extLst>
      <p:ext uri="{BB962C8B-B14F-4D97-AF65-F5344CB8AC3E}">
        <p14:creationId xmlns:p14="http://schemas.microsoft.com/office/powerpoint/2010/main" val="407140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3" grpId="0"/>
      <p:bldP spid="11" grpId="0"/>
      <p:bldP spid="9" grpId="0" animBg="1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">
            <a:extLst>
              <a:ext uri="{FF2B5EF4-FFF2-40B4-BE49-F238E27FC236}">
                <a16:creationId xmlns:a16="http://schemas.microsoft.com/office/drawing/2014/main" id="{23B73ADC-E304-FD4F-9953-B4A01AF26C1C}"/>
              </a:ext>
            </a:extLst>
          </p:cNvPr>
          <p:cNvGrpSpPr>
            <a:grpSpLocks/>
          </p:cNvGrpSpPr>
          <p:nvPr/>
        </p:nvGrpSpPr>
        <p:grpSpPr bwMode="auto">
          <a:xfrm>
            <a:off x="556651" y="2882953"/>
            <a:ext cx="5767952" cy="3857117"/>
            <a:chOff x="-116289" y="270164"/>
            <a:chExt cx="9060026" cy="6435436"/>
          </a:xfrm>
        </p:grpSpPr>
        <p:pic>
          <p:nvPicPr>
            <p:cNvPr id="65" name="Picture 2" descr="http://spiff.rit.edu/classes/phys314/lectures/period/color_table.gif">
              <a:extLst>
                <a:ext uri="{FF2B5EF4-FFF2-40B4-BE49-F238E27FC236}">
                  <a16:creationId xmlns:a16="http://schemas.microsoft.com/office/drawing/2014/main" id="{05AA1C34-C646-C640-9A99-634B9110F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289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FE52ACE-F117-6E43-950E-E940F1E7E684}"/>
                </a:ext>
              </a:extLst>
            </p:cNvPr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5009" y="1601265"/>
            <a:ext cx="4837112" cy="483711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89291" y="277814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2927351" y="2746114"/>
            <a:ext cx="295275" cy="629483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6460762" y="3717558"/>
            <a:ext cx="644288" cy="404734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1270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36" y="1854263"/>
            <a:ext cx="235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‘Lego blocks’ </a:t>
            </a:r>
            <a:r>
              <a:rPr lang="en-US" dirty="0">
                <a:solidFill>
                  <a:srgbClr val="76D6FF"/>
                </a:solidFill>
                <a:latin typeface="Calibri" charset="0"/>
                <a:ea typeface="Calibri" charset="0"/>
                <a:cs typeface="Calibri" charset="0"/>
              </a:rPr>
              <a:t> of nature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6D6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7F1ABECD-7FA2-B549-8F7E-2008DBCB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  <a:cs typeface="Helvetica Neue Light"/>
              </a:rPr>
              <a:t>Stable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Matter on Earth</a:t>
            </a:r>
          </a:p>
        </p:txBody>
      </p:sp>
      <p:sp>
        <p:nvSpPr>
          <p:cNvPr id="59" name="Text Box 56">
            <a:extLst>
              <a:ext uri="{FF2B5EF4-FFF2-40B4-BE49-F238E27FC236}">
                <a16:creationId xmlns:a16="http://schemas.microsoft.com/office/drawing/2014/main" id="{52794362-28FA-174C-8340-226F1FDF7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670" y="3469735"/>
            <a:ext cx="2366963" cy="40011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ahoma" pitchFamily="34" charset="0"/>
              </a:rPr>
              <a:t>Mendeleev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system</a:t>
            </a:r>
          </a:p>
        </p:txBody>
      </p:sp>
      <p:pic>
        <p:nvPicPr>
          <p:cNvPr id="12" name="Picture 11" descr="Zoervleis.jpg">
            <a:extLst>
              <a:ext uri="{FF2B5EF4-FFF2-40B4-BE49-F238E27FC236}">
                <a16:creationId xmlns:a16="http://schemas.microsoft.com/office/drawing/2014/main" id="{75F91B35-A14C-31C5-B953-433713D148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80055" y="3000365"/>
            <a:ext cx="4035576" cy="18916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AAC455-D904-1CC0-6188-83C60B139F16}"/>
              </a:ext>
            </a:extLst>
          </p:cNvPr>
          <p:cNvSpPr txBox="1"/>
          <p:nvPr/>
        </p:nvSpPr>
        <p:spPr>
          <a:xfrm>
            <a:off x="8946600" y="4479315"/>
            <a:ext cx="1881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Zoer-vleis</a:t>
            </a:r>
            <a:r>
              <a:rPr lang="mr-IN" sz="2400" dirty="0">
                <a:solidFill>
                  <a:schemeClr val="bg1"/>
                </a:solidFill>
              </a:rPr>
              <a:t>…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51F583-EED2-0F47-8ABE-B0E71F5E06A4}"/>
              </a:ext>
            </a:extLst>
          </p:cNvPr>
          <p:cNvSpPr txBox="1"/>
          <p:nvPr/>
        </p:nvSpPr>
        <p:spPr>
          <a:xfrm>
            <a:off x="7648925" y="2896891"/>
            <a:ext cx="1246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Even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41477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502" grpId="0" animBg="1"/>
      <p:bldP spid="616503" grpId="0" animBg="1"/>
      <p:bldP spid="59" grpId="0"/>
      <p:bldP spid="14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D118900-9626-444A-A5DD-1BB0A78CF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0" t="12955" r="20101" b="8978"/>
          <a:stretch/>
        </p:blipFill>
        <p:spPr>
          <a:xfrm>
            <a:off x="6190140" y="3469100"/>
            <a:ext cx="5671115" cy="33205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C585E-994D-D94C-B719-0E5AE37F5CC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5400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4453-8E7B-A64C-BA13-EDE5B508EA3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05767" y="6553200"/>
            <a:ext cx="4758267" cy="30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2" descr="cerntoday">
            <a:extLst>
              <a:ext uri="{FF2B5EF4-FFF2-40B4-BE49-F238E27FC236}">
                <a16:creationId xmlns:a16="http://schemas.microsoft.com/office/drawing/2014/main" id="{15010173-4EA5-5744-BDCE-15D95FE4A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5015"/>
          <a:stretch/>
        </p:blipFill>
        <p:spPr bwMode="auto">
          <a:xfrm>
            <a:off x="6182134" y="136192"/>
            <a:ext cx="5687128" cy="3246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7" descr="cern-lhc-aerial.jpg">
            <a:extLst>
              <a:ext uri="{FF2B5EF4-FFF2-40B4-BE49-F238E27FC236}">
                <a16:creationId xmlns:a16="http://schemas.microsoft.com/office/drawing/2014/main" id="{D6C0B893-B7EE-BC4C-86AE-893832371B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82" b="8538"/>
          <a:stretch/>
        </p:blipFill>
        <p:spPr>
          <a:xfrm>
            <a:off x="251254" y="3484494"/>
            <a:ext cx="5804357" cy="3296797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52CE6-F25F-F442-9D73-7B520079ED57}"/>
              </a:ext>
            </a:extLst>
          </p:cNvPr>
          <p:cNvGrpSpPr/>
          <p:nvPr/>
        </p:nvGrpSpPr>
        <p:grpSpPr>
          <a:xfrm>
            <a:off x="7882983" y="4124147"/>
            <a:ext cx="2935280" cy="2492494"/>
            <a:chOff x="7882983" y="4124147"/>
            <a:chExt cx="2935280" cy="24924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246508-9D68-E44F-A81F-9ABCD8591586}"/>
                </a:ext>
              </a:extLst>
            </p:cNvPr>
            <p:cNvSpPr txBox="1"/>
            <p:nvPr/>
          </p:nvSpPr>
          <p:spPr>
            <a:xfrm rot="19149529">
              <a:off x="7882983" y="5876170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DC977E-8489-AE4F-86EC-BA8C80C4A029}"/>
                </a:ext>
              </a:extLst>
            </p:cNvPr>
            <p:cNvSpPr txBox="1"/>
            <p:nvPr/>
          </p:nvSpPr>
          <p:spPr>
            <a:xfrm rot="18734337">
              <a:off x="9710552" y="4804696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9D35E13-E0AF-C34E-A164-E150DF635514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V="1">
              <a:off x="8229063" y="5706623"/>
              <a:ext cx="1431302" cy="91001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191DE9-BF86-D342-9C85-F8E90628DD3B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H="1">
              <a:off x="9724400" y="4585936"/>
              <a:ext cx="1093863" cy="76544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BF9713-F1A4-422B-12EA-D522D611C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3" b="12875"/>
          <a:stretch/>
        </p:blipFill>
        <p:spPr bwMode="auto">
          <a:xfrm>
            <a:off x="238898" y="175428"/>
            <a:ext cx="5839730" cy="320359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1DFD0-AE90-5848-88D7-05977E12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130"/>
            <a:ext cx="6308203" cy="762000"/>
          </a:xfrm>
        </p:spPr>
        <p:txBody>
          <a:bodyPr/>
          <a:lstStyle/>
          <a:p>
            <a:r>
              <a:rPr lang="en-NL" dirty="0"/>
              <a:t>CERN: particle physics lab </a:t>
            </a:r>
          </a:p>
        </p:txBody>
      </p:sp>
    </p:spTree>
    <p:extLst>
      <p:ext uri="{BB962C8B-B14F-4D97-AF65-F5344CB8AC3E}">
        <p14:creationId xmlns:p14="http://schemas.microsoft.com/office/powerpoint/2010/main" val="32081282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2DF1-A874-D041-89E9-38EB53534D5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05767" y="6553200"/>
            <a:ext cx="4758267" cy="30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8387AC1-B171-4B4B-8B3A-CF07030C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20000"/>
          </a:blip>
          <a:srcRect t="5714" b="5714"/>
          <a:stretch/>
        </p:blipFill>
        <p:spPr bwMode="auto">
          <a:xfrm>
            <a:off x="6325681" y="3472940"/>
            <a:ext cx="4965512" cy="3303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5" descr="tor_bar_1006_004">
            <a:extLst>
              <a:ext uri="{FF2B5EF4-FFF2-40B4-BE49-F238E27FC236}">
                <a16:creationId xmlns:a16="http://schemas.microsoft.com/office/drawing/2014/main" id="{229B4D8C-6D90-7C47-B021-31F47170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245" y="3427102"/>
            <a:ext cx="5129623" cy="33405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2" descr="des_und_0106_001">
            <a:extLst>
              <a:ext uri="{FF2B5EF4-FFF2-40B4-BE49-F238E27FC236}">
                <a16:creationId xmlns:a16="http://schemas.microsoft.com/office/drawing/2014/main" id="{B4A7A290-B9F6-7A45-968B-C95BA6D95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b="14981"/>
          <a:stretch/>
        </p:blipFill>
        <p:spPr bwMode="auto">
          <a:xfrm>
            <a:off x="6311392" y="103760"/>
            <a:ext cx="4994632" cy="32670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Wouter\Pictures\atlas-underground.jpg">
            <a:extLst>
              <a:ext uri="{FF2B5EF4-FFF2-40B4-BE49-F238E27FC236}">
                <a16:creationId xmlns:a16="http://schemas.microsoft.com/office/drawing/2014/main" id="{8B1A7E86-8B6D-904D-8AD7-3F202999B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9117" b="7321"/>
          <a:stretch/>
        </p:blipFill>
        <p:spPr bwMode="auto">
          <a:xfrm>
            <a:off x="817777" y="118048"/>
            <a:ext cx="5112703" cy="3204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C2361-DFC6-0842-8924-D32D6533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668" y="0"/>
            <a:ext cx="7690757" cy="762000"/>
          </a:xfrm>
          <a:solidFill>
            <a:schemeClr val="tx1">
              <a:alpha val="40000"/>
            </a:schemeClr>
          </a:solidFill>
        </p:spPr>
        <p:txBody>
          <a:bodyPr/>
          <a:lstStyle/>
          <a:p>
            <a:r>
              <a:rPr lang="en-NL" dirty="0"/>
              <a:t>Construction of the Atlas detector at LHC</a:t>
            </a:r>
          </a:p>
        </p:txBody>
      </p:sp>
    </p:spTree>
    <p:extLst>
      <p:ext uri="{BB962C8B-B14F-4D97-AF65-F5344CB8AC3E}">
        <p14:creationId xmlns:p14="http://schemas.microsoft.com/office/powerpoint/2010/main" val="292429373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9A2A4C-48B4-DB10-FD8E-6F7262F7F6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8114" y="584729"/>
            <a:ext cx="37986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Largest “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photocamera</a:t>
            </a:r>
            <a:r>
              <a:rPr lang="en-US" sz="2000" i="1" dirty="0">
                <a:solidFill>
                  <a:srgbClr val="0432FF"/>
                </a:solidFill>
                <a:latin typeface="Tahoma"/>
              </a:rPr>
              <a:t>”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on earth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45 m x 25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3000 </a:t>
            </a:r>
            <a:r>
              <a:rPr lang="en-US" sz="2000" i="1" dirty="0" err="1">
                <a:solidFill>
                  <a:srgbClr val="0432FF"/>
                </a:solidFill>
                <a:latin typeface="Tahoma"/>
              </a:rPr>
              <a:t>ph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ysicists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2268828" y="1921682"/>
            <a:ext cx="7620010" cy="44860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dirty="0">
                <a:solidFill>
                  <a:schemeClr val="bg1"/>
                </a:solidFill>
              </a:rPr>
              <a:t> Atlas Experiment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375232D-1CEB-11F4-67E0-949D5CEB69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31" t="12722" r="4839" b="13736"/>
          <a:stretch>
            <a:fillRect/>
          </a:stretch>
        </p:blipFill>
        <p:spPr>
          <a:xfrm>
            <a:off x="3287354" y="2118687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Picture 3" descr="0611014_09">
            <a:extLst>
              <a:ext uri="{FF2B5EF4-FFF2-40B4-BE49-F238E27FC236}">
                <a16:creationId xmlns:a16="http://schemas.microsoft.com/office/drawing/2014/main" id="{15D4F245-F5CA-484F-EEC8-33C1FE24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3206" y="1624682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146002" y="6331318"/>
            <a:ext cx="7930982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80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MegaPixel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“camera”: 40.000.000 </a:t>
            </a:r>
            <a:r>
              <a:rPr lang="en-US" sz="2400" dirty="0">
                <a:solidFill>
                  <a:srgbClr val="FFFFFF"/>
                </a:solidFill>
                <a:latin typeface="Tahoma"/>
              </a:rPr>
              <a:t>pictures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per second</a:t>
            </a:r>
          </a:p>
        </p:txBody>
      </p:sp>
    </p:spTree>
    <p:extLst>
      <p:ext uri="{BB962C8B-B14F-4D97-AF65-F5344CB8AC3E}">
        <p14:creationId xmlns:p14="http://schemas.microsoft.com/office/powerpoint/2010/main" val="7899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FCAF-A8AD-AAC8-4543-8E95B086B87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42334" y="6553200"/>
            <a:ext cx="2540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24 april 2013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AtlasCollisions.mp4">
            <a:hlinkClick r:id="" action="ppaction://media"/>
            <a:extLst>
              <a:ext uri="{FF2B5EF4-FFF2-40B4-BE49-F238E27FC236}">
                <a16:creationId xmlns:a16="http://schemas.microsoft.com/office/drawing/2014/main" id="{CFB0D46E-8EF1-849C-ABD2-F2AEF67A54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7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Particle Collisions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1CB6DC67-6EA2-0643-8D82-9D2CD7D003C4}"/>
              </a:ext>
            </a:extLst>
          </p:cNvPr>
          <p:cNvGrpSpPr>
            <a:grpSpLocks/>
          </p:cNvGrpSpPr>
          <p:nvPr/>
        </p:nvGrpSpPr>
        <p:grpSpPr bwMode="auto">
          <a:xfrm>
            <a:off x="2325114" y="3075401"/>
            <a:ext cx="7772400" cy="406400"/>
            <a:chOff x="416" y="2438"/>
            <a:chExt cx="4896" cy="256"/>
          </a:xfrm>
        </p:grpSpPr>
        <p:pic>
          <p:nvPicPr>
            <p:cNvPr id="9" name="Picture 7" descr="bolletje_3D_geel">
              <a:extLst>
                <a:ext uri="{FF2B5EF4-FFF2-40B4-BE49-F238E27FC236}">
                  <a16:creationId xmlns:a16="http://schemas.microsoft.com/office/drawing/2014/main" id="{A001D3B0-49AC-4D4C-B0B2-EA5278991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10" name="Picture 14" descr="bolletje_3D_groen">
              <a:extLst>
                <a:ext uri="{FF2B5EF4-FFF2-40B4-BE49-F238E27FC236}">
                  <a16:creationId xmlns:a16="http://schemas.microsoft.com/office/drawing/2014/main" id="{6D133EB4-BA68-7F41-BDDB-D774AC292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ABCFC981-9343-B440-A079-2FC83F9D7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F5E8734D-C9B4-784C-8A25-8A9CA76FDD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8239E20-9D97-159A-13EA-2EDB00716B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31" t="12722" r="4839" b="13736"/>
          <a:stretch>
            <a:fillRect/>
          </a:stretch>
        </p:blipFill>
        <p:spPr>
          <a:xfrm>
            <a:off x="3411425" y="1332806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BFDFFC6-FA7E-8642-802A-ED33E123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9970" r="9282"/>
          <a:stretch>
            <a:fillRect/>
          </a:stretch>
        </p:blipFill>
        <p:spPr bwMode="auto">
          <a:xfrm>
            <a:off x="2250417" y="449907"/>
            <a:ext cx="8135331" cy="49320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400EEA-F4F2-094C-BDA8-2C7ADFFDCE14}"/>
              </a:ext>
            </a:extLst>
          </p:cNvPr>
          <p:cNvSpPr txBox="1"/>
          <p:nvPr/>
        </p:nvSpPr>
        <p:spPr>
          <a:xfrm>
            <a:off x="3719139" y="487825"/>
            <a:ext cx="5644109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QM: “</a:t>
            </a:r>
            <a:r>
              <a:rPr lang="en-GB" sz="2000" i="1" dirty="0">
                <a:solidFill>
                  <a:srgbClr val="000000"/>
                </a:solidFill>
                <a:latin typeface="Tahoma"/>
              </a:rPr>
              <a:t>Everything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that</a:t>
            </a:r>
            <a:r>
              <a:rPr lang="en-GB" sz="2000" i="1" dirty="0">
                <a:solidFill>
                  <a:srgbClr val="000000"/>
                </a:solidFill>
                <a:latin typeface="Tahoma"/>
              </a:rPr>
              <a:t> 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can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happen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will </a:t>
            </a:r>
            <a:r>
              <a:rPr lang="en-GB" sz="2000" i="1" dirty="0">
                <a:solidFill>
                  <a:srgbClr val="000000"/>
                </a:solidFill>
                <a:latin typeface="Tahoma"/>
              </a:rPr>
              <a:t>h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appen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  <a:endParaRPr kumimoji="0" lang="en-NL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963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5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HiggsGRID.mp4">
            <a:hlinkClick r:id="" action="ppaction://media"/>
            <a:extLst>
              <a:ext uri="{FF2B5EF4-FFF2-40B4-BE49-F238E27FC236}">
                <a16:creationId xmlns:a16="http://schemas.microsoft.com/office/drawing/2014/main" id="{D28BD571-2A8D-0247-A42F-131AF8AA5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5106" y="973962"/>
            <a:ext cx="6502400" cy="36576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C53206D-D373-2D46-8F5F-6307C4A1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0" dirty="0">
                <a:solidFill>
                  <a:srgbClr val="FFFFFF"/>
                </a:solidFill>
                <a:latin typeface="Tahoma"/>
              </a:rPr>
              <a:t>Particle Collisions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A53C01-F0BE-AD68-BC55-DA3D69C7B513}"/>
              </a:ext>
            </a:extLst>
          </p:cNvPr>
          <p:cNvSpPr txBox="1"/>
          <p:nvPr/>
        </p:nvSpPr>
        <p:spPr>
          <a:xfrm>
            <a:off x="1730647" y="5113367"/>
            <a:ext cx="8877430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FFFF00"/>
                </a:solidFill>
              </a:rPr>
              <a:t>For a nice video of data collection:  </a:t>
            </a:r>
            <a:r>
              <a:rPr lang="en-GB" dirty="0">
                <a:solidFill>
                  <a:srgbClr val="FFFF00"/>
                </a:solidFill>
                <a:hlinkClick r:id="rId7"/>
              </a:rPr>
              <a:t>https://</a:t>
            </a:r>
            <a:r>
              <a:rPr lang="en-GB" dirty="0" err="1">
                <a:solidFill>
                  <a:srgbClr val="FFFF00"/>
                </a:solidFill>
                <a:hlinkClick r:id="rId7"/>
              </a:rPr>
              <a:t>www.youtube.com</a:t>
            </a:r>
            <a:r>
              <a:rPr lang="en-GB" dirty="0">
                <a:solidFill>
                  <a:srgbClr val="FFFF00"/>
                </a:solidFill>
                <a:hlinkClick r:id="rId7"/>
              </a:rPr>
              <a:t>/</a:t>
            </a:r>
            <a:r>
              <a:rPr lang="en-GB" dirty="0" err="1">
                <a:solidFill>
                  <a:srgbClr val="FFFF00"/>
                </a:solidFill>
                <a:hlinkClick r:id="rId7"/>
              </a:rPr>
              <a:t>watch?v</a:t>
            </a:r>
            <a:r>
              <a:rPr lang="en-GB" dirty="0">
                <a:solidFill>
                  <a:srgbClr val="FFFF00"/>
                </a:solidFill>
                <a:hlinkClick r:id="rId7"/>
              </a:rPr>
              <a:t>=jDC3-QSiLB4</a:t>
            </a:r>
            <a:endParaRPr lang="en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00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Elementary Particles</a:t>
            </a: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662489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720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u="sng" dirty="0">
                  <a:solidFill>
                    <a:srgbClr val="FFFF99"/>
                  </a:solidFill>
                  <a:latin typeface="Tahoma" pitchFamily="34" charset="0"/>
                </a:rPr>
                <a:t>Charge</a:t>
              </a:r>
              <a:endPara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+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2/3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1/3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0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1524000" y="390525"/>
            <a:ext cx="177279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Generation: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1127126" y="4459288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2803525" y="5834064"/>
            <a:ext cx="135165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Matter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082800" y="793751"/>
            <a:ext cx="808038" cy="4868863"/>
            <a:chOff x="352" y="500"/>
            <a:chExt cx="509" cy="3067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10"/>
              <a:ext cx="344" cy="463"/>
              <a:chOff x="306" y="838"/>
              <a:chExt cx="344" cy="463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838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474"/>
              <a:ext cx="344" cy="463"/>
              <a:chOff x="301" y="1447"/>
              <a:chExt cx="344" cy="46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447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61"/>
              <a:ext cx="344" cy="463"/>
              <a:chOff x="317" y="2398"/>
              <a:chExt cx="344" cy="463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398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83"/>
              <a:chOff x="311" y="2983"/>
              <a:chExt cx="370" cy="483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03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n</a:t>
                </a:r>
                <a:r>
                  <a:rPr kumimoji="0" lang="en-US" sz="3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(1895)</a:t>
              </a:r>
            </a:p>
          </p:txBody>
        </p:sp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(1956)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744914" y="793751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960"/>
              <a:chOff x="1428" y="500"/>
              <a:chExt cx="424" cy="2960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16"/>
                <a:ext cx="344" cy="463"/>
                <a:chOff x="1438" y="844"/>
                <a:chExt cx="344" cy="463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844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479"/>
                <a:ext cx="344" cy="463"/>
                <a:chOff x="1442" y="1425"/>
                <a:chExt cx="344" cy="463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2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46"/>
                <a:ext cx="344" cy="463"/>
                <a:chOff x="1447" y="2392"/>
                <a:chExt cx="344" cy="463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392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t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91"/>
                <a:chOff x="1450" y="2969"/>
                <a:chExt cx="348" cy="491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2997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n</a:t>
                  </a:r>
                  <a:r>
                    <a:rPr kumimoji="0" lang="en-US" sz="36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t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2908301" y="793751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954"/>
              <a:chOff x="951" y="500"/>
              <a:chExt cx="374" cy="2954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16"/>
                <a:ext cx="344" cy="463"/>
                <a:chOff x="860" y="835"/>
                <a:chExt cx="344" cy="463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3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474"/>
                <a:ext cx="344" cy="463"/>
                <a:chOff x="877" y="1438"/>
                <a:chExt cx="344" cy="463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438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62"/>
                <a:ext cx="344" cy="463"/>
                <a:chOff x="873" y="2390"/>
                <a:chExt cx="344" cy="463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390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m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85"/>
                <a:chOff x="880" y="2969"/>
                <a:chExt cx="363" cy="485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2991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n</a:t>
                  </a:r>
                  <a:r>
                    <a:rPr kumimoji="0" lang="en-US" sz="36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m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6325513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6CBC58-7D9B-C942-8CD8-36134CF62195}"/>
              </a:ext>
            </a:extLst>
          </p:cNvPr>
          <p:cNvSpPr txBox="1"/>
          <p:nvPr/>
        </p:nvSpPr>
        <p:spPr>
          <a:xfrm>
            <a:off x="1037163" y="3283607"/>
            <a:ext cx="4767908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 “generations” of particles?!</a:t>
            </a:r>
          </a:p>
        </p:txBody>
      </p:sp>
    </p:spTree>
    <p:extLst>
      <p:ext uri="{BB962C8B-B14F-4D97-AF65-F5344CB8AC3E}">
        <p14:creationId xmlns:p14="http://schemas.microsoft.com/office/powerpoint/2010/main" val="3265175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Elementary Particles</a:t>
            </a: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662489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720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Charge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+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2/3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1/3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0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1524000" y="390525"/>
            <a:ext cx="177279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Generation: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1127126" y="4459288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2803525" y="5834064"/>
            <a:ext cx="135165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Matter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082800" y="793751"/>
            <a:ext cx="808038" cy="4868863"/>
            <a:chOff x="352" y="500"/>
            <a:chExt cx="509" cy="3067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10"/>
              <a:ext cx="344" cy="463"/>
              <a:chOff x="306" y="838"/>
              <a:chExt cx="344" cy="463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838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474"/>
              <a:ext cx="344" cy="463"/>
              <a:chOff x="301" y="1447"/>
              <a:chExt cx="344" cy="46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447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61"/>
              <a:ext cx="344" cy="463"/>
              <a:chOff x="317" y="2398"/>
              <a:chExt cx="344" cy="463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398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83"/>
              <a:chOff x="311" y="2983"/>
              <a:chExt cx="370" cy="483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03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n</a:t>
                </a:r>
                <a:r>
                  <a:rPr kumimoji="0" lang="en-US" sz="3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(1895)</a:t>
              </a:r>
            </a:p>
          </p:txBody>
        </p:sp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(1956)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744914" y="793751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960"/>
              <a:chOff x="1428" y="500"/>
              <a:chExt cx="424" cy="2960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16"/>
                <a:ext cx="344" cy="463"/>
                <a:chOff x="1438" y="844"/>
                <a:chExt cx="344" cy="463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844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479"/>
                <a:ext cx="344" cy="463"/>
                <a:chOff x="1442" y="1425"/>
                <a:chExt cx="344" cy="463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2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46"/>
                <a:ext cx="344" cy="463"/>
                <a:chOff x="1447" y="2392"/>
                <a:chExt cx="344" cy="463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392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t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91"/>
                <a:chOff x="1450" y="2969"/>
                <a:chExt cx="348" cy="491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2997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n</a:t>
                  </a:r>
                  <a:r>
                    <a:rPr kumimoji="0" lang="en-US" sz="36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t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2908301" y="793751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954"/>
              <a:chOff x="951" y="500"/>
              <a:chExt cx="374" cy="2954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16"/>
                <a:ext cx="344" cy="463"/>
                <a:chOff x="860" y="835"/>
                <a:chExt cx="344" cy="463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3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474"/>
                <a:ext cx="344" cy="463"/>
                <a:chOff x="877" y="1438"/>
                <a:chExt cx="344" cy="463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438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62"/>
                <a:ext cx="344" cy="463"/>
                <a:chOff x="873" y="2390"/>
                <a:chExt cx="344" cy="463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390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m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85"/>
                <a:chOff x="880" y="2969"/>
                <a:chExt cx="363" cy="485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2991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n</a:t>
                  </a:r>
                  <a:r>
                    <a:rPr kumimoji="0" lang="en-US" sz="36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m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6325513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6CBC58-7D9B-C942-8CD8-36134CF62195}"/>
              </a:ext>
            </a:extLst>
          </p:cNvPr>
          <p:cNvSpPr txBox="1"/>
          <p:nvPr/>
        </p:nvSpPr>
        <p:spPr>
          <a:xfrm>
            <a:off x="1037163" y="3283607"/>
            <a:ext cx="4767908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 “generations” of particles?!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9D1493-545A-8256-A865-0718CCBA9A98}"/>
              </a:ext>
            </a:extLst>
          </p:cNvPr>
          <p:cNvSpPr/>
          <p:nvPr/>
        </p:nvSpPr>
        <p:spPr bwMode="auto">
          <a:xfrm>
            <a:off x="6125702" y="3076831"/>
            <a:ext cx="5144695" cy="118315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DE7DE1-090C-D894-61BC-D0C8FEF05D9B}"/>
              </a:ext>
            </a:extLst>
          </p:cNvPr>
          <p:cNvSpPr txBox="1"/>
          <p:nvPr/>
        </p:nvSpPr>
        <p:spPr>
          <a:xfrm>
            <a:off x="6368722" y="3044627"/>
            <a:ext cx="5104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Why do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three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copies of matter particles exist?!</a:t>
            </a:r>
          </a:p>
        </p:txBody>
      </p:sp>
    </p:spTree>
    <p:extLst>
      <p:ext uri="{BB962C8B-B14F-4D97-AF65-F5344CB8AC3E}">
        <p14:creationId xmlns:p14="http://schemas.microsoft.com/office/powerpoint/2010/main" val="245103989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Elementary Particles</a:t>
            </a: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662489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720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Charge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+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2/3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1/3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0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1524000" y="390525"/>
            <a:ext cx="177279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Generation: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1127126" y="4459288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2803525" y="5834064"/>
            <a:ext cx="135165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Matter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082800" y="793751"/>
            <a:ext cx="808038" cy="4868863"/>
            <a:chOff x="352" y="500"/>
            <a:chExt cx="509" cy="3067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10"/>
              <a:ext cx="344" cy="463"/>
              <a:chOff x="306" y="838"/>
              <a:chExt cx="344" cy="463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838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474"/>
              <a:ext cx="344" cy="463"/>
              <a:chOff x="301" y="1447"/>
              <a:chExt cx="344" cy="46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447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61"/>
              <a:ext cx="344" cy="463"/>
              <a:chOff x="317" y="2398"/>
              <a:chExt cx="344" cy="463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398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83"/>
              <a:chOff x="311" y="2983"/>
              <a:chExt cx="370" cy="483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03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n</a:t>
                </a:r>
                <a:r>
                  <a:rPr kumimoji="0" lang="en-US" sz="3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(1895)</a:t>
              </a:r>
            </a:p>
          </p:txBody>
        </p:sp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(1956)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744914" y="793751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960"/>
              <a:chOff x="1428" y="500"/>
              <a:chExt cx="424" cy="2960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16"/>
                <a:ext cx="344" cy="463"/>
                <a:chOff x="1438" y="844"/>
                <a:chExt cx="344" cy="463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844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479"/>
                <a:ext cx="344" cy="463"/>
                <a:chOff x="1442" y="1425"/>
                <a:chExt cx="344" cy="463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2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46"/>
                <a:ext cx="344" cy="463"/>
                <a:chOff x="1447" y="2392"/>
                <a:chExt cx="344" cy="463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392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t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91"/>
                <a:chOff x="1450" y="2969"/>
                <a:chExt cx="348" cy="491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2997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n</a:t>
                  </a:r>
                  <a:r>
                    <a:rPr kumimoji="0" lang="en-US" sz="36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t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2908301" y="793751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954"/>
              <a:chOff x="951" y="500"/>
              <a:chExt cx="374" cy="2954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16"/>
                <a:ext cx="344" cy="463"/>
                <a:chOff x="860" y="835"/>
                <a:chExt cx="344" cy="463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3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474"/>
                <a:ext cx="344" cy="463"/>
                <a:chOff x="877" y="1438"/>
                <a:chExt cx="344" cy="463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438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62"/>
                <a:ext cx="344" cy="463"/>
                <a:chOff x="873" y="2390"/>
                <a:chExt cx="344" cy="463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390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m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85"/>
                <a:chOff x="880" y="2969"/>
                <a:chExt cx="363" cy="485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2991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n</a:t>
                  </a:r>
                  <a:r>
                    <a:rPr kumimoji="0" lang="en-US" sz="36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m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6325513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6CBC58-7D9B-C942-8CD8-36134CF62195}"/>
              </a:ext>
            </a:extLst>
          </p:cNvPr>
          <p:cNvSpPr txBox="1"/>
          <p:nvPr/>
        </p:nvSpPr>
        <p:spPr>
          <a:xfrm>
            <a:off x="1037163" y="3283607"/>
            <a:ext cx="4767908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 “generations” of particles?!</a:t>
            </a:r>
          </a:p>
        </p:txBody>
      </p:sp>
      <p:pic>
        <p:nvPicPr>
          <p:cNvPr id="1026" name="Picture 2" descr="Antimatter">
            <a:extLst>
              <a:ext uri="{FF2B5EF4-FFF2-40B4-BE49-F238E27FC236}">
                <a16:creationId xmlns:a16="http://schemas.microsoft.com/office/drawing/2014/main" id="{8B0C5165-608C-BFFC-6EE7-51F06918E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02" y="190182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9EE8F22-5467-982F-6502-658010C485C8}"/>
              </a:ext>
            </a:extLst>
          </p:cNvPr>
          <p:cNvSpPr txBox="1"/>
          <p:nvPr/>
        </p:nvSpPr>
        <p:spPr>
          <a:xfrm>
            <a:off x="9305885" y="1484313"/>
            <a:ext cx="2339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000" dirty="0">
                <a:solidFill>
                  <a:schemeClr val="bg1"/>
                </a:solidFill>
              </a:rPr>
              <a:t>How about…</a:t>
            </a:r>
          </a:p>
        </p:txBody>
      </p:sp>
    </p:spTree>
    <p:extLst>
      <p:ext uri="{BB962C8B-B14F-4D97-AF65-F5344CB8AC3E}">
        <p14:creationId xmlns:p14="http://schemas.microsoft.com/office/powerpoint/2010/main" val="9422427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Lecture notes, written for this course, are available: 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5: The Early Quantum Theory</a:t>
            </a:r>
            <a:endParaRPr lang="en-US" sz="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10: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17: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1 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8: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137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" name="Picture 4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33FD3D7E-787A-EA44-AB91-FB9BA8222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99543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27D420-8B41-054E-3D6E-48CE3307D3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559" y="-287428"/>
            <a:ext cx="3734595" cy="3854451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45550D6-E48D-4378-BFAF-D07087A341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43524" y="403142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2: Antimatter and Big Bang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i="1" dirty="0">
                <a:solidFill>
                  <a:srgbClr val="00FFFF"/>
                </a:solidFill>
              </a:rPr>
              <a:t>The genius of Paul Dirac</a:t>
            </a:r>
            <a:br>
              <a:rPr lang="en-US" sz="4000" i="1" dirty="0">
                <a:solidFill>
                  <a:srgbClr val="00FFFF"/>
                </a:solidFill>
              </a:rPr>
            </a:br>
            <a:br>
              <a:rPr lang="en-US" sz="4000" i="1" dirty="0">
                <a:solidFill>
                  <a:srgbClr val="00FFFF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20FFA4F-62C8-07F6-7359-FC49BCE6C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553"/>
          <a:stretch/>
        </p:blipFill>
        <p:spPr bwMode="auto">
          <a:xfrm>
            <a:off x="9494367" y="4463034"/>
            <a:ext cx="1852314" cy="22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94783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403142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2: Antimatter and Big Bang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i="1" dirty="0">
                <a:solidFill>
                  <a:srgbClr val="00FFFF"/>
                </a:solidFill>
              </a:rPr>
              <a:t>The genius of Paul Dirac</a:t>
            </a:r>
            <a:br>
              <a:rPr lang="en-US" sz="4000" i="1" dirty="0">
                <a:solidFill>
                  <a:srgbClr val="00FFFF"/>
                </a:solidFill>
              </a:rPr>
            </a:br>
            <a:br>
              <a:rPr lang="en-US" sz="4000" i="1" dirty="0">
                <a:solidFill>
                  <a:srgbClr val="00FFFF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274B85-D695-735F-BFCC-FA22C93799A4}"/>
              </a:ext>
            </a:extLst>
          </p:cNvPr>
          <p:cNvSpPr txBox="1"/>
          <p:nvPr/>
        </p:nvSpPr>
        <p:spPr>
          <a:xfrm>
            <a:off x="8977775" y="213031"/>
            <a:ext cx="2560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Rika (genius of frites?)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517E9-F911-EF78-D71A-45B3FFF7CD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559" y="-287428"/>
            <a:ext cx="3734595" cy="3854451"/>
          </a:xfrm>
          <a:prstGeom prst="ellipse">
            <a:avLst/>
          </a:prstGeom>
          <a:effectLst>
            <a:softEdge rad="393700"/>
          </a:effectLst>
        </p:spPr>
      </p:pic>
      <p:pic>
        <p:nvPicPr>
          <p:cNvPr id="3" name="Picture 2" descr="Rieka.jpg">
            <a:extLst>
              <a:ext uri="{FF2B5EF4-FFF2-40B4-BE49-F238E27FC236}">
                <a16:creationId xmlns:a16="http://schemas.microsoft.com/office/drawing/2014/main" id="{48D3CBD4-158E-D4B8-AC24-67AC6F721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008" y="557231"/>
            <a:ext cx="3387916" cy="229894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D483CB7-EAA0-093B-6DA5-7CBF056FC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553"/>
          <a:stretch/>
        </p:blipFill>
        <p:spPr bwMode="auto">
          <a:xfrm>
            <a:off x="9494367" y="4463034"/>
            <a:ext cx="1852314" cy="22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83F0EC-12B1-3F1A-2F5D-BE9F697E0007}"/>
              </a:ext>
            </a:extLst>
          </p:cNvPr>
          <p:cNvSpPr txBox="1"/>
          <p:nvPr/>
        </p:nvSpPr>
        <p:spPr>
          <a:xfrm>
            <a:off x="4137617" y="6060194"/>
            <a:ext cx="5067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</a:rPr>
              <a:t>Biography from Graham Farmelo:“The Strangest Man”</a:t>
            </a:r>
          </a:p>
          <a:p>
            <a:r>
              <a:rPr lang="en-NL" sz="1600" dirty="0">
                <a:solidFill>
                  <a:schemeClr val="bg1"/>
                </a:solidFill>
              </a:rPr>
              <a:t>(The hidden life of Paul Dirac, </a:t>
            </a:r>
            <a:r>
              <a:rPr lang="en-NL" sz="1600">
                <a:solidFill>
                  <a:schemeClr val="bg1"/>
                </a:solidFill>
              </a:rPr>
              <a:t>quantum genius)</a:t>
            </a:r>
            <a:endParaRPr lang="en-N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86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dirty="0"/>
              <a:t>Paul Dirac and antimatter</a:t>
            </a:r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376" y="715964"/>
            <a:ext cx="6678212" cy="250108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1928: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Dirac’s relativistic quantum theory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Prediction: </a:t>
            </a:r>
            <a:r>
              <a:rPr lang="en-US" i="1" dirty="0">
                <a:solidFill>
                  <a:srgbClr val="FFFF00"/>
                </a:solidFill>
              </a:rPr>
              <a:t>for each matter particle there exists an identical antimatter particle!</a:t>
            </a:r>
          </a:p>
          <a:p>
            <a:pPr>
              <a:lnSpc>
                <a:spcPct val="90000"/>
              </a:lnSpc>
            </a:pPr>
            <a:r>
              <a:rPr lang="en-US" dirty="0"/>
              <a:t>1932: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Anderson discovers the anti-electron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46308" y="2976507"/>
            <a:ext cx="4166985" cy="3754992"/>
            <a:chOff x="3168" y="624"/>
            <a:chExt cx="2160" cy="1835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262"/>
              <a:ext cx="485" cy="1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98" y="2262"/>
              <a:ext cx="844" cy="19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AntiDirac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14" name="Picture 4" descr="ANDERSON">
            <a:extLst>
              <a:ext uri="{FF2B5EF4-FFF2-40B4-BE49-F238E27FC236}">
                <a16:creationId xmlns:a16="http://schemas.microsoft.com/office/drawing/2014/main" id="{01F3F36C-6219-AA4D-AD6E-F33E43ED7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4580" r="1263" b="2197"/>
          <a:stretch/>
        </p:blipFill>
        <p:spPr bwMode="auto">
          <a:xfrm>
            <a:off x="3470908" y="3428999"/>
            <a:ext cx="3991961" cy="28596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14" descr="dirac">
            <a:extLst>
              <a:ext uri="{FF2B5EF4-FFF2-40B4-BE49-F238E27FC236}">
                <a16:creationId xmlns:a16="http://schemas.microsoft.com/office/drawing/2014/main" id="{2E0E5641-C37E-A948-B561-5330A824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184" y="3429000"/>
            <a:ext cx="2977702" cy="285965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F9F17D-CEAF-2645-86CF-CF8A3575025D}"/>
              </a:ext>
            </a:extLst>
          </p:cNvPr>
          <p:cNvSpPr txBox="1"/>
          <p:nvPr/>
        </p:nvSpPr>
        <p:spPr>
          <a:xfrm>
            <a:off x="398833" y="5884050"/>
            <a:ext cx="119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Paul Dirac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6412B4-A8C2-1340-B46C-44451A4271A2}"/>
              </a:ext>
            </a:extLst>
          </p:cNvPr>
          <p:cNvSpPr txBox="1"/>
          <p:nvPr/>
        </p:nvSpPr>
        <p:spPr>
          <a:xfrm>
            <a:off x="5831311" y="58506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Carl Anderson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9147BDE5-1527-AB4F-92AD-F0016A841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084" y="181750"/>
            <a:ext cx="2880301" cy="266825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1" name="Picture 10" descr="dirac_plaque">
            <a:extLst>
              <a:ext uri="{FF2B5EF4-FFF2-40B4-BE49-F238E27FC236}">
                <a16:creationId xmlns:a16="http://schemas.microsoft.com/office/drawing/2014/main" id="{7D6EF3D6-C1DD-DC43-923B-3E56041D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0037" y="216100"/>
            <a:ext cx="2832999" cy="259623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EBFAECD-73D9-CF44-BE76-833846E6E336}"/>
              </a:ext>
            </a:extLst>
          </p:cNvPr>
          <p:cNvSpPr/>
          <p:nvPr/>
        </p:nvSpPr>
        <p:spPr bwMode="auto">
          <a:xfrm>
            <a:off x="9485194" y="1692323"/>
            <a:ext cx="1583140" cy="57320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553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297B97-2866-BC78-75F3-CD6D1179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5" y="13575"/>
            <a:ext cx="9666514" cy="6830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44BCC7-2D2D-6DE0-74DA-523493B2F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Matter and Antimatter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F357B-B20A-56B7-1B79-A91550F23A10}"/>
              </a:ext>
            </a:extLst>
          </p:cNvPr>
          <p:cNvSpPr txBox="1"/>
          <p:nvPr/>
        </p:nvSpPr>
        <p:spPr>
          <a:xfrm>
            <a:off x="2889557" y="5759534"/>
            <a:ext cx="1014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bg1"/>
                </a:solidFill>
              </a:rPr>
              <a:t>Atom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E91D02-036C-FAC1-F4E6-E77869D3765E}"/>
              </a:ext>
            </a:extLst>
          </p:cNvPr>
          <p:cNvSpPr txBox="1"/>
          <p:nvPr/>
        </p:nvSpPr>
        <p:spPr>
          <a:xfrm>
            <a:off x="7139428" y="5674427"/>
            <a:ext cx="1734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</a:t>
            </a:r>
            <a:r>
              <a:rPr lang="en-NL" sz="2800" dirty="0">
                <a:solidFill>
                  <a:schemeClr val="bg1"/>
                </a:solidFill>
              </a:rPr>
              <a:t>nti-atom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A194D4-ECCF-0A6A-3F7B-E275E9B02B36}"/>
              </a:ext>
            </a:extLst>
          </p:cNvPr>
          <p:cNvCxnSpPr/>
          <p:nvPr/>
        </p:nvCxnSpPr>
        <p:spPr bwMode="auto">
          <a:xfrm>
            <a:off x="5895522" y="1270660"/>
            <a:ext cx="0" cy="5012094"/>
          </a:xfrm>
          <a:prstGeom prst="line">
            <a:avLst/>
          </a:prstGeom>
          <a:solidFill>
            <a:srgbClr val="FFFF99"/>
          </a:solidFill>
          <a:ln w="19050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2709117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 rotWithShape="1">
          <a:blip r:embed="rId3" cstate="print"/>
          <a:srcRect t="6265" b="4268"/>
          <a:stretch/>
        </p:blipFill>
        <p:spPr bwMode="auto">
          <a:xfrm>
            <a:off x="3598230" y="112738"/>
            <a:ext cx="3143029" cy="37498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 rotWithShape="1">
          <a:blip r:embed="rId4" cstate="print"/>
          <a:srcRect b="4975"/>
          <a:stretch/>
        </p:blipFill>
        <p:spPr bwMode="auto">
          <a:xfrm>
            <a:off x="152400" y="3942634"/>
            <a:ext cx="3971616" cy="28264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969" y="125992"/>
            <a:ext cx="4990357" cy="37366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2" name="Picture 6" descr="overview"/>
          <p:cNvPicPr>
            <a:picLocks noChangeAspect="1" noChangeArrowheads="1"/>
          </p:cNvPicPr>
          <p:nvPr/>
        </p:nvPicPr>
        <p:blipFill rotWithShape="1">
          <a:blip r:embed="rId6" cstate="print"/>
          <a:srcRect t="10570" b="2906"/>
          <a:stretch/>
        </p:blipFill>
        <p:spPr bwMode="auto">
          <a:xfrm>
            <a:off x="174212" y="127686"/>
            <a:ext cx="3256741" cy="37075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9894" y="3922738"/>
            <a:ext cx="3790036" cy="283619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9648" y="3965482"/>
            <a:ext cx="3732567" cy="279345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8228" y="1832428"/>
            <a:ext cx="3668564" cy="338340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0667" name="Text Box 11"/>
              <p:cNvSpPr txBox="1">
                <a:spLocks noChangeArrowheads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Antihydrogen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) exists!</a:t>
                </a:r>
              </a:p>
            </p:txBody>
          </p:sp>
        </mc:Choice>
        <mc:Fallback xmlns="">
          <p:sp>
            <p:nvSpPr>
              <p:cNvPr id="71066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blipFill>
                <a:blip r:embed="rId10"/>
                <a:stretch>
                  <a:fillRect l="-1544" t="-6667" b="-23333"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A9E9E3B-F1E8-3247-A03D-15C50C53D09C}"/>
              </a:ext>
            </a:extLst>
          </p:cNvPr>
          <p:cNvSpPr/>
          <p:nvPr/>
        </p:nvSpPr>
        <p:spPr bwMode="auto">
          <a:xfrm>
            <a:off x="3034424" y="65018"/>
            <a:ext cx="6190003" cy="553995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dirty="0">
                <a:solidFill>
                  <a:schemeClr val="bg1"/>
                </a:solidFill>
              </a:rPr>
              <a:t> ATHENA experiment </a:t>
            </a:r>
            <a:r>
              <a:rPr lang="en-US" dirty="0"/>
              <a:t>at</a:t>
            </a:r>
            <a:r>
              <a:rPr lang="en-US" dirty="0">
                <a:solidFill>
                  <a:schemeClr val="bg1"/>
                </a:solidFill>
              </a:rPr>
              <a:t> CERN (2002)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/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→4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blipFill>
                <a:blip r:embed="rId11"/>
                <a:stretch>
                  <a:fillRect l="-2479" t="-4348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/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𝛾𝛾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blipFill>
                <a:blip r:embed="rId12"/>
                <a:stretch>
                  <a:fillRect l="-877" r="-2632" b="-304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1401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 animBg="1"/>
      <p:bldP spid="4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040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Molecule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89789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831381" y="5791200"/>
            <a:ext cx="203282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Atom-nucleus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5786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Electron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462EA82-7772-4E49-9B1D-F3EEE496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3" y="0"/>
            <a:ext cx="6046032" cy="762000"/>
          </a:xfrm>
        </p:spPr>
        <p:txBody>
          <a:bodyPr/>
          <a:lstStyle/>
          <a:p>
            <a:r>
              <a:rPr lang="nl-NL" dirty="0">
                <a:cs typeface="Helvetica Neue Light"/>
              </a:rPr>
              <a:t>A </a:t>
            </a:r>
            <a:r>
              <a:rPr lang="nl-NL" dirty="0" err="1">
                <a:cs typeface="Helvetica Neue Light"/>
              </a:rPr>
              <a:t>world</a:t>
            </a:r>
            <a:r>
              <a:rPr lang="nl-NL" dirty="0">
                <a:cs typeface="Helvetica Neue Light"/>
              </a:rPr>
              <a:t> of matter </a:t>
            </a:r>
            <a:r>
              <a:rPr lang="nl-NL" dirty="0" err="1">
                <a:cs typeface="Helvetica Neue Light"/>
              </a:rPr>
              <a:t>and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mr-IN" dirty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pic>
        <p:nvPicPr>
          <p:cNvPr id="39" name="image8.jpeg" descr="image8.jpeg">
            <a:extLst>
              <a:ext uri="{FF2B5EF4-FFF2-40B4-BE49-F238E27FC236}">
                <a16:creationId xmlns:a16="http://schemas.microsoft.com/office/drawing/2014/main" id="{30D4BB92-09DC-C646-B622-C5C0D30216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6A3E291-66A2-6B41-A698-BFFF04289626}"/>
              </a:ext>
            </a:extLst>
          </p:cNvPr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</p:spTree>
    <p:extLst>
      <p:ext uri="{BB962C8B-B14F-4D97-AF65-F5344CB8AC3E}">
        <p14:creationId xmlns:p14="http://schemas.microsoft.com/office/powerpoint/2010/main" val="390773986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2402" y="754033"/>
            <a:ext cx="200236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Anti-Molecule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68959" y="483006"/>
            <a:ext cx="151986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26822" y="5839549"/>
            <a:ext cx="259227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 </a:t>
            </a: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-nucleus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04480" y="3832694"/>
            <a:ext cx="2151438" cy="830948"/>
          </a:xfrm>
          <a:prstGeom prst="rect">
            <a:avLst/>
          </a:prstGeom>
          <a:noFill/>
        </p:spPr>
        <p:txBody>
          <a:bodyPr wrap="squar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Anti-Proton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 / anti-Neutron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45357" y="3799323"/>
            <a:ext cx="159841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Anti-Quark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015568" y="2997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a world of antimatter?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j-ea"/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588719" y="5651596"/>
            <a:ext cx="2178802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Identical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anti-world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06013" y="2445315"/>
            <a:ext cx="186380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</a:t>
            </a: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electron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sp>
        <p:nvSpPr>
          <p:cNvPr id="31" name="Isosceles Triangle 66">
            <a:extLst>
              <a:ext uri="{FF2B5EF4-FFF2-40B4-BE49-F238E27FC236}">
                <a16:creationId xmlns:a16="http://schemas.microsoft.com/office/drawing/2014/main" id="{182CD890-14BB-FC45-8BBD-D8ECC9587F2C}"/>
              </a:ext>
            </a:extLst>
          </p:cNvPr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Isosceles Triangle 65">
            <a:extLst>
              <a:ext uri="{FF2B5EF4-FFF2-40B4-BE49-F238E27FC236}">
                <a16:creationId xmlns:a16="http://schemas.microsoft.com/office/drawing/2014/main" id="{D23DB368-B9B4-4541-B838-031708A0A719}"/>
              </a:ext>
            </a:extLst>
          </p:cNvPr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9C332B-E24C-8347-BB42-3B2FA1448904}"/>
              </a:ext>
            </a:extLst>
          </p:cNvPr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8C8D98-7660-D041-B915-3CD65EAD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5F6650-DC9F-2C40-934F-6A94FF18A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80C2A5-AFA7-D84F-968C-589FE419F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40" name="Isosceles Triangle 64">
            <a:extLst>
              <a:ext uri="{FF2B5EF4-FFF2-40B4-BE49-F238E27FC236}">
                <a16:creationId xmlns:a16="http://schemas.microsoft.com/office/drawing/2014/main" id="{FAC89475-048C-B34C-B3AA-832037C92DAC}"/>
              </a:ext>
            </a:extLst>
          </p:cNvPr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Isosceles Triangle 67">
            <a:extLst>
              <a:ext uri="{FF2B5EF4-FFF2-40B4-BE49-F238E27FC236}">
                <a16:creationId xmlns:a16="http://schemas.microsoft.com/office/drawing/2014/main" id="{E6D1539D-3425-3B4C-8FF7-0D4507251FAE}"/>
              </a:ext>
            </a:extLst>
          </p:cNvPr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DF5F6DB-5161-3D41-8C82-24DFA0704C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54" name="Picture 10" descr="atom_model">
            <a:extLst>
              <a:ext uri="{FF2B5EF4-FFF2-40B4-BE49-F238E27FC236}">
                <a16:creationId xmlns:a16="http://schemas.microsoft.com/office/drawing/2014/main" id="{E4CAC2C1-9D9B-0A48-8695-22A9FF65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0" descr="atom_model">
            <a:extLst>
              <a:ext uri="{FF2B5EF4-FFF2-40B4-BE49-F238E27FC236}">
                <a16:creationId xmlns:a16="http://schemas.microsoft.com/office/drawing/2014/main" id="{1675ABE0-C88F-AA42-81DC-0019C2D87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8.jpeg" descr="image8.jpeg">
            <a:extLst>
              <a:ext uri="{FF2B5EF4-FFF2-40B4-BE49-F238E27FC236}">
                <a16:creationId xmlns:a16="http://schemas.microsoft.com/office/drawing/2014/main" id="{0A12770D-1E3E-F641-B1C6-AE0C66F3AF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57" name="Isosceles Triangle 82">
            <a:extLst>
              <a:ext uri="{FF2B5EF4-FFF2-40B4-BE49-F238E27FC236}">
                <a16:creationId xmlns:a16="http://schemas.microsoft.com/office/drawing/2014/main" id="{E2D7C709-0F58-764F-AF59-26EFDC30C232}"/>
              </a:ext>
            </a:extLst>
          </p:cNvPr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6E1FE9-5232-B64B-BFDA-7077C2416877}"/>
              </a:ext>
            </a:extLst>
          </p:cNvPr>
          <p:cNvSpPr/>
          <p:nvPr/>
        </p:nvSpPr>
        <p:spPr bwMode="auto">
          <a:xfrm>
            <a:off x="9608702" y="418751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71D512-3678-7B43-A5EB-B32FC8B4E32B}"/>
              </a:ext>
            </a:extLst>
          </p:cNvPr>
          <p:cNvSpPr/>
          <p:nvPr/>
        </p:nvSpPr>
        <p:spPr bwMode="auto">
          <a:xfrm>
            <a:off x="9611202" y="4309930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D511C7-84F8-F943-8778-D06A55AF1788}"/>
              </a:ext>
            </a:extLst>
          </p:cNvPr>
          <p:cNvSpPr/>
          <p:nvPr/>
        </p:nvSpPr>
        <p:spPr bwMode="auto">
          <a:xfrm>
            <a:off x="9928492" y="473215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BBDCE4-1CEF-1140-B754-182275BD1621}"/>
              </a:ext>
            </a:extLst>
          </p:cNvPr>
          <p:cNvSpPr/>
          <p:nvPr/>
        </p:nvSpPr>
        <p:spPr bwMode="auto">
          <a:xfrm>
            <a:off x="9930992" y="4869562"/>
            <a:ext cx="134911" cy="99676"/>
          </a:xfrm>
          <a:prstGeom prst="rect">
            <a:avLst/>
          </a:prstGeom>
          <a:solidFill>
            <a:srgbClr val="A2A1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E84433B-E802-4D4D-8231-5DE6217DA041}"/>
              </a:ext>
            </a:extLst>
          </p:cNvPr>
          <p:cNvSpPr/>
          <p:nvPr/>
        </p:nvSpPr>
        <p:spPr bwMode="auto">
          <a:xfrm>
            <a:off x="9603711" y="527679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AEC903-E938-5C47-9ADF-B6EE837ABB48}"/>
              </a:ext>
            </a:extLst>
          </p:cNvPr>
          <p:cNvSpPr/>
          <p:nvPr/>
        </p:nvSpPr>
        <p:spPr bwMode="auto">
          <a:xfrm>
            <a:off x="9606211" y="5414202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92DB7D-8AF6-FA4F-8B5D-C4DCF0157009}"/>
              </a:ext>
            </a:extLst>
          </p:cNvPr>
          <p:cNvSpPr/>
          <p:nvPr/>
        </p:nvSpPr>
        <p:spPr bwMode="auto">
          <a:xfrm>
            <a:off x="9263938" y="4037609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FB7009-BBDD-A349-98AC-A6E5E4882D65}"/>
              </a:ext>
            </a:extLst>
          </p:cNvPr>
          <p:cNvSpPr/>
          <p:nvPr/>
        </p:nvSpPr>
        <p:spPr bwMode="auto">
          <a:xfrm>
            <a:off x="9933492" y="5141882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5EC6BD-1014-0C42-BDF6-F3233F74339D}"/>
              </a:ext>
            </a:extLst>
          </p:cNvPr>
          <p:cNvSpPr/>
          <p:nvPr/>
        </p:nvSpPr>
        <p:spPr bwMode="auto">
          <a:xfrm>
            <a:off x="8936656" y="459474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699C3F-367E-784A-9789-77BB58A85298}"/>
              </a:ext>
            </a:extLst>
          </p:cNvPr>
          <p:cNvSpPr/>
          <p:nvPr/>
        </p:nvSpPr>
        <p:spPr bwMode="auto">
          <a:xfrm>
            <a:off x="9246442" y="417002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B5817B-B4BA-D04C-BAB8-29731BAB6536}"/>
              </a:ext>
            </a:extLst>
          </p:cNvPr>
          <p:cNvSpPr/>
          <p:nvPr/>
        </p:nvSpPr>
        <p:spPr bwMode="auto">
          <a:xfrm>
            <a:off x="8919160" y="472715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A40C018-6E3E-504F-AA5F-06C723FDA3B2}"/>
              </a:ext>
            </a:extLst>
          </p:cNvPr>
          <p:cNvSpPr/>
          <p:nvPr/>
        </p:nvSpPr>
        <p:spPr bwMode="auto">
          <a:xfrm>
            <a:off x="9988466" y="5276543"/>
            <a:ext cx="105636" cy="89940"/>
          </a:xfrm>
          <a:prstGeom prst="rect">
            <a:avLst/>
          </a:prstGeom>
          <a:solidFill>
            <a:srgbClr val="7B7C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486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2002-2C7E-A557-6255-5FB045090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Alpha experiment: successor of Athena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685A0-11C5-568C-F8F1-14BDFF9FF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40" y="4762601"/>
            <a:ext cx="11315700" cy="2133152"/>
          </a:xfrm>
        </p:spPr>
        <p:txBody>
          <a:bodyPr/>
          <a:lstStyle/>
          <a:p>
            <a:r>
              <a:rPr lang="en-NL" dirty="0"/>
              <a:t>News on 27 Sept 2023: </a:t>
            </a:r>
          </a:p>
          <a:p>
            <a:pPr lvl="1"/>
            <a:r>
              <a:rPr lang="en-NL" dirty="0">
                <a:solidFill>
                  <a:srgbClr val="00FFFF"/>
                </a:solidFill>
              </a:rPr>
              <a:t>Several thousands of antimatter hydrogen atoms were dropped in the gravitational field</a:t>
            </a:r>
          </a:p>
          <a:p>
            <a:pPr lvl="1"/>
            <a:r>
              <a:rPr lang="en-NL" dirty="0">
                <a:solidFill>
                  <a:srgbClr val="00FFFF"/>
                </a:solidFill>
              </a:rPr>
              <a:t>Antimatter falls “down” to earth in the same way as matter does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DA5173-10E0-45B0-34D6-9A9B6A3B1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7" y="829008"/>
            <a:ext cx="5879183" cy="3866587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D4CF88-B7F6-91B6-0D3B-A689E36DF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88690" y="829007"/>
            <a:ext cx="5799882" cy="386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E1F91-4FBF-9B8D-F615-EA8160102E41}"/>
              </a:ext>
            </a:extLst>
          </p:cNvPr>
          <p:cNvSpPr txBox="1"/>
          <p:nvPr/>
        </p:nvSpPr>
        <p:spPr>
          <a:xfrm>
            <a:off x="7412182" y="4876800"/>
            <a:ext cx="2087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FFFF00"/>
                </a:solidFill>
              </a:rPr>
              <a:t>See:  </a:t>
            </a:r>
            <a:r>
              <a:rPr lang="en-NL" dirty="0">
                <a:solidFill>
                  <a:srgbClr val="FFFF00"/>
                </a:solidFill>
                <a:hlinkClick r:id="rId5"/>
              </a:rPr>
              <a:t>CERN news </a:t>
            </a:r>
            <a:endParaRPr lang="en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49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Energy = matter + antimatter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8B727933-C163-614B-8F07-B5A650501A0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ADA784D-FD6B-F64F-B5B7-95EA1620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8246ED8C-029E-0145-B906-43E396FF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CBB2B49-EA13-1542-ACEA-0BAE6924F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02DAE20F-4381-9D47-99D5-0286686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441B853-18E4-1444-A630-CF55A215F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438790D-7CC7-614C-86CD-03875592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13" name="Oval 20">
                <a:extLst>
                  <a:ext uri="{FF2B5EF4-FFF2-40B4-BE49-F238E27FC236}">
                    <a16:creationId xmlns:a16="http://schemas.microsoft.com/office/drawing/2014/main" id="{58276D93-4650-C840-8E42-5A578C18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C9F27F08-2123-594B-9359-AD1BB7DCC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C4710F-4C2D-114E-907A-2555907ACEA1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8AE99255-5513-304D-A471-CA9993FB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1E2CF75-9859-A644-942C-E96E27D8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F0030ADE-1414-3949-9EA2-B5B65E6EE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350EBC20-F276-D54E-9395-BD5DF933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5598FDC1-4694-9C43-924F-781963A8C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8EDD325-494B-5549-ACCA-453179B13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D48AA9F8-C9BB-0144-98BC-886F15ED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0DCA7AF2-B18F-E94A-BCF6-E9BFD1964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E55C3D-B0D8-6544-BF78-4D92145901AB}"/>
              </a:ext>
            </a:extLst>
          </p:cNvPr>
          <p:cNvSpPr txBox="1"/>
          <p:nvPr/>
        </p:nvSpPr>
        <p:spPr>
          <a:xfrm>
            <a:off x="321136" y="5500709"/>
            <a:ext cx="4525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atter + antimatter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energy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CFABA-F676-9748-9154-9CDD2805B41D}"/>
              </a:ext>
            </a:extLst>
          </p:cNvPr>
          <p:cNvSpPr txBox="1"/>
          <p:nvPr/>
        </p:nvSpPr>
        <p:spPr>
          <a:xfrm>
            <a:off x="339702" y="4361711"/>
            <a:ext cx="4536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atter + antimatter :</a:t>
            </a:r>
          </a:p>
        </p:txBody>
      </p:sp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EC2915-E202-174B-B70F-A938256D4CD3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 descr="antipeople.jpg">
            <a:extLst>
              <a:ext uri="{FF2B5EF4-FFF2-40B4-BE49-F238E27FC236}">
                <a16:creationId xmlns:a16="http://schemas.microsoft.com/office/drawing/2014/main" id="{B9E4C769-96FC-0674-071F-C03C9082827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05848" y="4074913"/>
            <a:ext cx="2460159" cy="238462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943565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7.40741E-7 L 0.08008 -0.4217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C 0.00052 -0.02291 0.0013 -0.04583 -0.0056 -0.07546 C -0.01237 -0.10486 -0.02591 -0.15162 -0.04141 -0.17685 C -0.05664 -0.20208 -0.08229 -0.21666 -0.09753 -0.22615 C -0.11276 -0.23564 -0.11784 -0.2375 -0.1319 -0.23402 C -0.14584 -0.23055 -0.16693 -0.22361 -0.18125 -0.20555 C -0.19571 -0.18726 -0.20964 -0.15787 -0.21836 -0.12476 C -0.22709 -0.09189 -0.23334 -0.04467 -0.2336 -0.00763 C -0.23386 0.02917 -0.23008 0.0669 -0.21979 0.09607 C -0.20951 0.1257 -0.18841 0.15625 -0.17175 0.16922 C -0.15508 0.18218 -0.13581 0.18287 -0.11953 0.17408 C -0.10352 0.16551 -0.08477 0.14074 -0.07422 0.1169 C -0.06381 0.09306 -0.05729 0.0625 -0.05638 0.03125 C -0.05547 -4.07407E-6 -0.05899 -0.04189 -0.06875 -0.07013 C -0.07852 -0.09838 -0.09883 -0.12963 -0.1155 -0.13773 C -0.1319 -0.14606 -0.15456 -0.1331 -0.16758 -0.11967 C -0.1806 -0.10601 -0.18972 -0.08449 -0.19362 -0.05717 C -0.19753 -0.03009 -0.19623 0.01783 -0.19102 0.04422 C -0.18568 0.07084 -0.17357 0.08959 -0.16211 0.10139 C -0.15065 0.1132 -0.13438 0.11875 -0.1224 0.11436 C -0.11029 0.10996 -0.09662 0.09283 -0.08933 0.07547 C -0.08203 0.05811 -0.07722 0.03195 -0.07826 0.01042 C -0.07943 -0.01111 -0.08724 -0.03935 -0.09623 -0.05463 C -0.10521 -0.0699 -0.12071 -0.08078 -0.1319 -0.08078 C -0.1431 -0.08078 -0.15547 -0.06944 -0.16341 -0.05463 C -0.17149 -0.03981 -0.17904 -0.01296 -0.17995 0.00787 C -0.18086 0.02871 -0.17539 0.05556 -0.16901 0.07014 C -0.1625 0.08496 -0.15065 0.09491 -0.14167 0.09607 C -0.13242 0.09769 -0.12097 0.08959 -0.11394 0.07824 C -0.10716 0.06644 -0.10013 0.04514 -0.10026 0.02616 C -0.10052 0.00695 -0.10821 -0.02338 -0.1155 -0.03634 C -0.12253 -0.0493 -0.1349 -0.05463 -0.14284 -0.05208 C -0.15091 -0.0493 -0.15925 -0.03449 -0.16341 -0.02083 C -0.16758 -0.00694 -0.17058 0.01551 -0.16758 0.03125 C -0.16459 0.04699 -0.15274 0.06482 -0.14558 0.07292 C -0.13841 0.08125 -0.13073 0.08287 -0.125 0.08079 C -0.1194 0.07848 -0.11341 0.07014 -0.11146 0.05973 C -0.10925 0.04931 -0.10873 0.02732 -0.11276 0.01829 C -0.11667 0.00926 -0.12826 0.00394 -0.13464 0.00533 C -0.14115 0.00649 -0.14857 0.01737 -0.15104 0.02616 C -0.15365 0.03473 -0.15235 0.04862 -0.14974 0.05718 C -0.14714 0.06598 -0.14167 0.07593 -0.13607 0.07824 C -0.13047 0.0801 -0.12097 0.07593 -0.1168 0.07014 C -0.11276 0.06459 -0.11094 0.05 -0.11146 0.04422 C -0.11172 0.03866 -0.1168 0.03727 -0.11953 0.03635 C -0.12227 0.03565 -0.12591 0.03612 -0.12774 0.03912 C -0.12956 0.04213 -0.13073 0.04862 -0.13047 0.05487 C -0.13021 0.06088 -0.12709 0.07199 -0.12644 0.07547 " pathEditMode="relative" rAng="0" ptsTypes="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20417E-17 C 0.00404 -0.02315 0.00846 -0.04583 0.0181 -0.06366 C 0.02734 -0.08125 0.04258 -0.09815 0.05638 -0.10602 C 0.07031 -0.11389 0.0862 -0.11505 0.10156 -0.11204 C 0.11693 -0.1088 0.13372 -0.10556 0.14831 -0.08796 C 0.16302 -0.07014 0.18216 -0.0375 0.19023 -0.00602 C 0.19818 0.02546 0.20078 0.06829 0.19661 0.1 C 0.19271 0.13148 0.17708 0.16528 0.1668 0.18449 C 0.15638 0.2037 0.14922 0.21181 0.13515 0.21481 C 0.12096 0.21782 0.09622 0.21412 0.08151 0.20278 C 0.0668 0.19097 0.05443 0.16528 0.04635 0.14514 C 0.03841 0.125 0.03242 0.10718 0.03307 0.08148 C 0.03359 0.05602 0.03997 0.01412 0.04987 -0.00903 C 0.05963 -0.03241 0.07721 -0.05278 0.09154 -0.05764 C 0.10586 -0.06273 0.12448 -0.05116 0.13515 -0.03958 C 0.14557 -0.02778 0.15143 -0.0088 0.15495 0.01204 C 0.15885 0.03287 0.1612 0.06157 0.15664 0.08472 C 0.15234 0.10787 0.14036 0.14028 0.12825 0.15139 C 0.1164 0.1625 0.09609 0.15833 0.08489 0.15139 C 0.0737 0.14421 0.06654 0.12801 0.06146 0.1088 C 0.05638 0.08958 0.05182 0.0581 0.05469 0.03611 C 0.05781 0.01458 0.07083 -0.01181 0.07995 -0.0213 C 0.08906 -0.03079 0.10078 -0.0287 0.10989 -0.0213 C 0.11914 -0.01366 0.1319 0.00532 0.13515 0.02407 C 0.13815 0.04282 0.1319 0.07569 0.12825 0.09097 C 0.12474 0.10579 0.12122 0.11088 0.11328 0.11481 C 0.10547 0.11898 0.09075 0.12292 0.08151 0.11481 C 0.07252 0.10671 0.06055 0.0831 0.0582 0.06644 C 0.05599 0.05 0.0625 0.02523 0.06823 0.01505 C 0.07396 0.00509 0.08489 0.00162 0.09336 0.00602 C 0.10156 0.01042 0.11588 0.02778 0.11836 0.04236 C 0.12096 0.05671 0.11185 0.08218 0.10833 0.09398 C 0.10469 0.10509 0.10273 0.10972 0.09674 0.11181 C 0.09049 0.11412 0.07669 0.11181 0.07161 0.10579 C 0.06654 0.1 0.06497 0.08333 0.06654 0.07569 C 0.0681 0.06806 0.07669 0.05995 0.07995 0.06065 C 0.08307 0.06111 0.08489 0.06991 0.08659 0.0787 " pathEditMode="relative" rAng="0" ptsTypes="AAAAAAAAAAAAAAAAAAAAAAAAAAAAAAAAAAAAA">
                                      <p:cBhvr>
                                        <p:cTn id="2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tipeople.jpg">
            <a:extLst>
              <a:ext uri="{FF2B5EF4-FFF2-40B4-BE49-F238E27FC236}">
                <a16:creationId xmlns:a16="http://schemas.microsoft.com/office/drawing/2014/main" id="{96258DF6-0AB9-93A5-66C3-178FA3ACBC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05848" y="4074913"/>
            <a:ext cx="2460159" cy="238462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Energy = matter + antimatter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8B727933-C163-614B-8F07-B5A650501A0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ADA784D-FD6B-F64F-B5B7-95EA1620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8246ED8C-029E-0145-B906-43E396FF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CBB2B49-EA13-1542-ACEA-0BAE6924F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02DAE20F-4381-9D47-99D5-0286686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441B853-18E4-1444-A630-CF55A215F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438790D-7CC7-614C-86CD-03875592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13" name="Oval 20">
                <a:extLst>
                  <a:ext uri="{FF2B5EF4-FFF2-40B4-BE49-F238E27FC236}">
                    <a16:creationId xmlns:a16="http://schemas.microsoft.com/office/drawing/2014/main" id="{58276D93-4650-C840-8E42-5A578C18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C9F27F08-2123-594B-9359-AD1BB7DCC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C4710F-4C2D-114E-907A-2555907ACEA1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8AE99255-5513-304D-A471-CA9993FB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1E2CF75-9859-A644-942C-E96E27D8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F0030ADE-1414-3949-9EA2-B5B65E6EE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350EBC20-F276-D54E-9395-BD5DF933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5598FDC1-4694-9C43-924F-781963A8C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8EDD325-494B-5549-ACCA-453179B13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D48AA9F8-C9BB-0144-98BC-886F15ED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0DCA7AF2-B18F-E94A-BCF6-E9BFD1964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E55C3D-B0D8-6544-BF78-4D92145901AB}"/>
              </a:ext>
            </a:extLst>
          </p:cNvPr>
          <p:cNvSpPr txBox="1"/>
          <p:nvPr/>
        </p:nvSpPr>
        <p:spPr>
          <a:xfrm>
            <a:off x="321136" y="5500709"/>
            <a:ext cx="4525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atter + antimatter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energy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CFABA-F676-9748-9154-9CDD2805B41D}"/>
              </a:ext>
            </a:extLst>
          </p:cNvPr>
          <p:cNvSpPr txBox="1"/>
          <p:nvPr/>
        </p:nvSpPr>
        <p:spPr>
          <a:xfrm>
            <a:off x="339702" y="4361711"/>
            <a:ext cx="4536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atter + antimatter :</a:t>
            </a:r>
          </a:p>
        </p:txBody>
      </p:sp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EC2915-E202-174B-B70F-A938256D4CD3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24BF5C-3B0F-8282-54B1-8FF1451A4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366" y="885030"/>
            <a:ext cx="4973026" cy="53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26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635541" y="812800"/>
            <a:ext cx="8514945" cy="592763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1" y="1279216"/>
            <a:ext cx="3155716" cy="1886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1" y="4507516"/>
            <a:ext cx="1834719" cy="1952774"/>
          </a:xfrm>
          <a:prstGeom prst="rect">
            <a:avLst/>
          </a:prstGeom>
        </p:spPr>
      </p:pic>
      <p:pic>
        <p:nvPicPr>
          <p:cNvPr id="32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7017262" y="3993192"/>
            <a:ext cx="3079984" cy="25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7460114" y="1146198"/>
            <a:ext cx="2004781" cy="2062144"/>
            <a:chOff x="7353213" y="1577642"/>
            <a:chExt cx="2332124" cy="22402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35" name="Oval 34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00051" y="831003"/>
            <a:ext cx="257346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Classical Mechanics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54535" y="815036"/>
            <a:ext cx="269654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Mechanics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788406" y="1622371"/>
            <a:ext cx="2636356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2482564" y="3276463"/>
            <a:ext cx="1971533" cy="802428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8891" y="1287624"/>
            <a:ext cx="26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Smaller Sizes (</a:t>
            </a:r>
            <a:r>
              <a:rPr lang="en-US" sz="2400" b="1" dirty="0" err="1">
                <a:solidFill>
                  <a:srgbClr val="FFFF00"/>
                </a:solidFill>
              </a:rPr>
              <a:t>ħ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251382" y="3472001"/>
            <a:ext cx="27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Higher Speed </a:t>
            </a:r>
            <a:r>
              <a:rPr lang="de-DE" sz="2400" dirty="0">
                <a:solidFill>
                  <a:srgbClr val="FFFF00"/>
                </a:solidFill>
              </a:rPr>
              <a:t>(</a:t>
            </a:r>
            <a:r>
              <a:rPr lang="de-DE" sz="2400" b="1" dirty="0">
                <a:solidFill>
                  <a:srgbClr val="FFFF00"/>
                </a:solidFill>
              </a:rPr>
              <a:t>c</a:t>
            </a:r>
            <a:r>
              <a:rPr lang="de-DE" sz="2400" dirty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5641" y="6126285"/>
            <a:ext cx="22494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Relativity Theory</a:t>
            </a:r>
          </a:p>
        </p:txBody>
      </p:sp>
      <p:pic>
        <p:nvPicPr>
          <p:cNvPr id="46" name="Picture 45" descr="Niels_Boh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580" y="1085470"/>
            <a:ext cx="1518255" cy="2147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7" name="Picture 4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16" y="4362994"/>
            <a:ext cx="1470571" cy="2078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 descr="IsaacNewton-168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65" y="1310704"/>
            <a:ext cx="1477630" cy="20294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9" name="Picture 48" descr="Feynma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350" y="4256245"/>
            <a:ext cx="1680103" cy="20048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522728" y="289593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Newton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2434" y="2863384"/>
            <a:ext cx="64312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Bohr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8408" y="6046648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Einstein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1480" y="5861982"/>
            <a:ext cx="105785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Feynman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024571">
            <a:off x="3941700" y="3261772"/>
            <a:ext cx="3567335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99532" y="6159518"/>
            <a:ext cx="288378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Field Theory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685" y="4256432"/>
            <a:ext cx="1354760" cy="19996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9449797" y="5879472"/>
            <a:ext cx="6735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Dirac</a:t>
            </a:r>
          </a:p>
        </p:txBody>
      </p:sp>
    </p:spTree>
    <p:extLst>
      <p:ext uri="{BB962C8B-B14F-4D97-AF65-F5344CB8AC3E}">
        <p14:creationId xmlns:p14="http://schemas.microsoft.com/office/powerpoint/2010/main" val="1454050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Hubble Ultra Deep Field">
            <a:extLst>
              <a:ext uri="{FF2B5EF4-FFF2-40B4-BE49-F238E27FC236}">
                <a16:creationId xmlns:a16="http://schemas.microsoft.com/office/drawing/2014/main" id="{AF188C8D-520F-D8A9-DBB2-D94FA6F5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antimatter in nature?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2301" y="1104901"/>
            <a:ext cx="2963863" cy="1419225"/>
          </a:xfrm>
        </p:spPr>
        <p:txBody>
          <a:bodyPr/>
          <a:lstStyle/>
          <a:p>
            <a:r>
              <a:rPr lang="en-US" dirty="0"/>
              <a:t>Does it occur on earth?</a:t>
            </a:r>
          </a:p>
          <a:p>
            <a:pPr lvl="1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2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21439" y="5087938"/>
            <a:ext cx="3051175" cy="1346200"/>
            <a:chOff x="168" y="3240"/>
            <a:chExt cx="1922" cy="848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496"/>
              <a:ext cx="1922" cy="330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4" cy="848"/>
              <a:chOff x="467" y="1260"/>
              <a:chExt cx="2396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36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e</a:t>
                  </a:r>
                  <a:endParaRPr kumimoji="0" lang="en-GB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5" cy="589"/>
                <a:chOff x="468" y="1344"/>
                <a:chExt cx="385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36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e</a:t>
                  </a:r>
                  <a:endParaRPr kumimoji="0" lang="en-GB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4" cy="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1889125" y="5068889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we would immediately see it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“Annihilation”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4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07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ubble Ultra Deep Field">
            <a:extLst>
              <a:ext uri="{FF2B5EF4-FFF2-40B4-BE49-F238E27FC236}">
                <a16:creationId xmlns:a16="http://schemas.microsoft.com/office/drawing/2014/main" id="{D51E5D56-1F91-0504-879D-51FB58B5C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25" y="619125"/>
            <a:ext cx="4649788" cy="1797050"/>
          </a:xfrm>
        </p:spPr>
        <p:txBody>
          <a:bodyPr/>
          <a:lstStyle/>
          <a:p>
            <a:r>
              <a:rPr lang="en-US" dirty="0"/>
              <a:t>Is there antimatter in cosmic radiation?</a:t>
            </a:r>
          </a:p>
          <a:p>
            <a:pPr lvl="1"/>
            <a:r>
              <a:rPr lang="en-US" dirty="0"/>
              <a:t>The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2973963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6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1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7848601" y="3025776"/>
            <a:ext cx="2157963" cy="523220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66FFFF"/>
                </a:solidFill>
                <a:latin typeface="Tahoma" pitchFamily="34" charset="0"/>
              </a:rPr>
              <a:t>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answer: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7127875" y="6007101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1464463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Hubble Ultra Deep Field">
            <a:extLst>
              <a:ext uri="{FF2B5EF4-FFF2-40B4-BE49-F238E27FC236}">
                <a16:creationId xmlns:a16="http://schemas.microsoft.com/office/drawing/2014/main" id="{351A5727-C83B-3EB1-7497-F4020082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there antimatter galaxies?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5388" y="782639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5427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(matter + anti-matter = Intense gamma </a:t>
            </a: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radiation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1905000" y="5406065"/>
            <a:ext cx="2967038" cy="1205845"/>
            <a:chOff x="168" y="3240"/>
            <a:chExt cx="1922" cy="848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477"/>
              <a:ext cx="1922" cy="368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60" cy="848"/>
              <a:chOff x="463" y="1260"/>
              <a:chExt cx="2404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3" cy="659"/>
                <a:chOff x="463" y="1344"/>
                <a:chExt cx="423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36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e</a:t>
                  </a:r>
                  <a:endParaRPr kumimoji="0" lang="en-GB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6" y="1364"/>
                  <a:ext cx="300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3" cy="659"/>
                <a:chOff x="464" y="1344"/>
                <a:chExt cx="393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36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e</a:t>
                  </a:r>
                  <a:endParaRPr kumimoji="0" lang="en-GB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6" y="1364"/>
                  <a:ext cx="241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8888413" y="4129088"/>
            <a:ext cx="113524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8609829" y="5074108"/>
            <a:ext cx="780236" cy="246788"/>
          </a:xfrm>
          <a:prstGeom prst="rightArrow">
            <a:avLst>
              <a:gd name="adj1" fmla="val 52117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4910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5578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5927236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5470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5881993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788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1" y="293799"/>
            <a:ext cx="10682071" cy="631414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6" y="4533923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ntimatter_miss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39" y="1539525"/>
            <a:ext cx="4955673" cy="3716755"/>
          </a:xfrm>
          <a:prstGeom prst="rect">
            <a:avLst/>
          </a:prstGeom>
          <a:ln w="25400">
            <a:solidFill>
              <a:schemeClr val="bg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73183" cy="762000"/>
          </a:xfr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Early Universe: where did the antimatter go?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7B479-2E11-5F4E-9A8C-2F80DC3B935F}"/>
              </a:ext>
            </a:extLst>
          </p:cNvPr>
          <p:cNvSpPr txBox="1"/>
          <p:nvPr/>
        </p:nvSpPr>
        <p:spPr>
          <a:xfrm>
            <a:off x="3060031" y="5785719"/>
            <a:ext cx="79015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Why is there something rather than nothing?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104E9D-D5C6-1547-A51D-78189FC849B8}"/>
              </a:ext>
            </a:extLst>
          </p:cNvPr>
          <p:cNvCxnSpPr>
            <a:cxnSpLocks/>
          </p:cNvCxnSpPr>
          <p:nvPr/>
        </p:nvCxnSpPr>
        <p:spPr bwMode="auto">
          <a:xfrm flipH="1">
            <a:off x="288076" y="3450870"/>
            <a:ext cx="2254885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DA2FA4-0CD8-A240-8FEF-23881C7CD3D1}"/>
              </a:ext>
            </a:extLst>
          </p:cNvPr>
          <p:cNvCxnSpPr>
            <a:cxnSpLocks/>
          </p:cNvCxnSpPr>
          <p:nvPr/>
        </p:nvCxnSpPr>
        <p:spPr bwMode="auto">
          <a:xfrm>
            <a:off x="2530597" y="3450870"/>
            <a:ext cx="12364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8" descr="Matter vs Antimatter - YouTube">
            <a:extLst>
              <a:ext uri="{FF2B5EF4-FFF2-40B4-BE49-F238E27FC236}">
                <a16:creationId xmlns:a16="http://schemas.microsoft.com/office/drawing/2014/main" id="{AE063F15-DD20-A766-EE31-A1A69D335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7" y="1200150"/>
            <a:ext cx="2461568" cy="138463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DD169F-E1AC-42DB-7EB8-F3D4EAF6FE99}"/>
              </a:ext>
            </a:extLst>
          </p:cNvPr>
          <p:cNvCxnSpPr>
            <a:cxnSpLocks/>
          </p:cNvCxnSpPr>
          <p:nvPr/>
        </p:nvCxnSpPr>
        <p:spPr bwMode="auto">
          <a:xfrm flipH="1">
            <a:off x="2542961" y="2601917"/>
            <a:ext cx="145504" cy="795985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484D27-7C3A-3EA1-D8C3-AA3AE588A852}"/>
              </a:ext>
            </a:extLst>
          </p:cNvPr>
          <p:cNvCxnSpPr>
            <a:cxnSpLocks/>
          </p:cNvCxnSpPr>
          <p:nvPr/>
        </p:nvCxnSpPr>
        <p:spPr bwMode="auto">
          <a:xfrm>
            <a:off x="226897" y="2601916"/>
            <a:ext cx="2303700" cy="848954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D123512-BF62-CC62-AD86-D266711AC113}"/>
              </a:ext>
            </a:extLst>
          </p:cNvPr>
          <p:cNvSpPr txBox="1"/>
          <p:nvPr/>
        </p:nvSpPr>
        <p:spPr>
          <a:xfrm>
            <a:off x="10288914" y="2855093"/>
            <a:ext cx="138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Only matter</a:t>
            </a:r>
          </a:p>
        </p:txBody>
      </p:sp>
    </p:spTree>
    <p:extLst>
      <p:ext uri="{BB962C8B-B14F-4D97-AF65-F5344CB8AC3E}">
        <p14:creationId xmlns:p14="http://schemas.microsoft.com/office/powerpoint/2010/main" val="3472848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1" y="293799"/>
            <a:ext cx="10682071" cy="631414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6" y="4533923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104E9D-D5C6-1547-A51D-78189FC849B8}"/>
              </a:ext>
            </a:extLst>
          </p:cNvPr>
          <p:cNvCxnSpPr>
            <a:cxnSpLocks/>
          </p:cNvCxnSpPr>
          <p:nvPr/>
        </p:nvCxnSpPr>
        <p:spPr bwMode="auto">
          <a:xfrm flipH="1">
            <a:off x="288076" y="3450870"/>
            <a:ext cx="2254885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DA2FA4-0CD8-A240-8FEF-23881C7CD3D1}"/>
              </a:ext>
            </a:extLst>
          </p:cNvPr>
          <p:cNvCxnSpPr>
            <a:cxnSpLocks/>
          </p:cNvCxnSpPr>
          <p:nvPr/>
        </p:nvCxnSpPr>
        <p:spPr bwMode="auto">
          <a:xfrm>
            <a:off x="2530597" y="3450870"/>
            <a:ext cx="0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DD35F7B-D5AB-F3BF-793D-FD0DC1FDE5BA}"/>
              </a:ext>
            </a:extLst>
          </p:cNvPr>
          <p:cNvSpPr/>
          <p:nvPr/>
        </p:nvSpPr>
        <p:spPr bwMode="auto">
          <a:xfrm rot="16200000">
            <a:off x="3997183" y="-1336819"/>
            <a:ext cx="6819900" cy="956973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7000">
                <a:schemeClr val="accent4">
                  <a:lumMod val="0"/>
                  <a:lumOff val="100000"/>
                </a:schemeClr>
              </a:gs>
              <a:gs pos="56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73183" cy="762000"/>
          </a:xfr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Early Universe: where did the antimatter go?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7B479-2E11-5F4E-9A8C-2F80DC3B935F}"/>
              </a:ext>
            </a:extLst>
          </p:cNvPr>
          <p:cNvSpPr txBox="1"/>
          <p:nvPr/>
        </p:nvSpPr>
        <p:spPr>
          <a:xfrm>
            <a:off x="3060031" y="5785719"/>
            <a:ext cx="79015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Why is there something rather than nothing?</a:t>
            </a:r>
          </a:p>
        </p:txBody>
      </p:sp>
      <p:pic>
        <p:nvPicPr>
          <p:cNvPr id="6" name="Picture 8" descr="Matter vs Antimatter - YouTube">
            <a:extLst>
              <a:ext uri="{FF2B5EF4-FFF2-40B4-BE49-F238E27FC236}">
                <a16:creationId xmlns:a16="http://schemas.microsoft.com/office/drawing/2014/main" id="{4B039ED6-DD31-5BE8-A043-A7BDC1226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7" y="1200150"/>
            <a:ext cx="2461568" cy="138463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39D89F-C210-9698-8CE7-74CF639781EA}"/>
              </a:ext>
            </a:extLst>
          </p:cNvPr>
          <p:cNvCxnSpPr>
            <a:cxnSpLocks/>
          </p:cNvCxnSpPr>
          <p:nvPr/>
        </p:nvCxnSpPr>
        <p:spPr bwMode="auto">
          <a:xfrm flipH="1">
            <a:off x="2542961" y="2601917"/>
            <a:ext cx="145504" cy="795985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E778AB-5A75-AEBA-B683-54A6ED9FEAB3}"/>
              </a:ext>
            </a:extLst>
          </p:cNvPr>
          <p:cNvCxnSpPr>
            <a:cxnSpLocks/>
          </p:cNvCxnSpPr>
          <p:nvPr/>
        </p:nvCxnSpPr>
        <p:spPr bwMode="auto">
          <a:xfrm>
            <a:off x="226897" y="2601916"/>
            <a:ext cx="2303700" cy="848954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8773399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ubble Ultra Deep Field">
            <a:extLst>
              <a:ext uri="{FF2B5EF4-FFF2-40B4-BE49-F238E27FC236}">
                <a16:creationId xmlns:a16="http://schemas.microsoft.com/office/drawing/2014/main" id="{94FAD968-6CDD-A15B-30D6-E2163DB5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7488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Big-Bang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1260186" y="6020004"/>
            <a:ext cx="9274334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Assume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creates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equal amounts of </a:t>
            </a: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atter and antimatter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121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 descr="Hubble Ultra Deep Field">
            <a:extLst>
              <a:ext uri="{FF2B5EF4-FFF2-40B4-BE49-F238E27FC236}">
                <a16:creationId xmlns:a16="http://schemas.microsoft.com/office/drawing/2014/main" id="{BE7E8AA9-0E8C-9CA9-45C6-9E9B1856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hot universe</a:t>
            </a:r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5184775" y="20240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6007101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5651501" y="2041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5102225" y="28829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6064250" y="21367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5908675" y="2908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6680200" y="30019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6684964" y="34194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6497639" y="392588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5618164" y="3694114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7023100" y="23272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7632700" y="40290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6931025" y="42545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5770564" y="4394201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4668839" y="337978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7388225" y="19986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5784850" y="15462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7207250" y="478155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4689475" y="38131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7524750" y="24749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7766050" y="33067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7032625" y="15716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6007100" y="40973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5465764" y="25685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4614864" y="220503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5076825" y="35385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5554664" y="31146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5588000" y="34893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7097714" y="465772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6511925" y="50752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5381625" y="46831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7289800" y="20177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6070600" y="332105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6886575" y="27654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6302375" y="25781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5613400" y="41767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4188182" y="3119281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5287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5765801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5815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4964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5235576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6553201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6630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6475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5314951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4832351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6473826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5978526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5081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6546851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6227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4537076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6799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5653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5453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8007351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7807326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7767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4158637" y="341138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7348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8135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7505701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5626101" y="26654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6692901" y="2184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7199314" y="29114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6348414" y="16335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5084764" y="3835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6402389" y="3382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7056439" y="35941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5940426" y="3790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5724526" y="47561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7202489" y="43624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7947026" y="36591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8008939" y="29860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7750176" y="24892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6219826" y="2066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7567614" y="45053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7042151" y="39798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5129214" y="2581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5045076" y="19383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4445001" y="3536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6899276" y="48387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6032501" y="44164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4859339" y="43180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7192964" y="18891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6624639" y="47259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6938964" y="3255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6003926" y="13335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377337" y="390191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2434611" y="387651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2415562" y="392731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2825751" y="5578475"/>
            <a:ext cx="6743641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“teeny weeny” more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matter particles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than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antimatter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</a:rPr>
              <a:t> particles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9139539" y="1441451"/>
            <a:ext cx="2062162" cy="3373438"/>
            <a:chOff x="4461" y="278"/>
            <a:chExt cx="1299" cy="2125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749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matter: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068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antimatter: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85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light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1011" cy="33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FF99"/>
                  </a:solidFill>
                  <a:latin typeface="Tahoma" pitchFamily="34" charset="0"/>
                </a:rPr>
                <a:t>Imagine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100000000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100000000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3838575" y="588963"/>
            <a:ext cx="4905510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Time=0.00000000001 second</a:t>
            </a:r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1743076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(E=mc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17" name="Oval 5">
            <a:extLst>
              <a:ext uri="{FF2B5EF4-FFF2-40B4-BE49-F238E27FC236}">
                <a16:creationId xmlns:a16="http://schemas.microsoft.com/office/drawing/2014/main" id="{C01FFD46-0965-6845-7433-A1764032C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732" y="1196873"/>
            <a:ext cx="4470221" cy="4113163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8" name="Freeform 132">
            <a:extLst>
              <a:ext uri="{FF2B5EF4-FFF2-40B4-BE49-F238E27FC236}">
                <a16:creationId xmlns:a16="http://schemas.microsoft.com/office/drawing/2014/main" id="{7F23DCD0-D023-D111-2799-AE4FC48D2A82}"/>
              </a:ext>
            </a:extLst>
          </p:cNvPr>
          <p:cNvSpPr>
            <a:spLocks/>
          </p:cNvSpPr>
          <p:nvPr/>
        </p:nvSpPr>
        <p:spPr bwMode="auto">
          <a:xfrm rot="7508540" flipV="1">
            <a:off x="2307006" y="16303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9" name="Oval 133">
            <a:extLst>
              <a:ext uri="{FF2B5EF4-FFF2-40B4-BE49-F238E27FC236}">
                <a16:creationId xmlns:a16="http://schemas.microsoft.com/office/drawing/2014/main" id="{887E29B3-AEE0-F91C-B1C8-9283FA9ED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278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0" name="Oval 134">
            <a:extLst>
              <a:ext uri="{FF2B5EF4-FFF2-40B4-BE49-F238E27FC236}">
                <a16:creationId xmlns:a16="http://schemas.microsoft.com/office/drawing/2014/main" id="{8D15909F-15D4-1FD2-21DF-10E8FF415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705" y="1765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1" name="Freeform 135">
            <a:extLst>
              <a:ext uri="{FF2B5EF4-FFF2-40B4-BE49-F238E27FC236}">
                <a16:creationId xmlns:a16="http://schemas.microsoft.com/office/drawing/2014/main" id="{B529ECD0-D92B-0AB1-DB52-FE8B75212433}"/>
              </a:ext>
            </a:extLst>
          </p:cNvPr>
          <p:cNvSpPr>
            <a:spLocks/>
          </p:cNvSpPr>
          <p:nvPr/>
        </p:nvSpPr>
        <p:spPr bwMode="auto">
          <a:xfrm rot="17091108" flipV="1">
            <a:off x="2156194" y="19796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3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-3.7037E-6 L 0.07214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2.96296E-6 L -0.0828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4206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63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3698 0.1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1 -2.2222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44 2.59259E-6 L 0.08476 -0.0796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9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1 2.59259E-6 L 0.08281 0.0796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Hubble Ultra Deep Field">
            <a:extLst>
              <a:ext uri="{FF2B5EF4-FFF2-40B4-BE49-F238E27FC236}">
                <a16:creationId xmlns:a16="http://schemas.microsoft.com/office/drawing/2014/main" id="{1A393AC4-F099-5E5D-07F2-B0DC1226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8325" y="6525987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expanding and cooling universe 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4090272" y="1182069"/>
            <a:ext cx="4470221" cy="4113163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5651501" y="2041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6064250" y="21367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7766050" y="33067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6007100" y="40973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7097714" y="465772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5626101" y="26654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6692901" y="2184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7199314" y="29114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6348414" y="16335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5084764" y="3835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6402389" y="3382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7056439" y="35941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5940426" y="3790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5724526" y="47561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7202489" y="43624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7947026" y="36591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8008939" y="29860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7750176" y="24892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6219826" y="2066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7567614" y="45053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7042151" y="39798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5129214" y="2581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4445001" y="3536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6899276" y="48387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6032501" y="44164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4859339" y="43180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7192964" y="18891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6624639" y="47259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6938964" y="3255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6003926" y="13335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9490996" y="2172725"/>
            <a:ext cx="1820864" cy="1570038"/>
            <a:chOff x="4469" y="644"/>
            <a:chExt cx="1147" cy="989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680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matter</a:t>
              </a: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999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antimatter</a:t>
              </a:r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85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light</a:t>
              </a:r>
            </a:p>
          </p:txBody>
        </p:sp>
      </p:grp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5045076" y="19383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6538914" y="40068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5629276" y="34972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5413376" y="41354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6715126" y="17510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7162801" y="23764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6592889" y="26606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6184901" y="28559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5746751" y="3082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5103814" y="32797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4548189" y="2620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4508501" y="30686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4768851" y="23558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5849939" y="24336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7640639" y="4017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7645401" y="28876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7678739" y="2168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6858001" y="15255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5300664" y="46720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2307006" y="16303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1442278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3335705" y="1765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2156194" y="19796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1672260" y="36179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2719596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4879975" y="587376"/>
            <a:ext cx="2757486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Time ~1 second</a:t>
            </a:r>
          </a:p>
        </p:txBody>
      </p:sp>
      <p:sp>
        <p:nvSpPr>
          <p:cNvPr id="3" name="Text Box 136">
            <a:extLst>
              <a:ext uri="{FF2B5EF4-FFF2-40B4-BE49-F238E27FC236}">
                <a16:creationId xmlns:a16="http://schemas.microsoft.com/office/drawing/2014/main" id="{1CA6B1CB-C08A-588D-E288-2BE33217D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813" y="2966690"/>
            <a:ext cx="2183761" cy="13849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</a:rPr>
              <a:t>After cooling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</a:rPr>
              <a:t>    and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</a:rPr>
              <a:t>annihilate</a:t>
            </a:r>
          </a:p>
        </p:txBody>
      </p:sp>
      <p:sp>
        <p:nvSpPr>
          <p:cNvPr id="4" name="Text Box 107">
            <a:extLst>
              <a:ext uri="{FF2B5EF4-FFF2-40B4-BE49-F238E27FC236}">
                <a16:creationId xmlns:a16="http://schemas.microsoft.com/office/drawing/2014/main" id="{3B93BF02-E7A5-D00C-4CE3-887104BB7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631" y="5460077"/>
            <a:ext cx="7490833" cy="13849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bg1"/>
                </a:solidFill>
              </a:rPr>
              <a:t>What remains: </a:t>
            </a:r>
            <a:r>
              <a:rPr lang="en-US" sz="2800" dirty="0">
                <a:solidFill>
                  <a:srgbClr val="FFFF00"/>
                </a:solidFill>
              </a:rPr>
              <a:t>lots of light </a:t>
            </a:r>
            <a:r>
              <a:rPr lang="en-US" sz="2800" dirty="0">
                <a:solidFill>
                  <a:schemeClr val="bg1"/>
                </a:solidFill>
              </a:rPr>
              <a:t>and a </a:t>
            </a:r>
            <a:r>
              <a:rPr lang="en-US" sz="2800" dirty="0">
                <a:solidFill>
                  <a:srgbClr val="66FFFF"/>
                </a:solidFill>
              </a:rPr>
              <a:t>bit of matter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bg1"/>
                </a:solidFill>
              </a:rPr>
              <a:t>Ratio            : </a:t>
            </a:r>
            <a:r>
              <a:rPr lang="en-US" sz="2800" dirty="0">
                <a:solidFill>
                  <a:srgbClr val="FFFF00"/>
                </a:solidFill>
              </a:rPr>
              <a:t>1000000000</a:t>
            </a:r>
            <a:r>
              <a:rPr lang="en-US" sz="2800" dirty="0">
                <a:solidFill>
                  <a:srgbClr val="FFFF99"/>
                </a:solidFill>
              </a:rPr>
              <a:t>              </a:t>
            </a:r>
            <a:r>
              <a:rPr lang="en-US" sz="2800" dirty="0">
                <a:solidFill>
                  <a:srgbClr val="66FFFF"/>
                </a:solidFill>
              </a:rPr>
              <a:t>1</a:t>
            </a:r>
            <a:r>
              <a:rPr lang="en-US" sz="2800" dirty="0">
                <a:solidFill>
                  <a:srgbClr val="FFFF99"/>
                </a:solidFill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</a:rPr>
              <a:t>           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18040A-F965-3709-440E-D49FE129146E}"/>
                  </a:ext>
                </a:extLst>
              </p:cNvPr>
              <p:cNvSpPr txBox="1"/>
              <p:nvPr/>
            </p:nvSpPr>
            <p:spPr>
              <a:xfrm>
                <a:off x="2861483" y="862140"/>
                <a:ext cx="1039387" cy="676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NL" sz="2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18040A-F965-3709-440E-D49FE1291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483" y="862140"/>
                <a:ext cx="1039387" cy="676660"/>
              </a:xfrm>
              <a:prstGeom prst="rect">
                <a:avLst/>
              </a:prstGeom>
              <a:blipFill>
                <a:blip r:embed="rId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2013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-3.7037E-6 L 0.07214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2.96296E-6 L -0.0828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4206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63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3698 0.1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-344771" y="6553200"/>
            <a:ext cx="2540000" cy="304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79230" y="3725864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Microwave Background Radiation</a:t>
            </a:r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9229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009657" y="6323014"/>
            <a:ext cx="2082800" cy="534987"/>
            <a:chOff x="5991" y="2176"/>
            <a:chExt cx="1312" cy="33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176"/>
              <a:ext cx="1217" cy="33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2.7248K</a:t>
                </a: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2.7252K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3518" y="639823"/>
            <a:ext cx="3798726" cy="4906538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859909" y="1011238"/>
            <a:ext cx="4169283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1964: Penzias and Wilson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discover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“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background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light”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ph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otons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Remnant of the Big Bang</a:t>
            </a: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125543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 temperature map…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4643155" y="3298825"/>
            <a:ext cx="2264659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Of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univesre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7350962" y="5546361"/>
            <a:ext cx="4156675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or each matter particle there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are a billion photons…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63375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-270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B1FE1B-AEDE-A1FA-439E-D85A968687FD}"/>
              </a:ext>
            </a:extLst>
          </p:cNvPr>
          <p:cNvSpPr txBox="1"/>
          <p:nvPr/>
        </p:nvSpPr>
        <p:spPr>
          <a:xfrm>
            <a:off x="8452297" y="5138318"/>
            <a:ext cx="183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00FFFF"/>
                </a:solidFill>
              </a:rPr>
              <a:t>Nobelprize 1978</a:t>
            </a:r>
          </a:p>
        </p:txBody>
      </p:sp>
    </p:spTree>
    <p:extLst>
      <p:ext uri="{BB962C8B-B14F-4D97-AF65-F5344CB8AC3E}">
        <p14:creationId xmlns:p14="http://schemas.microsoft.com/office/powerpoint/2010/main" val="1227424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ubble Ultra Deep Field">
            <a:extLst>
              <a:ext uri="{FF2B5EF4-FFF2-40B4-BE49-F238E27FC236}">
                <a16:creationId xmlns:a16="http://schemas.microsoft.com/office/drawing/2014/main" id="{AC98A3FE-65F2-6A54-45EB-4171FAC27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3432"/>
            <a:ext cx="12192000" cy="12175066"/>
          </a:xfrm>
          <a:prstGeom prst="rect">
            <a:avLst/>
          </a:prstGeom>
          <a:noFill/>
        </p:spPr>
      </p:pic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universe as we see it today</a:t>
            </a:r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7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3689" y="3594101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1991010" y="1152525"/>
            <a:ext cx="3146140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Observed Background light: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1951323" y="4264025"/>
            <a:ext cx="3146140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Remaining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Matter particles: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2838451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1509998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1613185" y="4452939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2124361" y="2241551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“</a:t>
            </a:r>
            <a:r>
              <a:rPr lang="en-US" sz="2800" dirty="0">
                <a:solidFill>
                  <a:srgbClr val="FFFF00"/>
                </a:solidFill>
                <a:latin typeface="Tahoma" pitchFamily="34" charset="0"/>
              </a:rPr>
              <a:t>many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2054511" y="5359401"/>
            <a:ext cx="1160895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“few”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( 1 )</a:t>
            </a:r>
          </a:p>
        </p:txBody>
      </p:sp>
    </p:spTree>
    <p:extLst>
      <p:ext uri="{BB962C8B-B14F-4D97-AF65-F5344CB8AC3E}">
        <p14:creationId xmlns:p14="http://schemas.microsoft.com/office/powerpoint/2010/main" val="4095728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635541" y="812800"/>
            <a:ext cx="8514945" cy="592763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1" y="1279216"/>
            <a:ext cx="3155716" cy="1886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1" y="4507516"/>
            <a:ext cx="1834719" cy="195277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460114" y="1146198"/>
            <a:ext cx="2004781" cy="2062144"/>
            <a:chOff x="7353213" y="1577642"/>
            <a:chExt cx="2332124" cy="22402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35" name="Oval 34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91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91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00051" y="831003"/>
            <a:ext cx="257346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Mechanics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54535" y="815036"/>
            <a:ext cx="269654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Mechanics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788406" y="1622371"/>
            <a:ext cx="2636356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2482564" y="3276463"/>
            <a:ext cx="1971533" cy="802428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8891" y="1287624"/>
            <a:ext cx="26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Smaller Sizes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251382" y="3472001"/>
            <a:ext cx="27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Speed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5641" y="6126285"/>
            <a:ext cx="22494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</a:t>
            </a:r>
          </a:p>
        </p:txBody>
      </p:sp>
      <p:pic>
        <p:nvPicPr>
          <p:cNvPr id="46" name="Picture 45" descr="Niels_Boh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580" y="1085470"/>
            <a:ext cx="1518255" cy="2147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7" name="Picture 46" descr="EisteinYoun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16" y="4362994"/>
            <a:ext cx="1470571" cy="2078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 descr="IsaacNewton-168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65" y="1310704"/>
            <a:ext cx="1477630" cy="20294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9" name="Picture 48" descr="Feynma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4350" y="4256245"/>
            <a:ext cx="1680103" cy="20048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522728" y="289593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Newton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2434" y="2863384"/>
            <a:ext cx="64312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Bohr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8408" y="6046648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Einstein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1480" y="5861982"/>
            <a:ext cx="105785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Feynman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99532" y="6159518"/>
            <a:ext cx="288378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Field Theory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951F8-0135-1270-FCEB-C99D992C565C}"/>
              </a:ext>
            </a:extLst>
          </p:cNvPr>
          <p:cNvSpPr txBox="1"/>
          <p:nvPr/>
        </p:nvSpPr>
        <p:spPr>
          <a:xfrm>
            <a:off x="7326103" y="5233143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FF00"/>
                </a:solidFill>
              </a:rPr>
              <a:t>LHC @ CERN</a:t>
            </a:r>
          </a:p>
        </p:txBody>
      </p:sp>
      <p:pic>
        <p:nvPicPr>
          <p:cNvPr id="32" name="Picture 2" descr="title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7017262" y="3993192"/>
            <a:ext cx="3079984" cy="25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685" y="4256432"/>
            <a:ext cx="1354760" cy="19996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063936-3173-DD69-970C-65E47BE24692}"/>
              </a:ext>
            </a:extLst>
          </p:cNvPr>
          <p:cNvSpPr txBox="1"/>
          <p:nvPr/>
        </p:nvSpPr>
        <p:spPr>
          <a:xfrm>
            <a:off x="9449797" y="5879472"/>
            <a:ext cx="6735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Dirac</a:t>
            </a:r>
          </a:p>
        </p:txBody>
      </p:sp>
      <p:pic>
        <p:nvPicPr>
          <p:cNvPr id="3" name="Picture 2" descr="cern-lhc-aerial.jpg">
            <a:extLst>
              <a:ext uri="{FF2B5EF4-FFF2-40B4-BE49-F238E27FC236}">
                <a16:creationId xmlns:a16="http://schemas.microsoft.com/office/drawing/2014/main" id="{C221FC85-E1CD-1A2D-2063-0A354DEA59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0048" y="4336573"/>
            <a:ext cx="2598536" cy="1855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7D388F-6535-9035-AA3D-8D2E55135310}"/>
              </a:ext>
            </a:extLst>
          </p:cNvPr>
          <p:cNvSpPr txBox="1"/>
          <p:nvPr/>
        </p:nvSpPr>
        <p:spPr>
          <a:xfrm>
            <a:off x="7327739" y="5213492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</a:rPr>
              <a:t>LHC @ CERN</a:t>
            </a:r>
          </a:p>
        </p:txBody>
      </p:sp>
      <p:sp>
        <p:nvSpPr>
          <p:cNvPr id="41" name="Right Arrow 40"/>
          <p:cNvSpPr/>
          <p:nvPr/>
        </p:nvSpPr>
        <p:spPr bwMode="auto">
          <a:xfrm rot="2024571">
            <a:off x="3941700" y="3261772"/>
            <a:ext cx="3567335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949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ubble Ultra Deep Field">
            <a:extLst>
              <a:ext uri="{FF2B5EF4-FFF2-40B4-BE49-F238E27FC236}">
                <a16:creationId xmlns:a16="http://schemas.microsoft.com/office/drawing/2014/main" id="{A215AA84-54A3-E621-32BA-DEFBF9E6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3432"/>
            <a:ext cx="12192000" cy="121750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FF"/>
                </a:solidFill>
              </a:rPr>
              <a:t>How</a:t>
            </a:r>
            <a:r>
              <a:rPr lang="en-US" dirty="0">
                <a:solidFill>
                  <a:srgbClr val="FFFFFF"/>
                </a:solidFill>
              </a:rPr>
              <a:t> did we get a small asymmetry in the Big Bang?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111" y="965253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2189543" y="2163019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0726" y="2088947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49.999999%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anti-matter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0726" y="2793979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50.000001%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13404" y="2351741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0.000001%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49679" y="3276487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(+99.999999%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lang="en-US" sz="2000" i="1" dirty="0">
                <a:solidFill>
                  <a:srgbClr val="66FFFF"/>
                </a:solidFill>
                <a:latin typeface="Tahoma"/>
                <a:cs typeface="Helvetica Neue Light"/>
              </a:rPr>
              <a:t>radiation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52326" y="4920021"/>
            <a:ext cx="5064294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Apparently</a:t>
            </a:r>
            <a:r>
              <a:rPr kumimoji="0" lang="en-US" sz="2200" b="1" i="1" u="none" strike="noStrike" kern="1200" cap="none" spc="0" normalizeH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anti-matter is not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the exact mirror image of matter!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6646" y="1315534"/>
            <a:ext cx="2111773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Small surplus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57822" y="1116771"/>
            <a:ext cx="1721282" cy="88019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Dominates</a:t>
            </a: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7430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5861047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389" y="1236366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Big Bang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1" y="1456782"/>
            <a:ext cx="1753764" cy="248881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6C9A6C80-D5CE-C8C8-4EC5-5114CF6831E3}"/>
              </a:ext>
            </a:extLst>
          </p:cNvPr>
          <p:cNvSpPr/>
          <p:nvPr/>
        </p:nvSpPr>
        <p:spPr bwMode="auto">
          <a:xfrm>
            <a:off x="8742734" y="2171987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7E51C10-34FD-3D00-072D-70689A54C44B}"/>
              </a:ext>
            </a:extLst>
          </p:cNvPr>
          <p:cNvSpPr/>
          <p:nvPr/>
        </p:nvSpPr>
        <p:spPr bwMode="auto">
          <a:xfrm>
            <a:off x="5623020" y="2154058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523326-3174-36CC-416E-D1554731B4B8}"/>
              </a:ext>
            </a:extLst>
          </p:cNvPr>
          <p:cNvSpPr txBox="1"/>
          <p:nvPr/>
        </p:nvSpPr>
        <p:spPr>
          <a:xfrm>
            <a:off x="291843" y="1237694"/>
            <a:ext cx="2552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FF00"/>
                </a:solidFill>
                <a:latin typeface="Tahoma"/>
                <a:cs typeface="Helvetica Neue Light"/>
              </a:rPr>
              <a:t>Laws of Nature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6864DCD-0FF2-C64D-9D53-9AC7972FCB78}"/>
              </a:ext>
            </a:extLst>
          </p:cNvPr>
          <p:cNvSpPr/>
          <p:nvPr/>
        </p:nvSpPr>
        <p:spPr>
          <a:xfrm rot="8583056" flipV="1">
            <a:off x="1885234" y="3668126"/>
            <a:ext cx="227567" cy="1579735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5C230-9EA8-B109-A3D3-972B68CA8905}"/>
              </a:ext>
            </a:extLst>
          </p:cNvPr>
          <p:cNvSpPr/>
          <p:nvPr/>
        </p:nvSpPr>
        <p:spPr>
          <a:xfrm>
            <a:off x="970172" y="3703019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FFB00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2897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4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08218" y="3179616"/>
            <a:ext cx="8307706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3: Forces: </a:t>
            </a:r>
            <a:r>
              <a:rPr lang="en-US" sz="4000" dirty="0">
                <a:solidFill>
                  <a:schemeClr val="bg1"/>
                </a:solidFill>
              </a:rPr>
              <a:t>“Standard Model”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dirty="0"/>
          </a:p>
        </p:txBody>
      </p:sp>
      <p:pic>
        <p:nvPicPr>
          <p:cNvPr id="9" name="Picture 4" descr="Will we all die because of the Higgs field?">
            <a:extLst>
              <a:ext uri="{FF2B5EF4-FFF2-40B4-BE49-F238E27FC236}">
                <a16:creationId xmlns:a16="http://schemas.microsoft.com/office/drawing/2014/main" id="{A27181BB-3D7A-7D41-A824-3EB770AB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512616"/>
            <a:ext cx="3048000" cy="2667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6CD757-2974-FD0B-5DDF-71B2E9D25FE7}"/>
              </a:ext>
            </a:extLst>
          </p:cNvPr>
          <p:cNvGrpSpPr/>
          <p:nvPr/>
        </p:nvGrpSpPr>
        <p:grpSpPr>
          <a:xfrm>
            <a:off x="8305158" y="3938925"/>
            <a:ext cx="2940523" cy="2671413"/>
            <a:chOff x="803194" y="1343754"/>
            <a:chExt cx="4984836" cy="45221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973944-ED42-D96B-7B38-103CC8106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94" y="1343754"/>
              <a:ext cx="4984836" cy="452215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600E3D2-84BE-258C-22CD-CE463CB30FD2}"/>
                </a:ext>
              </a:extLst>
            </p:cNvPr>
            <p:cNvSpPr/>
            <p:nvPr/>
          </p:nvSpPr>
          <p:spPr bwMode="auto">
            <a:xfrm>
              <a:off x="2511213" y="5368155"/>
              <a:ext cx="512618" cy="249382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347EA1-EAA5-0D77-6331-F9B53BEB19E2}"/>
                </a:ext>
              </a:extLst>
            </p:cNvPr>
            <p:cNvSpPr txBox="1"/>
            <p:nvPr/>
          </p:nvSpPr>
          <p:spPr>
            <a:xfrm>
              <a:off x="2360497" y="5187496"/>
              <a:ext cx="287259" cy="521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F8C780-5EED-0915-07A6-C9A70E82DBA4}"/>
                </a:ext>
              </a:extLst>
            </p:cNvPr>
            <p:cNvSpPr/>
            <p:nvPr/>
          </p:nvSpPr>
          <p:spPr bwMode="auto">
            <a:xfrm>
              <a:off x="4214412" y="2701635"/>
              <a:ext cx="1258134" cy="292235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A97F8A-5DF9-56DC-7133-AAC554C09268}"/>
                </a:ext>
              </a:extLst>
            </p:cNvPr>
            <p:cNvSpPr txBox="1"/>
            <p:nvPr/>
          </p:nvSpPr>
          <p:spPr>
            <a:xfrm>
              <a:off x="4263982" y="2592435"/>
              <a:ext cx="1374817" cy="521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77691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08218" y="3179616"/>
            <a:ext cx="8307706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3: Forces: </a:t>
            </a:r>
            <a:r>
              <a:rPr lang="en-US" sz="4000" dirty="0">
                <a:solidFill>
                  <a:schemeClr val="bg1"/>
                </a:solidFill>
              </a:rPr>
              <a:t>“Standard Model”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dirty="0"/>
          </a:p>
        </p:txBody>
      </p:sp>
      <p:pic>
        <p:nvPicPr>
          <p:cNvPr id="2" name="Picture 1" descr="DePiele1.gif">
            <a:extLst>
              <a:ext uri="{FF2B5EF4-FFF2-40B4-BE49-F238E27FC236}">
                <a16:creationId xmlns:a16="http://schemas.microsoft.com/office/drawing/2014/main" id="{93DFD67E-26C7-822A-2BCD-0792D6955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064" y="526275"/>
            <a:ext cx="1606270" cy="2618314"/>
          </a:xfrm>
          <a:prstGeom prst="rect">
            <a:avLst/>
          </a:prstGeom>
        </p:spPr>
      </p:pic>
      <p:pic>
        <p:nvPicPr>
          <p:cNvPr id="3" name="Picture 2" descr="DePiele2.jpg">
            <a:extLst>
              <a:ext uri="{FF2B5EF4-FFF2-40B4-BE49-F238E27FC236}">
                <a16:creationId xmlns:a16="http://schemas.microsoft.com/office/drawing/2014/main" id="{9FEFE4F1-E773-8D6C-9F67-21152086A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1599" y="525312"/>
            <a:ext cx="1905128" cy="2619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210A9-3794-077F-B787-FE780AA9CE46}"/>
              </a:ext>
            </a:extLst>
          </p:cNvPr>
          <p:cNvSpPr txBox="1"/>
          <p:nvPr/>
        </p:nvSpPr>
        <p:spPr>
          <a:xfrm>
            <a:off x="7733713" y="265634"/>
            <a:ext cx="4009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Giel (“de </a:t>
            </a:r>
            <a:r>
              <a:rPr lang="en-US" sz="1200" b="1" dirty="0" err="1">
                <a:solidFill>
                  <a:schemeClr val="bg1"/>
                </a:solidFill>
              </a:rPr>
              <a:t>Piele</a:t>
            </a:r>
            <a:r>
              <a:rPr lang="en-US" sz="1200" b="1" dirty="0">
                <a:solidFill>
                  <a:schemeClr val="bg1"/>
                </a:solidFill>
              </a:rPr>
              <a:t>”) </a:t>
            </a:r>
            <a:r>
              <a:rPr lang="en-US" sz="1200" b="1" dirty="0" err="1">
                <a:solidFill>
                  <a:schemeClr val="bg1"/>
                </a:solidFill>
              </a:rPr>
              <a:t>Hameleers</a:t>
            </a:r>
            <a:r>
              <a:rPr lang="en-US" sz="1200" b="1" dirty="0">
                <a:solidFill>
                  <a:schemeClr val="bg1"/>
                </a:solidFill>
              </a:rPr>
              <a:t>: also standard model?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257ED3-00BC-5ECD-728F-14F0DB99743E}"/>
              </a:ext>
            </a:extLst>
          </p:cNvPr>
          <p:cNvGrpSpPr/>
          <p:nvPr/>
        </p:nvGrpSpPr>
        <p:grpSpPr>
          <a:xfrm>
            <a:off x="8305158" y="3938925"/>
            <a:ext cx="2940523" cy="2671413"/>
            <a:chOff x="803194" y="1343754"/>
            <a:chExt cx="4984836" cy="45221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9D1E99-45C5-1C37-290F-60C96FDBA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94" y="1343754"/>
              <a:ext cx="4984836" cy="452215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C159F8-E796-F8A2-13C7-1B015C57F13A}"/>
                </a:ext>
              </a:extLst>
            </p:cNvPr>
            <p:cNvSpPr/>
            <p:nvPr/>
          </p:nvSpPr>
          <p:spPr bwMode="auto">
            <a:xfrm>
              <a:off x="2511213" y="5368155"/>
              <a:ext cx="512618" cy="249382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612192-D34E-A2BC-8C44-A48CB7F05AD7}"/>
                </a:ext>
              </a:extLst>
            </p:cNvPr>
            <p:cNvSpPr txBox="1"/>
            <p:nvPr/>
          </p:nvSpPr>
          <p:spPr>
            <a:xfrm>
              <a:off x="2360497" y="5187496"/>
              <a:ext cx="287259" cy="521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A96696-0EF9-7335-CB76-024E989772B1}"/>
                </a:ext>
              </a:extLst>
            </p:cNvPr>
            <p:cNvSpPr/>
            <p:nvPr/>
          </p:nvSpPr>
          <p:spPr bwMode="auto">
            <a:xfrm>
              <a:off x="4214412" y="2701635"/>
              <a:ext cx="1258134" cy="292235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F19FB2-8DDD-69A7-1E10-B372CCD2E4D9}"/>
                </a:ext>
              </a:extLst>
            </p:cNvPr>
            <p:cNvSpPr txBox="1"/>
            <p:nvPr/>
          </p:nvSpPr>
          <p:spPr>
            <a:xfrm>
              <a:off x="4263982" y="2592435"/>
              <a:ext cx="1374817" cy="521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6114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A4ED-E275-A542-B4A9-F36FEBFD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Forces in Quantum Mechanics: exchange of quanta</a:t>
            </a:r>
          </a:p>
        </p:txBody>
      </p:sp>
      <p:pic>
        <p:nvPicPr>
          <p:cNvPr id="4" name="Picture 3" descr="BoatsParticleExchange.jpg">
            <a:extLst>
              <a:ext uri="{FF2B5EF4-FFF2-40B4-BE49-F238E27FC236}">
                <a16:creationId xmlns:a16="http://schemas.microsoft.com/office/drawing/2014/main" id="{DE7630D6-13E1-284B-9D83-46FBD3451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12" y="935242"/>
            <a:ext cx="6607372" cy="23951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7F42F-FEF8-B748-83A5-D275F2351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913" y="3666926"/>
            <a:ext cx="6595488" cy="277499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970764" y="3013501"/>
            <a:ext cx="3081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00"/>
                </a:solidFill>
                <a:latin typeface="Tahoma"/>
              </a:rPr>
              <a:t>There is no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“action at a distance”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6FB89-0D49-8D4A-94C1-62F8C2009662}"/>
              </a:ext>
            </a:extLst>
          </p:cNvPr>
          <p:cNvSpPr txBox="1"/>
          <p:nvPr/>
        </p:nvSpPr>
        <p:spPr>
          <a:xfrm>
            <a:off x="8480378" y="1479509"/>
            <a:ext cx="248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</a:t>
            </a:r>
            <a:r>
              <a:rPr lang="en-US" sz="2400" dirty="0">
                <a:solidFill>
                  <a:srgbClr val="66FFFF"/>
                </a:solidFill>
                <a:latin typeface="Tahoma"/>
              </a:rPr>
              <a:t>Repulsive force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73D3E-0269-8C4D-B836-0F7E462BFB80}"/>
              </a:ext>
            </a:extLst>
          </p:cNvPr>
          <p:cNvSpPr txBox="1"/>
          <p:nvPr/>
        </p:nvSpPr>
        <p:spPr>
          <a:xfrm>
            <a:off x="8480378" y="5274995"/>
            <a:ext cx="2370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Atractive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force”</a:t>
            </a:r>
          </a:p>
        </p:txBody>
      </p:sp>
    </p:spTree>
    <p:extLst>
      <p:ext uri="{BB962C8B-B14F-4D97-AF65-F5344CB8AC3E}">
        <p14:creationId xmlns:p14="http://schemas.microsoft.com/office/powerpoint/2010/main" val="1023506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Four fundamental forces of nature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67213" y="614034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dirty="0" err="1">
                <a:solidFill>
                  <a:srgbClr val="FFFFFF"/>
                </a:solidFill>
                <a:latin typeface="Tahoma" pitchFamily="34" charset="0"/>
              </a:rPr>
              <a:t>Gravity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61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Electromagnetism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97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Strong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dirty="0" err="1">
                <a:solidFill>
                  <a:srgbClr val="FFFFFF"/>
                </a:solidFill>
                <a:latin typeface="Tahoma" pitchFamily="34" charset="0"/>
              </a:rPr>
              <a:t>Weak</a:t>
            </a:r>
            <a:r>
              <a:rPr lang="nl-NL" sz="2000" b="1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nl-NL" sz="2000" b="1" dirty="0" err="1">
                <a:solidFill>
                  <a:srgbClr val="FFFFFF"/>
                </a:solidFill>
                <a:latin typeface="Tahoma" pitchFamily="34" charset="0"/>
              </a:rPr>
              <a:t>nuclear</a:t>
            </a:r>
            <a:r>
              <a:rPr lang="nl-NL" sz="2000" b="1" dirty="0">
                <a:solidFill>
                  <a:srgbClr val="FFFFFF"/>
                </a:solidFill>
                <a:latin typeface="Tahoma" pitchFamily="34" charset="0"/>
              </a:rPr>
              <a:t> force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2808" y="3065290"/>
            <a:ext cx="294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FFFF00"/>
                </a:solidFill>
                <a:latin typeface="Tahoma" pitchFamily="34" charset="0"/>
              </a:rPr>
              <a:t>A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cts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with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charged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3829" y="2922770"/>
            <a:ext cx="168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57913" y="6178899"/>
            <a:ext cx="2152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807149" y="4127249"/>
            <a:ext cx="1925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</p:spTree>
    <p:extLst>
      <p:ext uri="{BB962C8B-B14F-4D97-AF65-F5344CB8AC3E}">
        <p14:creationId xmlns:p14="http://schemas.microsoft.com/office/powerpoint/2010/main" val="264299874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strong are the forces?</a:t>
            </a:r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91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8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0.00000000000000000000000000000000000000001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8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0.0001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37159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36003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9291" y="5556815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8704" y="5535435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Strength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2628391" y="3285767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688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7601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6A59-2592-EB43-A575-4C7EA32B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Standard Model: Particles and Forces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130CF-F8CC-534D-8489-EEB2245B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24 april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4" descr="Will we all die because of the Higgs field?">
            <a:extLst>
              <a:ext uri="{FF2B5EF4-FFF2-40B4-BE49-F238E27FC236}">
                <a16:creationId xmlns:a16="http://schemas.microsoft.com/office/drawing/2014/main" id="{C04D3909-83C2-5447-A36F-3E5C1620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53" y="1708132"/>
            <a:ext cx="4577172" cy="400502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FF08095-DDA3-0C03-D15D-9B0AB29F6BD9}"/>
              </a:ext>
            </a:extLst>
          </p:cNvPr>
          <p:cNvGrpSpPr/>
          <p:nvPr/>
        </p:nvGrpSpPr>
        <p:grpSpPr>
          <a:xfrm>
            <a:off x="803194" y="1343754"/>
            <a:ext cx="4984836" cy="4522157"/>
            <a:chOff x="803194" y="1343754"/>
            <a:chExt cx="4984836" cy="45221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314EE2-337F-BE4A-A269-DCE28BEA4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94" y="1343754"/>
              <a:ext cx="4984836" cy="452215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37CD7F-8EBF-94AB-5EE4-BA35F7130B61}"/>
                </a:ext>
              </a:extLst>
            </p:cNvPr>
            <p:cNvSpPr/>
            <p:nvPr/>
          </p:nvSpPr>
          <p:spPr bwMode="auto">
            <a:xfrm>
              <a:off x="2511213" y="5368155"/>
              <a:ext cx="512618" cy="249382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8C8EE4-ACC1-31B3-A2CA-E0BED2A64B38}"/>
                </a:ext>
              </a:extLst>
            </p:cNvPr>
            <p:cNvSpPr txBox="1"/>
            <p:nvPr/>
          </p:nvSpPr>
          <p:spPr>
            <a:xfrm>
              <a:off x="2407472" y="5210949"/>
              <a:ext cx="2872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D87B68-4F2E-30B1-6556-A432FE863D6B}"/>
                </a:ext>
              </a:extLst>
            </p:cNvPr>
            <p:cNvSpPr/>
            <p:nvPr/>
          </p:nvSpPr>
          <p:spPr bwMode="auto">
            <a:xfrm>
              <a:off x="4214412" y="2701635"/>
              <a:ext cx="1258134" cy="292235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7F6E7A-9C93-45D0-6F0A-03C6A99E4CD8}"/>
                </a:ext>
              </a:extLst>
            </p:cNvPr>
            <p:cNvSpPr txBox="1"/>
            <p:nvPr/>
          </p:nvSpPr>
          <p:spPr>
            <a:xfrm>
              <a:off x="4263983" y="2592434"/>
              <a:ext cx="1374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49278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22" y="855957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67" y="1398813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676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Standard Model: Theory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79" y="514351"/>
            <a:ext cx="1724275" cy="2446965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6" name="Picture 5" descr="PeterVanStraaten3.jpg">
            <a:extLst>
              <a:ext uri="{FF2B5EF4-FFF2-40B4-BE49-F238E27FC236}">
                <a16:creationId xmlns:a16="http://schemas.microsoft.com/office/drawing/2014/main" id="{0FC2E8FB-18A0-6B08-DE92-28BF9A3E87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27" y="1223925"/>
            <a:ext cx="3921794" cy="51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62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ubble Ultra Deep Field">
            <a:extLst>
              <a:ext uri="{FF2B5EF4-FFF2-40B4-BE49-F238E27FC236}">
                <a16:creationId xmlns:a16="http://schemas.microsoft.com/office/drawing/2014/main" id="{0EEA5A4F-AEB4-1269-0F97-7535C1B5A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804" y="1374964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0998" y="904032"/>
            <a:ext cx="181320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Th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e formula”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266087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“The building blocks”</a:t>
            </a:r>
          </a:p>
        </p:txBody>
      </p:sp>
    </p:spTree>
    <p:extLst>
      <p:ext uri="{BB962C8B-B14F-4D97-AF65-F5344CB8AC3E}">
        <p14:creationId xmlns:p14="http://schemas.microsoft.com/office/powerpoint/2010/main" val="97468625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ubble Ultra Deep Field">
            <a:extLst>
              <a:ext uri="{FF2B5EF4-FFF2-40B4-BE49-F238E27FC236}">
                <a16:creationId xmlns:a16="http://schemas.microsoft.com/office/drawing/2014/main" id="{45142F95-9CE6-90FE-498E-A9ACA778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902" y="557835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804" y="1374964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0998" y="904032"/>
            <a:ext cx="181320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The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formula”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266087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The building blocks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073900" y="268340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475101" y="254652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778411" y="155377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1273" y="3915277"/>
            <a:ext cx="2431388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Quantum </a:t>
            </a:r>
            <a:r>
              <a:rPr lang="en-US" sz="2200" i="1" dirty="0">
                <a:solidFill>
                  <a:srgbClr val="FF0000"/>
                </a:solidFill>
                <a:latin typeface="Tahoma"/>
                <a:cs typeface="Helvetica Neue Medium"/>
              </a:rPr>
              <a:t>particles</a:t>
            </a:r>
            <a:b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lang="en-US" sz="2200" i="1" dirty="0">
                <a:solidFill>
                  <a:srgbClr val="FF0000"/>
                </a:solidFill>
                <a:latin typeface="Tahoma"/>
                <a:cs typeface="Helvetica Neue Medium"/>
              </a:rPr>
              <a:t>of the forces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101" y="522080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8144295" y="5284025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James Clerk Maxwell - Stock Image - C045/5849 - Science Photo Library">
            <a:extLst>
              <a:ext uri="{FF2B5EF4-FFF2-40B4-BE49-F238E27FC236}">
                <a16:creationId xmlns:a16="http://schemas.microsoft.com/office/drawing/2014/main" id="{491E908B-7CF1-5A05-BE89-0B0E71D4D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8884" r="15996" b="29964"/>
          <a:stretch/>
        </p:blipFill>
        <p:spPr bwMode="auto">
          <a:xfrm>
            <a:off x="593553" y="1844373"/>
            <a:ext cx="1661959" cy="2010559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F9C3CF-D863-BF9C-192D-F91023843B8A}"/>
              </a:ext>
            </a:extLst>
          </p:cNvPr>
          <p:cNvSpPr txBox="1"/>
          <p:nvPr/>
        </p:nvSpPr>
        <p:spPr>
          <a:xfrm>
            <a:off x="420739" y="3957039"/>
            <a:ext cx="2177634" cy="757088"/>
          </a:xfrm>
          <a:prstGeom prst="rect">
            <a:avLst/>
          </a:prstGeom>
          <a:noFill/>
          <a:ln>
            <a:noFill/>
          </a:ln>
          <a:effectLst>
            <a:glow>
              <a:schemeClr val="bg1"/>
            </a:glow>
          </a:effectLst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1865: </a:t>
            </a:r>
            <a:r>
              <a:rPr lang="en-US" sz="2200" i="1" dirty="0">
                <a:solidFill>
                  <a:srgbClr val="FF0000"/>
                </a:solidFill>
                <a:latin typeface="Tahoma"/>
                <a:cs typeface="Helvetica Neue Medium"/>
              </a:rPr>
              <a:t>Maxwell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i="1" dirty="0">
                <a:solidFill>
                  <a:srgbClr val="FF0000"/>
                </a:solidFill>
                <a:latin typeface="Tahoma"/>
                <a:cs typeface="Helvetica Neue Medium"/>
              </a:rPr>
              <a:t>equations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682753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2414" y="1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813635" y="609601"/>
            <a:ext cx="1858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Verdana" pitchFamily="-105" charset="0"/>
                <a:ea typeface="+mn-ea"/>
                <a:cs typeface="+mn-cs"/>
              </a:rPr>
              <a:t>Astronomy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Verdana" pitchFamily="-105" charset="0"/>
              <a:ea typeface="+mn-ea"/>
              <a:cs typeface="+mn-cs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8175370" y="504849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400" dirty="0" err="1">
                <a:solidFill>
                  <a:srgbClr val="00FFFF"/>
                </a:solidFill>
                <a:latin typeface="Verdana" pitchFamily="-105" charset="0"/>
              </a:rPr>
              <a:t>Particle</a:t>
            </a:r>
            <a:r>
              <a:rPr lang="nl-NL" sz="2400" dirty="0">
                <a:solidFill>
                  <a:srgbClr val="00FFFF"/>
                </a:solidFill>
                <a:latin typeface="Verdana" pitchFamily="-105" charset="0"/>
              </a:rPr>
              <a:t>- </a:t>
            </a:r>
            <a:r>
              <a:rPr lang="nl-NL" sz="2400" dirty="0" err="1">
                <a:solidFill>
                  <a:srgbClr val="00FFFF"/>
                </a:solidFill>
                <a:latin typeface="Verdana" pitchFamily="-105" charset="0"/>
              </a:rPr>
              <a:t>Physics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Verdana" pitchFamily="-105" charset="0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7EAEDF-9306-C614-F07B-E21F323AA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346" y="1814965"/>
            <a:ext cx="8009307" cy="2228397"/>
          </a:xfr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NL" u="sng" dirty="0">
                <a:solidFill>
                  <a:schemeClr val="bg1"/>
                </a:solidFill>
              </a:rPr>
              <a:t>Lecture 9: The Standard Model and Antimatter</a:t>
            </a:r>
          </a:p>
          <a:p>
            <a:pPr marL="0" indent="0">
              <a:buNone/>
            </a:pPr>
            <a:r>
              <a:rPr lang="en-NL" dirty="0">
                <a:solidFill>
                  <a:schemeClr val="bg1"/>
                </a:solidFill>
              </a:rPr>
              <a:t>1: Elementary Particles</a:t>
            </a:r>
          </a:p>
          <a:p>
            <a:pPr marL="0" indent="0">
              <a:buNone/>
            </a:pPr>
            <a:r>
              <a:rPr lang="en-NL" dirty="0">
                <a:solidFill>
                  <a:schemeClr val="bg1"/>
                </a:solidFill>
              </a:rPr>
              <a:t>2: Antimatter and the Big Bang</a:t>
            </a:r>
          </a:p>
          <a:p>
            <a:pPr marL="0" indent="0">
              <a:buNone/>
            </a:pPr>
            <a:r>
              <a:rPr lang="en-NL" dirty="0">
                <a:solidFill>
                  <a:schemeClr val="bg1"/>
                </a:solidFill>
              </a:rPr>
              <a:t>3: Forces and the Standard Model</a:t>
            </a:r>
          </a:p>
        </p:txBody>
      </p:sp>
    </p:spTree>
    <p:extLst>
      <p:ext uri="{BB962C8B-B14F-4D97-AF65-F5344CB8AC3E}">
        <p14:creationId xmlns:p14="http://schemas.microsoft.com/office/powerpoint/2010/main" val="3509550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ubble Ultra Deep Field">
            <a:extLst>
              <a:ext uri="{FF2B5EF4-FFF2-40B4-BE49-F238E27FC236}">
                <a16:creationId xmlns:a16="http://schemas.microsoft.com/office/drawing/2014/main" id="{3E6F2E82-954C-E9A2-2D8F-D9E5D8BC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81320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“The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266087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“The building blocks”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138199" y="309402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353201" y="1793718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828956" y="1781805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5" y="5010276"/>
            <a:ext cx="2259034" cy="449299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srgbClr val="10C7FF"/>
                </a:solidFill>
                <a:latin typeface="Tahoma"/>
                <a:cs typeface="Helvetica Neue Medium"/>
              </a:rPr>
              <a:t>Matter particles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0C7FF"/>
              </a:solidFill>
              <a:effectLst/>
              <a:uLnTx/>
              <a:uFillTx/>
              <a:latin typeface="Tahoma"/>
              <a:ea typeface="+mn-ea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300" y="487340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  <p:pic>
        <p:nvPicPr>
          <p:cNvPr id="1026" name="Picture 2" descr="Paul Dirac - Wikipedia">
            <a:extLst>
              <a:ext uri="{FF2B5EF4-FFF2-40B4-BE49-F238E27FC236}">
                <a16:creationId xmlns:a16="http://schemas.microsoft.com/office/drawing/2014/main" id="{85F999C3-40A5-3897-32EA-D1C3DC400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7"/>
          <a:stretch/>
        </p:blipFill>
        <p:spPr bwMode="auto">
          <a:xfrm>
            <a:off x="820015" y="2280991"/>
            <a:ext cx="1391028" cy="1631007"/>
          </a:xfrm>
          <a:prstGeom prst="rect">
            <a:avLst/>
          </a:prstGeom>
          <a:noFill/>
          <a:ln w="12700">
            <a:solidFill>
              <a:srgbClr val="10C7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6152F3-5110-443F-ACF0-7B0D7195BE9A}"/>
              </a:ext>
            </a:extLst>
          </p:cNvPr>
          <p:cNvSpPr txBox="1"/>
          <p:nvPr/>
        </p:nvSpPr>
        <p:spPr>
          <a:xfrm>
            <a:off x="703364" y="3957039"/>
            <a:ext cx="1843046" cy="757088"/>
          </a:xfrm>
          <a:prstGeom prst="rect">
            <a:avLst/>
          </a:prstGeom>
          <a:noFill/>
          <a:ln>
            <a:noFill/>
          </a:ln>
          <a:effectLst>
            <a:glow>
              <a:schemeClr val="bg1"/>
            </a:glow>
          </a:effectLst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1928:</a:t>
            </a:r>
            <a:r>
              <a:rPr lang="en-US" sz="2200" i="1" dirty="0">
                <a:solidFill>
                  <a:srgbClr val="10C7FF"/>
                </a:solidFill>
                <a:latin typeface="Tahoma"/>
                <a:cs typeface="Helvetica Neue Medium"/>
              </a:rPr>
              <a:t> Dirac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i="1" dirty="0">
                <a:solidFill>
                  <a:srgbClr val="10C7FF"/>
                </a:solidFill>
                <a:latin typeface="Tahoma"/>
                <a:cs typeface="Helvetica Neue Medium"/>
              </a:rPr>
              <a:t>equation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10C7FF"/>
              </a:solidFill>
              <a:effectLst/>
              <a:uLnTx/>
              <a:uFillTx/>
              <a:latin typeface="Tahoma"/>
              <a:ea typeface="+mn-ea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4105697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ubble Ultra Deep Field">
            <a:extLst>
              <a:ext uri="{FF2B5EF4-FFF2-40B4-BE49-F238E27FC236}">
                <a16:creationId xmlns:a16="http://schemas.microsoft.com/office/drawing/2014/main" id="{6CB64786-B6BA-6DE5-FB45-C0572937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81320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The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formula”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266087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The building blocks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138199" y="392201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0702" y="398371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The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‘Higgs’ </a:t>
            </a:r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fie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ld</a:t>
            </a:r>
            <a:b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fills the vacuum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743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4681401" y="3401998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453056" y="5405552"/>
            <a:ext cx="3946004" cy="1095642"/>
          </a:xfrm>
          <a:prstGeom prst="rect">
            <a:avLst/>
          </a:prstGeom>
          <a:noFill/>
          <a:ln>
            <a:noFill/>
          </a:ln>
          <a:effectLst>
            <a:glow>
              <a:schemeClr val="bg1"/>
            </a:glow>
          </a:effectLst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1964: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Standard Model </a:t>
            </a:r>
            <a:r>
              <a:rPr kumimoji="0" lang="en-US" sz="2200" b="0" i="1" u="sng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prediction: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empty space is not empty!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t="88" r="32363" b="36175"/>
          <a:stretch/>
        </p:blipFill>
        <p:spPr>
          <a:xfrm>
            <a:off x="1994999" y="4820309"/>
            <a:ext cx="1345071" cy="1627745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1437" b="13006"/>
          <a:stretch/>
        </p:blipFill>
        <p:spPr>
          <a:xfrm>
            <a:off x="3475294" y="4828779"/>
            <a:ext cx="1301356" cy="1598913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19" name="Picture 18" descr="Peter_Higgs_2Curtains.jpg"/>
          <p:cNvPicPr>
            <a:picLocks noChangeAspect="1"/>
          </p:cNvPicPr>
          <p:nvPr/>
        </p:nvPicPr>
        <p:blipFill rotWithShape="1">
          <a:blip r:embed="rId9" cstate="print"/>
          <a:srcRect l="27760" t="12624" r="30461" b="14183"/>
          <a:stretch/>
        </p:blipFill>
        <p:spPr>
          <a:xfrm>
            <a:off x="4871535" y="4843840"/>
            <a:ext cx="1459743" cy="1596298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82130" y="641560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Brout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7525" y="642009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Englert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1258" y="641175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Higgs</a:t>
            </a:r>
          </a:p>
        </p:txBody>
      </p:sp>
    </p:spTree>
    <p:extLst>
      <p:ext uri="{BB962C8B-B14F-4D97-AF65-F5344CB8AC3E}">
        <p14:creationId xmlns:p14="http://schemas.microsoft.com/office/powerpoint/2010/main" val="63801637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ubble Ultra Deep Field">
            <a:extLst>
              <a:ext uri="{FF2B5EF4-FFF2-40B4-BE49-F238E27FC236}">
                <a16:creationId xmlns:a16="http://schemas.microsoft.com/office/drawing/2014/main" id="{66FE327B-6362-5C62-9808-3CCD900F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81320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The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formula”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266087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“The building blocks”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138199" y="354560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708546" y="238336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773317" y="3438553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373674" y="3006355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4681400" y="3214688"/>
            <a:ext cx="2514738" cy="5702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E"/>
            </a:solidFill>
            <a:prstDash val="sysDash"/>
            <a:round/>
            <a:headEnd type="none" w="med" len="med"/>
            <a:tailEnd type="arrow"/>
          </a:ln>
          <a:effectLst/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r="7051" b="8873"/>
          <a:stretch/>
        </p:blipFill>
        <p:spPr bwMode="auto">
          <a:xfrm>
            <a:off x="3721831" y="4907331"/>
            <a:ext cx="1236148" cy="152620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3453" b="15066"/>
          <a:stretch/>
        </p:blipFill>
        <p:spPr bwMode="auto">
          <a:xfrm>
            <a:off x="2197890" y="4908534"/>
            <a:ext cx="1244626" cy="147814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5348892" y="5538555"/>
            <a:ext cx="5343642" cy="106182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glow rad="317500">
              <a:srgbClr val="C00000">
                <a:alpha val="75000"/>
              </a:srgb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1972: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100" i="1" dirty="0">
                <a:solidFill>
                  <a:srgbClr val="FFFF00"/>
                </a:solidFill>
                <a:latin typeface="Tahoma" pitchFamily="34" charset="0"/>
              </a:rPr>
              <a:t>With 3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copies of particles</a:t>
            </a:r>
            <a:r>
              <a:rPr kumimoji="0" lang="en-US" sz="21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 asymmetry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100" i="1" dirty="0">
                <a:solidFill>
                  <a:srgbClr val="FFFF00"/>
                </a:solidFill>
                <a:latin typeface="Tahoma" pitchFamily="34" charset="0"/>
              </a:rPr>
              <a:t>b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etween</a:t>
            </a:r>
            <a:r>
              <a:rPr kumimoji="0" lang="en-US" sz="21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matter and antimatter </a:t>
            </a:r>
            <a:r>
              <a:rPr lang="en-US" sz="2100" i="1" dirty="0">
                <a:solidFill>
                  <a:srgbClr val="FFFF00"/>
                </a:solidFill>
                <a:latin typeface="Tahoma" pitchFamily="34" charset="0"/>
              </a:rPr>
              <a:t>i</a:t>
            </a:r>
            <a:r>
              <a:rPr kumimoji="0" lang="en-US" sz="21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 possible!</a:t>
            </a:r>
            <a:endParaRPr kumimoji="0" lang="en-US" sz="21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9264" y="4920276"/>
            <a:ext cx="58822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Mass is generated by the Higgs field!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5829" y="631208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Kobayashi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8573" y="631766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Maskawa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24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ubble Ultra Deep Field">
            <a:extLst>
              <a:ext uri="{FF2B5EF4-FFF2-40B4-BE49-F238E27FC236}">
                <a16:creationId xmlns:a16="http://schemas.microsoft.com/office/drawing/2014/main" id="{A215AA84-54A3-E621-32BA-DEFBF9E6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11046"/>
            <a:ext cx="12192000" cy="12175066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2502235-C34D-2F45-78B9-D2BDA7063DBA}"/>
              </a:ext>
            </a:extLst>
          </p:cNvPr>
          <p:cNvGrpSpPr/>
          <p:nvPr/>
        </p:nvGrpSpPr>
        <p:grpSpPr>
          <a:xfrm>
            <a:off x="335132" y="4019702"/>
            <a:ext cx="2940523" cy="2671413"/>
            <a:chOff x="836892" y="1343754"/>
            <a:chExt cx="4984836" cy="45221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E18E1D-D921-171E-03C1-3054458E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892" y="1343754"/>
              <a:ext cx="4984836" cy="4522157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FD9910-61DC-FA2A-1E67-112FCBD32F47}"/>
                </a:ext>
              </a:extLst>
            </p:cNvPr>
            <p:cNvSpPr/>
            <p:nvPr/>
          </p:nvSpPr>
          <p:spPr bwMode="auto">
            <a:xfrm>
              <a:off x="2511213" y="5368155"/>
              <a:ext cx="512618" cy="249382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DAEE1B2-5229-0562-3861-BD748E29B353}"/>
                </a:ext>
              </a:extLst>
            </p:cNvPr>
            <p:cNvSpPr txBox="1"/>
            <p:nvPr/>
          </p:nvSpPr>
          <p:spPr>
            <a:xfrm>
              <a:off x="2360497" y="5187496"/>
              <a:ext cx="287259" cy="521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624C35-C099-2641-4CC6-CBC47A21FFD9}"/>
                </a:ext>
              </a:extLst>
            </p:cNvPr>
            <p:cNvSpPr/>
            <p:nvPr/>
          </p:nvSpPr>
          <p:spPr bwMode="auto">
            <a:xfrm>
              <a:off x="4214412" y="2701635"/>
              <a:ext cx="1258134" cy="292235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B623889-0FEB-73FD-73BC-B8755B7F0A05}"/>
                </a:ext>
              </a:extLst>
            </p:cNvPr>
            <p:cNvSpPr txBox="1"/>
            <p:nvPr/>
          </p:nvSpPr>
          <p:spPr>
            <a:xfrm>
              <a:off x="4263982" y="2592435"/>
              <a:ext cx="1374817" cy="521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Forces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FF"/>
                </a:solidFill>
              </a:rPr>
              <a:t>How</a:t>
            </a:r>
            <a:r>
              <a:rPr lang="en-US" dirty="0">
                <a:solidFill>
                  <a:srgbClr val="FFFFFF"/>
                </a:solidFill>
              </a:rPr>
              <a:t> did antimatter disappear in the Big bang?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111" y="965253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2189543" y="2163019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0726" y="2088947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49.999999%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anti-matter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0726" y="2793979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50.000001%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13404" y="2351741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0.000001%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49679" y="3276487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(+99.999999%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radiation)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49355" y="4877157"/>
            <a:ext cx="4244024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Antimaterie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not the exact mirror image of matter?!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6646" y="1315534"/>
            <a:ext cx="2148643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Small Surplus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87715" y="1333463"/>
            <a:ext cx="1721282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Dominates</a:t>
            </a: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8233201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5861047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389" y="1236366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Big Bang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1" y="1456782"/>
            <a:ext cx="1753764" cy="248881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6C9A6C80-D5CE-C8C8-4EC5-5114CF6831E3}"/>
              </a:ext>
            </a:extLst>
          </p:cNvPr>
          <p:cNvSpPr/>
          <p:nvPr/>
        </p:nvSpPr>
        <p:spPr bwMode="auto">
          <a:xfrm>
            <a:off x="8742734" y="2171987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7E51C10-34FD-3D00-072D-70689A54C44B}"/>
              </a:ext>
            </a:extLst>
          </p:cNvPr>
          <p:cNvSpPr/>
          <p:nvPr/>
        </p:nvSpPr>
        <p:spPr bwMode="auto">
          <a:xfrm>
            <a:off x="5623020" y="2154058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0F01E5-77EF-9947-D723-BBE088626C83}"/>
              </a:ext>
            </a:extLst>
          </p:cNvPr>
          <p:cNvSpPr txBox="1"/>
          <p:nvPr/>
        </p:nvSpPr>
        <p:spPr>
          <a:xfrm>
            <a:off x="3402937" y="5774166"/>
            <a:ext cx="4850653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Theoretically this requires three copies of all particles!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8B3B7-9B81-0896-39B2-8A7FDCB6A988}"/>
              </a:ext>
            </a:extLst>
          </p:cNvPr>
          <p:cNvSpPr txBox="1"/>
          <p:nvPr/>
        </p:nvSpPr>
        <p:spPr>
          <a:xfrm>
            <a:off x="630462" y="51553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E69760-CCC7-CA64-8916-C40F532D93FC}"/>
              </a:ext>
            </a:extLst>
          </p:cNvPr>
          <p:cNvSpPr txBox="1"/>
          <p:nvPr/>
        </p:nvSpPr>
        <p:spPr>
          <a:xfrm>
            <a:off x="984030" y="51523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4C94C4-8298-38E7-FF27-2C6D8809827A}"/>
              </a:ext>
            </a:extLst>
          </p:cNvPr>
          <p:cNvSpPr txBox="1"/>
          <p:nvPr/>
        </p:nvSpPr>
        <p:spPr>
          <a:xfrm>
            <a:off x="1310166" y="515840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4AE1BF-F97A-4962-F8DE-159C91548595}"/>
              </a:ext>
            </a:extLst>
          </p:cNvPr>
          <p:cNvSpPr/>
          <p:nvPr/>
        </p:nvSpPr>
        <p:spPr>
          <a:xfrm>
            <a:off x="630462" y="4420440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C0A52D-8F47-C924-836E-12A55727A3B8}"/>
              </a:ext>
            </a:extLst>
          </p:cNvPr>
          <p:cNvSpPr/>
          <p:nvPr/>
        </p:nvSpPr>
        <p:spPr>
          <a:xfrm>
            <a:off x="974886" y="4426536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AF4F10-98FA-14B4-D86E-C2140DDF4696}"/>
              </a:ext>
            </a:extLst>
          </p:cNvPr>
          <p:cNvSpPr/>
          <p:nvPr/>
        </p:nvSpPr>
        <p:spPr>
          <a:xfrm>
            <a:off x="1328454" y="4432632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DA03EC-3FDE-9D87-FCC8-6312739216FB}"/>
              </a:ext>
            </a:extLst>
          </p:cNvPr>
          <p:cNvSpPr/>
          <p:nvPr/>
        </p:nvSpPr>
        <p:spPr bwMode="auto">
          <a:xfrm>
            <a:off x="944972" y="2883877"/>
            <a:ext cx="1013812" cy="22495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387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9" grpId="0" animBg="1"/>
      <p:bldP spid="6" grpId="0"/>
      <p:bldP spid="7" grpId="0"/>
      <p:bldP spid="8" grpId="0"/>
      <p:bldP spid="11" grpId="0" animBg="1"/>
      <p:bldP spid="14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AB279-6397-3D9B-E567-751A39E76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2A157-75A8-5700-70D3-D8392D784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A7015-C2B4-D260-111C-22FA78CA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714B3-A07B-C684-E5A8-15BB35981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PeterVanStraaten4.jpg">
            <a:extLst>
              <a:ext uri="{FF2B5EF4-FFF2-40B4-BE49-F238E27FC236}">
                <a16:creationId xmlns:a16="http://schemas.microsoft.com/office/drawing/2014/main" id="{A4FC39AB-6987-3A43-8A7A-B3A65A118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2" y="380999"/>
            <a:ext cx="4081532" cy="5794543"/>
          </a:xfrm>
          <a:prstGeom prst="rect">
            <a:avLst/>
          </a:prstGeom>
        </p:spPr>
      </p:pic>
      <p:pic>
        <p:nvPicPr>
          <p:cNvPr id="7" name="Picture 6" descr="PeterVanStraaten6.jpg">
            <a:extLst>
              <a:ext uri="{FF2B5EF4-FFF2-40B4-BE49-F238E27FC236}">
                <a16:creationId xmlns:a16="http://schemas.microsoft.com/office/drawing/2014/main" id="{E65E2012-6917-C6D1-993B-8A2F960D5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36" y="381000"/>
            <a:ext cx="5082932" cy="5794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E3FA1-61D6-9434-B8A2-72C5ACAF739C}"/>
              </a:ext>
            </a:extLst>
          </p:cNvPr>
          <p:cNvSpPr txBox="1"/>
          <p:nvPr/>
        </p:nvSpPr>
        <p:spPr>
          <a:xfrm>
            <a:off x="891265" y="5902209"/>
            <a:ext cx="4115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>
                <a:latin typeface="Bradley Hand" pitchFamily="2" charset="77"/>
              </a:rPr>
              <a:t>Honey, you did your best, but that was really  disgusting!</a:t>
            </a:r>
          </a:p>
        </p:txBody>
      </p:sp>
    </p:spTree>
    <p:extLst>
      <p:ext uri="{BB962C8B-B14F-4D97-AF65-F5344CB8AC3E}">
        <p14:creationId xmlns:p14="http://schemas.microsoft.com/office/powerpoint/2010/main" val="925988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70F7-A203-59B2-DFE0-3A9D84781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F182-9A9B-E25A-70D1-740B0335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44AE1-1254-ED66-1D16-0336B3974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BC8C5-4B76-2E64-1266-E919C9A0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9719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5338D-B1A2-9F89-011E-52BF7C7C0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24 april 2013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2" descr="Standard Model,Higgs boson,Diagrams and Charts">
            <a:extLst>
              <a:ext uri="{FF2B5EF4-FFF2-40B4-BE49-F238E27FC236}">
                <a16:creationId xmlns:a16="http://schemas.microsoft.com/office/drawing/2014/main" id="{54809F06-8D64-4CD6-BA15-D5ACB1FC1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t="6223" r="1828" b="5244"/>
          <a:stretch/>
        </p:blipFill>
        <p:spPr bwMode="auto">
          <a:xfrm>
            <a:off x="-12879" y="257581"/>
            <a:ext cx="12132938" cy="658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1199B3-B258-0C10-B11E-71408FA7B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Standard Model</a:t>
            </a:r>
          </a:p>
        </p:txBody>
      </p:sp>
    </p:spTree>
    <p:extLst>
      <p:ext uri="{BB962C8B-B14F-4D97-AF65-F5344CB8AC3E}">
        <p14:creationId xmlns:p14="http://schemas.microsoft.com/office/powerpoint/2010/main" val="342942954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38092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35955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1: Elementary Particles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3200" i="1" dirty="0">
                <a:solidFill>
                  <a:srgbClr val="00FFFF"/>
                </a:solidFill>
              </a:rPr>
              <a:t>”All things come in three”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" name="Picture 2" descr="http://www.infiniteartsstudio.com/astro-mandala/image/gallery/elements/elements3.jpg">
            <a:extLst>
              <a:ext uri="{FF2B5EF4-FFF2-40B4-BE49-F238E27FC236}">
                <a16:creationId xmlns:a16="http://schemas.microsoft.com/office/drawing/2014/main" id="{B59C0581-9A73-CD58-33A0-EC46EACB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51" y="139839"/>
            <a:ext cx="2819173" cy="26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D7C45E-E623-4330-0D87-DBF7A2658F32}"/>
              </a:ext>
            </a:extLst>
          </p:cNvPr>
          <p:cNvSpPr/>
          <p:nvPr/>
        </p:nvSpPr>
        <p:spPr>
          <a:xfrm>
            <a:off x="11138522" y="2237880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560F3-A0CB-EDA9-87D7-B2B4A90D1F39}"/>
              </a:ext>
            </a:extLst>
          </p:cNvPr>
          <p:cNvSpPr txBox="1"/>
          <p:nvPr/>
        </p:nvSpPr>
        <p:spPr>
          <a:xfrm>
            <a:off x="9547761" y="43938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air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7CE8C7-9DDB-CEF4-ACFF-28EDA64ABE4E}"/>
              </a:ext>
            </a:extLst>
          </p:cNvPr>
          <p:cNvSpPr txBox="1"/>
          <p:nvPr/>
        </p:nvSpPr>
        <p:spPr>
          <a:xfrm>
            <a:off x="10425696" y="439388"/>
            <a:ext cx="692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water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205D4-E26C-1DDA-42DF-D435D26FAED9}"/>
              </a:ext>
            </a:extLst>
          </p:cNvPr>
          <p:cNvSpPr txBox="1"/>
          <p:nvPr/>
        </p:nvSpPr>
        <p:spPr>
          <a:xfrm flipH="1">
            <a:off x="9407594" y="1863931"/>
            <a:ext cx="692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</a:rPr>
              <a:t>earth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7CFA7C-6711-D0BC-96E7-C395A1EBC0B8}"/>
              </a:ext>
            </a:extLst>
          </p:cNvPr>
          <p:cNvSpPr txBox="1"/>
          <p:nvPr/>
        </p:nvSpPr>
        <p:spPr>
          <a:xfrm flipH="1">
            <a:off x="10463965" y="1863931"/>
            <a:ext cx="692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</a:rPr>
              <a:t>fire</a:t>
            </a:r>
          </a:p>
        </p:txBody>
      </p:sp>
    </p:spTree>
    <p:extLst>
      <p:ext uri="{BB962C8B-B14F-4D97-AF65-F5344CB8AC3E}">
        <p14:creationId xmlns:p14="http://schemas.microsoft.com/office/powerpoint/2010/main" val="757671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38092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 descr="DreiSjoenste.jpg">
            <a:extLst>
              <a:ext uri="{FF2B5EF4-FFF2-40B4-BE49-F238E27FC236}">
                <a16:creationId xmlns:a16="http://schemas.microsoft.com/office/drawing/2014/main" id="{58CC64CF-CE44-2668-30A1-26ABC3C44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699" y="149052"/>
            <a:ext cx="4164324" cy="2724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7C0B5A-516F-78F8-CF06-3E85885678F7}"/>
              </a:ext>
            </a:extLst>
          </p:cNvPr>
          <p:cNvSpPr txBox="1"/>
          <p:nvPr/>
        </p:nvSpPr>
        <p:spPr>
          <a:xfrm>
            <a:off x="5849488" y="237526"/>
            <a:ext cx="21259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Pie de </a:t>
            </a:r>
            <a:r>
              <a:rPr lang="en-US" sz="1400" b="1" dirty="0" err="1">
                <a:solidFill>
                  <a:schemeClr val="bg1"/>
                </a:solidFill>
              </a:rPr>
              <a:t>Bökkum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</a:p>
          <a:p>
            <a:endParaRPr lang="en-US" sz="1000" b="1" dirty="0">
              <a:solidFill>
                <a:schemeClr val="bg1"/>
              </a:solidFill>
            </a:endParaRPr>
          </a:p>
          <a:p>
            <a:r>
              <a:rPr lang="en-US" sz="1400" b="1" dirty="0" err="1">
                <a:solidFill>
                  <a:schemeClr val="bg1"/>
                </a:solidFill>
              </a:rPr>
              <a:t>Ensinck</a:t>
            </a:r>
            <a:r>
              <a:rPr lang="en-US" sz="1400" b="1" dirty="0">
                <a:solidFill>
                  <a:schemeClr val="bg1"/>
                </a:solidFill>
              </a:rPr>
              <a:t> de </a:t>
            </a:r>
            <a:r>
              <a:rPr lang="en-US" sz="1400" b="1" dirty="0" err="1">
                <a:solidFill>
                  <a:schemeClr val="bg1"/>
                </a:solidFill>
              </a:rPr>
              <a:t>Kletskop</a:t>
            </a:r>
            <a:endParaRPr lang="en-US" sz="1400" b="1" dirty="0">
              <a:solidFill>
                <a:schemeClr val="bg1"/>
              </a:solidFill>
            </a:endParaRPr>
          </a:p>
          <a:p>
            <a:endParaRPr lang="en-US" sz="1000" b="1" dirty="0">
              <a:solidFill>
                <a:schemeClr val="bg1"/>
              </a:solidFill>
            </a:endParaRPr>
          </a:p>
          <a:p>
            <a:r>
              <a:rPr lang="en-US" sz="1400" b="1" dirty="0" err="1">
                <a:solidFill>
                  <a:schemeClr val="bg1"/>
                </a:solidFill>
              </a:rPr>
              <a:t>Flup</a:t>
            </a:r>
            <a:r>
              <a:rPr lang="en-US" sz="1400" b="1" dirty="0">
                <a:solidFill>
                  <a:schemeClr val="bg1"/>
                </a:solidFill>
              </a:rPr>
              <a:t> de </a:t>
            </a:r>
            <a:r>
              <a:rPr lang="en-US" sz="1400" b="1" dirty="0" err="1">
                <a:solidFill>
                  <a:schemeClr val="bg1"/>
                </a:solidFill>
              </a:rPr>
              <a:t>Koojstart</a:t>
            </a:r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6A926E6-7AC4-02D0-CA4F-1408DBD45D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43524" y="335955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1: Elementary Particles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3200" i="1" dirty="0">
                <a:solidFill>
                  <a:srgbClr val="00FFFF"/>
                </a:solidFill>
              </a:rPr>
              <a:t>”All things come in three”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53DDD-36B0-4526-2728-1929255BFDC5}"/>
              </a:ext>
            </a:extLst>
          </p:cNvPr>
          <p:cNvSpPr txBox="1"/>
          <p:nvPr/>
        </p:nvSpPr>
        <p:spPr>
          <a:xfrm>
            <a:off x="7619655" y="2873376"/>
            <a:ext cx="4626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>
                <a:solidFill>
                  <a:schemeClr val="bg1"/>
                </a:solidFill>
              </a:rPr>
              <a:t>Operetta by Jacques Pirson, executed by Fons Olterdissen (1928)</a:t>
            </a:r>
          </a:p>
        </p:txBody>
      </p:sp>
    </p:spTree>
    <p:extLst>
      <p:ext uri="{BB962C8B-B14F-4D97-AF65-F5344CB8AC3E}">
        <p14:creationId xmlns:p14="http://schemas.microsoft.com/office/powerpoint/2010/main" val="715479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38092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7DAD5-5611-98CE-51FB-21AA4A383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57" y="-25359"/>
            <a:ext cx="4415305" cy="3311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2E310-FE9D-2FB0-EC87-9B3D38C48331}"/>
              </a:ext>
            </a:extLst>
          </p:cNvPr>
          <p:cNvSpPr txBox="1"/>
          <p:nvPr/>
        </p:nvSpPr>
        <p:spPr>
          <a:xfrm>
            <a:off x="8385762" y="2838971"/>
            <a:ext cx="2893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Fons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Olterdissen</a:t>
            </a:r>
            <a:r>
              <a:rPr lang="en-US" sz="1400" b="1" dirty="0">
                <a:solidFill>
                  <a:schemeClr val="bg1"/>
                </a:solidFill>
              </a:rPr>
              <a:t> (1865-1923)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Author Maastricht anthem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534BE35-4D11-BD8E-1654-379E15EF5C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43524" y="335955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1: Elementary Particles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3200" i="1" dirty="0">
                <a:solidFill>
                  <a:srgbClr val="00FFFF"/>
                </a:solidFill>
              </a:rPr>
              <a:t>”All things come in three”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15542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Building </a:t>
            </a:r>
            <a:r>
              <a:rPr lang="nl-NL" dirty="0" err="1">
                <a:solidFill>
                  <a:schemeClr val="bg1"/>
                </a:solidFill>
                <a:cs typeface="Helvetica Neue Light"/>
              </a:rPr>
              <a:t>blocks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of </a:t>
            </a:r>
            <a:r>
              <a:rPr lang="nl-NL" dirty="0">
                <a:cs typeface="Helvetica Neue Light"/>
              </a:rPr>
              <a:t>Matter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040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Molecule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89789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945973" y="5791200"/>
            <a:ext cx="203282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Atom-nucleus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44276" y="4286609"/>
            <a:ext cx="223178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</a:t>
            </a:r>
            <a:r>
              <a:rPr lang="nl-NL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Neutron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sp>
        <p:nvSpPr>
          <p:cNvPr id="83" name="Isosceles Triangle 82"/>
          <p:cNvSpPr/>
          <p:nvPr/>
        </p:nvSpPr>
        <p:spPr bwMode="auto">
          <a:xfrm rot="6161385">
            <a:off x="4427791" y="4040521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5786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Electron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A467F2F-6F07-9743-A673-27760D78B0F2}"/>
              </a:ext>
            </a:extLst>
          </p:cNvPr>
          <p:cNvSpPr/>
          <p:nvPr/>
        </p:nvSpPr>
        <p:spPr bwMode="auto">
          <a:xfrm>
            <a:off x="3186862" y="3836824"/>
            <a:ext cx="1401855" cy="585467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614DD15-2CEF-B34B-AD2E-3CE7F77F39B7}"/>
              </a:ext>
            </a:extLst>
          </p:cNvPr>
          <p:cNvSpPr/>
          <p:nvPr/>
        </p:nvSpPr>
        <p:spPr bwMode="auto">
          <a:xfrm>
            <a:off x="8783524" y="2445315"/>
            <a:ext cx="1526213" cy="54043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D6AE4F-D6F7-8746-A933-6A6A18D51A9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33684" y="2860325"/>
            <a:ext cx="3879898" cy="110186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66FF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pic>
        <p:nvPicPr>
          <p:cNvPr id="29" name="image8.jpeg" descr="image8.jpeg">
            <a:extLst>
              <a:ext uri="{FF2B5EF4-FFF2-40B4-BE49-F238E27FC236}">
                <a16:creationId xmlns:a16="http://schemas.microsoft.com/office/drawing/2014/main" id="{8F5BF7A1-10DB-5F4B-8023-28DBC540AC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/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NL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DD63B81-77A8-D717-13D5-182A5ACC9F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7" t="2353" r="40353" b="17710"/>
          <a:stretch/>
        </p:blipFill>
        <p:spPr>
          <a:xfrm>
            <a:off x="769630" y="577595"/>
            <a:ext cx="2002232" cy="5550039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F1FE40-18B1-925F-94B5-8E814E049FF2}"/>
              </a:ext>
            </a:extLst>
          </p:cNvPr>
          <p:cNvSpPr txBox="1"/>
          <p:nvPr/>
        </p:nvSpPr>
        <p:spPr>
          <a:xfrm rot="20582717">
            <a:off x="5917026" y="3431965"/>
            <a:ext cx="145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00FFFF"/>
                </a:solidFill>
              </a:rPr>
              <a:t>fundamental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44EF4-D765-39C7-6C00-2CC9C56C43E8}"/>
              </a:ext>
            </a:extLst>
          </p:cNvPr>
          <p:cNvSpPr txBox="1"/>
          <p:nvPr/>
        </p:nvSpPr>
        <p:spPr>
          <a:xfrm>
            <a:off x="812140" y="5783418"/>
            <a:ext cx="1861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Fons Olterdissen</a:t>
            </a:r>
          </a:p>
        </p:txBody>
      </p:sp>
    </p:spTree>
    <p:extLst>
      <p:ext uri="{BB962C8B-B14F-4D97-AF65-F5344CB8AC3E}">
        <p14:creationId xmlns:p14="http://schemas.microsoft.com/office/powerpoint/2010/main" val="801398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5" grpId="0"/>
    </p:bldLst>
  </p:timing>
</p:sld>
</file>

<file path=ppt/theme/theme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14608</TotalTime>
  <Words>2430</Words>
  <Application>Microsoft Macintosh PowerPoint</Application>
  <PresentationFormat>Widescreen</PresentationFormat>
  <Paragraphs>557</Paragraphs>
  <Slides>56</Slides>
  <Notes>39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56</vt:i4>
      </vt:variant>
    </vt:vector>
  </HeadingPairs>
  <TitlesOfParts>
    <vt:vector size="77" baseType="lpstr">
      <vt:lpstr>Arial</vt:lpstr>
      <vt:lpstr>Bradley Hand</vt:lpstr>
      <vt:lpstr>Calibri</vt:lpstr>
      <vt:lpstr>Calibri Light</vt:lpstr>
      <vt:lpstr>Cambria Math</vt:lpstr>
      <vt:lpstr>CG Times</vt:lpstr>
      <vt:lpstr>Comic Sans MS</vt:lpstr>
      <vt:lpstr>Helvetica Neue Light</vt:lpstr>
      <vt:lpstr>Helvetica Neue Medium</vt:lpstr>
      <vt:lpstr>Symbol</vt:lpstr>
      <vt:lpstr>Tahoma</vt:lpstr>
      <vt:lpstr>Times New Roman</vt:lpstr>
      <vt:lpstr>Verdana</vt:lpstr>
      <vt:lpstr>Wingdings</vt:lpstr>
      <vt:lpstr>4_Default Design</vt:lpstr>
      <vt:lpstr>7_Default Design</vt:lpstr>
      <vt:lpstr>16_Default Design</vt:lpstr>
      <vt:lpstr>10_Default Design</vt:lpstr>
      <vt:lpstr>13_Default Design</vt:lpstr>
      <vt:lpstr>Office Theme</vt:lpstr>
      <vt:lpstr>2_Default Design</vt:lpstr>
      <vt:lpstr>PowerPoint Presentation</vt:lpstr>
      <vt:lpstr>   The Relativistic Quantum World</vt:lpstr>
      <vt:lpstr>   Relativity and Quantum Mechanics</vt:lpstr>
      <vt:lpstr>   Relativity and Quantum Mechanics</vt:lpstr>
      <vt:lpstr>PowerPoint Presentation</vt:lpstr>
      <vt:lpstr>1: Elementary Particles ”All things come in three” </vt:lpstr>
      <vt:lpstr>1: Elementary Particles ”All things come in three” </vt:lpstr>
      <vt:lpstr>1: Elementary Particles ”All things come in three” </vt:lpstr>
      <vt:lpstr>Building blocks of Matter</vt:lpstr>
      <vt:lpstr>Stable Matter on Earth</vt:lpstr>
      <vt:lpstr>CERN: particle physics lab </vt:lpstr>
      <vt:lpstr>Construction of the Atlas detector at LHC</vt:lpstr>
      <vt:lpstr>The Atlas Experiment</vt:lpstr>
      <vt:lpstr>PowerPoint Presentation</vt:lpstr>
      <vt:lpstr>PowerPoint Presentation</vt:lpstr>
      <vt:lpstr>PowerPoint Presentation</vt:lpstr>
      <vt:lpstr> Elementary Particles</vt:lpstr>
      <vt:lpstr> Elementary Particles</vt:lpstr>
      <vt:lpstr> Elementary Particles</vt:lpstr>
      <vt:lpstr>2: Antimatter and Big Bang The genius of Paul Dirac   </vt:lpstr>
      <vt:lpstr>2: Antimatter and Big Bang The genius of Paul Dirac   </vt:lpstr>
      <vt:lpstr>Paul Dirac and antimatter</vt:lpstr>
      <vt:lpstr>Matter and Antimatter</vt:lpstr>
      <vt:lpstr>The ATHENA experiment at CERN (2002)</vt:lpstr>
      <vt:lpstr>A world of matter and …</vt:lpstr>
      <vt:lpstr>PowerPoint Presentation</vt:lpstr>
      <vt:lpstr>Alpha experiment: successor of Athena</vt:lpstr>
      <vt:lpstr>Albert Einstein: Energy = matter + antimatter</vt:lpstr>
      <vt:lpstr>Albert Einstein: Energy = matter + antimatter</vt:lpstr>
      <vt:lpstr>Is there antimatter in nature?</vt:lpstr>
      <vt:lpstr>PowerPoint Presentation</vt:lpstr>
      <vt:lpstr>Are there antimatter galaxies?</vt:lpstr>
      <vt:lpstr>Early Universe: where did the antimatter go?</vt:lpstr>
      <vt:lpstr>Early Universe: where did the antimatter go?</vt:lpstr>
      <vt:lpstr>Back to the Big-Bang</vt:lpstr>
      <vt:lpstr>The early hot universe</vt:lpstr>
      <vt:lpstr>The expanding and cooling universe </vt:lpstr>
      <vt:lpstr>Cosmic Microwave Background Radiation</vt:lpstr>
      <vt:lpstr>The universe as we see it today</vt:lpstr>
      <vt:lpstr>How did we get a small asymmetry in the Big Bang?</vt:lpstr>
      <vt:lpstr>3: Forces: “Standard Model”  </vt:lpstr>
      <vt:lpstr>3: Forces: “Standard Model”  </vt:lpstr>
      <vt:lpstr>   Forces in Quantum Mechanics: exchange of quanta</vt:lpstr>
      <vt:lpstr>Four fundamental forces of nature</vt:lpstr>
      <vt:lpstr>How strong are the forces?</vt:lpstr>
      <vt:lpstr>Standard Model: Particles and Forces</vt:lpstr>
      <vt:lpstr>PowerPoint Presentation</vt:lpstr>
      <vt:lpstr>Standard Model</vt:lpstr>
      <vt:lpstr>Standard Model</vt:lpstr>
      <vt:lpstr>Standard Model</vt:lpstr>
      <vt:lpstr>Standard Model</vt:lpstr>
      <vt:lpstr>Standard Model</vt:lpstr>
      <vt:lpstr>How did antimatter disappear in the Big bang?</vt:lpstr>
      <vt:lpstr>PowerPoint Presentation</vt:lpstr>
      <vt:lpstr>PowerPoint Presentation</vt:lpstr>
      <vt:lpstr>Standard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935</cp:revision>
  <cp:lastPrinted>2021-01-20T08:03:16Z</cp:lastPrinted>
  <dcterms:created xsi:type="dcterms:W3CDTF">2018-08-16T13:53:51Z</dcterms:created>
  <dcterms:modified xsi:type="dcterms:W3CDTF">2025-10-08T08:34:49Z</dcterms:modified>
</cp:coreProperties>
</file>