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3027" r:id="rId2"/>
    <p:sldId id="1446" r:id="rId3"/>
    <p:sldId id="2040" r:id="rId4"/>
    <p:sldId id="1962" r:id="rId5"/>
    <p:sldId id="2041" r:id="rId6"/>
    <p:sldId id="1963" r:id="rId7"/>
    <p:sldId id="1964" r:id="rId8"/>
    <p:sldId id="1965" r:id="rId9"/>
    <p:sldId id="1966" r:id="rId10"/>
    <p:sldId id="1967" r:id="rId11"/>
    <p:sldId id="2037" r:id="rId12"/>
    <p:sldId id="2032" r:id="rId13"/>
    <p:sldId id="2033" r:id="rId14"/>
    <p:sldId id="1999" r:id="rId15"/>
    <p:sldId id="2003" r:id="rId16"/>
    <p:sldId id="2038" r:id="rId17"/>
    <p:sldId id="1974" r:id="rId18"/>
    <p:sldId id="1975" r:id="rId19"/>
    <p:sldId id="2029" r:id="rId20"/>
    <p:sldId id="2006" r:id="rId21"/>
    <p:sldId id="2027" r:id="rId22"/>
    <p:sldId id="1977" r:id="rId23"/>
    <p:sldId id="2009" r:id="rId24"/>
    <p:sldId id="1980" r:id="rId25"/>
    <p:sldId id="2012" r:id="rId26"/>
    <p:sldId id="2013" r:id="rId27"/>
    <p:sldId id="2026" r:id="rId28"/>
    <p:sldId id="1616" r:id="rId29"/>
    <p:sldId id="2034" r:id="rId30"/>
    <p:sldId id="2016" r:id="rId31"/>
    <p:sldId id="2042" r:id="rId32"/>
    <p:sldId id="2043" r:id="rId33"/>
    <p:sldId id="2044" r:id="rId34"/>
    <p:sldId id="2045" r:id="rId35"/>
    <p:sldId id="1987" r:id="rId36"/>
    <p:sldId id="1988" r:id="rId37"/>
    <p:sldId id="2017" r:id="rId38"/>
    <p:sldId id="2018" r:id="rId39"/>
    <p:sldId id="19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9A009F"/>
    <a:srgbClr val="FFA2A4"/>
    <a:srgbClr val="000090"/>
    <a:srgbClr val="0000FF"/>
    <a:srgbClr val="0432FF"/>
    <a:srgbClr val="008000"/>
    <a:srgbClr val="CC00FF"/>
    <a:srgbClr val="009051"/>
    <a:srgbClr val="4F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/>
    <p:restoredTop sz="94766"/>
  </p:normalViewPr>
  <p:slideViewPr>
    <p:cSldViewPr snapToGrid="0" snapToObjects="1">
      <p:cViewPr varScale="1">
        <p:scale>
          <a:sx n="117" d="100"/>
          <a:sy n="117" d="100"/>
        </p:scale>
        <p:origin x="18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883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90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843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30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r>
              <a:rPr lang="en-US" baseline="0" dirty="0"/>
              <a:t>No hidden variables: no local realism!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229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r>
              <a:rPr lang="en-US" baseline="0" dirty="0"/>
              <a:t>No hidden variables: no local realism!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75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again electron</a:t>
            </a:r>
            <a:r>
              <a:rPr lang="en-US" baseline="0" dirty="0"/>
              <a:t> spins</a:t>
            </a:r>
            <a:r>
              <a:rPr lang="en-US" dirty="0"/>
              <a:t> (entangled</a:t>
            </a:r>
            <a:r>
              <a:rPr lang="en-US" baseline="0" dirty="0"/>
              <a:t> to </a:t>
            </a:r>
            <a:r>
              <a:rPr lang="en-US" dirty="0"/>
              <a:t>photons).</a:t>
            </a:r>
          </a:p>
          <a:p>
            <a:r>
              <a:rPr lang="en-US" dirty="0"/>
              <a:t>You see a map of the campus</a:t>
            </a:r>
            <a:r>
              <a:rPr lang="en-US" baseline="0" dirty="0"/>
              <a:t> in delft: 1.3 km distance. </a:t>
            </a:r>
            <a:endParaRPr lang="en-US" dirty="0"/>
          </a:p>
          <a:p>
            <a:endParaRPr lang="en-US" dirty="0"/>
          </a:p>
          <a:p>
            <a:r>
              <a:rPr lang="en-US" dirty="0"/>
              <a:t>Blue: electrons produced.</a:t>
            </a:r>
            <a:r>
              <a:rPr lang="en-US" baseline="0" dirty="0"/>
              <a:t> Orange and Red: electrons detected.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16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692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Measurement problem is still a topic</a:t>
            </a:r>
            <a:r>
              <a:rPr lang="en-US" baseline="0" dirty="0"/>
              <a:t> of debate</a:t>
            </a:r>
          </a:p>
          <a:p>
            <a:r>
              <a:rPr lang="en-US" baseline="0" dirty="0" err="1"/>
              <a:t>Qbism</a:t>
            </a:r>
            <a:r>
              <a:rPr lang="en-US" baseline="0" dirty="0"/>
              <a:t>: Quantum </a:t>
            </a:r>
            <a:r>
              <a:rPr lang="en-US" baseline="0" dirty="0" err="1"/>
              <a:t>Baysianism</a:t>
            </a:r>
            <a:r>
              <a:rPr lang="en-US" baseline="0" dirty="0"/>
              <a:t>: quantum states are “subjective” to each observer. (David </a:t>
            </a:r>
            <a:r>
              <a:rPr lang="en-US" baseline="0" dirty="0" err="1"/>
              <a:t>Mermin</a:t>
            </a:r>
            <a:r>
              <a:rPr lang="en-US" baseline="0" dirty="0"/>
              <a:t>)</a:t>
            </a:r>
          </a:p>
          <a:p>
            <a:r>
              <a:rPr lang="en-US" baseline="0" dirty="0"/>
              <a:t>Participatory anthropic </a:t>
            </a:r>
            <a:r>
              <a:rPr lang="en-US" baseline="0" dirty="0" err="1"/>
              <a:t>pinciple</a:t>
            </a:r>
            <a:r>
              <a:rPr lang="en-US" baseline="0" dirty="0"/>
              <a:t> (PAP): the observation causes the </a:t>
            </a:r>
            <a:r>
              <a:rPr lang="en-US" baseline="0" dirty="0" err="1"/>
              <a:t>collaps</a:t>
            </a:r>
            <a:r>
              <a:rPr lang="en-US" baseline="0" dirty="0"/>
              <a:t> of the wave function: the universe comes into being this way</a:t>
            </a:r>
          </a:p>
          <a:p>
            <a:r>
              <a:rPr lang="en-US" baseline="0" dirty="0"/>
              <a:t>Many minds: instead of the world, the minds branches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90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Many Worlds is deterministic since Schrodinger predicts deterministically and all outcomes exist. Randomness is emergent.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594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every quantum decision a whole new world branches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33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be proven!</a:t>
            </a:r>
          </a:p>
          <a:p>
            <a:endParaRPr lang="en-US" dirty="0"/>
          </a:p>
          <a:p>
            <a:r>
              <a:rPr lang="en-US" dirty="0"/>
              <a:t>You continue in the world where you survive.</a:t>
            </a:r>
          </a:p>
          <a:p>
            <a:endParaRPr lang="en-US" dirty="0"/>
          </a:p>
          <a:p>
            <a:r>
              <a:rPr lang="en-US" dirty="0"/>
              <a:t>Do not try this at home!!!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19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9671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 dots are nanoparticles, artificial</a:t>
            </a:r>
            <a:r>
              <a:rPr lang="en-US" baseline="0" dirty="0"/>
              <a:t> atoms with </a:t>
            </a:r>
            <a:r>
              <a:rPr lang="en-US" baseline="0" dirty="0" err="1"/>
              <a:t>tuneable</a:t>
            </a:r>
            <a:r>
              <a:rPr lang="en-US" baseline="0" dirty="0"/>
              <a:t> optical characteristics.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Quantum</a:t>
            </a:r>
            <a:r>
              <a:rPr lang="en-US" baseline="0" dirty="0"/>
              <a:t> computing algorithms are typically Fourier transforms of the result space. There must only be a single solution which results from coherent interference in Fourier decomposition.</a:t>
            </a:r>
          </a:p>
          <a:p>
            <a:r>
              <a:rPr lang="en-US" baseline="0" dirty="0"/>
              <a:t>Shor’s algorithm: prime factors</a:t>
            </a:r>
          </a:p>
          <a:p>
            <a:r>
              <a:rPr lang="en-US" baseline="0" dirty="0"/>
              <a:t>Grover: quantum </a:t>
            </a:r>
            <a:r>
              <a:rPr lang="en-US" baseline="0"/>
              <a:t>search algorithm: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16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Philosophy quote is somewhat</a:t>
            </a:r>
            <a:r>
              <a:rPr lang="en-US" baseline="0" dirty="0"/>
              <a:t> arrogant.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4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Cafe de </a:t>
            </a:r>
            <a:r>
              <a:rPr lang="en-US" dirty="0" err="1"/>
              <a:t>Bobbel</a:t>
            </a:r>
            <a:r>
              <a:rPr lang="en-US" dirty="0"/>
              <a:t> in de </a:t>
            </a:r>
            <a:r>
              <a:rPr lang="en-US" dirty="0" err="1"/>
              <a:t>wolfstraat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130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EPR invented a thought experiment to prove that QM cannot be the</a:t>
            </a:r>
            <a:r>
              <a:rPr lang="en-US" baseline="0" dirty="0"/>
              <a:t> ultimate theory.</a:t>
            </a:r>
          </a:p>
          <a:p>
            <a:endParaRPr lang="en-US" baseline="0" dirty="0"/>
          </a:p>
          <a:p>
            <a:r>
              <a:rPr lang="en-US" baseline="0" dirty="0"/>
              <a:t>Mutually exclusive quantities:</a:t>
            </a:r>
          </a:p>
          <a:p>
            <a:r>
              <a:rPr lang="en-US" baseline="0" dirty="0"/>
              <a:t>wave vs particle</a:t>
            </a:r>
          </a:p>
          <a:p>
            <a:r>
              <a:rPr lang="en-US" baseline="0" dirty="0"/>
              <a:t>momentum and position</a:t>
            </a:r>
          </a:p>
          <a:p>
            <a:r>
              <a:rPr lang="en-US" baseline="0" dirty="0"/>
              <a:t>spin components</a:t>
            </a:r>
          </a:p>
          <a:p>
            <a:endParaRPr lang="en-US" baseline="0" dirty="0"/>
          </a:p>
          <a:p>
            <a:r>
              <a:rPr lang="en-US" dirty="0"/>
              <a:t>Use momentum and position as example.</a:t>
            </a:r>
          </a:p>
          <a:p>
            <a:endParaRPr lang="en-US" dirty="0"/>
          </a:p>
          <a:p>
            <a:r>
              <a:rPr lang="en-US" dirty="0"/>
              <a:t>Later spin is used in an experiment.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7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</a:t>
            </a:r>
            <a:r>
              <a:rPr lang="en-US" baseline="0" dirty="0"/>
              <a:t>particles are created by the decay of an unstable nuclear particle decay.</a:t>
            </a:r>
          </a:p>
          <a:p>
            <a:endParaRPr lang="en-US" dirty="0"/>
          </a:p>
          <a:p>
            <a:r>
              <a:rPr lang="en-US" dirty="0"/>
              <a:t>Take the particles very far</a:t>
            </a:r>
            <a:r>
              <a:rPr lang="en-US" baseline="0" dirty="0"/>
              <a:t> away, </a:t>
            </a:r>
            <a:r>
              <a:rPr lang="en-US" baseline="0" dirty="0" err="1"/>
              <a:t>eg</a:t>
            </a:r>
            <a:r>
              <a:rPr lang="en-US" baseline="0" dirty="0"/>
              <a:t>. A light year.</a:t>
            </a:r>
          </a:p>
          <a:p>
            <a:endParaRPr lang="en-US" baseline="0" dirty="0"/>
          </a:p>
          <a:p>
            <a:r>
              <a:rPr lang="en-US" baseline="0" dirty="0"/>
              <a:t>How can particle 2 know which aspect of particle 1 is measured?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80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a real experiment actually spin is used.</a:t>
            </a:r>
          </a:p>
          <a:p>
            <a:endParaRPr lang="en-US" baseline="0" dirty="0"/>
          </a:p>
          <a:p>
            <a:r>
              <a:rPr lang="en-US" baseline="0" dirty="0"/>
              <a:t>Spin of elementary particle can have two values</a:t>
            </a:r>
          </a:p>
          <a:p>
            <a:r>
              <a:rPr lang="en-US" baseline="0" dirty="0"/>
              <a:t>+1/2 </a:t>
            </a:r>
            <a:r>
              <a:rPr lang="en-US" baseline="0" dirty="0" err="1"/>
              <a:t>hbar</a:t>
            </a:r>
            <a:r>
              <a:rPr lang="en-US" baseline="0" dirty="0"/>
              <a:t> (spin up) or -1/2 </a:t>
            </a:r>
            <a:r>
              <a:rPr lang="en-US" baseline="0" dirty="0" err="1"/>
              <a:t>hbar</a:t>
            </a:r>
            <a:r>
              <a:rPr lang="en-US" baseline="0" dirty="0"/>
              <a:t> (spin down)</a:t>
            </a:r>
          </a:p>
          <a:p>
            <a:endParaRPr lang="en-US" baseline="0" dirty="0"/>
          </a:p>
          <a:p>
            <a:r>
              <a:rPr lang="en-US" baseline="0" dirty="0"/>
              <a:t>Particle can spin around, but not at the same time around z direction and x direction. </a:t>
            </a:r>
          </a:p>
          <a:p>
            <a:endParaRPr lang="en-US" baseline="0" dirty="0"/>
          </a:p>
          <a:p>
            <a:r>
              <a:rPr lang="en-US" baseline="0" dirty="0"/>
              <a:t>Total spin = 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1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measure z than +x</a:t>
            </a:r>
            <a:r>
              <a:rPr lang="en-US" baseline="0" dirty="0"/>
              <a:t> vs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x = 50-50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CD441-C709-FC40-8675-613FEDED5C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60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CHSH, John </a:t>
            </a:r>
            <a:r>
              <a:rPr lang="en-US" dirty="0" err="1"/>
              <a:t>Clauser</a:t>
            </a:r>
            <a:r>
              <a:rPr lang="en-US" dirty="0"/>
              <a:t>,</a:t>
            </a:r>
            <a:r>
              <a:rPr lang="en-US" baseline="0" dirty="0"/>
              <a:t> Michael Horne, Abner </a:t>
            </a:r>
            <a:r>
              <a:rPr lang="en-US" baseline="0" dirty="0" err="1"/>
              <a:t>Shimony</a:t>
            </a:r>
            <a:r>
              <a:rPr lang="en-US" baseline="0" dirty="0"/>
              <a:t>, Richard Holt. </a:t>
            </a:r>
            <a:r>
              <a:rPr lang="en-US" dirty="0"/>
              <a:t>Note hat in reality detectors are never efficient,</a:t>
            </a:r>
            <a:r>
              <a:rPr lang="en-US" baseline="0" dirty="0"/>
              <a:t> so not all photons are detected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Alice and Bob measure coincidences: at the same time.</a:t>
            </a:r>
          </a:p>
          <a:p>
            <a:endParaRPr lang="en-US" baseline="0" dirty="0"/>
          </a:p>
          <a:p>
            <a:r>
              <a:rPr lang="en-US" baseline="0" dirty="0"/>
              <a:t>Polarizer can work for different angles.</a:t>
            </a:r>
          </a:p>
          <a:p>
            <a:r>
              <a:rPr lang="en-US" baseline="0" dirty="0"/>
              <a:t>The angles used here give the best test: largest difference quantum and local</a:t>
            </a:r>
          </a:p>
          <a:p>
            <a:endParaRPr lang="en-US" baseline="0" dirty="0"/>
          </a:p>
          <a:p>
            <a:r>
              <a:rPr lang="en-US" baseline="0" dirty="0"/>
              <a:t>S is a test statistic.</a:t>
            </a:r>
          </a:p>
          <a:p>
            <a:r>
              <a:rPr lang="en-US" baseline="0" dirty="0"/>
              <a:t>The entangled states are also called qubits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0CD441-C709-FC40-8675-613FEDED5C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1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5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89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0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88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70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5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5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3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53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9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9/30/25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hyperlink" Target="file:////Applications/Universe%20Splitter.app" TargetMode="Externa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50690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 10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Oct 8,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BAD6F-3BB3-E86D-FDE6-1E07AC701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930777"/>
            <a:ext cx="3465722" cy="23104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728AF7-80BD-26F4-FA27-0919CB001F29}"/>
              </a:ext>
            </a:extLst>
          </p:cNvPr>
          <p:cNvSpPr/>
          <p:nvPr/>
        </p:nvSpPr>
        <p:spPr>
          <a:xfrm>
            <a:off x="10191122" y="2972384"/>
            <a:ext cx="481971" cy="257559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7B2C2-CF0C-543D-6E45-11682074D973}"/>
              </a:ext>
            </a:extLst>
          </p:cNvPr>
          <p:cNvSpPr/>
          <p:nvPr/>
        </p:nvSpPr>
        <p:spPr>
          <a:xfrm>
            <a:off x="8016691" y="2972385"/>
            <a:ext cx="556656" cy="224901"/>
          </a:xfrm>
          <a:prstGeom prst="rect">
            <a:avLst/>
          </a:prstGeom>
          <a:solidFill>
            <a:srgbClr val="FFF6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B3A9DE-1D6A-C5AA-CF73-68D7C52F3FC2}"/>
              </a:ext>
            </a:extLst>
          </p:cNvPr>
          <p:cNvSpPr txBox="1"/>
          <p:nvPr/>
        </p:nvSpPr>
        <p:spPr>
          <a:xfrm>
            <a:off x="7979785" y="2945204"/>
            <a:ext cx="63273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EBE495-3400-8A3E-919D-2966BB163B1C}"/>
              </a:ext>
            </a:extLst>
          </p:cNvPr>
          <p:cNvSpPr txBox="1"/>
          <p:nvPr/>
        </p:nvSpPr>
        <p:spPr>
          <a:xfrm>
            <a:off x="10230298" y="2963374"/>
            <a:ext cx="527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582955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89EB92-C2C3-14FD-7954-586C52367B6E}"/>
              </a:ext>
            </a:extLst>
          </p:cNvPr>
          <p:cNvSpPr txBox="1"/>
          <p:nvPr/>
        </p:nvSpPr>
        <p:spPr>
          <a:xfrm>
            <a:off x="8079204" y="4491837"/>
            <a:ext cx="589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F19317-55EA-0034-32E5-28FAE6942AEC}"/>
              </a:ext>
            </a:extLst>
          </p:cNvPr>
          <p:cNvSpPr txBox="1"/>
          <p:nvPr/>
        </p:nvSpPr>
        <p:spPr>
          <a:xfrm>
            <a:off x="8328304" y="5669578"/>
            <a:ext cx="619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Dead</a:t>
            </a:r>
          </a:p>
        </p:txBody>
      </p:sp>
    </p:spTree>
    <p:extLst>
      <p:ext uri="{BB962C8B-B14F-4D97-AF65-F5344CB8AC3E}">
        <p14:creationId xmlns:p14="http://schemas.microsoft.com/office/powerpoint/2010/main" val="11922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 EPR Experiment with particle “Spin”</a:t>
            </a:r>
          </a:p>
        </p:txBody>
      </p:sp>
      <p:pic>
        <p:nvPicPr>
          <p:cNvPr id="18" name="Picture 17" descr="ElectronSpi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681" y="415642"/>
            <a:ext cx="1729043" cy="147393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6" name="Group 35"/>
          <p:cNvGrpSpPr/>
          <p:nvPr/>
        </p:nvGrpSpPr>
        <p:grpSpPr>
          <a:xfrm>
            <a:off x="6161417" y="2073967"/>
            <a:ext cx="3747694" cy="2035544"/>
            <a:chOff x="253487" y="2496586"/>
            <a:chExt cx="3747694" cy="2035544"/>
          </a:xfrm>
        </p:grpSpPr>
        <p:grpSp>
          <p:nvGrpSpPr>
            <p:cNvPr id="21" name="Group 20"/>
            <p:cNvGrpSpPr/>
            <p:nvPr/>
          </p:nvGrpSpPr>
          <p:grpSpPr>
            <a:xfrm>
              <a:off x="305675" y="2637472"/>
              <a:ext cx="3640057" cy="1732122"/>
              <a:chOff x="2258468" y="2683332"/>
              <a:chExt cx="3640057" cy="1732122"/>
            </a:xfrm>
          </p:grpSpPr>
          <p:pic>
            <p:nvPicPr>
              <p:cNvPr id="5" name="Picture 4" descr="EPR_particle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Right Arrow 6"/>
              <p:cNvSpPr/>
              <p:nvPr/>
            </p:nvSpPr>
            <p:spPr>
              <a:xfrm rot="5400000">
                <a:off x="5303178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6200000">
                <a:off x="3379722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5400000">
                <a:off x="3379722" y="3815670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 rot="16200000">
                <a:off x="5303179" y="380062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74217" y="3953789"/>
                <a:ext cx="361578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 </a:t>
                </a:r>
                <a:r>
                  <a:rPr lang="en-US" sz="2400" dirty="0"/>
                  <a:t>+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58468" y="2683332"/>
                <a:ext cx="36400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+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53487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3872" y="2073967"/>
            <a:ext cx="3773788" cy="2035544"/>
            <a:chOff x="4941740" y="2496586"/>
            <a:chExt cx="3773788" cy="2035544"/>
          </a:xfrm>
        </p:grpSpPr>
        <p:grpSp>
          <p:nvGrpSpPr>
            <p:cNvPr id="32" name="Group 31"/>
            <p:cNvGrpSpPr/>
            <p:nvPr/>
          </p:nvGrpSpPr>
          <p:grpSpPr>
            <a:xfrm>
              <a:off x="5075471" y="2637472"/>
              <a:ext cx="3640057" cy="1621323"/>
              <a:chOff x="2318136" y="2742993"/>
              <a:chExt cx="3640057" cy="1621323"/>
            </a:xfrm>
          </p:grpSpPr>
          <p:pic>
            <p:nvPicPr>
              <p:cNvPr id="31" name="Picture 30" descr="EPR_particles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</p:spPr>
          </p:pic>
          <p:sp>
            <p:nvSpPr>
              <p:cNvPr id="24" name="Right Arrow 23"/>
              <p:cNvSpPr/>
              <p:nvPr/>
            </p:nvSpPr>
            <p:spPr>
              <a:xfrm>
                <a:off x="5303178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10800000">
                <a:off x="3379722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3379722" y="3815670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10800000">
                <a:off x="5303179" y="380062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33885" y="3902651"/>
                <a:ext cx="3615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 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8136" y="2742993"/>
                <a:ext cx="36400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+ </a:t>
                </a:r>
                <a:r>
                  <a:rPr lang="en-US" dirty="0"/>
                  <a:t>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941740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584855" y="5839513"/>
            <a:ext cx="9459401" cy="769441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</a:rPr>
              <a:t>Either</a:t>
            </a:r>
            <a:r>
              <a:rPr lang="en-US" sz="2200" dirty="0">
                <a:solidFill>
                  <a:srgbClr val="C00000"/>
                </a:solidFill>
              </a:rPr>
              <a:t> the particles are linked because of some </a:t>
            </a:r>
            <a:r>
              <a:rPr lang="en-US" sz="2200" b="1" i="1" dirty="0">
                <a:solidFill>
                  <a:srgbClr val="C00000"/>
                </a:solidFill>
              </a:rPr>
              <a:t>hidden variable </a:t>
            </a:r>
            <a:r>
              <a:rPr lang="en-US" sz="2200" dirty="0">
                <a:solidFill>
                  <a:srgbClr val="C00000"/>
                </a:solidFill>
              </a:rPr>
              <a:t>(local reality) </a:t>
            </a:r>
            <a:r>
              <a:rPr lang="en-US" sz="2200" b="1" i="1" dirty="0">
                <a:solidFill>
                  <a:srgbClr val="C00000"/>
                </a:solidFill>
              </a:rPr>
              <a:t>or</a:t>
            </a:r>
            <a:r>
              <a:rPr lang="en-US" sz="2200" dirty="0">
                <a:solidFill>
                  <a:srgbClr val="C00000"/>
                </a:solidFill>
              </a:rPr>
              <a:t> they are QM </a:t>
            </a:r>
            <a:r>
              <a:rPr lang="en-US" sz="2200" b="1" i="1" dirty="0">
                <a:solidFill>
                  <a:srgbClr val="C00000"/>
                </a:solidFill>
              </a:rPr>
              <a:t>“entangled” </a:t>
            </a:r>
            <a:r>
              <a:rPr lang="en-US" sz="2200" dirty="0">
                <a:solidFill>
                  <a:srgbClr val="C00000"/>
                </a:solidFill>
              </a:rPr>
              <a:t>until a measurement “collapses” the wave function.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13293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82645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13274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5876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75855" y="4329118"/>
            <a:ext cx="11097490" cy="132343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Trick: if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implies</a:t>
            </a:r>
            <a:r>
              <a:rPr lang="en-US" sz="2000" dirty="0">
                <a:solidFill>
                  <a:srgbClr val="660066"/>
                </a:solidFill>
                <a:sym typeface="Wingdings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  <a:sym typeface="Wingdings"/>
              </a:rPr>
              <a:t>z</a:t>
            </a:r>
            <a:r>
              <a:rPr lang="mr-IN" sz="2000" b="1" baseline="30000" dirty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, then alternatively: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  <a:sym typeface="Wingdings"/>
              </a:rPr>
              <a:t>x</a:t>
            </a:r>
            <a:r>
              <a:rPr lang="mr-IN" sz="2000" b="1" baseline="30000" dirty="0">
                <a:solidFill>
                  <a:srgbClr val="0000FF"/>
                </a:solidFill>
                <a:sym typeface="Wingdings"/>
              </a:rPr>
              <a:t>–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implies </a:t>
            </a:r>
            <a:r>
              <a:rPr lang="en-US" sz="2000" b="1" dirty="0">
                <a:solidFill>
                  <a:srgbClr val="FF0000"/>
                </a:solidFill>
                <a:sym typeface="Wingdings"/>
              </a:rPr>
              <a:t>A</a:t>
            </a:r>
            <a:r>
              <a:rPr lang="en-US" sz="2000" b="1" baseline="-25000" dirty="0">
                <a:solidFill>
                  <a:srgbClr val="FF0000"/>
                </a:solidFill>
                <a:sym typeface="Wingdings"/>
              </a:rPr>
              <a:t>x</a:t>
            </a:r>
            <a:r>
              <a:rPr lang="en-US" sz="2000" b="1" baseline="30000" dirty="0">
                <a:solidFill>
                  <a:srgbClr val="FF0000"/>
                </a:solidFill>
                <a:sym typeface="Wingdings"/>
              </a:rPr>
              <a:t>+</a:t>
            </a:r>
            <a:endParaRPr lang="en-US" sz="2000" b="1" baseline="30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002060"/>
                </a:solidFill>
              </a:rPr>
              <a:t>Does the measurement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 err="1">
                <a:solidFill>
                  <a:srgbClr val="FF0000"/>
                </a:solidFill>
              </a:rPr>
              <a:t>+</a:t>
            </a:r>
            <a:r>
              <a:rPr lang="en-US" sz="2000" b="1" dirty="0" err="1">
                <a:solidFill>
                  <a:srgbClr val="0000FF"/>
                </a:solidFill>
              </a:rPr>
              <a:t>B</a:t>
            </a:r>
            <a:r>
              <a:rPr lang="en-US" sz="2000" b="1" baseline="-25000" dirty="0" err="1">
                <a:solidFill>
                  <a:srgbClr val="0000FF"/>
                </a:solidFill>
              </a:rPr>
              <a:t>x</a:t>
            </a:r>
            <a:r>
              <a:rPr lang="mr-IN" sz="2000" b="1" baseline="30000" dirty="0">
                <a:solidFill>
                  <a:srgbClr val="0000FF"/>
                </a:solidFill>
              </a:rPr>
              <a:t>–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means that we have determined </a:t>
            </a:r>
            <a:r>
              <a:rPr lang="en-US" sz="2000" b="1" i="1" dirty="0">
                <a:solidFill>
                  <a:srgbClr val="002060"/>
                </a:solidFill>
              </a:rPr>
              <a:t>both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9A009F"/>
                </a:solidFill>
              </a:rPr>
              <a:t>x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 spin according to 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z</a:t>
            </a:r>
            <a:r>
              <a:rPr lang="en-US" sz="2000" b="1" baseline="30000" dirty="0" err="1">
                <a:solidFill>
                  <a:srgbClr val="FF0000"/>
                </a:solidFill>
              </a:rPr>
              <a:t>+</a:t>
            </a:r>
            <a:r>
              <a:rPr lang="en-US" sz="2000" b="1" dirty="0" err="1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>
                <a:solidFill>
                  <a:srgbClr val="FF0000"/>
                </a:solidFill>
              </a:rPr>
              <a:t>x</a:t>
            </a:r>
            <a:r>
              <a:rPr lang="en-US" sz="2000" b="1" baseline="30000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?!                (Note that </a:t>
            </a:r>
            <a:r>
              <a:rPr lang="en-US" sz="2000" b="1" dirty="0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002060"/>
                </a:solidFill>
              </a:rPr>
              <a:t> and </a:t>
            </a:r>
            <a:r>
              <a:rPr lang="en-US" sz="2000" b="1" dirty="0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2060"/>
                </a:solidFill>
              </a:rPr>
              <a:t> could have lightyears distance!)</a:t>
            </a:r>
          </a:p>
          <a:p>
            <a:r>
              <a:rPr lang="en-US" sz="2000" dirty="0">
                <a:solidFill>
                  <a:srgbClr val="002060"/>
                </a:solidFill>
                <a:sym typeface="Wingdings"/>
              </a:rPr>
              <a:t></a:t>
            </a:r>
            <a:r>
              <a:rPr lang="en-US" sz="2000" dirty="0">
                <a:solidFill>
                  <a:srgbClr val="002060"/>
                </a:solidFill>
              </a:rPr>
              <a:t>Local realism: </a:t>
            </a:r>
            <a:r>
              <a:rPr lang="en-US" sz="2000" b="1" i="1" dirty="0">
                <a:solidFill>
                  <a:srgbClr val="002060"/>
                </a:solidFill>
              </a:rPr>
              <a:t>yes!           </a:t>
            </a:r>
            <a:r>
              <a:rPr lang="en-US" sz="2000" dirty="0">
                <a:solidFill>
                  <a:srgbClr val="002060"/>
                </a:solidFill>
                <a:sym typeface="Wingdings"/>
              </a:rPr>
              <a:t></a:t>
            </a:r>
            <a:r>
              <a:rPr lang="en-US" sz="2000" dirty="0">
                <a:solidFill>
                  <a:srgbClr val="002060"/>
                </a:solidFill>
              </a:rPr>
              <a:t>QM: </a:t>
            </a:r>
            <a:r>
              <a:rPr lang="en-US" sz="2000" b="1" i="1" dirty="0">
                <a:solidFill>
                  <a:srgbClr val="002060"/>
                </a:solidFill>
              </a:rPr>
              <a:t>No!   </a:t>
            </a:r>
            <a:r>
              <a:rPr lang="en-US" dirty="0">
                <a:solidFill>
                  <a:srgbClr val="002060"/>
                </a:solidFill>
              </a:rPr>
              <a:t>(The first measurement “collapses” the wave function: coherence is lost.)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78275" y="1571441"/>
            <a:ext cx="6922529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But how does </a:t>
            </a:r>
            <a:r>
              <a:rPr lang="en-US" dirty="0">
                <a:solidFill>
                  <a:srgbClr val="0000FF"/>
                </a:solidFill>
              </a:rPr>
              <a:t>Bob’s</a:t>
            </a:r>
            <a:r>
              <a:rPr lang="en-US" dirty="0"/>
              <a:t> particle know that </a:t>
            </a:r>
            <a:r>
              <a:rPr lang="en-US" dirty="0">
                <a:solidFill>
                  <a:srgbClr val="FF0000"/>
                </a:solidFill>
              </a:rPr>
              <a:t>Alice</a:t>
            </a:r>
            <a:r>
              <a:rPr lang="en-US" dirty="0"/>
              <a:t> measures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9A009F"/>
                </a:solidFill>
              </a:rPr>
              <a:t>x</a:t>
            </a:r>
            <a:r>
              <a:rPr lang="en-US" dirty="0"/>
              <a:t>-spin or </a:t>
            </a:r>
            <a:r>
              <a:rPr lang="en-US" b="1" dirty="0">
                <a:solidFill>
                  <a:srgbClr val="9A009F"/>
                </a:solidFill>
              </a:rPr>
              <a:t>z</a:t>
            </a:r>
            <a:r>
              <a:rPr lang="en-US" dirty="0"/>
              <a:t>-spin? </a:t>
            </a:r>
          </a:p>
        </p:txBody>
      </p:sp>
      <p:sp>
        <p:nvSpPr>
          <p:cNvPr id="45" name="Freeform 44"/>
          <p:cNvSpPr/>
          <p:nvPr/>
        </p:nvSpPr>
        <p:spPr>
          <a:xfrm>
            <a:off x="3521312" y="2214853"/>
            <a:ext cx="1543762" cy="211658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45"/>
          <p:cNvSpPr/>
          <p:nvPr/>
        </p:nvSpPr>
        <p:spPr>
          <a:xfrm flipH="1">
            <a:off x="7692000" y="2220331"/>
            <a:ext cx="1517649" cy="220964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164" y="716695"/>
            <a:ext cx="10158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Produce two particles with an opposite </a:t>
            </a:r>
            <a:r>
              <a:rPr lang="en-US" sz="2000" b="1" i="1" dirty="0">
                <a:solidFill>
                  <a:schemeClr val="accent1"/>
                </a:solidFill>
              </a:rPr>
              <a:t>spin quantum state. </a:t>
            </a:r>
            <a:r>
              <a:rPr lang="en-US" sz="2000" dirty="0">
                <a:solidFill>
                  <a:schemeClr val="accent1"/>
                </a:solidFill>
              </a:rPr>
              <a:t>Heisenberg uncertainty: an electron </a:t>
            </a:r>
            <a:r>
              <a:rPr lang="en-US" sz="2000" b="1" i="1" dirty="0">
                <a:solidFill>
                  <a:schemeClr val="accent1"/>
                </a:solidFill>
              </a:rPr>
              <a:t>cannot</a:t>
            </a:r>
            <a:r>
              <a:rPr lang="en-US" sz="2000" dirty="0">
                <a:solidFill>
                  <a:schemeClr val="accent1"/>
                </a:solidFill>
              </a:rPr>
              <a:t> have well defined </a:t>
            </a:r>
            <a:r>
              <a:rPr lang="en-US" sz="2000" b="1" i="1" dirty="0">
                <a:solidFill>
                  <a:schemeClr val="accent1"/>
                </a:solidFill>
              </a:rPr>
              <a:t>spin</a:t>
            </a:r>
            <a:r>
              <a:rPr lang="en-US" sz="2000" dirty="0">
                <a:solidFill>
                  <a:schemeClr val="accent1"/>
                </a:solidFill>
              </a:rPr>
              <a:t> at same time along two different directions, </a:t>
            </a:r>
            <a:r>
              <a:rPr lang="en-US" sz="2000" dirty="0" err="1">
                <a:solidFill>
                  <a:schemeClr val="accent1"/>
                </a:solidFill>
              </a:rPr>
              <a:t>eg</a:t>
            </a:r>
            <a:r>
              <a:rPr lang="en-US" sz="2000" dirty="0">
                <a:solidFill>
                  <a:schemeClr val="accent1"/>
                </a:solidFill>
              </a:rPr>
              <a:t>.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z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and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9476" y="2753655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82A3CE-678B-BEF6-23E2-7C31B3B17656}"/>
              </a:ext>
            </a:extLst>
          </p:cNvPr>
          <p:cNvSpPr txBox="1"/>
          <p:nvPr/>
        </p:nvSpPr>
        <p:spPr>
          <a:xfrm>
            <a:off x="9978909" y="2725282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</p:spTree>
    <p:extLst>
      <p:ext uri="{BB962C8B-B14F-4D97-AF65-F5344CB8AC3E}">
        <p14:creationId xmlns:p14="http://schemas.microsoft.com/office/powerpoint/2010/main" val="19809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Bell inequality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787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settings: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a=0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a’= 45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b=22.5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b’= 67.5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Bob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correlations)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B61795-43FE-0AFA-8912-C23FA19BEA96}"/>
              </a:ext>
            </a:extLst>
          </p:cNvPr>
          <p:cNvSpPr txBox="1"/>
          <p:nvPr/>
        </p:nvSpPr>
        <p:spPr>
          <a:xfrm>
            <a:off x="6991347" y="5861678"/>
            <a:ext cx="4127225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B82455-A6A8-0753-B57C-CE959DE5DA3A}"/>
              </a:ext>
            </a:extLst>
          </p:cNvPr>
          <p:cNvSpPr/>
          <p:nvPr/>
        </p:nvSpPr>
        <p:spPr>
          <a:xfrm>
            <a:off x="7994039" y="-67897"/>
            <a:ext cx="4223542" cy="808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4746FD8-6FF6-1229-F6F4-76C81DE8C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08" y="36860"/>
            <a:ext cx="4223542" cy="215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A76B094-6DBC-882B-6416-7860311F11D0}"/>
              </a:ext>
            </a:extLst>
          </p:cNvPr>
          <p:cNvSpPr txBox="1"/>
          <p:nvPr/>
        </p:nvSpPr>
        <p:spPr>
          <a:xfrm>
            <a:off x="11647296" y="146276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729CC8-8188-3879-2DB4-B814868DE495}"/>
              </a:ext>
            </a:extLst>
          </p:cNvPr>
          <p:cNvSpPr txBox="1"/>
          <p:nvPr/>
        </p:nvSpPr>
        <p:spPr>
          <a:xfrm>
            <a:off x="1565567" y="1907331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“CHSH”</a:t>
            </a:r>
          </a:p>
        </p:txBody>
      </p:sp>
    </p:spTree>
    <p:extLst>
      <p:ext uri="{BB962C8B-B14F-4D97-AF65-F5344CB8AC3E}">
        <p14:creationId xmlns:p14="http://schemas.microsoft.com/office/powerpoint/2010/main" val="32870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7574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96045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095665" cy="681078"/>
            <a:chOff x="1132048" y="1078355"/>
            <a:chExt cx="4095665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mr-IN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mr-IN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Polarizer settings: </a:t>
              </a:r>
              <a:r>
                <a:rPr lang="en-US" sz="2000" dirty="0">
                  <a:solidFill>
                    <a:srgbClr val="FF0000"/>
                  </a:solidFill>
                </a:rPr>
                <a:t>a=0</a:t>
              </a:r>
              <a:r>
                <a:rPr lang="en-US" sz="2000" baseline="30000" dirty="0">
                  <a:solidFill>
                    <a:srgbClr val="FF0000"/>
                  </a:solidFill>
                </a:rPr>
                <a:t>o</a:t>
              </a:r>
              <a:r>
                <a:rPr lang="en-US" sz="2000" dirty="0"/>
                <a:t> or </a:t>
              </a:r>
              <a:r>
                <a:rPr lang="en-US" sz="2000" dirty="0">
                  <a:solidFill>
                    <a:srgbClr val="FF0000"/>
                  </a:solidFill>
                </a:rPr>
                <a:t>a’= 45</a:t>
              </a:r>
              <a:r>
                <a:rPr lang="en-US" sz="2000" baseline="30000" dirty="0">
                  <a:solidFill>
                    <a:srgbClr val="FF0000"/>
                  </a:solidFill>
                </a:rPr>
                <a:t>o</a:t>
              </a:r>
              <a:r>
                <a:rPr lang="en-US" sz="2000" dirty="0"/>
                <a:t>, </a:t>
              </a:r>
              <a:r>
                <a:rPr lang="en-US" sz="2000" dirty="0">
                  <a:solidFill>
                    <a:srgbClr val="0000FF"/>
                  </a:solidFill>
                </a:rPr>
                <a:t>b=22.5</a:t>
              </a:r>
              <a:r>
                <a:rPr lang="en-US" sz="2000" baseline="30000" dirty="0">
                  <a:solidFill>
                    <a:srgbClr val="0000FF"/>
                  </a:solidFill>
                </a:rPr>
                <a:t>o</a:t>
              </a:r>
              <a:r>
                <a:rPr lang="en-US" sz="2000" dirty="0"/>
                <a:t> or </a:t>
              </a:r>
              <a:r>
                <a:rPr lang="en-US" sz="2000" dirty="0">
                  <a:solidFill>
                    <a:srgbClr val="0000FF"/>
                  </a:solidFill>
                </a:rPr>
                <a:t>b’= 67.5</a:t>
              </a:r>
              <a:r>
                <a:rPr lang="en-US" sz="2000" baseline="30000" dirty="0">
                  <a:solidFill>
                    <a:srgbClr val="0000FF"/>
                  </a:solidFill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FF"/>
                  </a:solidFill>
                </a:rPr>
                <a:t>Bob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991347" y="5861673"/>
            <a:ext cx="4179349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• Local reality (hidden </a:t>
            </a:r>
            <a:r>
              <a:rPr lang="en-US" sz="2000" dirty="0" err="1"/>
              <a:t>var’s</a:t>
            </a:r>
            <a:r>
              <a:rPr lang="en-US" sz="2000" dirty="0"/>
              <a:t>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09" y="863781"/>
            <a:ext cx="7196060" cy="58418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 descr="Bell_Joh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588" y="363304"/>
            <a:ext cx="1664389" cy="217036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20578" y="2078875"/>
            <a:ext cx="1114408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John Bell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9431" y="6186723"/>
            <a:ext cx="5203745" cy="2768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83D6D-7B29-149D-15F7-7C19FD75BBA4}"/>
              </a:ext>
            </a:extLst>
          </p:cNvPr>
          <p:cNvSpPr txBox="1"/>
          <p:nvPr/>
        </p:nvSpPr>
        <p:spPr>
          <a:xfrm>
            <a:off x="10508614" y="261583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1964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80A40-35B2-4DEB-5A6F-198174AEB4C9}"/>
                  </a:ext>
                </a:extLst>
              </p:cNvPr>
              <p:cNvSpPr txBox="1"/>
              <p:nvPr/>
            </p:nvSpPr>
            <p:spPr>
              <a:xfrm>
                <a:off x="4375452" y="872362"/>
                <a:ext cx="422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7030A0"/>
                    </a:solidFill>
                  </a:rPr>
                  <a:t>Alice: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1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=±1 </m:t>
                    </m:r>
                  </m:oMath>
                </a14:m>
                <a:r>
                  <a:rPr lang="en-NL" sz="1200" dirty="0">
                    <a:solidFill>
                      <a:srgbClr val="7030A0"/>
                    </a:solidFill>
                  </a:rPr>
                  <a:t>, </a:t>
                </a:r>
                <a:r>
                  <a:rPr lang="en-US" sz="1200" dirty="0">
                    <a:solidFill>
                      <a:srgbClr val="7030A0"/>
                    </a:solidFill>
                  </a:rPr>
                  <a:t>Bob: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2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12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=±1 </m:t>
                    </m:r>
                  </m:oMath>
                </a14:m>
                <a:r>
                  <a:rPr lang="en-NL" sz="1200" dirty="0">
                    <a:solidFill>
                      <a:srgbClr val="7030A0"/>
                    </a:solidFill>
                  </a:rPr>
                  <a:t>   hidden variable: </a:t>
                </a:r>
                <a14:m>
                  <m:oMath xmlns:m="http://schemas.openxmlformats.org/officeDocument/2006/math">
                    <m:r>
                      <a:rPr lang="en-US" sz="1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2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NL" sz="12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180A40-35B2-4DEB-5A6F-198174AEB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452" y="872362"/>
                <a:ext cx="4222631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94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7574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Testing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(1964).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96045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17035" y="1162691"/>
            <a:ext cx="4095665" cy="681078"/>
            <a:chOff x="1132048" y="1078355"/>
            <a:chExt cx="4095665" cy="681078"/>
          </a:xfrm>
        </p:grpSpPr>
        <p:sp>
          <p:nvSpPr>
            <p:cNvPr id="14" name="TextBox 13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23823" y="1390101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65567" y="1884212"/>
            <a:ext cx="8700651" cy="3933397"/>
            <a:chOff x="3053300" y="1610610"/>
            <a:chExt cx="8018847" cy="3540790"/>
          </a:xfrm>
        </p:grpSpPr>
        <p:pic>
          <p:nvPicPr>
            <p:cNvPr id="3" name="Picture 2" descr="Bell-test-photon-analy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53300" y="1610610"/>
              <a:ext cx="8018847" cy="3540790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055025" y="3309112"/>
              <a:ext cx="707079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or a’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140108" y="3324158"/>
              <a:ext cx="725784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 or b’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4549" y="1762928"/>
              <a:ext cx="4848167" cy="315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Polarizer settings: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a=0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a’= 45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b=22.5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or 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b’= 67.5</a:t>
              </a:r>
              <a:r>
                <a:rPr kumimoji="0" lang="en-US" sz="2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07603" y="4030573"/>
              <a:ext cx="574802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Alice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444868" y="4030573"/>
              <a:ext cx="494635" cy="31550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Bob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09" y="863781"/>
            <a:ext cx="7196060" cy="584181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0" name="Picture 19" descr="Bell_Joh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5588" y="363304"/>
            <a:ext cx="1664389" cy="217036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20578" y="2078875"/>
            <a:ext cx="1114408" cy="400110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Bell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569431" y="6186723"/>
            <a:ext cx="5203745" cy="27681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C83D6D-7B29-149D-15F7-7C19FD75BBA4}"/>
              </a:ext>
            </a:extLst>
          </p:cNvPr>
          <p:cNvSpPr txBox="1"/>
          <p:nvPr/>
        </p:nvSpPr>
        <p:spPr>
          <a:xfrm>
            <a:off x="10508614" y="261583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1964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347" y="5861673"/>
            <a:ext cx="4179349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var’s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46AFDE-00CC-A3AF-3DCA-8A9F64AFA55D}"/>
                  </a:ext>
                </a:extLst>
              </p:cNvPr>
              <p:cNvSpPr txBox="1"/>
              <p:nvPr/>
            </p:nvSpPr>
            <p:spPr>
              <a:xfrm>
                <a:off x="4375452" y="872362"/>
                <a:ext cx="42226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7030A0"/>
                    </a:solidFill>
                  </a:rPr>
                  <a:t>Alice: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12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1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=±1 </m:t>
                    </m:r>
                  </m:oMath>
                </a14:m>
                <a:r>
                  <a:rPr lang="en-NL" sz="1200" dirty="0">
                    <a:solidFill>
                      <a:srgbClr val="7030A0"/>
                    </a:solidFill>
                  </a:rPr>
                  <a:t>, </a:t>
                </a:r>
                <a:r>
                  <a:rPr lang="en-US" sz="1200" dirty="0">
                    <a:solidFill>
                      <a:srgbClr val="7030A0"/>
                    </a:solidFill>
                  </a:rPr>
                  <a:t>Bob: B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2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12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200" b="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sz="1200" b="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=±1 </m:t>
                    </m:r>
                  </m:oMath>
                </a14:m>
                <a:r>
                  <a:rPr lang="en-NL" sz="1200" dirty="0">
                    <a:solidFill>
                      <a:srgbClr val="7030A0"/>
                    </a:solidFill>
                  </a:rPr>
                  <a:t>   hidden variable: </a:t>
                </a:r>
                <a14:m>
                  <m:oMath xmlns:m="http://schemas.openxmlformats.org/officeDocument/2006/math">
                    <m:r>
                      <a:rPr lang="en-US" sz="1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sz="120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NL" sz="1200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546AFDE-00CC-A3AF-3DCA-8A9F64AFA5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452" y="872362"/>
                <a:ext cx="4222631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153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(quantum correlations)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91347" y="5861673"/>
            <a:ext cx="4065537" cy="70788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• Local reality (hidden </a:t>
            </a:r>
            <a:r>
              <a:rPr lang="en-US" sz="2000" dirty="0" err="1"/>
              <a:t>var’s</a:t>
            </a:r>
            <a:r>
              <a:rPr lang="en-US" sz="2000" dirty="0"/>
              <a:t>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  <a:endParaRPr lang="en-US" sz="2000" dirty="0">
              <a:solidFill>
                <a:srgbClr val="9A009F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25" name="TextBox 24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–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28" name="Straight Connector 27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43A1FA-7E9C-5101-A968-25DA96EFBD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370885-CF69-AFF5-099D-B8268B009140}"/>
              </a:ext>
            </a:extLst>
          </p:cNvPr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Alain Aspect</a:t>
            </a:r>
          </a:p>
        </p:txBody>
      </p:sp>
    </p:spTree>
    <p:extLst>
      <p:ext uri="{BB962C8B-B14F-4D97-AF65-F5344CB8AC3E}">
        <p14:creationId xmlns:p14="http://schemas.microsoft.com/office/powerpoint/2010/main" val="4454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08ED6-96F3-02C2-76BD-8598D834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EPR experiment with photons. Testing the </a:t>
            </a:r>
            <a:r>
              <a:rPr lang="en-US" sz="2200" b="1" i="1" dirty="0">
                <a:solidFill>
                  <a:schemeClr val="accent1"/>
                </a:solidFill>
              </a:rPr>
              <a:t>Bell inequality</a:t>
            </a:r>
            <a:r>
              <a:rPr lang="en-US" sz="2200" dirty="0">
                <a:solidFill>
                  <a:schemeClr val="accent1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Determine: </a:t>
            </a:r>
            <a:r>
              <a:rPr lang="en-US" sz="2000" b="1" dirty="0">
                <a:solidFill>
                  <a:srgbClr val="9A009F"/>
                </a:solidFill>
              </a:rPr>
              <a:t>S</a:t>
            </a:r>
            <a:r>
              <a:rPr lang="en-US" sz="2000" dirty="0"/>
              <a:t> =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E(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/>
              <a:t>) + E(</a:t>
            </a:r>
            <a:r>
              <a:rPr lang="en-US" sz="2000" dirty="0" err="1">
                <a:solidFill>
                  <a:srgbClr val="FF0000"/>
                </a:solidFill>
              </a:rPr>
              <a:t>a’</a:t>
            </a:r>
            <a:r>
              <a:rPr lang="en-US" sz="2000" dirty="0" err="1"/>
              <a:t>,</a:t>
            </a:r>
            <a:r>
              <a:rPr lang="en-US" sz="2000" dirty="0" err="1">
                <a:solidFill>
                  <a:srgbClr val="0000FF"/>
                </a:solidFill>
              </a:rPr>
              <a:t>b</a:t>
            </a:r>
            <a:r>
              <a:rPr lang="en-US" sz="2000" dirty="0">
                <a:solidFill>
                  <a:srgbClr val="0000FF"/>
                </a:solidFill>
              </a:rPr>
              <a:t>’</a:t>
            </a:r>
            <a:r>
              <a:rPr lang="en-US" sz="2000" dirty="0"/>
              <a:t>)</a:t>
            </a:r>
            <a:endParaRPr lang="en-US" sz="2000" baseline="30000" dirty="0"/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Correlation test, count: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27" y="5662890"/>
            <a:ext cx="516096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• Measurement Result          : </a:t>
            </a:r>
            <a:r>
              <a:rPr lang="en-US" sz="2000" b="1" dirty="0">
                <a:solidFill>
                  <a:srgbClr val="9A009F"/>
                </a:solidFill>
              </a:rPr>
              <a:t>S = 2.697 +- 0.015</a:t>
            </a:r>
          </a:p>
          <a:p>
            <a:r>
              <a:rPr lang="en-US" sz="2000" dirty="0"/>
              <a:t>• Local reality (hidden var’s) :  </a:t>
            </a:r>
            <a:r>
              <a:rPr lang="en-US" sz="2000" b="1" dirty="0">
                <a:solidFill>
                  <a:srgbClr val="9A009F"/>
                </a:solidFill>
              </a:rPr>
              <a:t>S ≤ 2.0</a:t>
            </a:r>
          </a:p>
          <a:p>
            <a:r>
              <a:rPr lang="en-US" sz="2000" dirty="0"/>
              <a:t>• Quantum Mechanics	    : </a:t>
            </a:r>
            <a:r>
              <a:rPr lang="en-US" sz="2000" b="1" dirty="0">
                <a:solidFill>
                  <a:srgbClr val="9A009F"/>
                </a:solidFill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Alain Aspect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6515" y="2025709"/>
            <a:ext cx="782077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Observations agree with quantum mechanics and not with local reality!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(quantum correlations)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30" name="TextBox 29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</a:t>
              </a:r>
              <a:r>
                <a:rPr lang="mr-IN" dirty="0"/>
                <a:t>–</a:t>
              </a:r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–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mr-IN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+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–</a:t>
              </a:r>
              <a:r>
                <a:rPr lang="en-US" dirty="0"/>
                <a:t>) + N(</a:t>
              </a:r>
              <a:r>
                <a:rPr lang="en-US" dirty="0">
                  <a:solidFill>
                    <a:srgbClr val="FF0000"/>
                  </a:solidFill>
                </a:rPr>
                <a:t>–</a:t>
              </a:r>
              <a:r>
                <a:rPr lang="en-US" dirty="0"/>
                <a:t>,</a:t>
              </a:r>
              <a:r>
                <a:rPr lang="en-US" dirty="0">
                  <a:solidFill>
                    <a:srgbClr val="0000FF"/>
                  </a:solidFill>
                </a:rPr>
                <a:t>+</a:t>
              </a:r>
              <a:r>
                <a:rPr lang="en-US" dirty="0"/>
                <a:t>)</a:t>
              </a:r>
              <a:endParaRPr lang="en-US" baseline="300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E(</a:t>
              </a:r>
              <a:r>
                <a:rPr lang="en-US" dirty="0" err="1">
                  <a:solidFill>
                    <a:srgbClr val="FF0000"/>
                  </a:solidFill>
                </a:rPr>
                <a:t>a</a:t>
              </a:r>
              <a:r>
                <a:rPr lang="en-US" dirty="0" err="1"/>
                <a:t>,</a:t>
              </a:r>
              <a:r>
                <a:rPr lang="en-US" dirty="0" err="1">
                  <a:solidFill>
                    <a:srgbClr val="0000FF"/>
                  </a:solidFill>
                </a:rPr>
                <a:t>b</a:t>
              </a:r>
              <a:r>
                <a:rPr lang="en-US" dirty="0"/>
                <a:t>) = </a:t>
              </a:r>
              <a:endParaRPr lang="en-US" baseline="30000" dirty="0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Alain Aspect – Photo gallery - NobelPrize.org">
            <a:extLst>
              <a:ext uri="{FF2B5EF4-FFF2-40B4-BE49-F238E27FC236}">
                <a16:creationId xmlns:a16="http://schemas.microsoft.com/office/drawing/2014/main" id="{2E563205-A908-4E58-D2CB-AD43A7FA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826" y="2471408"/>
            <a:ext cx="4791075" cy="32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2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708ED6-96F3-02C2-76BD-8598D8342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07" y="1835965"/>
            <a:ext cx="7078115" cy="39779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Alain Aspect 1982 </a:t>
            </a:r>
            <a:r>
              <a:rPr lang="mr-IN" dirty="0"/>
              <a:t>–</a:t>
            </a:r>
            <a:r>
              <a:rPr lang="en-US" dirty="0"/>
              <a:t> EPR with photons!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9731" y="740251"/>
            <a:ext cx="69178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EPR experiment with photons. Testing the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Bell inequality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601" y="5877323"/>
            <a:ext cx="5145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Determine: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mr-I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+ E(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a’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7497" y="1285013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Correlation test, count: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827" y="5662890"/>
            <a:ext cx="5160965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Measurement Result      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2.697 +- 0.015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Local reality (hidden var’s) :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≤ 2.0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Quantum Mechanics	    :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9A009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= 2.7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3" t="4487" r="8834" b="31323"/>
          <a:stretch/>
        </p:blipFill>
        <p:spPr>
          <a:xfrm flipH="1">
            <a:off x="9824914" y="296717"/>
            <a:ext cx="1788089" cy="23589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9943385" y="2228665"/>
            <a:ext cx="1476686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Alain Aspect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56515" y="2025709"/>
            <a:ext cx="7820777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agree with quantum mechanics and not with local reality!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447497" y="6226779"/>
            <a:ext cx="23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(quantum correlations)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3917035" y="1162691"/>
            <a:ext cx="4211082" cy="681078"/>
            <a:chOff x="1132048" y="1078355"/>
            <a:chExt cx="4211082" cy="681078"/>
          </a:xfrm>
        </p:grpSpPr>
        <p:sp>
          <p:nvSpPr>
            <p:cNvPr id="30" name="TextBox 29"/>
            <p:cNvSpPr txBox="1"/>
            <p:nvPr/>
          </p:nvSpPr>
          <p:spPr>
            <a:xfrm>
              <a:off x="2023823" y="1078355"/>
              <a:ext cx="3203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–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023823" y="1390101"/>
              <a:ext cx="3319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mr-I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angal" panose="02040503050203030202" pitchFamily="18" charset="0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+ N(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–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32048" y="1229348"/>
              <a:ext cx="1002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E(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 = </a:t>
              </a:r>
              <a:endPara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 flipV="1">
              <a:off x="2086542" y="1403987"/>
              <a:ext cx="3122510" cy="477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C6F2FD3-6413-B010-F828-B048ADBEAE39}"/>
              </a:ext>
            </a:extLst>
          </p:cNvPr>
          <p:cNvSpPr txBox="1"/>
          <p:nvPr/>
        </p:nvSpPr>
        <p:spPr>
          <a:xfrm>
            <a:off x="2027115" y="2621748"/>
            <a:ext cx="7262854" cy="286232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There were two “loopholes” (comments of critics):</a:t>
            </a:r>
          </a:p>
          <a:p>
            <a:pPr marL="342900" indent="-342900">
              <a:buAutoNum type="arabicPeriod"/>
            </a:pPr>
            <a:r>
              <a:rPr lang="en-US" sz="2000" u="sng" dirty="0">
                <a:solidFill>
                  <a:srgbClr val="C00000"/>
                </a:solidFill>
              </a:rPr>
              <a:t>Locality loophole:</a:t>
            </a:r>
          </a:p>
          <a:p>
            <a:pPr marL="342900" indent="-342900">
              <a:buFont typeface=".AppleSystemUIFont" charset="-120"/>
              <a:buChar char=" "/>
            </a:pPr>
            <a:r>
              <a:rPr lang="en-US" sz="2000" dirty="0">
                <a:solidFill>
                  <a:srgbClr val="7030A0"/>
                </a:solidFill>
              </a:rPr>
              <a:t>The particles and detectors were so close to each other that </a:t>
            </a:r>
            <a:r>
              <a:rPr lang="en-US" sz="2000" i="1" dirty="0">
                <a:solidFill>
                  <a:srgbClr val="7030A0"/>
                </a:solidFill>
              </a:rPr>
              <a:t>in principle </a:t>
            </a:r>
            <a:r>
              <a:rPr lang="en-US" sz="2000" dirty="0">
                <a:solidFill>
                  <a:srgbClr val="7030A0"/>
                </a:solidFill>
              </a:rPr>
              <a:t>they could have communicated with each other during the Bell test.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C00000"/>
                </a:solidFill>
              </a:rPr>
              <a:t>2. </a:t>
            </a:r>
            <a:r>
              <a:rPr lang="en-US" sz="2000" u="sng" dirty="0">
                <a:solidFill>
                  <a:srgbClr val="C00000"/>
                </a:solidFill>
              </a:rPr>
              <a:t>“Detection loophole”:</a:t>
            </a:r>
          </a:p>
          <a:p>
            <a:pPr marL="285750" indent="-285750">
              <a:buFont typeface=".AppleSystemUIFont" charset="-120"/>
              <a:buChar char=" "/>
            </a:pPr>
            <a:r>
              <a:rPr lang="en-US" sz="2000" dirty="0">
                <a:solidFill>
                  <a:srgbClr val="7030A0"/>
                </a:solidFill>
              </a:rPr>
              <a:t>The detectors only measured </a:t>
            </a:r>
            <a:r>
              <a:rPr lang="en-US" sz="2000" i="1" dirty="0">
                <a:solidFill>
                  <a:srgbClr val="7030A0"/>
                </a:solidFill>
              </a:rPr>
              <a:t>some</a:t>
            </a:r>
            <a:r>
              <a:rPr lang="en-US" sz="2000" dirty="0">
                <a:solidFill>
                  <a:srgbClr val="7030A0"/>
                </a:solidFill>
              </a:rPr>
              <a:t> of the entangled particles, and they could be a </a:t>
            </a:r>
            <a:r>
              <a:rPr lang="en-US" sz="2000" i="1" dirty="0">
                <a:solidFill>
                  <a:srgbClr val="7030A0"/>
                </a:solidFill>
              </a:rPr>
              <a:t>non-representative</a:t>
            </a:r>
            <a:r>
              <a:rPr lang="en-US" sz="2000" dirty="0">
                <a:solidFill>
                  <a:srgbClr val="7030A0"/>
                </a:solidFill>
              </a:rPr>
              <a:t> selection of all.</a:t>
            </a:r>
          </a:p>
        </p:txBody>
      </p:sp>
    </p:spTree>
    <p:extLst>
      <p:ext uri="{BB962C8B-B14F-4D97-AF65-F5344CB8AC3E}">
        <p14:creationId xmlns:p14="http://schemas.microsoft.com/office/powerpoint/2010/main" val="3674573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Closing the loopholes: Delft 2015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57" y="724064"/>
            <a:ext cx="10722973" cy="29751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149" y="3992982"/>
            <a:ext cx="4005734" cy="2623756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886" y="3046940"/>
            <a:ext cx="2697113" cy="359615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3" y="4013295"/>
            <a:ext cx="4270155" cy="2620807"/>
          </a:xfrm>
          <a:prstGeom prst="rect">
            <a:avLst/>
          </a:prstGeom>
          <a:ln w="38100">
            <a:solidFill>
              <a:srgbClr val="FF8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910991" y="1299787"/>
            <a:ext cx="657679" cy="466530"/>
          </a:xfrm>
          <a:prstGeom prst="rect">
            <a:avLst/>
          </a:prstGeom>
          <a:noFill/>
          <a:ln w="38100"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500447" y="2714644"/>
            <a:ext cx="657679" cy="4665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008148" y="1483008"/>
            <a:ext cx="362408" cy="572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13428" y="1766317"/>
            <a:ext cx="597563" cy="2226665"/>
          </a:xfrm>
          <a:prstGeom prst="line">
            <a:avLst/>
          </a:prstGeom>
          <a:ln w="38100"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40968" y="1299787"/>
            <a:ext cx="3093690" cy="2713508"/>
          </a:xfrm>
          <a:prstGeom prst="line">
            <a:avLst/>
          </a:prstGeom>
          <a:ln w="38100">
            <a:solidFill>
              <a:srgbClr val="FF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530150" y="3181174"/>
            <a:ext cx="375763" cy="346191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8126" y="2714644"/>
            <a:ext cx="3813757" cy="127833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61886" y="1483008"/>
            <a:ext cx="1746262" cy="1563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368303" y="1483008"/>
            <a:ext cx="590696" cy="156393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69112" y="755863"/>
            <a:ext cx="826501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1. Put the detectors far away.           2. Make sure detection efficiency is high.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8651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Closing the loopholes: Delft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8" y="736606"/>
            <a:ext cx="10681863" cy="294408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7" y="3798894"/>
            <a:ext cx="4313119" cy="287681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389419" y="4200677"/>
            <a:ext cx="6068298" cy="212365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Ronald Hanson and his group performed the first EPR experiment without loopholes.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Measurement of photons that are entangled with electron spins.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>
                <a:solidFill>
                  <a:srgbClr val="7030A0"/>
                </a:solidFill>
              </a:rPr>
              <a:t>Quantum entanglement again passes the test.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i="1" dirty="0">
                <a:solidFill>
                  <a:srgbClr val="C00000"/>
                </a:solidFill>
                <a:sym typeface="Wingdings"/>
              </a:rPr>
              <a:t> </a:t>
            </a:r>
            <a:r>
              <a:rPr lang="en-US" sz="2200" b="1" i="1" dirty="0">
                <a:solidFill>
                  <a:srgbClr val="C00000"/>
                </a:solidFill>
              </a:rPr>
              <a:t>No hidden variables!</a:t>
            </a:r>
            <a:endParaRPr lang="en-US" sz="2200" b="1" i="1" dirty="0">
              <a:solidFill>
                <a:srgbClr val="C00000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9112" y="755863"/>
            <a:ext cx="8265019" cy="40011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1. Put the detectors far away.           2. Make sure detection efficiency is high.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7430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A6B4C-E7AB-D3B9-15BA-B00CA71D6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2022 Nobel Prize</a:t>
            </a:r>
          </a:p>
        </p:txBody>
      </p:sp>
      <p:pic>
        <p:nvPicPr>
          <p:cNvPr id="1026" name="Picture 2" descr="Quantum Entanglement: 2022 Nobel Prize in Physics - YouTube">
            <a:extLst>
              <a:ext uri="{FF2B5EF4-FFF2-40B4-BE49-F238E27FC236}">
                <a16:creationId xmlns:a16="http://schemas.microsoft.com/office/drawing/2014/main" id="{6ADE057E-4C4F-5EC8-6C98-E9F43A5BF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573" y="720139"/>
            <a:ext cx="9442175" cy="531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517CEC-C6F9-3796-8043-52578F65DC34}"/>
              </a:ext>
            </a:extLst>
          </p:cNvPr>
          <p:cNvSpPr txBox="1"/>
          <p:nvPr/>
        </p:nvSpPr>
        <p:spPr>
          <a:xfrm>
            <a:off x="1718821" y="5629598"/>
            <a:ext cx="8753062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”for experiments with entangled photons, establishing the violation of Bell inequalities and pioneering quantum information science”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FED6C-5895-ABD3-F462-416B46E92926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73233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Quantum</a:t>
            </a:r>
          </a:p>
          <a:p>
            <a:r>
              <a:rPr lang="en-US" sz="2000" dirty="0">
                <a:solidFill>
                  <a:srgbClr val="7030A0"/>
                </a:solidFill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Standard</a:t>
            </a:r>
          </a:p>
          <a:p>
            <a:pPr algn="ctr"/>
            <a:r>
              <a:rPr lang="en-US" sz="2000" dirty="0">
                <a:solidFill>
                  <a:srgbClr val="C00000"/>
                </a:solidFill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Lecture notes, written for this course, are available:  </a:t>
            </a:r>
            <a:r>
              <a:rPr lang="en-US" dirty="0">
                <a:solidFill>
                  <a:schemeClr val="accent1"/>
                </a:solidFill>
                <a:hlinkClick r:id="rId3"/>
              </a:rPr>
              <a:t>www.nikhef.nl/~i93/Teaching/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Lecture 1: The Principle of Relativity and the Speed of Light</a:t>
            </a:r>
            <a:endParaRPr lang="en-US" sz="6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2: Time Dilation and Lorentz Contraction</a:t>
            </a:r>
          </a:p>
          <a:p>
            <a:endParaRPr lang="en-US" sz="1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1"/>
                </a:solidFill>
              </a:rPr>
              <a:t>Lecture 3: The Lorentz Transformation and Paradoxes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5: The Early Quantum Theory</a:t>
            </a:r>
            <a:endParaRPr lang="en-US" sz="6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6: Feynman’s Double Slit Experiment</a:t>
            </a:r>
          </a:p>
          <a:p>
            <a:endParaRPr lang="en-US" sz="1000" dirty="0">
              <a:solidFill>
                <a:srgbClr val="7030A0"/>
              </a:solidFill>
            </a:endParaRPr>
          </a:p>
          <a:p>
            <a:r>
              <a:rPr lang="en-US" sz="2000" dirty="0">
                <a:solidFill>
                  <a:srgbClr val="7030A0"/>
                </a:solidFill>
              </a:rPr>
              <a:t>Lecture 7: Wheeler’s Delayed Choice and Schrodinger’s Cat</a:t>
            </a:r>
          </a:p>
          <a:p>
            <a:r>
              <a:rPr lang="en-US" sz="2000" dirty="0">
                <a:solidFill>
                  <a:srgbClr val="7030A0"/>
                </a:solidFill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Lecture   9: The Standard Model and Antimatter</a:t>
            </a:r>
            <a:endParaRPr lang="en-US" sz="6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rgbClr val="C00000"/>
                </a:solidFill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10: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17: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Sep. 24: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1 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Oct. 8: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9137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Interpretations of Quantum Mechanics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035" y="332511"/>
            <a:ext cx="3355621" cy="45654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597" y="703574"/>
            <a:ext cx="7024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The Wave function.</a:t>
            </a:r>
          </a:p>
          <a:p>
            <a:r>
              <a:rPr lang="en-US" sz="2000" dirty="0"/>
              <a:t>• </a:t>
            </a:r>
            <a:r>
              <a:rPr lang="en-US" sz="2200" b="1" dirty="0"/>
              <a:t>𝝍</a:t>
            </a:r>
            <a:r>
              <a:rPr lang="en-US" sz="2200" b="1" i="1" dirty="0"/>
              <a:t>(</a:t>
            </a:r>
            <a:r>
              <a:rPr lang="en-US" sz="2200" b="1" i="1" dirty="0" err="1"/>
              <a:t>x,t</a:t>
            </a:r>
            <a:r>
              <a:rPr lang="en-US" sz="2200" b="1" i="1" dirty="0"/>
              <a:t>) </a:t>
            </a:r>
            <a:r>
              <a:rPr lang="en-US" sz="2000" dirty="0"/>
              <a:t>contains all information of a system (</a:t>
            </a:r>
            <a:r>
              <a:rPr lang="en-US" sz="2000" dirty="0" err="1"/>
              <a:t>eg</a:t>
            </a:r>
            <a:r>
              <a:rPr lang="en-US" sz="2000" dirty="0"/>
              <a:t>. electron).</a:t>
            </a:r>
          </a:p>
          <a:p>
            <a:r>
              <a:rPr lang="en-US" sz="2000" dirty="0"/>
              <a:t>• Wave function includes the fundamental laws of physics and</a:t>
            </a:r>
          </a:p>
          <a:p>
            <a:r>
              <a:rPr lang="en-US" sz="2000" dirty="0"/>
              <a:t>   describes all types of matter particles and their interactions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8036" y="2319700"/>
            <a:ext cx="7730836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Copenhagen Interpretation.</a:t>
            </a:r>
          </a:p>
          <a:p>
            <a:r>
              <a:rPr lang="en-US" sz="2000" dirty="0"/>
              <a:t>• There is </a:t>
            </a:r>
            <a:r>
              <a:rPr lang="en-US" sz="2000" b="1" i="1" dirty="0"/>
              <a:t>no physical interpretation </a:t>
            </a:r>
            <a:r>
              <a:rPr lang="en-US" sz="2000" dirty="0"/>
              <a:t>for the wave function.</a:t>
            </a:r>
          </a:p>
          <a:p>
            <a:r>
              <a:rPr lang="en-US" sz="2000" dirty="0"/>
              <a:t>• As long as </a:t>
            </a:r>
            <a:r>
              <a:rPr lang="en-US" sz="2000" b="1" i="1" dirty="0"/>
              <a:t>no measurement </a:t>
            </a:r>
            <a:r>
              <a:rPr lang="en-US" sz="2000" dirty="0"/>
              <a:t>is done the </a:t>
            </a:r>
            <a:r>
              <a:rPr lang="en-US" sz="2000" b="1" i="1" dirty="0"/>
              <a:t>wave-function includes all</a:t>
            </a:r>
          </a:p>
          <a:p>
            <a:r>
              <a:rPr lang="en-US" sz="2000" b="1" i="1" dirty="0"/>
              <a:t>   possible outcomes</a:t>
            </a:r>
            <a:r>
              <a:rPr lang="en-US" sz="2000" dirty="0"/>
              <a:t>.      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C00000"/>
                </a:solidFill>
              </a:rPr>
              <a:t>“Nature tries everything</a:t>
            </a:r>
            <a:r>
              <a:rPr lang="en-US" sz="2000" b="1" dirty="0">
                <a:solidFill>
                  <a:srgbClr val="C00000"/>
                </a:solidFill>
                <a:sym typeface="Wingdings"/>
              </a:rPr>
              <a:t>”.</a:t>
            </a:r>
          </a:p>
          <a:p>
            <a:r>
              <a:rPr lang="en-US" sz="2000" dirty="0">
                <a:sym typeface="Wingdings"/>
              </a:rPr>
              <a:t>• When a measurement is done, nature realizes one of the possibilities</a:t>
            </a:r>
          </a:p>
          <a:p>
            <a:r>
              <a:rPr lang="en-US" sz="2000" dirty="0">
                <a:sym typeface="Wingdings"/>
              </a:rPr>
              <a:t>   by the </a:t>
            </a:r>
            <a:r>
              <a:rPr lang="en-US" sz="2000" b="1" i="1" dirty="0">
                <a:sym typeface="Wingdings"/>
              </a:rPr>
              <a:t>collapse of the </a:t>
            </a:r>
            <a:r>
              <a:rPr lang="en-US" sz="2000" b="1" i="1" dirty="0" err="1">
                <a:sym typeface="Wingdings"/>
              </a:rPr>
              <a:t>wavefunction</a:t>
            </a:r>
            <a:r>
              <a:rPr lang="en-US" sz="2000" b="1" i="1" dirty="0">
                <a:sym typeface="Wingdings"/>
              </a:rPr>
              <a:t> </a:t>
            </a:r>
            <a:r>
              <a:rPr lang="en-US" sz="2000" dirty="0">
                <a:sym typeface="Wingdings"/>
              </a:rPr>
              <a:t>(particle or wave, </a:t>
            </a:r>
            <a:r>
              <a:rPr lang="en-US" sz="2000" b="1" i="1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 or </a:t>
            </a:r>
            <a:r>
              <a:rPr lang="en-US" sz="2000" b="1" i="1" dirty="0">
                <a:sym typeface="Wingdings"/>
              </a:rPr>
              <a:t>p</a:t>
            </a:r>
            <a:r>
              <a:rPr lang="en-US" sz="2000" dirty="0">
                <a:sym typeface="Wingdings"/>
              </a:rPr>
              <a:t>, 𝝈</a:t>
            </a:r>
            <a:r>
              <a:rPr lang="en-US" sz="2000" b="1" i="1" baseline="-25000" dirty="0">
                <a:sym typeface="Wingdings"/>
              </a:rPr>
              <a:t>x</a:t>
            </a:r>
            <a:r>
              <a:rPr lang="en-US" sz="2000" dirty="0">
                <a:sym typeface="Wingdings"/>
              </a:rPr>
              <a:t> or 𝝈</a:t>
            </a:r>
            <a:r>
              <a:rPr lang="en-US" sz="2000" b="1" i="1" baseline="-25000" dirty="0">
                <a:sym typeface="Wingdings"/>
              </a:rPr>
              <a:t>z</a:t>
            </a:r>
            <a:r>
              <a:rPr lang="en-US" sz="2000" dirty="0">
                <a:sym typeface="Wingdings"/>
              </a:rPr>
              <a:t>)</a:t>
            </a:r>
          </a:p>
          <a:p>
            <a:r>
              <a:rPr lang="en-US" sz="2000" dirty="0">
                <a:sym typeface="Wingdings"/>
              </a:rPr>
              <a:t>   according to probabilistic laws.   </a:t>
            </a:r>
            <a:r>
              <a:rPr lang="en-US" sz="2000" b="1" dirty="0">
                <a:sym typeface="Wingdings"/>
              </a:rPr>
              <a:t> </a:t>
            </a:r>
            <a:r>
              <a:rPr lang="en-US" sz="2000" b="1" dirty="0">
                <a:solidFill>
                  <a:srgbClr val="C00000"/>
                </a:solidFill>
                <a:sym typeface="Wingdings"/>
              </a:rPr>
              <a:t>“Nothing exists until it is measured”.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456" y="4723527"/>
            <a:ext cx="1113465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  <a:sym typeface="Wingdings"/>
              </a:rPr>
              <a:t>The Measurement Problem.</a:t>
            </a:r>
          </a:p>
          <a:p>
            <a:r>
              <a:rPr lang="en-US" sz="2000" dirty="0">
                <a:sym typeface="Wingdings"/>
              </a:rPr>
              <a:t>• </a:t>
            </a:r>
            <a:r>
              <a:rPr lang="en-US" sz="2000" b="1" i="1" dirty="0">
                <a:sym typeface="Wingdings"/>
              </a:rPr>
              <a:t>But what </a:t>
            </a:r>
            <a:r>
              <a:rPr lang="en-US" sz="2000" b="1" i="1" u="heavy" dirty="0">
                <a:sym typeface="Wingdings"/>
              </a:rPr>
              <a:t>is</a:t>
            </a:r>
            <a:r>
              <a:rPr lang="en-US" sz="2000" b="1" i="1" dirty="0">
                <a:sym typeface="Wingdings"/>
              </a:rPr>
              <a:t> a measurement? </a:t>
            </a:r>
            <a:r>
              <a:rPr lang="en-US" sz="2000" dirty="0">
                <a:sym typeface="Wingdings"/>
              </a:rPr>
              <a:t>Is it an irreversible process? Does it require consciousness?</a:t>
            </a:r>
          </a:p>
          <a:p>
            <a:r>
              <a:rPr lang="en-US" sz="2000" dirty="0">
                <a:sym typeface="Wingdings"/>
              </a:rPr>
              <a:t>• There are many interpretations apart from the Copenhagen Interpretation.</a:t>
            </a:r>
          </a:p>
          <a:p>
            <a:r>
              <a:rPr lang="en-US" sz="2000" dirty="0">
                <a:solidFill>
                  <a:srgbClr val="9A009F"/>
                </a:solidFill>
                <a:sym typeface="Wingdings"/>
              </a:rPr>
              <a:t>   </a:t>
            </a:r>
            <a:r>
              <a:rPr lang="mr-IN" sz="2000" dirty="0">
                <a:solidFill>
                  <a:srgbClr val="9A009F"/>
                </a:solidFill>
                <a:sym typeface="Wingdings"/>
              </a:rPr>
              <a:t>–</a:t>
            </a:r>
            <a:r>
              <a:rPr lang="en-US" sz="2000" dirty="0">
                <a:solidFill>
                  <a:srgbClr val="9A009F"/>
                </a:solidFill>
                <a:sym typeface="Wingdings"/>
              </a:rPr>
              <a:t>  Objective collapse theory, consciousness causes collapse, Bohm’s pilot-wave, </a:t>
            </a:r>
            <a:r>
              <a:rPr lang="en-US" sz="2000" dirty="0" err="1">
                <a:solidFill>
                  <a:srgbClr val="9A009F"/>
                </a:solidFill>
                <a:sym typeface="Wingdings"/>
              </a:rPr>
              <a:t>QBism</a:t>
            </a:r>
            <a:r>
              <a:rPr lang="en-US" sz="2000" dirty="0">
                <a:solidFill>
                  <a:srgbClr val="9A009F"/>
                </a:solidFill>
                <a:sym typeface="Wingdings"/>
              </a:rPr>
              <a:t>,</a:t>
            </a:r>
          </a:p>
          <a:p>
            <a:r>
              <a:rPr lang="en-US" sz="2000" dirty="0">
                <a:solidFill>
                  <a:srgbClr val="9A009F"/>
                </a:solidFill>
                <a:sym typeface="Wingdings"/>
              </a:rPr>
              <a:t>       many worlds, many minds, participatory anthropic principle, quantum information (“it from  bit”), </a:t>
            </a:r>
            <a:r>
              <a:rPr lang="mr-IN" sz="2000" dirty="0">
                <a:solidFill>
                  <a:srgbClr val="9A009F"/>
                </a:solidFill>
                <a:sym typeface="Wingdings"/>
              </a:rPr>
              <a:t>…</a:t>
            </a:r>
            <a:endParaRPr lang="en-US" sz="2000" dirty="0">
              <a:solidFill>
                <a:srgbClr val="9A009F"/>
              </a:solidFill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5853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1AF-4E2C-5F51-5F80-7D48F9D6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Quantum Interpretations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30691-C57B-5EA3-C9B9-E91EE852D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087" y="148624"/>
            <a:ext cx="7012208" cy="6575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32ACC-3DB8-D3D5-4F70-E5D56E19CD72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E9A856-0D2A-73A1-FA5D-F9779C671F7A}"/>
              </a:ext>
            </a:extLst>
          </p:cNvPr>
          <p:cNvSpPr txBox="1"/>
          <p:nvPr/>
        </p:nvSpPr>
        <p:spPr>
          <a:xfrm>
            <a:off x="285885" y="755875"/>
            <a:ext cx="3008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Is the wave function physical?</a:t>
            </a:r>
          </a:p>
          <a:p>
            <a:r>
              <a:rPr lang="en-GB" dirty="0">
                <a:solidFill>
                  <a:schemeClr val="accent1"/>
                </a:solidFill>
              </a:rPr>
              <a:t>D</a:t>
            </a:r>
            <a:r>
              <a:rPr lang="en-NL" dirty="0">
                <a:solidFill>
                  <a:schemeClr val="accent1"/>
                </a:solidFill>
              </a:rPr>
              <a:t>oes is collapse?</a:t>
            </a:r>
          </a:p>
          <a:p>
            <a:r>
              <a:rPr lang="en-NL" dirty="0">
                <a:solidFill>
                  <a:schemeClr val="accent1"/>
                </a:solidFill>
              </a:rPr>
              <a:t>What is a measurement?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CD0391-6C9A-B11F-1696-7652C5F6DC56}"/>
              </a:ext>
            </a:extLst>
          </p:cNvPr>
          <p:cNvSpPr txBox="1"/>
          <p:nvPr/>
        </p:nvSpPr>
        <p:spPr>
          <a:xfrm>
            <a:off x="304526" y="1781607"/>
            <a:ext cx="456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Copenhagen</a:t>
            </a:r>
            <a:r>
              <a:rPr lang="en-US" dirty="0">
                <a:solidFill>
                  <a:srgbClr val="7030A0"/>
                </a:solidFill>
              </a:rPr>
              <a:t> (Bohr): “pragmatic”, but perhaps incomplete? Not deterministic.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86C78-E180-AE25-DB8B-9778D61BF3D4}"/>
              </a:ext>
            </a:extLst>
          </p:cNvPr>
          <p:cNvSpPr txBox="1"/>
          <p:nvPr/>
        </p:nvSpPr>
        <p:spPr>
          <a:xfrm>
            <a:off x="285885" y="2416858"/>
            <a:ext cx="4892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Many worlds </a:t>
            </a:r>
            <a:r>
              <a:rPr lang="en-US" dirty="0">
                <a:solidFill>
                  <a:srgbClr val="7030A0"/>
                </a:solidFill>
              </a:rPr>
              <a:t>(Everett III) : universal wave function exists, but no collapse. Local theory. Deterministic.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46DEC-9CB2-76BA-4ED6-D86BC4656A87}"/>
              </a:ext>
            </a:extLst>
          </p:cNvPr>
          <p:cNvSpPr txBox="1"/>
          <p:nvPr/>
        </p:nvSpPr>
        <p:spPr>
          <a:xfrm>
            <a:off x="297712" y="3088145"/>
            <a:ext cx="4483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Pilot waves </a:t>
            </a:r>
            <a:r>
              <a:rPr lang="en-US" dirty="0">
                <a:solidFill>
                  <a:srgbClr val="7030A0"/>
                </a:solidFill>
              </a:rPr>
              <a:t>(Bohm): wave function exists and guides particles. Hidden variables. Non-local. Deterministic.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66C2C9-E018-B16B-B5F1-4A7C0A2C083B}"/>
              </a:ext>
            </a:extLst>
          </p:cNvPr>
          <p:cNvSpPr txBox="1"/>
          <p:nvPr/>
        </p:nvSpPr>
        <p:spPr>
          <a:xfrm>
            <a:off x="287049" y="4049531"/>
            <a:ext cx="4483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Objective collapse </a:t>
            </a:r>
            <a:r>
              <a:rPr lang="en-US" dirty="0">
                <a:solidFill>
                  <a:srgbClr val="7030A0"/>
                </a:solidFill>
              </a:rPr>
              <a:t>(Penrose): wave function is real and testable. Not deterministic.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86378F-8BC4-AFB9-0F88-08EFB6294BB5}"/>
              </a:ext>
            </a:extLst>
          </p:cNvPr>
          <p:cNvSpPr txBox="1"/>
          <p:nvPr/>
        </p:nvSpPr>
        <p:spPr>
          <a:xfrm>
            <a:off x="294166" y="4702567"/>
            <a:ext cx="4483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rgbClr val="7030A0"/>
                </a:solidFill>
              </a:rPr>
              <a:t>Qbism</a:t>
            </a:r>
            <a:r>
              <a:rPr lang="en-US" u="sng" dirty="0">
                <a:solidFill>
                  <a:srgbClr val="7030A0"/>
                </a:solidFill>
              </a:rPr>
              <a:t> (Fuchs, Schack)</a:t>
            </a:r>
            <a:r>
              <a:rPr lang="en-US" dirty="0">
                <a:solidFill>
                  <a:srgbClr val="7030A0"/>
                </a:solidFill>
              </a:rPr>
              <a:t>: wave function not physical. Encodes subjective believe (“</a:t>
            </a:r>
            <a:r>
              <a:rPr lang="en-US" dirty="0" err="1">
                <a:solidFill>
                  <a:srgbClr val="7030A0"/>
                </a:solidFill>
              </a:rPr>
              <a:t>Baysianism</a:t>
            </a:r>
            <a:r>
              <a:rPr lang="en-US" dirty="0">
                <a:solidFill>
                  <a:srgbClr val="7030A0"/>
                </a:solidFill>
              </a:rPr>
              <a:t>”). Not deterministic. </a:t>
            </a:r>
            <a:endParaRPr lang="en-NL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457B1-0172-0D15-D084-286C0C572D02}"/>
              </a:ext>
            </a:extLst>
          </p:cNvPr>
          <p:cNvSpPr txBox="1"/>
          <p:nvPr/>
        </p:nvSpPr>
        <p:spPr>
          <a:xfrm>
            <a:off x="308315" y="5672359"/>
            <a:ext cx="4483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7030A0"/>
                </a:solidFill>
              </a:rPr>
              <a:t>Relational Quantum Mechanics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dirty="0" err="1">
                <a:solidFill>
                  <a:srgbClr val="7030A0"/>
                </a:solidFill>
              </a:rPr>
              <a:t>Rovelli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r>
              <a:rPr lang="en-US" dirty="0">
                <a:solidFill>
                  <a:srgbClr val="7030A0"/>
                </a:solidFill>
              </a:rPr>
              <a:t>Quantum state not absolute but relative to observer. Not deterministic.</a:t>
            </a:r>
            <a:endParaRPr lang="en-NL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51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5016" y="703210"/>
            <a:ext cx="55571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solidFill>
                  <a:schemeClr val="accent1"/>
                </a:solidFill>
              </a:rPr>
              <a:t>Hugh Everett III </a:t>
            </a:r>
            <a:r>
              <a:rPr lang="en-US" sz="2200" dirty="0"/>
              <a:t>(PhD Student of John Wheeler) formulated the </a:t>
            </a:r>
            <a:r>
              <a:rPr lang="en-US" sz="2200" dirty="0">
                <a:solidFill>
                  <a:srgbClr val="7030A0"/>
                </a:solidFill>
              </a:rPr>
              <a:t>Many Worlds Interpretation </a:t>
            </a:r>
            <a:r>
              <a:rPr lang="en-US" sz="2200" dirty="0"/>
              <a:t>of quantum mechanics in 1957</a:t>
            </a:r>
          </a:p>
        </p:txBody>
      </p:sp>
      <p:pic>
        <p:nvPicPr>
          <p:cNvPr id="4" name="Picture 3" descr="Schroedingers_cat_fil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739" y="1935082"/>
            <a:ext cx="5166841" cy="3342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65015" y="5433247"/>
            <a:ext cx="555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7030A0"/>
                </a:solidFill>
              </a:rPr>
              <a:t>Minimalistic approach</a:t>
            </a:r>
            <a:r>
              <a:rPr lang="en-US" sz="2000" dirty="0">
                <a:solidFill>
                  <a:srgbClr val="7030A0"/>
                </a:solidFill>
              </a:rPr>
              <a:t>: the wave function does    </a:t>
            </a:r>
            <a:r>
              <a:rPr lang="en-US" sz="2000" b="1" i="1" dirty="0">
                <a:solidFill>
                  <a:srgbClr val="7030A0"/>
                </a:solidFill>
              </a:rPr>
              <a:t>not</a:t>
            </a:r>
            <a:r>
              <a:rPr lang="en-US" sz="2000" dirty="0">
                <a:solidFill>
                  <a:srgbClr val="7030A0"/>
                </a:solidFill>
              </a:rPr>
              <a:t> collapse, but at each quantum measurement </a:t>
            </a:r>
            <a:r>
              <a:rPr lang="en-US" sz="2000" b="1" i="1" dirty="0">
                <a:solidFill>
                  <a:srgbClr val="7030A0"/>
                </a:solidFill>
              </a:rPr>
              <a:t>both states continue to exist in a decoupled world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6" name="Picture 5" descr="ManyWorld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895" y="433737"/>
            <a:ext cx="2813704" cy="28256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Hugh-Everet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8374" y="433737"/>
            <a:ext cx="1994905" cy="27337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618895" y="3408551"/>
                <a:ext cx="5166841" cy="196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Multiverse: </a:t>
                </a:r>
              </a:p>
              <a:p>
                <a:r>
                  <a:rPr lang="en-US" sz="2000" dirty="0"/>
                  <a:t>Very large tree of quantum worlds for each quantum decision.</a:t>
                </a:r>
              </a:p>
              <a:p>
                <a:r>
                  <a:rPr lang="en-US" sz="2000" dirty="0"/>
                  <a:t>The total wave function of complete multiverse is deterministic.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Probability rule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follows automatically.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895" y="3408551"/>
                <a:ext cx="5166841" cy="1969770"/>
              </a:xfrm>
              <a:prstGeom prst="rect">
                <a:avLst/>
              </a:prstGeom>
              <a:blipFill>
                <a:blip r:embed="rId6"/>
                <a:stretch>
                  <a:fillRect l="-1474" t="-1923" r="-491" b="-44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6820889" y="5540919"/>
            <a:ext cx="4044936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Triggered science fiction stories with “parallel universes”.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2671" y="2768827"/>
            <a:ext cx="1466684" cy="3385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Hugh Everett III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5789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291" y="703210"/>
            <a:ext cx="53617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Hugh Everett </a:t>
            </a:r>
            <a:r>
              <a:rPr lang="en-US" sz="2200" dirty="0"/>
              <a:t>(PhD Student of John Wheeler) formulated the </a:t>
            </a:r>
            <a:r>
              <a:rPr lang="en-US" sz="2200" dirty="0">
                <a:solidFill>
                  <a:srgbClr val="7030A0"/>
                </a:solidFill>
              </a:rPr>
              <a:t>Many Worlds Interpretation </a:t>
            </a:r>
            <a:r>
              <a:rPr lang="en-US" sz="2200" dirty="0"/>
              <a:t>of quantum mechanics in 1957</a:t>
            </a:r>
          </a:p>
        </p:txBody>
      </p:sp>
      <p:pic>
        <p:nvPicPr>
          <p:cNvPr id="4" name="Picture 3" descr="Schroedingers_cat_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39" y="1935082"/>
            <a:ext cx="5166841" cy="334294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Picture 5" descr="ManyWorl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895" y="433737"/>
            <a:ext cx="2813704" cy="28256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Hugh-Everet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374" y="433737"/>
            <a:ext cx="1994905" cy="2733759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820889" y="5540919"/>
            <a:ext cx="4044936" cy="769441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Triggered science fiction stories with “parallel universes”.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32671" y="2768827"/>
            <a:ext cx="1466427" cy="338554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Hugh Everett III</a:t>
            </a:r>
          </a:p>
        </p:txBody>
      </p:sp>
      <p:pic>
        <p:nvPicPr>
          <p:cNvPr id="11" name="Picture 10">
            <a:hlinkClick r:id="rId5" action="ppaction://program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98" y="703210"/>
            <a:ext cx="5337302" cy="473003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96D42D-1377-16D7-F0D6-9B72335A69CB}"/>
              </a:ext>
            </a:extLst>
          </p:cNvPr>
          <p:cNvSpPr txBox="1"/>
          <p:nvPr/>
        </p:nvSpPr>
        <p:spPr>
          <a:xfrm>
            <a:off x="665015" y="5433247"/>
            <a:ext cx="5557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7030A0"/>
                </a:solidFill>
              </a:rPr>
              <a:t>Minimalistic approach</a:t>
            </a:r>
            <a:r>
              <a:rPr lang="en-US" sz="2000" dirty="0">
                <a:solidFill>
                  <a:srgbClr val="7030A0"/>
                </a:solidFill>
              </a:rPr>
              <a:t>: the wave function does    </a:t>
            </a:r>
            <a:r>
              <a:rPr lang="en-US" sz="2000" b="1" i="1" dirty="0">
                <a:solidFill>
                  <a:srgbClr val="7030A0"/>
                </a:solidFill>
              </a:rPr>
              <a:t>not</a:t>
            </a:r>
            <a:r>
              <a:rPr lang="en-US" sz="2000" dirty="0">
                <a:solidFill>
                  <a:srgbClr val="7030A0"/>
                </a:solidFill>
              </a:rPr>
              <a:t> collapse, but at each quantum measurement </a:t>
            </a:r>
            <a:r>
              <a:rPr lang="en-US" sz="2000" b="1" i="1" dirty="0">
                <a:solidFill>
                  <a:srgbClr val="7030A0"/>
                </a:solidFill>
              </a:rPr>
              <a:t>both states continue to exist in a decoupled world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A61D52-F52D-A5A0-EF6C-C819EB3984C8}"/>
                  </a:ext>
                </a:extLst>
              </p:cNvPr>
              <p:cNvSpPr txBox="1"/>
              <p:nvPr/>
            </p:nvSpPr>
            <p:spPr>
              <a:xfrm>
                <a:off x="6618895" y="3408551"/>
                <a:ext cx="5166841" cy="196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chemeClr val="accent1"/>
                    </a:solidFill>
                  </a:rPr>
                  <a:t>Multiverse: </a:t>
                </a:r>
              </a:p>
              <a:p>
                <a:r>
                  <a:rPr lang="en-US" sz="2000" dirty="0"/>
                  <a:t>Very large tree of quantum worlds for each quantum decision.</a:t>
                </a:r>
              </a:p>
              <a:p>
                <a:r>
                  <a:rPr lang="en-US" sz="2000" dirty="0"/>
                  <a:t>The total wave function of complete multiverse is deterministic.</a:t>
                </a:r>
              </a:p>
              <a:p>
                <a:r>
                  <a:rPr lang="en-US" sz="2000" dirty="0">
                    <a:solidFill>
                      <a:srgbClr val="7030A0"/>
                    </a:solidFill>
                  </a:rPr>
                  <a:t>Probability rule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2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dirty="0">
                    <a:solidFill>
                      <a:srgbClr val="7030A0"/>
                    </a:solidFill>
                  </a:rPr>
                  <a:t> follows automatically.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2A61D52-F52D-A5A0-EF6C-C819EB398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895" y="3408551"/>
                <a:ext cx="5166841" cy="1969770"/>
              </a:xfrm>
              <a:prstGeom prst="rect">
                <a:avLst/>
              </a:prstGeom>
              <a:blipFill>
                <a:blip r:embed="rId7"/>
                <a:stretch>
                  <a:fillRect l="-1474" t="-1923" r="-491" b="-448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1804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Interpretation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71" y="1482436"/>
            <a:ext cx="11596548" cy="3893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6242772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" y="766571"/>
            <a:ext cx="4591424" cy="2582676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23161" y="782379"/>
            <a:ext cx="6691748" cy="255454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• Incredibly many alternative versions of us exist in the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multiverse.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• To prove validity of the multiverse: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Shoot yourself with 50%-50% quantum probability in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</a:t>
            </a:r>
            <a:r>
              <a:rPr lang="en-US" sz="2000" dirty="0" err="1">
                <a:solidFill>
                  <a:srgbClr val="7030A0"/>
                </a:solidFill>
              </a:rPr>
              <a:t>russian</a:t>
            </a:r>
            <a:r>
              <a:rPr lang="en-US" sz="2000" dirty="0">
                <a:solidFill>
                  <a:srgbClr val="7030A0"/>
                </a:solidFill>
              </a:rPr>
              <a:t> roulette.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Repeat it 50 times.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In many worlds survival will </a:t>
            </a:r>
            <a:r>
              <a:rPr lang="en-US" sz="2000" b="1" i="1" dirty="0">
                <a:solidFill>
                  <a:srgbClr val="7030A0"/>
                </a:solidFill>
              </a:rPr>
              <a:t>always</a:t>
            </a:r>
            <a:r>
              <a:rPr lang="en-US" sz="2000" dirty="0">
                <a:solidFill>
                  <a:srgbClr val="7030A0"/>
                </a:solidFill>
              </a:rPr>
              <a:t> happen.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You will never have the luck to survive in single universe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1197860" y="3469342"/>
            <a:ext cx="9705670" cy="32778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24513" y="162172"/>
            <a:ext cx="232538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/>
              <a:t>Thought Experiment!!!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83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Many Worlds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" y="766571"/>
            <a:ext cx="4591424" cy="2582676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23161" y="782379"/>
            <a:ext cx="6691748" cy="255454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• Incredibly many alternative versions of us exist in the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   multiverse. 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• To prove validity of the multiverse: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Shoot yourself with 50%-50% quantum probability in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</a:t>
            </a:r>
            <a:r>
              <a:rPr lang="en-US" sz="2000" dirty="0" err="1">
                <a:solidFill>
                  <a:srgbClr val="7030A0"/>
                </a:solidFill>
              </a:rPr>
              <a:t>russian</a:t>
            </a:r>
            <a:r>
              <a:rPr lang="en-US" sz="2000" dirty="0">
                <a:solidFill>
                  <a:srgbClr val="7030A0"/>
                </a:solidFill>
              </a:rPr>
              <a:t> roulette.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Repeat it 50 times.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In many worlds survival will </a:t>
            </a:r>
            <a:r>
              <a:rPr lang="en-US" sz="2000" b="1" i="1" dirty="0">
                <a:solidFill>
                  <a:srgbClr val="7030A0"/>
                </a:solidFill>
              </a:rPr>
              <a:t>always</a:t>
            </a:r>
            <a:r>
              <a:rPr lang="en-US" sz="2000" dirty="0">
                <a:solidFill>
                  <a:srgbClr val="7030A0"/>
                </a:solidFill>
              </a:rPr>
              <a:t> happen.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</a:t>
            </a:r>
            <a:r>
              <a:rPr lang="mr-IN" sz="2000" dirty="0">
                <a:solidFill>
                  <a:srgbClr val="7030A0"/>
                </a:solidFill>
              </a:rPr>
              <a:t>–</a:t>
            </a:r>
            <a:r>
              <a:rPr lang="en-US" sz="2000" dirty="0">
                <a:solidFill>
                  <a:srgbClr val="7030A0"/>
                </a:solidFill>
              </a:rPr>
              <a:t> You will never have the luck to survive in single universe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0"/>
          <a:stretch/>
        </p:blipFill>
        <p:spPr>
          <a:xfrm>
            <a:off x="1197860" y="3469342"/>
            <a:ext cx="9705670" cy="327782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99191" y="2700817"/>
                <a:ext cx="8984511" cy="2154436"/>
              </a:xfrm>
              <a:prstGeom prst="rect">
                <a:avLst/>
              </a:prstGeom>
              <a:solidFill>
                <a:schemeClr val="bg1"/>
              </a:solidFill>
              <a:ln w="31750">
                <a:solidFill>
                  <a:srgbClr val="0000FF"/>
                </a:solidFill>
              </a:ln>
              <a:effectLst>
                <a:glow rad="190500">
                  <a:srgbClr val="AFB8FF"/>
                </a:glo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solidFill>
                      <a:srgbClr val="C00000"/>
                    </a:solidFill>
                  </a:rPr>
                  <a:t>The Many World Interpretation seems a far-fetched view of our existence. But I think it is one of the simpler and more elegant interpretations!</a:t>
                </a:r>
              </a:p>
              <a:p>
                <a:r>
                  <a:rPr lang="en-US" sz="1000" dirty="0">
                    <a:solidFill>
                      <a:srgbClr val="C00000"/>
                    </a:solidFill>
                  </a:rPr>
                  <a:t> </a:t>
                </a:r>
                <a:endParaRPr lang="en-NL" sz="1000" dirty="0">
                  <a:solidFill>
                    <a:srgbClr val="C00000"/>
                  </a:solidFill>
                </a:endParaRPr>
              </a:p>
              <a:p>
                <a:r>
                  <a:rPr lang="en-NL" sz="2200" dirty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NL" sz="2200" dirty="0">
                    <a:solidFill>
                      <a:srgbClr val="C00000"/>
                    </a:solidFill>
                  </a:rPr>
                  <a:t>It avoids the collapse of the wave function</a:t>
                </a:r>
              </a:p>
              <a:p>
                <a:r>
                  <a:rPr lang="en-NL" sz="2200" dirty="0">
                    <a:solidFill>
                      <a:srgbClr val="C00000"/>
                    </a:solidFill>
                    <a:sym typeface="Wingdings" pitchFamily="2" charset="2"/>
                  </a:rPr>
                  <a:t> </a:t>
                </a:r>
                <a:r>
                  <a:rPr lang="en-NL" sz="2200" dirty="0">
                    <a:solidFill>
                      <a:srgbClr val="C00000"/>
                    </a:solidFill>
                  </a:rPr>
                  <a:t>It explains Born’s probability rule: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NL" sz="2200" dirty="0"/>
              </a:p>
              <a:p>
                <a:endParaRPr lang="en-US" sz="1000" dirty="0">
                  <a:solidFill>
                    <a:srgbClr val="C00000"/>
                  </a:solidFill>
                </a:endParaRPr>
              </a:p>
              <a:p>
                <a:r>
                  <a:rPr lang="en-US" sz="2200" dirty="0">
                    <a:solidFill>
                      <a:srgbClr val="C00000"/>
                    </a:solidFill>
                  </a:rPr>
                  <a:t>Many physicists consider such interpretations outside physics.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9191" y="2700817"/>
                <a:ext cx="8984511" cy="21544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1750">
                <a:solidFill>
                  <a:srgbClr val="0000FF"/>
                </a:solidFill>
              </a:ln>
              <a:effectLst>
                <a:glow rad="190500">
                  <a:srgbClr val="AFB8FF"/>
                </a:glow>
              </a:effec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2236276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64E1B-5D68-40AD-6AAB-2C9A40225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Modern view of Measurement: Decoherence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350CA-B8DE-137A-A7F0-FAAC4F6F9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272" y="3960558"/>
            <a:ext cx="6850142" cy="214448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NL" b="1" i="1" u="sng" dirty="0"/>
              <a:t>Measurement: </a:t>
            </a:r>
            <a:r>
              <a:rPr lang="en-NL" dirty="0"/>
              <a:t>interaction of electron with macroscopic object is an </a:t>
            </a:r>
            <a:r>
              <a:rPr lang="en-NL" i="1" dirty="0"/>
              <a:t>irreversible</a:t>
            </a:r>
            <a:r>
              <a:rPr lang="en-NL" dirty="0"/>
              <a:t> act.  Information is dispersed in the environment and cannot be reversed.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NL" b="1" i="1" u="sng" dirty="0"/>
              <a:t>Double slit experiment: </a:t>
            </a:r>
            <a:r>
              <a:rPr lang="en-NL" dirty="0"/>
              <a:t>the electron is not allowed to interact during its flight. For example, if the volume is not high vacuum, the interference pattern will disappear.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19C5FEB-82EF-596C-62A8-F7947D3FD91F}"/>
              </a:ext>
            </a:extLst>
          </p:cNvPr>
          <p:cNvSpPr txBox="1">
            <a:spLocks/>
          </p:cNvSpPr>
          <p:nvPr/>
        </p:nvSpPr>
        <p:spPr>
          <a:xfrm>
            <a:off x="454371" y="841335"/>
            <a:ext cx="6051808" cy="13684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504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2pPr>
            <a:lvl3pPr marL="756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3pPr>
            <a:lvl4pPr marL="1008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0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NL" sz="2200" dirty="0">
                <a:solidFill>
                  <a:srgbClr val="7030A0"/>
                </a:solidFill>
              </a:rPr>
              <a:t>Heinz Dieter Zeh (1970) and Wojciech Zurek (1981): </a:t>
            </a:r>
            <a:r>
              <a:rPr lang="en-NL" sz="2200" dirty="0"/>
              <a:t>Decoherence explains how quantum systems evolve into classical systems by interactions with the environment.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612B579-4590-F376-C1D6-35980666D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51" y="812831"/>
            <a:ext cx="2430653" cy="303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8D3969A1-6132-F4E5-213B-FDE83B786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814" y="772886"/>
            <a:ext cx="25146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DCBE49-D31C-4E9F-1912-09D625CD2EBA}"/>
              </a:ext>
            </a:extLst>
          </p:cNvPr>
          <p:cNvSpPr txBox="1"/>
          <p:nvPr/>
        </p:nvSpPr>
        <p:spPr>
          <a:xfrm>
            <a:off x="6552551" y="3507732"/>
            <a:ext cx="2477025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H. Dieter Zeh (1932 – 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A1F887-6892-276B-4799-BABF5284011E}"/>
              </a:ext>
            </a:extLst>
          </p:cNvPr>
          <p:cNvSpPr txBox="1"/>
          <p:nvPr/>
        </p:nvSpPr>
        <p:spPr>
          <a:xfrm>
            <a:off x="9744910" y="3488965"/>
            <a:ext cx="2050498" cy="338554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Wojciech Zurek (1951)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688D4C-DBB5-707F-6587-5D29634BEFD2}"/>
              </a:ext>
            </a:extLst>
          </p:cNvPr>
          <p:cNvSpPr txBox="1"/>
          <p:nvPr/>
        </p:nvSpPr>
        <p:spPr>
          <a:xfrm>
            <a:off x="475780" y="5963500"/>
            <a:ext cx="11560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200" dirty="0">
                <a:solidFill>
                  <a:srgbClr val="C00000"/>
                </a:solidFill>
              </a:rPr>
              <a:t>Decoherence does not explain the probability aspect of a measurement nor wave function collapse.</a:t>
            </a:r>
          </a:p>
          <a:p>
            <a:r>
              <a:rPr lang="en-NL" sz="2200" dirty="0">
                <a:solidFill>
                  <a:srgbClr val="C00000"/>
                </a:solidFill>
                <a:sym typeface="Wingdings" pitchFamily="2" charset="2"/>
              </a:rPr>
              <a:t>Eg. </a:t>
            </a:r>
            <a:r>
              <a:rPr lang="en-GB" sz="2200" dirty="0">
                <a:solidFill>
                  <a:srgbClr val="C00000"/>
                </a:solidFill>
                <a:sym typeface="Wingdings" pitchFamily="2" charset="2"/>
              </a:rPr>
              <a:t>I</a:t>
            </a:r>
            <a:r>
              <a:rPr lang="en-NL" sz="2200" dirty="0">
                <a:solidFill>
                  <a:srgbClr val="C00000"/>
                </a:solidFill>
                <a:sym typeface="Wingdings" pitchFamily="2" charset="2"/>
              </a:rPr>
              <a:t>n many worlds: decoherence provides the </a:t>
            </a:r>
            <a:r>
              <a:rPr lang="en-NL" sz="2200" i="1" dirty="0">
                <a:solidFill>
                  <a:srgbClr val="C00000"/>
                </a:solidFill>
                <a:sym typeface="Wingdings" pitchFamily="2" charset="2"/>
              </a:rPr>
              <a:t>mechanism</a:t>
            </a:r>
            <a:r>
              <a:rPr lang="en-NL" sz="2200" dirty="0">
                <a:solidFill>
                  <a:srgbClr val="C00000"/>
                </a:solidFill>
                <a:sym typeface="Wingdings" pitchFamily="2" charset="2"/>
              </a:rPr>
              <a:t> of the branching.</a:t>
            </a:r>
            <a:endParaRPr lang="en-NL" sz="2200" dirty="0">
              <a:solidFill>
                <a:srgbClr val="C0000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603AC-7CD1-5BA4-19C9-22437E27E983}"/>
              </a:ext>
            </a:extLst>
          </p:cNvPr>
          <p:cNvGrpSpPr/>
          <p:nvPr/>
        </p:nvGrpSpPr>
        <p:grpSpPr>
          <a:xfrm>
            <a:off x="752227" y="2379888"/>
            <a:ext cx="4045338" cy="2918811"/>
            <a:chOff x="1145640" y="1816321"/>
            <a:chExt cx="4805916" cy="3620607"/>
          </a:xfrm>
        </p:grpSpPr>
        <p:pic>
          <p:nvPicPr>
            <p:cNvPr id="8" name="Picture 7" descr="FeynmanLecturesDifferentElectrons.pdf">
              <a:extLst>
                <a:ext uri="{FF2B5EF4-FFF2-40B4-BE49-F238E27FC236}">
                  <a16:creationId xmlns:a16="http://schemas.microsoft.com/office/drawing/2014/main" id="{EA4DA44A-C7D3-1BA3-A441-373EAD10B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237" t="30437" r="42317" b="25607"/>
            <a:stretch/>
          </p:blipFill>
          <p:spPr>
            <a:xfrm>
              <a:off x="1145640" y="1816321"/>
              <a:ext cx="4805916" cy="35547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099736-BC19-8A61-9F93-B81F2C76D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0426" t="19600" r="7424" b="19583"/>
            <a:stretch/>
          </p:blipFill>
          <p:spPr>
            <a:xfrm rot="2028721">
              <a:off x="2905932" y="4545898"/>
              <a:ext cx="1805376" cy="891030"/>
            </a:xfrm>
            <a:prstGeom prst="rect">
              <a:avLst/>
            </a:prstGeom>
          </p:spPr>
        </p:pic>
        <p:pic>
          <p:nvPicPr>
            <p:cNvPr id="10" name="Picture 6" descr="Generated image">
              <a:extLst>
                <a:ext uri="{FF2B5EF4-FFF2-40B4-BE49-F238E27FC236}">
                  <a16:creationId xmlns:a16="http://schemas.microsoft.com/office/drawing/2014/main" id="{C3473A0B-950C-B514-8350-C1ABE02D57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032310">
              <a:off x="1753106" y="3671330"/>
              <a:ext cx="1293927" cy="1293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0A8F68F-E24E-6DD2-BA65-07178CF1E48A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303297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461A4-1480-8DDA-E31C-952C868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Further Reading</a:t>
            </a:r>
          </a:p>
        </p:txBody>
      </p:sp>
      <p:pic>
        <p:nvPicPr>
          <p:cNvPr id="1026" name="Picture 2" descr="Trespassing on Einstein's Lawn (ebook ...">
            <a:extLst>
              <a:ext uri="{FF2B5EF4-FFF2-40B4-BE49-F238E27FC236}">
                <a16:creationId xmlns:a16="http://schemas.microsoft.com/office/drawing/2014/main" id="{4E3624B6-5D36-928D-3C38-1E8E5191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6" y="1171508"/>
            <a:ext cx="2162262" cy="32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mething Deeply Hidden Quantum Worlds and the Emergence of Spacetime | Sean Carroll">
            <a:extLst>
              <a:ext uri="{FF2B5EF4-FFF2-40B4-BE49-F238E27FC236}">
                <a16:creationId xmlns:a16="http://schemas.microsoft.com/office/drawing/2014/main" id="{86F7208B-B3C5-120F-219E-AABBC605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833" y="1167158"/>
            <a:ext cx="2162262" cy="32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ality is Not What it Seems">
            <a:extLst>
              <a:ext uri="{FF2B5EF4-FFF2-40B4-BE49-F238E27FC236}">
                <a16:creationId xmlns:a16="http://schemas.microsoft.com/office/drawing/2014/main" id="{ED4178BE-F01A-174E-8734-1A694A509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059" y="1130195"/>
            <a:ext cx="2140560" cy="32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al? by Adam Becker | Hachette Book ...">
            <a:extLst>
              <a:ext uri="{FF2B5EF4-FFF2-40B4-BE49-F238E27FC236}">
                <a16:creationId xmlns:a16="http://schemas.microsoft.com/office/drawing/2014/main" id="{869CBFF1-A333-E728-5129-0D798D39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582" y="1167158"/>
            <a:ext cx="2140560" cy="32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 Search Of Schrodinger's Cat: Updated ...">
            <a:extLst>
              <a:ext uri="{FF2B5EF4-FFF2-40B4-BE49-F238E27FC236}">
                <a16:creationId xmlns:a16="http://schemas.microsoft.com/office/drawing/2014/main" id="{B70A5F1C-86B9-BE19-5A56-250CD533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742" y="1167158"/>
            <a:ext cx="2027802" cy="325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3AE89D-924F-CBA7-E2B6-92821EEA84E5}"/>
              </a:ext>
            </a:extLst>
          </p:cNvPr>
          <p:cNvSpPr txBox="1"/>
          <p:nvPr/>
        </p:nvSpPr>
        <p:spPr>
          <a:xfrm>
            <a:off x="212668" y="841996"/>
            <a:ext cx="715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Excellent (in my view) books explaining deep physics without mathematics: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8C875F-6260-A988-6CEC-470929B865D5}"/>
              </a:ext>
            </a:extLst>
          </p:cNvPr>
          <p:cNvSpPr/>
          <p:nvPr/>
        </p:nvSpPr>
        <p:spPr>
          <a:xfrm>
            <a:off x="148869" y="841995"/>
            <a:ext cx="11876551" cy="5856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A5360D-8975-3833-C804-5A3E89ED68F2}"/>
              </a:ext>
            </a:extLst>
          </p:cNvPr>
          <p:cNvSpPr txBox="1"/>
          <p:nvPr/>
        </p:nvSpPr>
        <p:spPr>
          <a:xfrm>
            <a:off x="283225" y="4548935"/>
            <a:ext cx="22372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7030A0"/>
                </a:solidFill>
              </a:rPr>
              <a:t>A v</a:t>
            </a:r>
            <a:r>
              <a:rPr lang="en-NL" sz="1600" dirty="0">
                <a:solidFill>
                  <a:srgbClr val="7030A0"/>
                </a:solidFill>
              </a:rPr>
              <a:t>ery well written book from self-made science journalist hunting the ”big questions” in fundamental physics physics through discussions with renown scientists.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79AF04-161E-C363-4BC4-985819625340}"/>
              </a:ext>
            </a:extLst>
          </p:cNvPr>
          <p:cNvSpPr txBox="1"/>
          <p:nvPr/>
        </p:nvSpPr>
        <p:spPr>
          <a:xfrm>
            <a:off x="2641386" y="4590897"/>
            <a:ext cx="21622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On the interpretation of quantum mechanics: Carrol advocates many worlds interpretation. The text is scientifically precise but still accessible for non-specialists.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539BC-355F-8D0B-1358-0501675178C6}"/>
              </a:ext>
            </a:extLst>
          </p:cNvPr>
          <p:cNvSpPr txBox="1"/>
          <p:nvPr/>
        </p:nvSpPr>
        <p:spPr>
          <a:xfrm>
            <a:off x="5014221" y="4624174"/>
            <a:ext cx="2162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A classic reference introducing the world of quantum physics. A bit older book but good overview of the strange aspects of the quantum world.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CB13DC7-BA84-04AE-504C-369AD1209D60}"/>
              </a:ext>
            </a:extLst>
          </p:cNvPr>
          <p:cNvSpPr txBox="1"/>
          <p:nvPr/>
        </p:nvSpPr>
        <p:spPr>
          <a:xfrm>
            <a:off x="7369422" y="4588340"/>
            <a:ext cx="2162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A somewhat more philosophical view of humanity’s quest to understand the universe from relativity, quantum, up to loop quantum gravity.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D7A7D-6FEB-3EF1-32C3-5DD898D041B8}"/>
              </a:ext>
            </a:extLst>
          </p:cNvPr>
          <p:cNvSpPr txBox="1"/>
          <p:nvPr/>
        </p:nvSpPr>
        <p:spPr>
          <a:xfrm>
            <a:off x="9742257" y="4624174"/>
            <a:ext cx="21622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rgbClr val="7030A0"/>
                </a:solidFill>
              </a:rPr>
              <a:t>Addressing the debates on quantum inter-pretation challenging the Copenhagen view. A mix of history, philosophy and science communication.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FAD710-9FF3-A4E1-1F56-1EF05B61096B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208649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Key Distribution (QKD):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Public Channel (Internet, email):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send an encrypted message.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Quantum Channel (Laser + fiber optics)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send key to decode the public message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Eve cannot secretly eavesdrop. She destroys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sends a secret message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prevents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idea by Stephen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Wiesner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(1970s), worked out by Bennet (IBM) and Brassard (1980s)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BB84 protocol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39122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30611" y="1475854"/>
            <a:ext cx="1537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Lecture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7061" y="2265264"/>
            <a:ext cx="5153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Quantum Reality and EPR Paradox</a:t>
            </a:r>
          </a:p>
        </p:txBody>
      </p:sp>
      <p:sp>
        <p:nvSpPr>
          <p:cNvPr id="6" name="Rectangle 5"/>
          <p:cNvSpPr/>
          <p:nvPr/>
        </p:nvSpPr>
        <p:spPr>
          <a:xfrm>
            <a:off x="2081758" y="1295663"/>
            <a:ext cx="7542593" cy="1750431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01483" y="3334139"/>
            <a:ext cx="98457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“When we measure something we are forcing an undetermined, undefined world to assume an experimental value. We are not measuring the world, we are creating it.”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Niels Bohr</a:t>
            </a:r>
          </a:p>
          <a:p>
            <a:pPr>
              <a:buFontTx/>
              <a:buChar char="-"/>
            </a:pPr>
            <a:endParaRPr lang="en-US" sz="1000" dirty="0"/>
          </a:p>
          <a:p>
            <a:r>
              <a:rPr lang="en-US" sz="2200" i="1" dirty="0">
                <a:solidFill>
                  <a:srgbClr val="7030A0"/>
                </a:solidFill>
              </a:rPr>
              <a:t>“If all of this is true, it means the end of physics.”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Albert Einstein, in discussion with Niels Bohr</a:t>
            </a:r>
          </a:p>
          <a:p>
            <a:pPr>
              <a:buFontTx/>
              <a:buChar char="-"/>
            </a:pPr>
            <a:endParaRPr lang="en-US" sz="1000" dirty="0"/>
          </a:p>
          <a:p>
            <a:r>
              <a:rPr lang="en-US" sz="2200" i="1" dirty="0">
                <a:solidFill>
                  <a:srgbClr val="7030A0"/>
                </a:solidFill>
              </a:rPr>
              <a:t>“Bohr was inconsistent, unclear, </a:t>
            </a:r>
            <a:r>
              <a:rPr lang="en-US" sz="2200" i="1" dirty="0" err="1">
                <a:solidFill>
                  <a:srgbClr val="7030A0"/>
                </a:solidFill>
              </a:rPr>
              <a:t>wilfully</a:t>
            </a:r>
            <a:r>
              <a:rPr lang="en-US" sz="2200" i="1" dirty="0">
                <a:solidFill>
                  <a:srgbClr val="7030A0"/>
                </a:solidFill>
              </a:rPr>
              <a:t> obscure, and right.”</a:t>
            </a:r>
          </a:p>
          <a:p>
            <a:r>
              <a:rPr lang="en-US" sz="2200" i="1" dirty="0">
                <a:solidFill>
                  <a:srgbClr val="7030A0"/>
                </a:solidFill>
              </a:rPr>
              <a:t>“Einstein was consistent, clear, down-to-earth, and wrong.”</a:t>
            </a:r>
          </a:p>
          <a:p>
            <a:pPr>
              <a:buFontTx/>
              <a:buChar char="-"/>
            </a:pPr>
            <a:r>
              <a:rPr lang="en-US" sz="2200" dirty="0">
                <a:solidFill>
                  <a:schemeClr val="accent1"/>
                </a:solidFill>
              </a:rPr>
              <a:t> John Bell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33774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Quantum Key Distribution (QKD):</a:t>
            </a:r>
          </a:p>
          <a:p>
            <a:r>
              <a:rPr lang="en-US" sz="2000" dirty="0"/>
              <a:t>1. Public Channel (Internet, email):</a:t>
            </a:r>
          </a:p>
          <a:p>
            <a:pPr marL="342900" indent="-342900"/>
            <a:r>
              <a:rPr lang="en-US" sz="2000" dirty="0"/>
              <a:t>     send an encrypted message.</a:t>
            </a:r>
          </a:p>
          <a:p>
            <a:r>
              <a:rPr lang="en-US" sz="2000" dirty="0"/>
              <a:t>2. Quantum Channel (Laser + fiber optics)</a:t>
            </a:r>
          </a:p>
          <a:p>
            <a:r>
              <a:rPr lang="en-US" sz="2000" dirty="0"/>
              <a:t>    send key to decode the public message </a:t>
            </a:r>
          </a:p>
          <a:p>
            <a:r>
              <a:rPr lang="en-US" sz="2000" dirty="0"/>
              <a:t>3. Eve cannot secretly eavesdrop. She destroys</a:t>
            </a:r>
          </a:p>
          <a:p>
            <a:r>
              <a:rPr lang="en-US" sz="2000" dirty="0"/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/>
              <a:t> sends a secret message to </a:t>
            </a:r>
            <a:r>
              <a:rPr lang="en-US" sz="2200" dirty="0">
                <a:solidFill>
                  <a:srgbClr val="0000FF"/>
                </a:solidFill>
              </a:rPr>
              <a:t>Bob</a:t>
            </a:r>
            <a:r>
              <a:rPr lang="en-US" sz="2200" dirty="0"/>
              <a:t> and prevents </a:t>
            </a:r>
            <a:r>
              <a:rPr lang="en-US" sz="2200" dirty="0">
                <a:solidFill>
                  <a:srgbClr val="660066"/>
                </a:solidFill>
              </a:rPr>
              <a:t>Eve</a:t>
            </a:r>
            <a:r>
              <a:rPr lang="en-US" sz="2200" dirty="0"/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First idea by Stephen </a:t>
            </a:r>
            <a:r>
              <a:rPr lang="en-US" sz="1600" dirty="0" err="1">
                <a:solidFill>
                  <a:schemeClr val="accent1"/>
                </a:solidFill>
              </a:rPr>
              <a:t>Wiesner</a:t>
            </a:r>
            <a:r>
              <a:rPr lang="en-US" sz="1600" dirty="0">
                <a:solidFill>
                  <a:schemeClr val="accent1"/>
                </a:solidFill>
              </a:rPr>
              <a:t> (1970s), worked out by Bennet (IBM) and Brassard (1980s)  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 </a:t>
            </a:r>
            <a:r>
              <a:rPr lang="en-US" sz="1600" dirty="0">
                <a:solidFill>
                  <a:schemeClr val="accent1"/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accent1"/>
                </a:solidFill>
              </a:rPr>
              <a:t>BB84 protocol  </a:t>
            </a:r>
          </a:p>
        </p:txBody>
      </p:sp>
      <p:pic>
        <p:nvPicPr>
          <p:cNvPr id="16" name="Picture 15" descr="AliceBobEveStr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053" y="2005624"/>
            <a:ext cx="3444035" cy="18942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970273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1: Quantum Cryptography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0159" y="4234851"/>
            <a:ext cx="5014677" cy="227754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Key Distribution (QKD):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Public Channel (Internet, email):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send an encrypted message.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Quantum Channel (Laser + fiber optics)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send key to decode the public message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Eve cannot secretly eavesdrop. She destroys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quantum information and is detected.</a:t>
            </a:r>
          </a:p>
        </p:txBody>
      </p:sp>
      <p:pic>
        <p:nvPicPr>
          <p:cNvPr id="10" name="Picture 9" descr="AliceBobEve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217" y="156355"/>
            <a:ext cx="3371709" cy="388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8186" y="784483"/>
            <a:ext cx="7963695" cy="43088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sends a secret message to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Bob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prevents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eavesdrop.</a:t>
            </a:r>
          </a:p>
        </p:txBody>
      </p:sp>
      <p:pic>
        <p:nvPicPr>
          <p:cNvPr id="12" name="Picture 11" descr="AliceBobEveSche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219" y="1708825"/>
            <a:ext cx="6336554" cy="23191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38186" y="1244370"/>
            <a:ext cx="766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 idea by Stephen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Wiesner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(1970s), worked out by Bennet (IBM) and Brassard (1980s)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/>
              </a:rPr>
              <a:t>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BB84 protocol 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</a:t>
            </a:r>
          </a:p>
        </p:txBody>
      </p:sp>
      <p:pic>
        <p:nvPicPr>
          <p:cNvPr id="3" name="Picture 2" descr="A digital illustration depicting coherent quantum communications across a national telecom infrastructure">
            <a:extLst>
              <a:ext uri="{FF2B5EF4-FFF2-40B4-BE49-F238E27FC236}">
                <a16:creationId xmlns:a16="http://schemas.microsoft.com/office/drawing/2014/main" id="{06EE5EE3-FC6C-C223-2F9C-974B9A90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57" y="4696437"/>
            <a:ext cx="3261885" cy="183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ftBank and Toshiba Digital Solutions Successfully Demonstrate QKD ...">
            <a:extLst>
              <a:ext uri="{FF2B5EF4-FFF2-40B4-BE49-F238E27FC236}">
                <a16:creationId xmlns:a16="http://schemas.microsoft.com/office/drawing/2014/main" id="{B9DD140A-D7F7-66A0-6711-33CF054DC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1889" y="4369040"/>
            <a:ext cx="2846528" cy="215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C5A0F2-85F4-FE36-6FB4-F635898C78E9}"/>
              </a:ext>
            </a:extLst>
          </p:cNvPr>
          <p:cNvSpPr txBox="1"/>
          <p:nvPr/>
        </p:nvSpPr>
        <p:spPr>
          <a:xfrm>
            <a:off x="5676705" y="4335741"/>
            <a:ext cx="3387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QKD over thousands of kilometers</a:t>
            </a:r>
          </a:p>
        </p:txBody>
      </p:sp>
    </p:spTree>
    <p:extLst>
      <p:ext uri="{BB962C8B-B14F-4D97-AF65-F5344CB8AC3E}">
        <p14:creationId xmlns:p14="http://schemas.microsoft.com/office/powerpoint/2010/main" val="1508155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2: Quantum Computer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750656"/>
            <a:ext cx="7620000" cy="769441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Idea</a:t>
            </a:r>
            <a:r>
              <a:rPr lang="en-US" sz="2200" dirty="0">
                <a:solidFill>
                  <a:schemeClr val="accent1"/>
                </a:solidFill>
              </a:rPr>
              <a:t>: Yuri </a:t>
            </a:r>
            <a:r>
              <a:rPr lang="en-US" sz="2200" dirty="0" err="1">
                <a:solidFill>
                  <a:schemeClr val="accent1"/>
                </a:solidFill>
              </a:rPr>
              <a:t>Manin</a:t>
            </a:r>
            <a:r>
              <a:rPr lang="en-US" sz="2200" dirty="0">
                <a:solidFill>
                  <a:schemeClr val="accent1"/>
                </a:solidFill>
              </a:rPr>
              <a:t> and Richard Feynman: use superposition and entanglement of quantum states to make a super-fast computer.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505" y="1739574"/>
            <a:ext cx="55463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 computer    : </a:t>
            </a:r>
            <a:r>
              <a:rPr lang="en-US" dirty="0">
                <a:solidFill>
                  <a:srgbClr val="0000FF"/>
                </a:solidFill>
              </a:rPr>
              <a:t>bits</a:t>
            </a:r>
            <a:r>
              <a:rPr lang="en-US" dirty="0"/>
              <a:t> are either 0 or 1</a:t>
            </a:r>
          </a:p>
          <a:p>
            <a:r>
              <a:rPr lang="en-US" dirty="0"/>
              <a:t>Quantum computer: </a:t>
            </a:r>
            <a:r>
              <a:rPr lang="en-US" dirty="0">
                <a:solidFill>
                  <a:srgbClr val="0000FF"/>
                </a:solidFill>
              </a:rPr>
              <a:t>qubits</a:t>
            </a:r>
            <a:r>
              <a:rPr lang="en-US" dirty="0"/>
              <a:t> are coherent super-positions </a:t>
            </a:r>
          </a:p>
          <a:p>
            <a:r>
              <a:rPr lang="en-US" dirty="0"/>
              <a:t>		  of states 0 and 1 at the same time.</a:t>
            </a:r>
          </a:p>
          <a:p>
            <a:r>
              <a:rPr lang="en-US" dirty="0">
                <a:solidFill>
                  <a:srgbClr val="9A009F"/>
                </a:solidFill>
              </a:rPr>
              <a:t>                                    (</a:t>
            </a:r>
            <a:r>
              <a:rPr lang="en-US" dirty="0" err="1">
                <a:solidFill>
                  <a:srgbClr val="9A009F"/>
                </a:solidFill>
              </a:rPr>
              <a:t>Eg</a:t>
            </a:r>
            <a:r>
              <a:rPr lang="en-US" dirty="0">
                <a:solidFill>
                  <a:srgbClr val="9A009F"/>
                </a:solidFill>
              </a:rPr>
              <a:t>. Electron spin up and spin down)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79265" y="6311483"/>
            <a:ext cx="3848986" cy="400110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Difficulty: prevent “</a:t>
            </a:r>
            <a:r>
              <a:rPr lang="en-US" sz="2000" dirty="0" err="1">
                <a:solidFill>
                  <a:srgbClr val="C00000"/>
                </a:solidFill>
              </a:rPr>
              <a:t>decoherence</a:t>
            </a:r>
            <a:r>
              <a:rPr lang="en-US" sz="2000" dirty="0">
                <a:solidFill>
                  <a:srgbClr val="C00000"/>
                </a:solidFill>
              </a:rPr>
              <a:t>”.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79266" y="4575668"/>
            <a:ext cx="507737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Qubit Technologies: </a:t>
            </a:r>
          </a:p>
          <a:p>
            <a:r>
              <a:rPr lang="en-US" dirty="0">
                <a:solidFill>
                  <a:srgbClr val="7030A0"/>
                </a:solidFill>
              </a:rPr>
              <a:t>- Josephson circuit: IBM, Google, </a:t>
            </a:r>
            <a:r>
              <a:rPr lang="en-US" dirty="0" err="1">
                <a:solidFill>
                  <a:srgbClr val="7030A0"/>
                </a:solidFill>
              </a:rPr>
              <a:t>Rigetti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r>
              <a:rPr lang="en-US" dirty="0">
                <a:solidFill>
                  <a:srgbClr val="7030A0"/>
                </a:solidFill>
              </a:rPr>
              <a:t>- Trapped Ion: </a:t>
            </a:r>
            <a:r>
              <a:rPr lang="en-US" dirty="0" err="1">
                <a:solidFill>
                  <a:srgbClr val="7030A0"/>
                </a:solidFill>
              </a:rPr>
              <a:t>IonQ</a:t>
            </a:r>
            <a:r>
              <a:rPr lang="en-US" dirty="0">
                <a:solidFill>
                  <a:srgbClr val="7030A0"/>
                </a:solidFill>
              </a:rPr>
              <a:t>, </a:t>
            </a:r>
            <a:r>
              <a:rPr lang="en-US" dirty="0" err="1">
                <a:solidFill>
                  <a:srgbClr val="7030A0"/>
                </a:solidFill>
              </a:rPr>
              <a:t>Quantinuum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- Spin Qubits: Intel, Delft/</a:t>
            </a:r>
            <a:r>
              <a:rPr lang="en-US" dirty="0" err="1">
                <a:solidFill>
                  <a:srgbClr val="7030A0"/>
                </a:solidFill>
              </a:rPr>
              <a:t>QuTech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- Photonic Qubits: Xanadu, </a:t>
            </a:r>
            <a:r>
              <a:rPr lang="en-US" dirty="0" err="1">
                <a:solidFill>
                  <a:srgbClr val="7030A0"/>
                </a:solidFill>
              </a:rPr>
              <a:t>PsiQuantum</a:t>
            </a:r>
            <a:r>
              <a:rPr lang="en-US" dirty="0">
                <a:solidFill>
                  <a:srgbClr val="7030A0"/>
                </a:solidFill>
              </a:rPr>
              <a:t>, </a:t>
            </a:r>
          </a:p>
          <a:p>
            <a:r>
              <a:rPr lang="en-US" dirty="0">
                <a:solidFill>
                  <a:srgbClr val="7030A0"/>
                </a:solidFill>
              </a:rPr>
              <a:t>- Neutral Rydberg Atoms: Pascal, </a:t>
            </a:r>
            <a:r>
              <a:rPr lang="en-US" dirty="0" err="1">
                <a:solidFill>
                  <a:srgbClr val="7030A0"/>
                </a:solidFill>
              </a:rPr>
              <a:t>QuEra</a:t>
            </a:r>
            <a:r>
              <a:rPr lang="en-US" dirty="0">
                <a:solidFill>
                  <a:srgbClr val="7030A0"/>
                </a:solidFill>
              </a:rPr>
              <a:t>, Eindhoven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544" y="244075"/>
            <a:ext cx="3255981" cy="3309009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879265" y="3644875"/>
            <a:ext cx="5077371" cy="923330"/>
          </a:xfrm>
          <a:prstGeom prst="rect">
            <a:avLst/>
          </a:prstGeom>
          <a:solidFill>
            <a:schemeClr val="bg1"/>
          </a:solidFill>
          <a:ln w="127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Compute with quantum logic.</a:t>
            </a:r>
          </a:p>
          <a:p>
            <a:r>
              <a:rPr lang="en-US" dirty="0">
                <a:solidFill>
                  <a:srgbClr val="7030A0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 it can do </a:t>
            </a:r>
            <a:r>
              <a:rPr lang="en-US" dirty="0">
                <a:solidFill>
                  <a:srgbClr val="C00000"/>
                </a:solidFill>
              </a:rPr>
              <a:t>4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calculations simultaneously.</a:t>
            </a:r>
          </a:p>
          <a:p>
            <a:r>
              <a:rPr lang="en-US" dirty="0">
                <a:solidFill>
                  <a:srgbClr val="7030A0"/>
                </a:solidFill>
              </a:rPr>
              <a:t>With </a:t>
            </a:r>
            <a:r>
              <a:rPr lang="en-US" dirty="0">
                <a:solidFill>
                  <a:srgbClr val="C00000"/>
                </a:solidFill>
              </a:rPr>
              <a:t>3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 </a:t>
            </a:r>
            <a:r>
              <a:rPr lang="en-US" dirty="0">
                <a:solidFill>
                  <a:srgbClr val="C00000"/>
                </a:solidFill>
              </a:rPr>
              <a:t>8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calculations, with </a:t>
            </a:r>
            <a:r>
              <a:rPr lang="en-US" dirty="0" err="1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bits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2</a:t>
            </a:r>
            <a:r>
              <a:rPr lang="en-US" baseline="30000" dirty="0">
                <a:solidFill>
                  <a:srgbClr val="C00000"/>
                </a:solidFill>
              </a:rPr>
              <a:t>n</a:t>
            </a:r>
            <a:r>
              <a:rPr lang="en-US" dirty="0">
                <a:solidFill>
                  <a:srgbClr val="660066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</a:t>
            </a:r>
          </a:p>
        </p:txBody>
      </p:sp>
      <p:pic>
        <p:nvPicPr>
          <p:cNvPr id="12" name="Picture 11" descr="QuantumComputing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9" y="3040912"/>
            <a:ext cx="5962262" cy="36319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6826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Application 2: Quantum Computer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261" y="773697"/>
            <a:ext cx="6062244" cy="196977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“Hardware”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Prevent “decoherence”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IBM, Google, Microsoft competing for the largest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quantum computers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</a:t>
            </a:r>
            <a:r>
              <a:rPr lang="en-US" sz="2000" dirty="0" err="1">
                <a:solidFill>
                  <a:srgbClr val="000090"/>
                </a:solidFill>
              </a:rPr>
              <a:t>Quantinuum</a:t>
            </a:r>
            <a:r>
              <a:rPr lang="en-US" sz="2000" dirty="0">
                <a:solidFill>
                  <a:srgbClr val="000090"/>
                </a:solidFill>
              </a:rPr>
              <a:t> has cleanest qubits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More and more devices publicly available in the cloud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10613" y="3789695"/>
            <a:ext cx="4786439" cy="289310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b="1" i="1" u="sng" dirty="0">
                <a:solidFill>
                  <a:schemeClr val="accent1"/>
                </a:solidFill>
              </a:rPr>
              <a:t>Software technological difficulty: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Prepare system in known state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Let it evolve according to the algorithm 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into large simultaneous state.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Correct solution results from constructive</a:t>
            </a:r>
          </a:p>
          <a:p>
            <a:r>
              <a:rPr lang="en-US" sz="2000" dirty="0">
                <a:solidFill>
                  <a:srgbClr val="000090"/>
                </a:solidFill>
              </a:rPr>
              <a:t>   interference of states (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 think double slit)</a:t>
            </a:r>
            <a:endParaRPr lang="en-US" sz="2000" dirty="0">
              <a:solidFill>
                <a:srgbClr val="000090"/>
              </a:solidFill>
            </a:endParaRPr>
          </a:p>
          <a:p>
            <a:r>
              <a:rPr lang="en-US" sz="2000" dirty="0">
                <a:solidFill>
                  <a:srgbClr val="000090"/>
                </a:solidFill>
              </a:rPr>
              <a:t>• Only few algorithms recently existed: </a:t>
            </a:r>
          </a:p>
          <a:p>
            <a:r>
              <a:rPr lang="en-US" sz="2000" dirty="0"/>
              <a:t>	</a:t>
            </a:r>
            <a:r>
              <a:rPr lang="mr-IN" dirty="0">
                <a:solidFill>
                  <a:srgbClr val="7030A0"/>
                </a:solidFill>
              </a:rPr>
              <a:t>–</a:t>
            </a:r>
            <a:r>
              <a:rPr lang="en-US" dirty="0">
                <a:solidFill>
                  <a:srgbClr val="7030A0"/>
                </a:solidFill>
              </a:rPr>
              <a:t> Shor factorization, Grover’s search</a:t>
            </a:r>
          </a:p>
          <a:p>
            <a:r>
              <a:rPr lang="en-US" sz="2000" dirty="0">
                <a:solidFill>
                  <a:srgbClr val="000090"/>
                </a:solidFill>
              </a:rPr>
              <a:t>• Now a fast developing science in itself!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9202" y="2844521"/>
            <a:ext cx="16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D-wave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40710" y="826750"/>
            <a:ext cx="132728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i="1" dirty="0"/>
              <a:t>IBM condor:</a:t>
            </a:r>
          </a:p>
          <a:p>
            <a:r>
              <a:rPr lang="en-US" i="1" dirty="0"/>
              <a:t>1121 qubits</a:t>
            </a:r>
          </a:p>
        </p:txBody>
      </p:sp>
      <p:pic>
        <p:nvPicPr>
          <p:cNvPr id="8" name="Picture 7" descr="QuantumComputingImage.jpg">
            <a:extLst>
              <a:ext uri="{FF2B5EF4-FFF2-40B4-BE49-F238E27FC236}">
                <a16:creationId xmlns:a16="http://schemas.microsoft.com/office/drawing/2014/main" id="{1C639996-F17B-4D74-0762-A74AB2F93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9" y="3040912"/>
            <a:ext cx="5962262" cy="363194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F70C1AC-6E9C-E9A6-8CE5-33A517807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4" r="15563" b="11010"/>
          <a:stretch/>
        </p:blipFill>
        <p:spPr bwMode="auto">
          <a:xfrm>
            <a:off x="8430824" y="751047"/>
            <a:ext cx="3084689" cy="289310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B14063-3A8D-8B4C-A19E-2139A0AF5B62}"/>
              </a:ext>
            </a:extLst>
          </p:cNvPr>
          <p:cNvSpPr txBox="1"/>
          <p:nvPr/>
        </p:nvSpPr>
        <p:spPr>
          <a:xfrm>
            <a:off x="6832502" y="2698973"/>
            <a:ext cx="319664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A</a:t>
            </a:r>
            <a:r>
              <a:rPr lang="en-NL" dirty="0"/>
              <a:t>im for 100,000 qubits in 2033</a:t>
            </a:r>
          </a:p>
        </p:txBody>
      </p:sp>
    </p:spTree>
    <p:extLst>
      <p:ext uri="{BB962C8B-B14F-4D97-AF65-F5344CB8AC3E}">
        <p14:creationId xmlns:p14="http://schemas.microsoft.com/office/powerpoint/2010/main" val="110285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347ADD5-23CF-1EB1-602A-04F1AADB6E0F}"/>
              </a:ext>
            </a:extLst>
          </p:cNvPr>
          <p:cNvSpPr/>
          <p:nvPr/>
        </p:nvSpPr>
        <p:spPr>
          <a:xfrm>
            <a:off x="-2" y="645002"/>
            <a:ext cx="12190707" cy="42490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78F4B3-A491-4719-A33C-5D2E4BCE8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   Personal Involvement at 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7F785-B33B-9459-15F1-00DA4F00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A1A"/>
              </a:clrFrom>
              <a:clrTo>
                <a:srgbClr val="1A1A1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273674" y="718032"/>
            <a:ext cx="7306680" cy="4249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7469E-E2B7-261D-F723-3E55C7D1CB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0" t="8206" r="8844" b="5634"/>
          <a:stretch/>
        </p:blipFill>
        <p:spPr>
          <a:xfrm rot="11700293" flipH="1">
            <a:off x="6385787" y="1463211"/>
            <a:ext cx="5509733" cy="1617853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6E8B07-0AAC-393D-E674-416DC20D6458}"/>
              </a:ext>
            </a:extLst>
          </p:cNvPr>
          <p:cNvSpPr/>
          <p:nvPr/>
        </p:nvSpPr>
        <p:spPr>
          <a:xfrm rot="1034028">
            <a:off x="5638026" y="3048710"/>
            <a:ext cx="1185691" cy="465255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3BBA03-3414-82BA-A17A-A8D78512E2D0}"/>
              </a:ext>
            </a:extLst>
          </p:cNvPr>
          <p:cNvCxnSpPr>
            <a:cxnSpLocks/>
          </p:cNvCxnSpPr>
          <p:nvPr/>
        </p:nvCxnSpPr>
        <p:spPr>
          <a:xfrm flipV="1">
            <a:off x="5727032" y="777553"/>
            <a:ext cx="978568" cy="21059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42FC69-3869-4B63-4295-C3280DC79CB8}"/>
              </a:ext>
            </a:extLst>
          </p:cNvPr>
          <p:cNvCxnSpPr>
            <a:cxnSpLocks/>
          </p:cNvCxnSpPr>
          <p:nvPr/>
        </p:nvCxnSpPr>
        <p:spPr>
          <a:xfrm>
            <a:off x="6705600" y="3679165"/>
            <a:ext cx="4892842" cy="8755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BF619E-26BA-5EEA-DE7F-E0EE0AFAC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939" y="5154686"/>
            <a:ext cx="5832566" cy="1260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In 2020 started project developing a quantum algorithm for particle reconstruction in colliders</a:t>
            </a:r>
          </a:p>
          <a:p>
            <a:pPr marL="0" indent="0">
              <a:buNone/>
            </a:pPr>
            <a:r>
              <a:rPr lang="en-US" sz="2200" dirty="0"/>
              <a:t>Currently first tests on quantum computers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65A2B5D-7CEB-B22A-F762-EF57192C6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445" y="4089355"/>
            <a:ext cx="5700243" cy="24893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0D18C4-5E71-CC3F-E0B4-D4DD1FDBB8EF}"/>
              </a:ext>
            </a:extLst>
          </p:cNvPr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07928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Summary: Quantum Reality and the Measurement Problem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0327" y="753036"/>
            <a:ext cx="6308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Quantum reality differs from the classical world.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0328" y="3061971"/>
            <a:ext cx="7412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Einstein’s objections have been disproven in many tests while the quantum view is always confirmed.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327" y="3979058"/>
            <a:ext cx="741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The Copenhagen interpretation does not provide a meaning for what the wave function is and what the role of the observer (i.e. a measurement) is.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7647" y="5378889"/>
            <a:ext cx="7981440" cy="1107996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7030A0"/>
                </a:solidFill>
              </a:rPr>
              <a:t>Philosophical:</a:t>
            </a:r>
          </a:p>
          <a:p>
            <a:r>
              <a:rPr lang="en-US" sz="2200" i="1" dirty="0">
                <a:solidFill>
                  <a:srgbClr val="9A009F"/>
                </a:solidFill>
              </a:rPr>
              <a:t>Would the universe exist if there would be no “observers” to see it?</a:t>
            </a:r>
          </a:p>
          <a:p>
            <a:r>
              <a:rPr lang="en-US" sz="2200" i="1" dirty="0">
                <a:solidFill>
                  <a:srgbClr val="9A009F"/>
                </a:solidFill>
              </a:rPr>
              <a:t>Is the universe perhaps created by acts of observation?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357" y="848136"/>
            <a:ext cx="3115605" cy="4238918"/>
          </a:xfrm>
          <a:prstGeom prst="rect">
            <a:avLst/>
          </a:prstGeom>
          <a:ln w="19050">
            <a:solidFill>
              <a:srgbClr val="0000FF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40327" y="1313016"/>
            <a:ext cx="7412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Einstein brought a revolutionary way of thinking with relativity theory, but could not accept the revolution of quantum mechanics.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0327" y="2478964"/>
            <a:ext cx="62898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Bohr never managed to convince Einstein.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11930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Summary of the lectures </a:t>
            </a:r>
            <a:r>
              <a:rPr lang="en-US" dirty="0" err="1"/>
              <a:t>sofar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99309" y="902414"/>
            <a:ext cx="7661564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Relativity theory: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9A009F"/>
                </a:solidFill>
              </a:rPr>
              <a:t>finite speed of light </a:t>
            </a:r>
            <a:r>
              <a:rPr lang="en-US" sz="2200" dirty="0">
                <a:solidFill>
                  <a:schemeClr val="accent1"/>
                </a:solidFill>
              </a:rPr>
              <a:t>means that there is no sharp separation between space and time. (Think of different observers)</a:t>
            </a:r>
          </a:p>
          <a:p>
            <a:r>
              <a:rPr lang="en-US" sz="2200" dirty="0">
                <a:solidFill>
                  <a:srgbClr val="9A009F"/>
                </a:solidFill>
              </a:rPr>
              <a:t>Universal constant: </a:t>
            </a:r>
            <a:r>
              <a:rPr lang="en-US" sz="2200" dirty="0" err="1">
                <a:solidFill>
                  <a:srgbClr val="9A009F"/>
                </a:solidFill>
              </a:rPr>
              <a:t>c</a:t>
            </a:r>
            <a:r>
              <a:rPr lang="en-US" sz="2200" dirty="0">
                <a:solidFill>
                  <a:srgbClr val="9A009F"/>
                </a:solidFill>
              </a:rPr>
              <a:t> = 300 000 km/</a:t>
            </a:r>
            <a:r>
              <a:rPr lang="en-US" sz="2200" dirty="0" err="1">
                <a:solidFill>
                  <a:srgbClr val="9A009F"/>
                </a:solidFill>
              </a:rPr>
              <a:t>s</a:t>
            </a:r>
            <a:endParaRPr lang="en-US" sz="2200" dirty="0">
              <a:solidFill>
                <a:srgbClr val="9A009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9309" y="2893756"/>
            <a:ext cx="7661564" cy="1446550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Quantum Mechanics: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The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9A009F"/>
                </a:solidFill>
              </a:rPr>
              <a:t>finite value of the quantum of action </a:t>
            </a:r>
            <a:r>
              <a:rPr lang="en-US" sz="2200" dirty="0">
                <a:solidFill>
                  <a:schemeClr val="accent1"/>
                </a:solidFill>
              </a:rPr>
              <a:t>means that there is no sharp separation between a system and an observer</a:t>
            </a:r>
          </a:p>
          <a:p>
            <a:r>
              <a:rPr lang="en-US" sz="2200" dirty="0">
                <a:solidFill>
                  <a:srgbClr val="9A009F"/>
                </a:solidFill>
              </a:rPr>
              <a:t>Universal constant: </a:t>
            </a:r>
            <a:r>
              <a:rPr lang="en-US" sz="2200" dirty="0" err="1">
                <a:solidFill>
                  <a:srgbClr val="9A009F"/>
                </a:solidFill>
              </a:rPr>
              <a:t>ħ</a:t>
            </a:r>
            <a:r>
              <a:rPr lang="en-US" sz="2200" dirty="0">
                <a:solidFill>
                  <a:srgbClr val="9A009F"/>
                </a:solidFill>
              </a:rPr>
              <a:t> = 6.6262 × 10</a:t>
            </a:r>
            <a:r>
              <a:rPr lang="en-US" sz="2200" baseline="30000" dirty="0">
                <a:solidFill>
                  <a:srgbClr val="9A009F"/>
                </a:solidFill>
              </a:rPr>
              <a:t>-34 </a:t>
            </a:r>
            <a:r>
              <a:rPr lang="en-US" sz="2200" dirty="0">
                <a:solidFill>
                  <a:srgbClr val="9A009F"/>
                </a:solidFill>
              </a:rPr>
              <a:t>Js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9309" y="4832669"/>
            <a:ext cx="7661564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C00000"/>
                </a:solidFill>
              </a:rPr>
              <a:t>John Wheeler: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“Bohr’s principle of </a:t>
            </a:r>
            <a:r>
              <a:rPr lang="en-US" sz="2200" dirty="0" err="1">
                <a:solidFill>
                  <a:srgbClr val="9A009F"/>
                </a:solidFill>
              </a:rPr>
              <a:t>complementarity</a:t>
            </a:r>
            <a:r>
              <a:rPr lang="en-US" sz="2200" dirty="0"/>
              <a:t> </a:t>
            </a:r>
            <a:r>
              <a:rPr lang="en-US" sz="2200" dirty="0">
                <a:solidFill>
                  <a:schemeClr val="accent1"/>
                </a:solidFill>
              </a:rPr>
              <a:t>is the most revolutionary scientific concept of the century.”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8978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Week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36028" y="2590796"/>
            <a:ext cx="6526122" cy="3974478"/>
            <a:chOff x="1881104" y="730044"/>
            <a:chExt cx="8515942" cy="5935032"/>
          </a:xfrm>
        </p:grpSpPr>
        <p:sp>
          <p:nvSpPr>
            <p:cNvPr id="5" name="Rectangle 4"/>
            <p:cNvSpPr/>
            <p:nvPr/>
          </p:nvSpPr>
          <p:spPr bwMode="auto">
            <a:xfrm>
              <a:off x="1881104" y="730044"/>
              <a:ext cx="8514945" cy="5927634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 dirty="0">
                <a:ln>
                  <a:noFill/>
                </a:ln>
                <a:solidFill>
                  <a:srgbClr val="FFFF99"/>
                </a:solidFill>
                <a:effectLst/>
                <a:latin typeface="Tahoma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1591" y="1279216"/>
              <a:ext cx="3155716" cy="188651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091" y="4507516"/>
              <a:ext cx="1834719" cy="1952774"/>
            </a:xfrm>
            <a:prstGeom prst="rect">
              <a:avLst/>
            </a:prstGeom>
          </p:spPr>
        </p:pic>
        <p:pic>
          <p:nvPicPr>
            <p:cNvPr id="8" name="Picture 2" descr="title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38" t="13333" r="7856" b="19385"/>
            <a:stretch/>
          </p:blipFill>
          <p:spPr bwMode="auto">
            <a:xfrm>
              <a:off x="7317062" y="3993192"/>
              <a:ext cx="3079984" cy="2577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8"/>
            <p:cNvGrpSpPr/>
            <p:nvPr/>
          </p:nvGrpSpPr>
          <p:grpSpPr>
            <a:xfrm>
              <a:off x="7759914" y="1146198"/>
              <a:ext cx="2004781" cy="2062144"/>
              <a:chOff x="7353213" y="1577642"/>
              <a:chExt cx="2332124" cy="224029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2582" t="-2690" r="14320" b="-2310"/>
              <a:stretch/>
            </p:blipFill>
            <p:spPr>
              <a:xfrm>
                <a:off x="7353213" y="1577642"/>
                <a:ext cx="2332124" cy="2240295"/>
              </a:xfrm>
              <a:prstGeom prst="ellipse">
                <a:avLst/>
              </a:prstGeom>
              <a:solidFill>
                <a:schemeClr val="tx1"/>
              </a:solidFill>
            </p:spPr>
          </p:pic>
          <p:sp>
            <p:nvSpPr>
              <p:cNvPr id="11" name="Oval 10"/>
              <p:cNvSpPr/>
              <p:nvPr/>
            </p:nvSpPr>
            <p:spPr bwMode="auto">
              <a:xfrm>
                <a:off x="7833011" y="2010625"/>
                <a:ext cx="1420710" cy="1420629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919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99"/>
                  </a:solidFill>
                </a:endParaRPr>
              </a:p>
            </p:txBody>
          </p:sp>
          <p:sp>
            <p:nvSpPr>
              <p:cNvPr id="12" name="Oval 11"/>
              <p:cNvSpPr/>
              <p:nvPr/>
            </p:nvSpPr>
            <p:spPr bwMode="auto">
              <a:xfrm>
                <a:off x="7499359" y="1676994"/>
                <a:ext cx="2088012" cy="2087892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791938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FFFF99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499851" y="831004"/>
              <a:ext cx="2573461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Classical Mechanics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54335" y="815036"/>
              <a:ext cx="2696544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Quantum Mechanics</a:t>
              </a:r>
            </a:p>
          </p:txBody>
        </p:sp>
        <p:sp>
          <p:nvSpPr>
            <p:cNvPr id="15" name="Right Arrow 14"/>
            <p:cNvSpPr/>
            <p:nvPr/>
          </p:nvSpPr>
          <p:spPr bwMode="auto">
            <a:xfrm>
              <a:off x="5088206" y="1622371"/>
              <a:ext cx="2636356" cy="859221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5400000">
              <a:off x="2782364" y="3276463"/>
              <a:ext cx="1971533" cy="802428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2024571">
              <a:off x="4241500" y="3261772"/>
              <a:ext cx="3567335" cy="859221"/>
            </a:xfrm>
            <a:prstGeom prst="rightArrow">
              <a:avLst/>
            </a:prstGeom>
            <a:gradFill flip="none" rotWithShape="1">
              <a:gsLst>
                <a:gs pos="1000">
                  <a:schemeClr val="tx1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9193" tIns="39597" rIns="79193" bIns="39597" numCol="1" spcCol="0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38690" y="1287624"/>
              <a:ext cx="2632577" cy="551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Smaller Sizes (</a:t>
              </a:r>
              <a:r>
                <a:rPr lang="en-US" b="1" dirty="0" err="1">
                  <a:solidFill>
                    <a:srgbClr val="FFFF00"/>
                  </a:solidFill>
                </a:rPr>
                <a:t>ħ</a:t>
              </a:r>
              <a:r>
                <a:rPr lang="en-US" dirty="0">
                  <a:solidFill>
                    <a:srgbClr val="FFFF00"/>
                  </a:solidFill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5400000">
              <a:off x="1551182" y="3461862"/>
              <a:ext cx="2783336" cy="481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Higher Speed </a:t>
              </a:r>
              <a:r>
                <a:rPr lang="de-DE" dirty="0">
                  <a:solidFill>
                    <a:srgbClr val="FFFF00"/>
                  </a:solidFill>
                </a:rPr>
                <a:t>(</a:t>
              </a:r>
              <a:r>
                <a:rPr lang="de-DE" b="1" dirty="0">
                  <a:solidFill>
                    <a:srgbClr val="FFFF00"/>
                  </a:solidFill>
                </a:rPr>
                <a:t>c</a:t>
              </a:r>
              <a:r>
                <a:rPr lang="de-DE" dirty="0">
                  <a:solidFill>
                    <a:srgbClr val="FFFF00"/>
                  </a:solidFill>
                </a:rPr>
                <a:t>)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735441" y="6126285"/>
              <a:ext cx="2249460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Relativity Theory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99331" y="6159518"/>
              <a:ext cx="2883786" cy="50555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bg1"/>
                  </a:solidFill>
                </a:rPr>
                <a:t>Quantum Field Theory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49883" y="781447"/>
            <a:ext cx="4661590" cy="166199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Next week: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Matter and Antimatter particles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Forces and the The Standard Model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The Large Hadron Collider: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Higgs and possible new force?</a:t>
            </a:r>
          </a:p>
        </p:txBody>
      </p:sp>
      <p:sp>
        <p:nvSpPr>
          <p:cNvPr id="33" name="Oval 32"/>
          <p:cNvSpPr/>
          <p:nvPr/>
        </p:nvSpPr>
        <p:spPr>
          <a:xfrm>
            <a:off x="4842097" y="4819903"/>
            <a:ext cx="2014546" cy="148851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Paul_Dira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905" y="340524"/>
            <a:ext cx="205894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7" name="Picture 36" descr="Richard_Feynman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041" y="340527"/>
            <a:ext cx="207995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38" name="Picture 37" descr="HiggsEnglert.jpg"/>
          <p:cNvPicPr>
            <a:picLocks noChangeAspect="1"/>
          </p:cNvPicPr>
          <p:nvPr/>
        </p:nvPicPr>
        <p:blipFill rotWithShape="1">
          <a:blip r:embed="rId8"/>
          <a:srcRect l="49201"/>
          <a:stretch/>
        </p:blipFill>
        <p:spPr>
          <a:xfrm>
            <a:off x="9663235" y="3550547"/>
            <a:ext cx="2099834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0079181" y="6123100"/>
            <a:ext cx="1241784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Higgs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839612" y="2850257"/>
            <a:ext cx="1114871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844943" y="2810524"/>
            <a:ext cx="180128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pic>
        <p:nvPicPr>
          <p:cNvPr id="42" name="Picture 41" descr="HiggsEnglert.jpg"/>
          <p:cNvPicPr>
            <a:picLocks noChangeAspect="1"/>
          </p:cNvPicPr>
          <p:nvPr/>
        </p:nvPicPr>
        <p:blipFill rotWithShape="1">
          <a:blip r:embed="rId8"/>
          <a:srcRect r="49317"/>
          <a:stretch/>
        </p:blipFill>
        <p:spPr>
          <a:xfrm>
            <a:off x="7361880" y="3561401"/>
            <a:ext cx="2095011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3" name="TextBox 42"/>
          <p:cNvSpPr txBox="1"/>
          <p:nvPr/>
        </p:nvSpPr>
        <p:spPr>
          <a:xfrm>
            <a:off x="7658470" y="6123100"/>
            <a:ext cx="168507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Francois </a:t>
            </a:r>
            <a:r>
              <a:rPr lang="en-US" dirty="0" err="1">
                <a:solidFill>
                  <a:schemeClr val="bg1"/>
                </a:solidFill>
              </a:rPr>
              <a:t>Englert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1144875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Next Week</a:t>
            </a:r>
          </a:p>
        </p:txBody>
      </p:sp>
      <p:pic>
        <p:nvPicPr>
          <p:cNvPr id="25" name="Picture 24" descr="Paul_Dir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05" y="340524"/>
            <a:ext cx="205894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6" name="Picture 25" descr="Richard_Feynma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0041" y="340527"/>
            <a:ext cx="2079950" cy="29119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7" name="Picture 26" descr="HiggsEnglert.jpg"/>
          <p:cNvPicPr>
            <a:picLocks noChangeAspect="1"/>
          </p:cNvPicPr>
          <p:nvPr/>
        </p:nvPicPr>
        <p:blipFill rotWithShape="1">
          <a:blip r:embed="rId4"/>
          <a:srcRect l="49201"/>
          <a:stretch/>
        </p:blipFill>
        <p:spPr>
          <a:xfrm>
            <a:off x="9663235" y="3550547"/>
            <a:ext cx="2099834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10079181" y="6123100"/>
            <a:ext cx="1241784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Peter Higgs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839612" y="2850257"/>
            <a:ext cx="1114871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Paul Dirac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44943" y="2810524"/>
            <a:ext cx="1801282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Richard Feynman</a:t>
            </a:r>
          </a:p>
        </p:txBody>
      </p:sp>
      <p:pic>
        <p:nvPicPr>
          <p:cNvPr id="34" name="Picture 33" descr="HiggsEnglert.jpg"/>
          <p:cNvPicPr>
            <a:picLocks noChangeAspect="1"/>
          </p:cNvPicPr>
          <p:nvPr/>
        </p:nvPicPr>
        <p:blipFill rotWithShape="1">
          <a:blip r:embed="rId4"/>
          <a:srcRect r="49317"/>
          <a:stretch/>
        </p:blipFill>
        <p:spPr>
          <a:xfrm>
            <a:off x="7361880" y="3561401"/>
            <a:ext cx="2095011" cy="29750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658470" y="6123100"/>
            <a:ext cx="1685077" cy="3693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Francois </a:t>
            </a:r>
            <a:r>
              <a:rPr lang="en-US" dirty="0" err="1">
                <a:solidFill>
                  <a:schemeClr val="bg1"/>
                </a:solidFill>
              </a:rPr>
              <a:t>Englert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550" y="2612102"/>
            <a:ext cx="6353615" cy="398314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03696-115C-601C-C8BA-B031D1FDDD68}"/>
              </a:ext>
            </a:extLst>
          </p:cNvPr>
          <p:cNvSpPr txBox="1"/>
          <p:nvPr/>
        </p:nvSpPr>
        <p:spPr>
          <a:xfrm>
            <a:off x="549883" y="781447"/>
            <a:ext cx="4661590" cy="166199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Next week: 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Matter and Antimatter particles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Forces and the The Standard Model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The Large Hadron Collider: 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7030A0"/>
                </a:solidFill>
              </a:rPr>
              <a:t> Higgs and possible new force?</a:t>
            </a:r>
          </a:p>
        </p:txBody>
      </p:sp>
    </p:spTree>
    <p:extLst>
      <p:ext uri="{BB962C8B-B14F-4D97-AF65-F5344CB8AC3E}">
        <p14:creationId xmlns:p14="http://schemas.microsoft.com/office/powerpoint/2010/main" val="10948346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 Perhaps </a:t>
            </a:r>
            <a:r>
              <a:rPr lang="en-US" dirty="0"/>
              <a:t>time for…</a:t>
            </a:r>
          </a:p>
        </p:txBody>
      </p:sp>
      <p:pic>
        <p:nvPicPr>
          <p:cNvPr id="6" name="Picture 5" descr="TribunalBinne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61" y="2096714"/>
            <a:ext cx="4030461" cy="269537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TribunalBuiten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540" y="2096714"/>
            <a:ext cx="4040170" cy="269537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602826" y="148624"/>
            <a:ext cx="418704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38775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Einstein’s Final Objection</a:t>
            </a:r>
          </a:p>
        </p:txBody>
      </p:sp>
      <p:pic>
        <p:nvPicPr>
          <p:cNvPr id="7" name="Picture 6" descr="Niels_Bohr_Albert_Einstein_by_Ehrenf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7748" y="349322"/>
            <a:ext cx="2887213" cy="417829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00088" y="1171323"/>
            <a:ext cx="7515225" cy="33855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Principle of locality:</a:t>
            </a:r>
          </a:p>
          <a:p>
            <a:endParaRPr lang="en-US" sz="800" b="1" u="sng" dirty="0">
              <a:solidFill>
                <a:srgbClr val="0000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object is only directly influenced by its immediate surroundings.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action on a system at one point </a:t>
            </a:r>
            <a:r>
              <a:rPr lang="en-US" sz="2000" b="1" i="1" dirty="0">
                <a:solidFill>
                  <a:schemeClr val="accent1"/>
                </a:solidFill>
              </a:rPr>
              <a:t>cannot </a:t>
            </a:r>
            <a:r>
              <a:rPr lang="en-US" sz="2000" dirty="0">
                <a:solidFill>
                  <a:schemeClr val="accent1"/>
                </a:solidFill>
              </a:rPr>
              <a:t>have an </a:t>
            </a:r>
            <a:r>
              <a:rPr lang="en-US" sz="2000" b="1" i="1" dirty="0">
                <a:solidFill>
                  <a:schemeClr val="accent1"/>
                </a:solidFill>
              </a:rPr>
              <a:t>instantaneous</a:t>
            </a:r>
            <a:r>
              <a:rPr lang="en-US" sz="2000" dirty="0">
                <a:solidFill>
                  <a:schemeClr val="accent1"/>
                </a:solidFill>
              </a:rPr>
              <a:t> effect on another point.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To have effect at a distance a field or particle (“signal”) must travel between the two points.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Limit: the speed of light. 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en-US" sz="2000" dirty="0">
                <a:solidFill>
                  <a:srgbClr val="7030A0"/>
                </a:solidFill>
              </a:rPr>
              <a:t>Otherwise trouble with causality (see relativity: “Bob dies before Alice actually shoots him?!”).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5883" y="5055365"/>
            <a:ext cx="9482341" cy="43088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Einstein: Quantum Mechanics is </a:t>
            </a:r>
            <a:r>
              <a:rPr lang="en-US" sz="2200" b="1" i="1" dirty="0">
                <a:solidFill>
                  <a:srgbClr val="C00000"/>
                </a:solidFill>
              </a:rPr>
              <a:t>not a local </a:t>
            </a:r>
            <a:r>
              <a:rPr lang="en-US" sz="2200" dirty="0">
                <a:solidFill>
                  <a:srgbClr val="C00000"/>
                </a:solidFill>
              </a:rPr>
              <a:t>theory, therefore: it is unreasonable!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6453" y="5621594"/>
            <a:ext cx="960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The EPR discussion is the last of the Bohr </a:t>
            </a:r>
            <a:r>
              <a:rPr lang="mr-IN" sz="2000" dirty="0">
                <a:solidFill>
                  <a:srgbClr val="000090"/>
                </a:solidFill>
              </a:rPr>
              <a:t>–</a:t>
            </a:r>
            <a:r>
              <a:rPr lang="en-US" sz="2000" dirty="0">
                <a:solidFill>
                  <a:srgbClr val="000090"/>
                </a:solidFill>
              </a:rPr>
              <a:t> Einstein discussions.  After receiving Bohr’s reply Einstein commented that QM is too much in contradiction with his scientific instinct.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6875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Einstein’s Final Objection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0088" y="1171323"/>
            <a:ext cx="7515225" cy="338554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chemeClr val="accent1"/>
                </a:solidFill>
              </a:rPr>
              <a:t>Principle of locality:</a:t>
            </a:r>
          </a:p>
          <a:p>
            <a:endParaRPr lang="en-US" sz="800" b="1" u="sng" dirty="0">
              <a:solidFill>
                <a:srgbClr val="0000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object is only directly influenced by its immediate surroundings.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An action on a system at one point </a:t>
            </a:r>
            <a:r>
              <a:rPr lang="en-US" sz="2000" b="1" i="1" dirty="0">
                <a:solidFill>
                  <a:schemeClr val="accent1"/>
                </a:solidFill>
              </a:rPr>
              <a:t>cannot </a:t>
            </a:r>
            <a:r>
              <a:rPr lang="en-US" sz="2000" dirty="0">
                <a:solidFill>
                  <a:schemeClr val="accent1"/>
                </a:solidFill>
              </a:rPr>
              <a:t>have an </a:t>
            </a:r>
            <a:r>
              <a:rPr lang="en-US" sz="2000" b="1" i="1" dirty="0">
                <a:solidFill>
                  <a:schemeClr val="accent1"/>
                </a:solidFill>
              </a:rPr>
              <a:t>instantaneous</a:t>
            </a:r>
            <a:r>
              <a:rPr lang="en-US" sz="2000" dirty="0">
                <a:solidFill>
                  <a:schemeClr val="accent1"/>
                </a:solidFill>
              </a:rPr>
              <a:t> effect on another point.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>
              <a:solidFill>
                <a:schemeClr val="accent1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To have effect at a distance a field or particle (“signal”) must travel between the two points.</a:t>
            </a:r>
          </a:p>
          <a:p>
            <a:pPr marL="285750" indent="-285750">
              <a:buFont typeface="Arial" charset="0"/>
              <a:buChar char="•"/>
            </a:pPr>
            <a:endParaRPr lang="en-US" sz="8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1"/>
                </a:solidFill>
              </a:rPr>
              <a:t>Limit: the speed of light. </a:t>
            </a:r>
          </a:p>
          <a:p>
            <a:pPr marL="742950" lvl="1" indent="-285750">
              <a:buFont typeface=".AppleSystemUIFont" charset="-120"/>
              <a:buChar char="-"/>
            </a:pPr>
            <a:r>
              <a:rPr lang="en-US" sz="2000" dirty="0">
                <a:solidFill>
                  <a:srgbClr val="7030A0"/>
                </a:solidFill>
              </a:rPr>
              <a:t>Otherwise trouble with causality (see relativity: “Bob dies before Alice actually shoots him?!”).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85883" y="5055365"/>
            <a:ext cx="9482341" cy="43088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Einstein: Quantum Mechanics is </a:t>
            </a:r>
            <a:r>
              <a:rPr lang="en-US" sz="2200" b="1" i="1" dirty="0">
                <a:solidFill>
                  <a:srgbClr val="C00000"/>
                </a:solidFill>
              </a:rPr>
              <a:t>not a local </a:t>
            </a:r>
            <a:r>
              <a:rPr lang="en-US" sz="2200" dirty="0">
                <a:solidFill>
                  <a:srgbClr val="C00000"/>
                </a:solidFill>
              </a:rPr>
              <a:t>theory, therefore: it is unreasonable!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6453" y="5621594"/>
            <a:ext cx="9601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The EPR discussion is the last of the Bohr </a:t>
            </a:r>
            <a:r>
              <a:rPr lang="mr-IN" sz="2000" dirty="0">
                <a:solidFill>
                  <a:srgbClr val="000090"/>
                </a:solidFill>
              </a:rPr>
              <a:t>–</a:t>
            </a:r>
            <a:r>
              <a:rPr lang="en-US" sz="2000" dirty="0">
                <a:solidFill>
                  <a:srgbClr val="000090"/>
                </a:solidFill>
              </a:rPr>
              <a:t> Einstein discussions.  After receiving Bohr’s reply Einstein commented that QM is too much in contradiction with his scientific instinct.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9E49D8-49D1-743F-7B2E-EE1DEE987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28" y="807696"/>
            <a:ext cx="2946439" cy="352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4E12D7-483B-9A4D-535E-3CA4D6E57FCF}"/>
              </a:ext>
            </a:extLst>
          </p:cNvPr>
          <p:cNvSpPr txBox="1"/>
          <p:nvPr/>
        </p:nvSpPr>
        <p:spPr>
          <a:xfrm>
            <a:off x="8425752" y="4294523"/>
            <a:ext cx="3066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(New York Times, 4 May, 1935)</a:t>
            </a:r>
          </a:p>
        </p:txBody>
      </p:sp>
    </p:spTree>
    <p:extLst>
      <p:ext uri="{BB962C8B-B14F-4D97-AF65-F5344CB8AC3E}">
        <p14:creationId xmlns:p14="http://schemas.microsoft.com/office/powerpoint/2010/main" val="187662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52363" y="1310061"/>
            <a:ext cx="2264562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accent1"/>
                </a:solidFill>
              </a:rPr>
              <a:t>The EPR Paradox</a:t>
            </a:r>
          </a:p>
        </p:txBody>
      </p:sp>
      <p:pic>
        <p:nvPicPr>
          <p:cNvPr id="6" name="Picture 5" descr="BobbelBinn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563" y="2872327"/>
            <a:ext cx="3595030" cy="269627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BobbelBuit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183" y="2872326"/>
            <a:ext cx="4048662" cy="269627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244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EPR Paradox (1935)</a:t>
            </a:r>
          </a:p>
        </p:txBody>
      </p:sp>
      <p:pic>
        <p:nvPicPr>
          <p:cNvPr id="3" name="Picture 2" descr="einstein_podolsky_rose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34" y="164072"/>
            <a:ext cx="5327681" cy="2496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06538" y="784148"/>
            <a:ext cx="3065198" cy="120032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EPR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/>
              <a:t>= Albert </a:t>
            </a:r>
            <a:r>
              <a:rPr lang="en-US" sz="2400" dirty="0">
                <a:solidFill>
                  <a:schemeClr val="accent1"/>
                </a:solidFill>
              </a:rPr>
              <a:t>E</a:t>
            </a:r>
            <a:r>
              <a:rPr lang="en-US" sz="2400" dirty="0"/>
              <a:t>instein,   </a:t>
            </a:r>
          </a:p>
          <a:p>
            <a:r>
              <a:rPr lang="en-US" sz="2400" dirty="0"/>
              <a:t>           Boris </a:t>
            </a:r>
            <a:r>
              <a:rPr lang="en-US" sz="2400" dirty="0" err="1">
                <a:solidFill>
                  <a:schemeClr val="accent1"/>
                </a:solidFill>
              </a:rPr>
              <a:t>P</a:t>
            </a:r>
            <a:r>
              <a:rPr lang="en-US" sz="2400" dirty="0" err="1"/>
              <a:t>odolsky</a:t>
            </a:r>
            <a:r>
              <a:rPr lang="en-US" sz="2400" dirty="0"/>
              <a:t>, </a:t>
            </a:r>
          </a:p>
          <a:p>
            <a:r>
              <a:rPr lang="en-US" sz="2400" dirty="0"/>
              <a:t>           Nathan </a:t>
            </a:r>
            <a:r>
              <a:rPr lang="en-US" sz="2400" dirty="0">
                <a:solidFill>
                  <a:schemeClr val="accent1"/>
                </a:solidFill>
              </a:rPr>
              <a:t>R</a:t>
            </a:r>
            <a:r>
              <a:rPr lang="en-US" sz="2400" dirty="0"/>
              <a:t>osen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4425" y="2376954"/>
            <a:ext cx="992981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1"/>
                </a:solidFill>
              </a:rPr>
              <a:t>Bohr </a:t>
            </a:r>
            <a:r>
              <a:rPr lang="en-US" sz="2200" i="1" u="sng" dirty="0">
                <a:solidFill>
                  <a:schemeClr val="accent1"/>
                </a:solidFill>
              </a:rPr>
              <a:t>et al.</a:t>
            </a:r>
            <a:r>
              <a:rPr lang="en-US" sz="2200" u="sng" dirty="0">
                <a:solidFill>
                  <a:schemeClr val="accent1"/>
                </a:solidFill>
              </a:rPr>
              <a:t>: Quantum Mechanics: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The wave function can be precisely calculated, but a measurement of </a:t>
            </a:r>
            <a:r>
              <a:rPr lang="en-US" sz="2000" b="1" i="1" dirty="0">
                <a:solidFill>
                  <a:schemeClr val="accent1"/>
                </a:solidFill>
              </a:rPr>
              <a:t>mutually exclusive quantities</a:t>
            </a:r>
            <a:r>
              <a:rPr lang="en-US" sz="2000" dirty="0">
                <a:solidFill>
                  <a:schemeClr val="accent1"/>
                </a:solidFill>
              </a:rPr>
              <a:t> is driven by pure chance.</a:t>
            </a:r>
          </a:p>
          <a:p>
            <a:endParaRPr lang="en-US" sz="1200" dirty="0"/>
          </a:p>
          <a:p>
            <a:r>
              <a:rPr lang="en-US" sz="2200" u="sng" dirty="0">
                <a:solidFill>
                  <a:srgbClr val="7030A0"/>
                </a:solidFill>
              </a:rPr>
              <a:t>Einstein </a:t>
            </a:r>
            <a:r>
              <a:rPr lang="en-US" sz="2200" i="1" u="sng" dirty="0">
                <a:solidFill>
                  <a:srgbClr val="7030A0"/>
                </a:solidFill>
              </a:rPr>
              <a:t>et al.</a:t>
            </a:r>
            <a:r>
              <a:rPr lang="en-US" sz="2200" u="sng" dirty="0">
                <a:solidFill>
                  <a:srgbClr val="7030A0"/>
                </a:solidFill>
              </a:rPr>
              <a:t>: Local Reality:</a:t>
            </a:r>
          </a:p>
          <a:p>
            <a:r>
              <a:rPr lang="en-US" sz="2000" dirty="0">
                <a:solidFill>
                  <a:srgbClr val="7030A0"/>
                </a:solidFill>
              </a:rPr>
              <a:t>There must exist </a:t>
            </a:r>
            <a:r>
              <a:rPr lang="en-US" sz="2000" b="1" i="1" dirty="0">
                <a:solidFill>
                  <a:srgbClr val="7030A0"/>
                </a:solidFill>
              </a:rPr>
              <a:t>hidden variables </a:t>
            </a:r>
            <a:r>
              <a:rPr lang="en-US" sz="2000" dirty="0">
                <a:solidFill>
                  <a:srgbClr val="7030A0"/>
                </a:solidFill>
              </a:rPr>
              <a:t>(hidden to us) in which the outcome of the measurement is encoded such that effectively </a:t>
            </a:r>
            <a:r>
              <a:rPr lang="en-US" sz="2000" b="1" i="1" dirty="0">
                <a:solidFill>
                  <a:srgbClr val="7030A0"/>
                </a:solidFill>
              </a:rPr>
              <a:t>it only looks as </a:t>
            </a:r>
            <a:r>
              <a:rPr lang="en-US" sz="2000" dirty="0">
                <a:solidFill>
                  <a:srgbClr val="7030A0"/>
                </a:solidFill>
              </a:rPr>
              <a:t>if it is driven by chance.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14423" y="4867958"/>
            <a:ext cx="9999692" cy="1354217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7030A0"/>
                </a:solidFill>
              </a:rPr>
              <a:t>Local Realism </a:t>
            </a:r>
            <a:r>
              <a:rPr lang="en-US" sz="2200" u="sng" dirty="0" err="1"/>
              <a:t>vs</a:t>
            </a:r>
            <a:r>
              <a:rPr lang="en-US" sz="2200" u="sng" dirty="0"/>
              <a:t> </a:t>
            </a:r>
            <a:r>
              <a:rPr lang="en-US" sz="2200" u="sng" dirty="0">
                <a:solidFill>
                  <a:schemeClr val="accent1"/>
                </a:solidFill>
              </a:rPr>
              <a:t>Quantum Entanglement: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EPR: What if the wave function is very large and a measurement at one end can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   influence the other end via some “</a:t>
            </a:r>
            <a:r>
              <a:rPr lang="en-US" sz="2000" b="1" i="1" dirty="0">
                <a:solidFill>
                  <a:srgbClr val="C00000"/>
                </a:solidFill>
              </a:rPr>
              <a:t>unreasonable spooky interaction</a:t>
            </a:r>
            <a:r>
              <a:rPr lang="en-US" sz="2000" dirty="0">
                <a:solidFill>
                  <a:srgbClr val="C00000"/>
                </a:solidFill>
              </a:rPr>
              <a:t>”.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        Propose a measurement to test </a:t>
            </a:r>
            <a:r>
              <a:rPr lang="en-US" sz="2000" b="1" i="1" dirty="0">
                <a:solidFill>
                  <a:srgbClr val="C00000"/>
                </a:solidFill>
              </a:rPr>
              <a:t>quantum entanglement </a:t>
            </a:r>
            <a:r>
              <a:rPr lang="en-US" sz="2000" dirty="0">
                <a:solidFill>
                  <a:srgbClr val="C00000"/>
                </a:solidFill>
              </a:rPr>
              <a:t>of particles.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378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657679" y="729944"/>
            <a:ext cx="6297022" cy="4449796"/>
            <a:chOff x="1133679" y="1008236"/>
            <a:chExt cx="6297022" cy="4449796"/>
          </a:xfrm>
        </p:grpSpPr>
        <p:pic>
          <p:nvPicPr>
            <p:cNvPr id="3" name="Picture 2" descr="EPR_AliceBob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3679" y="1008236"/>
              <a:ext cx="6297022" cy="444979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670682" y="2301271"/>
              <a:ext cx="5216619" cy="2267178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EPR Paradox – the idea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9059" y="804822"/>
            <a:ext cx="10051341" cy="110799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Two particles produced with known total momentum </a:t>
            </a:r>
            <a:r>
              <a:rPr lang="en-US" sz="2200" i="1" dirty="0" err="1"/>
              <a:t>P</a:t>
            </a:r>
            <a:r>
              <a:rPr lang="en-US" sz="2200" i="1" baseline="-25000" dirty="0" err="1"/>
              <a:t>total</a:t>
            </a:r>
            <a:r>
              <a:rPr lang="en-US" sz="2200" dirty="0">
                <a:solidFill>
                  <a:schemeClr val="accent1"/>
                </a:solidFill>
              </a:rPr>
              <a:t>, and fly far away.</a:t>
            </a:r>
          </a:p>
          <a:p>
            <a:r>
              <a:rPr lang="en-US" sz="2200" dirty="0">
                <a:solidFill>
                  <a:srgbClr val="FF0000"/>
                </a:solidFill>
              </a:rPr>
              <a:t>Alice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b="1" i="1" dirty="0">
                <a:solidFill>
                  <a:srgbClr val="7030A0"/>
                </a:solidFill>
              </a:rPr>
              <a:t>can not </a:t>
            </a:r>
            <a:r>
              <a:rPr lang="en-US" sz="2200" dirty="0">
                <a:solidFill>
                  <a:srgbClr val="7030A0"/>
                </a:solidFill>
              </a:rPr>
              <a:t>measure at the same time </a:t>
            </a:r>
            <a:r>
              <a:rPr lang="en-US" sz="2200" dirty="0"/>
              <a:t>position (</a:t>
            </a:r>
            <a:r>
              <a:rPr lang="en-US" sz="2200" i="1" dirty="0"/>
              <a:t>x</a:t>
            </a:r>
            <a:r>
              <a:rPr lang="en-US" sz="2200" i="1" baseline="-25000" dirty="0"/>
              <a:t>1</a:t>
            </a:r>
            <a:r>
              <a:rPr lang="en-US" sz="2200" dirty="0"/>
              <a:t>)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>
                <a:solidFill>
                  <a:srgbClr val="7030A0"/>
                </a:solidFill>
              </a:rPr>
              <a:t>and </a:t>
            </a:r>
            <a:r>
              <a:rPr lang="en-US" sz="2200" dirty="0"/>
              <a:t>momentum</a:t>
            </a:r>
            <a:r>
              <a:rPr lang="en-US" sz="2200" dirty="0">
                <a:solidFill>
                  <a:srgbClr val="7030A0"/>
                </a:solidFill>
              </a:rPr>
              <a:t> </a:t>
            </a:r>
            <a:r>
              <a:rPr lang="en-US" sz="2200" dirty="0"/>
              <a:t>(</a:t>
            </a:r>
            <a:r>
              <a:rPr lang="en-US" sz="2200" i="1" dirty="0"/>
              <a:t>p</a:t>
            </a:r>
            <a:r>
              <a:rPr lang="en-US" sz="2200" i="1" baseline="-25000" dirty="0"/>
              <a:t>1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of</a:t>
            </a:r>
            <a:r>
              <a:rPr lang="en-US" sz="2200" dirty="0">
                <a:solidFill>
                  <a:srgbClr val="0000FF"/>
                </a:solidFill>
              </a:rPr>
              <a:t> </a:t>
            </a:r>
            <a:r>
              <a:rPr lang="en-US" sz="2200" dirty="0"/>
              <a:t>particle 1</a:t>
            </a:r>
            <a:r>
              <a:rPr lang="en-US" sz="2200" dirty="0">
                <a:solidFill>
                  <a:srgbClr val="0000FF"/>
                </a:solidFill>
              </a:rPr>
              <a:t>.</a:t>
            </a:r>
          </a:p>
          <a:p>
            <a:r>
              <a:rPr lang="en-US" sz="2200" dirty="0">
                <a:solidFill>
                  <a:srgbClr val="0432FF"/>
                </a:solidFill>
              </a:rPr>
              <a:t>Bob </a:t>
            </a:r>
            <a:r>
              <a:rPr lang="en-US" sz="2200" b="1" i="1" dirty="0">
                <a:solidFill>
                  <a:srgbClr val="7030A0"/>
                </a:solidFill>
              </a:rPr>
              <a:t>can not </a:t>
            </a:r>
            <a:r>
              <a:rPr lang="en-US" sz="2200" dirty="0">
                <a:solidFill>
                  <a:srgbClr val="7030A0"/>
                </a:solidFill>
              </a:rPr>
              <a:t>measure at the same time </a:t>
            </a:r>
            <a:r>
              <a:rPr lang="en-US" sz="2200" dirty="0"/>
              <a:t>position (</a:t>
            </a:r>
            <a:r>
              <a:rPr lang="en-US" sz="2200" i="1" dirty="0"/>
              <a:t>x</a:t>
            </a:r>
            <a:r>
              <a:rPr lang="en-US" sz="2200" i="1" baseline="-25000" dirty="0"/>
              <a:t>2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and </a:t>
            </a:r>
            <a:r>
              <a:rPr lang="en-US" sz="2200" dirty="0"/>
              <a:t>momentum (</a:t>
            </a:r>
            <a:r>
              <a:rPr lang="en-US" sz="2200" i="1" dirty="0">
                <a:ea typeface="Times New Roman" charset="0"/>
                <a:cs typeface="Times New Roman" charset="0"/>
              </a:rPr>
              <a:t>p</a:t>
            </a:r>
            <a:r>
              <a:rPr lang="en-US" sz="2200" i="1" baseline="-25000" dirty="0">
                <a:ea typeface="Times New Roman" charset="0"/>
                <a:cs typeface="Times New Roman" charset="0"/>
              </a:rPr>
              <a:t>2</a:t>
            </a:r>
            <a:r>
              <a:rPr lang="en-US" sz="2200" dirty="0"/>
              <a:t>) </a:t>
            </a:r>
            <a:r>
              <a:rPr lang="en-US" sz="2200" dirty="0">
                <a:solidFill>
                  <a:srgbClr val="7030A0"/>
                </a:solidFill>
              </a:rPr>
              <a:t>of </a:t>
            </a:r>
            <a:r>
              <a:rPr lang="en-US" sz="2200" dirty="0"/>
              <a:t>particle 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2868" y="4263146"/>
            <a:ext cx="832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chemeClr val="accent1"/>
                </a:solidFill>
              </a:rPr>
              <a:t>But: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measures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, then automatically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7030A0"/>
                </a:solidFill>
              </a:rPr>
              <a:t>is </a:t>
            </a:r>
            <a:r>
              <a:rPr lang="en-US" sz="2000" b="1" i="1" dirty="0">
                <a:solidFill>
                  <a:srgbClr val="7030A0"/>
                </a:solidFill>
              </a:rPr>
              <a:t>known</a:t>
            </a:r>
            <a:r>
              <a:rPr lang="en-US" sz="2000" dirty="0">
                <a:solidFill>
                  <a:srgbClr val="7030A0"/>
                </a:solidFill>
              </a:rPr>
              <a:t>, since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i="1" dirty="0"/>
              <a:t>+p</a:t>
            </a:r>
            <a:r>
              <a:rPr lang="en-US" sz="2000" i="1" baseline="-25000" dirty="0"/>
              <a:t>2</a:t>
            </a:r>
            <a:r>
              <a:rPr lang="en-US" sz="2000" i="1" dirty="0"/>
              <a:t>= </a:t>
            </a:r>
            <a:r>
              <a:rPr lang="en-US" sz="2000" i="1" dirty="0" err="1"/>
              <a:t>p</a:t>
            </a:r>
            <a:r>
              <a:rPr lang="en-US" sz="2000" i="1" baseline="-25000" dirty="0" err="1"/>
              <a:t>total</a:t>
            </a:r>
            <a:r>
              <a:rPr lang="en-US" sz="2000" i="1" dirty="0"/>
              <a:t> </a:t>
            </a:r>
          </a:p>
          <a:p>
            <a:r>
              <a:rPr lang="en-US" sz="2000" dirty="0">
                <a:solidFill>
                  <a:srgbClr val="7030A0"/>
                </a:solidFill>
              </a:rPr>
              <a:t>If </a:t>
            </a:r>
            <a:r>
              <a:rPr lang="en-US" sz="2000" i="1" dirty="0">
                <a:solidFill>
                  <a:srgbClr val="FF0000"/>
                </a:solidFill>
              </a:rPr>
              <a:t>Alice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measures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x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7030A0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then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is unknown and therefore also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7030A0"/>
                </a:solidFill>
              </a:rPr>
              <a:t>is </a:t>
            </a:r>
            <a:r>
              <a:rPr lang="en-US" sz="2000" b="1" i="1" dirty="0">
                <a:solidFill>
                  <a:srgbClr val="7030A0"/>
                </a:solidFill>
              </a:rPr>
              <a:t>unknown</a:t>
            </a:r>
            <a:r>
              <a:rPr lang="en-US" sz="2000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14755" y="5350208"/>
            <a:ext cx="10415241" cy="1323439"/>
          </a:xfrm>
          <a:prstGeom prst="rect">
            <a:avLst/>
          </a:prstGeom>
          <a:noFill/>
          <a:ln w="127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How can a </a:t>
            </a:r>
            <a:r>
              <a:rPr lang="en-US" sz="2000" dirty="0">
                <a:solidFill>
                  <a:srgbClr val="FF0000"/>
                </a:solidFill>
              </a:rPr>
              <a:t>decision of Alice </a:t>
            </a:r>
            <a:r>
              <a:rPr lang="en-US" sz="2000" dirty="0">
                <a:solidFill>
                  <a:srgbClr val="000090"/>
                </a:solidFill>
              </a:rPr>
              <a:t>to measure </a:t>
            </a:r>
            <a:r>
              <a:rPr lang="en-US" sz="2000" i="1" dirty="0"/>
              <a:t>x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i="1" dirty="0"/>
              <a:t>p</a:t>
            </a:r>
            <a:r>
              <a:rPr lang="en-US" sz="2000" i="1" baseline="-25000" dirty="0"/>
              <a:t>1</a:t>
            </a:r>
            <a:r>
              <a:rPr lang="en-US" sz="2000" dirty="0">
                <a:solidFill>
                  <a:srgbClr val="000090"/>
                </a:solidFill>
              </a:rPr>
              <a:t> affect the quantum state of </a:t>
            </a:r>
            <a:r>
              <a:rPr lang="en-US" sz="2000" dirty="0">
                <a:solidFill>
                  <a:srgbClr val="0000FF"/>
                </a:solidFill>
              </a:rPr>
              <a:t>Bob’s particle </a:t>
            </a:r>
            <a:r>
              <a:rPr lang="en-US" sz="2000" dirty="0">
                <a:solidFill>
                  <a:srgbClr val="000090"/>
                </a:solidFill>
              </a:rPr>
              <a:t>(</a:t>
            </a:r>
            <a:r>
              <a:rPr lang="en-US" sz="2000" i="1" dirty="0"/>
              <a:t>x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90"/>
                </a:solidFill>
              </a:rPr>
              <a:t> or </a:t>
            </a:r>
            <a:r>
              <a:rPr lang="en-US" sz="2000" i="1" dirty="0"/>
              <a:t>p</a:t>
            </a:r>
            <a:r>
              <a:rPr lang="en-US" sz="2000" i="1" baseline="-25000" dirty="0"/>
              <a:t>2</a:t>
            </a:r>
            <a:r>
              <a:rPr lang="en-US" sz="2000" dirty="0">
                <a:solidFill>
                  <a:srgbClr val="000090"/>
                </a:solidFill>
              </a:rPr>
              <a:t> ) at the same time over a long distance?</a:t>
            </a:r>
          </a:p>
          <a:p>
            <a:r>
              <a:rPr lang="en-US" sz="2000" dirty="0">
                <a:solidFill>
                  <a:srgbClr val="000090"/>
                </a:solidFill>
              </a:rPr>
              <a:t>Communication with speed faster than the speed of light? Contradiction with causality?</a:t>
            </a:r>
          </a:p>
          <a:p>
            <a:r>
              <a:rPr lang="en-US" sz="2000" dirty="0">
                <a:solidFill>
                  <a:srgbClr val="000090"/>
                </a:solidFill>
              </a:rPr>
              <a:t>Is there </a:t>
            </a:r>
            <a:r>
              <a:rPr lang="en-US" sz="2000" dirty="0">
                <a:solidFill>
                  <a:srgbClr val="660066"/>
                </a:solidFill>
              </a:rPr>
              <a:t>“</a:t>
            </a:r>
            <a:r>
              <a:rPr lang="en-US" sz="2000" dirty="0">
                <a:solidFill>
                  <a:srgbClr val="C00000"/>
                </a:solidFill>
              </a:rPr>
              <a:t>local realism</a:t>
            </a:r>
            <a:r>
              <a:rPr lang="en-US" sz="2000" dirty="0">
                <a:solidFill>
                  <a:srgbClr val="000090"/>
                </a:solidFill>
              </a:rPr>
              <a:t>” or </a:t>
            </a:r>
            <a:r>
              <a:rPr lang="en-US" sz="2000" dirty="0">
                <a:solidFill>
                  <a:srgbClr val="660066"/>
                </a:solidFill>
              </a:rPr>
              <a:t>“</a:t>
            </a:r>
            <a:r>
              <a:rPr lang="en-US" sz="2000" dirty="0">
                <a:solidFill>
                  <a:srgbClr val="C00000"/>
                </a:solidFill>
              </a:rPr>
              <a:t>spooky action at a distance</a:t>
            </a:r>
            <a:r>
              <a:rPr lang="en-US" sz="2000" dirty="0">
                <a:solidFill>
                  <a:srgbClr val="660066"/>
                </a:solidFill>
              </a:rPr>
              <a:t>”?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91597" y="4069004"/>
            <a:ext cx="354238" cy="18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18837" y="4034794"/>
            <a:ext cx="354238" cy="1873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00190" y="3969704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54748" y="3967407"/>
            <a:ext cx="471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77595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An EPR Experiment with particle “Spin”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161417" y="2073967"/>
            <a:ext cx="3747694" cy="2035544"/>
            <a:chOff x="253487" y="2496586"/>
            <a:chExt cx="3747694" cy="2035544"/>
          </a:xfrm>
        </p:grpSpPr>
        <p:grpSp>
          <p:nvGrpSpPr>
            <p:cNvPr id="21" name="Group 20"/>
            <p:cNvGrpSpPr/>
            <p:nvPr/>
          </p:nvGrpSpPr>
          <p:grpSpPr>
            <a:xfrm>
              <a:off x="305675" y="2637472"/>
              <a:ext cx="3640057" cy="1732122"/>
              <a:chOff x="2258468" y="2683332"/>
              <a:chExt cx="3640057" cy="1732122"/>
            </a:xfrm>
          </p:grpSpPr>
          <p:pic>
            <p:nvPicPr>
              <p:cNvPr id="5" name="Picture 4" descr="EPR_particle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7" name="Right Arrow 6"/>
              <p:cNvSpPr/>
              <p:nvPr/>
            </p:nvSpPr>
            <p:spPr>
              <a:xfrm rot="5400000">
                <a:off x="5303178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16200000">
                <a:off x="3379722" y="316770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5400000">
                <a:off x="3379722" y="3815670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ight Arrow 10"/>
              <p:cNvSpPr/>
              <p:nvPr/>
            </p:nvSpPr>
            <p:spPr>
              <a:xfrm rot="16200000">
                <a:off x="5303179" y="3800627"/>
                <a:ext cx="303302" cy="105300"/>
              </a:xfrm>
              <a:prstGeom prst="rightArrow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74217" y="3953789"/>
                <a:ext cx="361578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 </a:t>
                </a:r>
                <a:r>
                  <a:rPr lang="en-US" sz="2400" dirty="0"/>
                  <a:t>+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2258468" y="2683332"/>
                <a:ext cx="3640057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x</a:t>
                </a:r>
                <a:r>
                  <a:rPr lang="en-US" dirty="0"/>
                  <a:t>-Spin=    </a:t>
                </a:r>
                <a:r>
                  <a:rPr lang="en-US" sz="2400" dirty="0"/>
                  <a:t>+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253487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963872" y="2073967"/>
            <a:ext cx="3773788" cy="2035544"/>
            <a:chOff x="4941740" y="2496586"/>
            <a:chExt cx="3773788" cy="2035544"/>
          </a:xfrm>
        </p:grpSpPr>
        <p:grpSp>
          <p:nvGrpSpPr>
            <p:cNvPr id="32" name="Group 31"/>
            <p:cNvGrpSpPr/>
            <p:nvPr/>
          </p:nvGrpSpPr>
          <p:grpSpPr>
            <a:xfrm>
              <a:off x="5075471" y="2637472"/>
              <a:ext cx="3640057" cy="1621323"/>
              <a:chOff x="2318136" y="2742993"/>
              <a:chExt cx="3640057" cy="1621323"/>
            </a:xfrm>
          </p:grpSpPr>
          <p:pic>
            <p:nvPicPr>
              <p:cNvPr id="31" name="Picture 30" descr="EPR_particles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76928" y="3184753"/>
                <a:ext cx="2530061" cy="723176"/>
              </a:xfrm>
              <a:prstGeom prst="rect">
                <a:avLst/>
              </a:prstGeom>
            </p:spPr>
          </p:pic>
          <p:sp>
            <p:nvSpPr>
              <p:cNvPr id="24" name="Right Arrow 23"/>
              <p:cNvSpPr/>
              <p:nvPr/>
            </p:nvSpPr>
            <p:spPr>
              <a:xfrm>
                <a:off x="5303178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ight Arrow 24"/>
              <p:cNvSpPr/>
              <p:nvPr/>
            </p:nvSpPr>
            <p:spPr>
              <a:xfrm rot="10800000">
                <a:off x="3379722" y="316770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ight Arrow 25"/>
              <p:cNvSpPr/>
              <p:nvPr/>
            </p:nvSpPr>
            <p:spPr>
              <a:xfrm>
                <a:off x="3379722" y="3815670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ight Arrow 26"/>
              <p:cNvSpPr/>
              <p:nvPr/>
            </p:nvSpPr>
            <p:spPr>
              <a:xfrm rot="10800000">
                <a:off x="5303179" y="3800627"/>
                <a:ext cx="303302" cy="10530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33885" y="3902651"/>
                <a:ext cx="36157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–</a:t>
                </a:r>
                <a:r>
                  <a:rPr lang="en-US" dirty="0"/>
                  <a:t>                                  </a:t>
                </a:r>
                <a:r>
                  <a:rPr lang="en-US" sz="2400" dirty="0"/>
                  <a:t> +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8136" y="2742993"/>
                <a:ext cx="36400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1: </a:t>
                </a:r>
                <a:r>
                  <a:rPr lang="en-US" b="1" i="1" dirty="0" err="1">
                    <a:solidFill>
                      <a:srgbClr val="7030A0"/>
                    </a:solidFill>
                  </a:rPr>
                  <a:t>z</a:t>
                </a:r>
                <a:r>
                  <a:rPr lang="en-US" dirty="0"/>
                  <a:t>-Spin=    </a:t>
                </a:r>
                <a:r>
                  <a:rPr lang="en-US" sz="2400" dirty="0"/>
                  <a:t>+ </a:t>
                </a:r>
                <a:r>
                  <a:rPr lang="en-US" dirty="0"/>
                  <a:t>                                 </a:t>
                </a:r>
                <a:r>
                  <a:rPr lang="en-US" sz="2400" dirty="0"/>
                  <a:t>–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4941740" y="2496586"/>
              <a:ext cx="3747694" cy="20355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2913293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82645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13274" y="2052251"/>
            <a:ext cx="559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145876" y="2052251"/>
            <a:ext cx="478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Bob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097603" y="5435677"/>
            <a:ext cx="7747535" cy="1015663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Quantum wave function: total spin = 0.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If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Alice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2060"/>
                </a:solidFill>
              </a:rPr>
              <a:t>measures spin of her particle along the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-direction,</a:t>
            </a:r>
          </a:p>
          <a:p>
            <a:r>
              <a:rPr lang="en-US" sz="2000" dirty="0">
                <a:solidFill>
                  <a:srgbClr val="002060"/>
                </a:solidFill>
              </a:rPr>
              <a:t>Then also </a:t>
            </a:r>
            <a:r>
              <a:rPr lang="en-US" sz="2000" dirty="0">
                <a:solidFill>
                  <a:srgbClr val="0000FF"/>
                </a:solidFill>
              </a:rPr>
              <a:t>Bob’s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2060"/>
                </a:solidFill>
              </a:rPr>
              <a:t>particle’s spin points (oppositely) along the </a:t>
            </a:r>
            <a:r>
              <a:rPr lang="en-US" sz="2000" b="1" dirty="0">
                <a:solidFill>
                  <a:srgbClr val="9A009F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-direction!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7129" y="4268376"/>
            <a:ext cx="8520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Quantum:</a:t>
            </a:r>
          </a:p>
          <a:p>
            <a:r>
              <a:rPr lang="en-US" sz="2000" dirty="0">
                <a:solidFill>
                  <a:srgbClr val="002060"/>
                </a:solidFill>
              </a:rPr>
              <a:t>After first measuring </a:t>
            </a:r>
            <a:r>
              <a:rPr lang="en-US" sz="2000" b="1" i="1" dirty="0">
                <a:solidFill>
                  <a:srgbClr val="7030A0"/>
                </a:solidFill>
              </a:rPr>
              <a:t>z</a:t>
            </a:r>
            <a:r>
              <a:rPr lang="en-US" sz="2000" dirty="0">
                <a:solidFill>
                  <a:srgbClr val="002060"/>
                </a:solidFill>
              </a:rPr>
              <a:t>, then the probability of </a:t>
            </a:r>
            <a:r>
              <a:rPr lang="en-US" sz="2000" b="1" i="1" dirty="0">
                <a:solidFill>
                  <a:srgbClr val="7030A0"/>
                </a:solidFill>
              </a:rPr>
              <a:t>+x </a:t>
            </a:r>
            <a:r>
              <a:rPr lang="en-US" sz="2000" dirty="0">
                <a:solidFill>
                  <a:srgbClr val="002060"/>
                </a:solidFill>
              </a:rPr>
              <a:t>vs</a:t>
            </a:r>
            <a:r>
              <a:rPr lang="en-US" sz="2000" dirty="0"/>
              <a:t> </a:t>
            </a:r>
            <a:r>
              <a:rPr lang="mr-IN" sz="2000" b="1" dirty="0">
                <a:solidFill>
                  <a:srgbClr val="7030A0"/>
                </a:solidFill>
              </a:rPr>
              <a:t>–</a:t>
            </a:r>
            <a:r>
              <a:rPr lang="en-US" sz="2000" b="1" dirty="0">
                <a:solidFill>
                  <a:srgbClr val="7030A0"/>
                </a:solidFill>
              </a:rPr>
              <a:t>x </a:t>
            </a:r>
            <a:r>
              <a:rPr lang="en-US" sz="2000" dirty="0">
                <a:solidFill>
                  <a:srgbClr val="002060"/>
                </a:solidFill>
              </a:rPr>
              <a:t>= 50%-50%.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After subsequently measuring </a:t>
            </a:r>
            <a:r>
              <a:rPr lang="en-US" sz="2000" dirty="0" err="1">
                <a:solidFill>
                  <a:srgbClr val="002060"/>
                </a:solidFill>
              </a:rPr>
              <a:t>eg</a:t>
            </a:r>
            <a:r>
              <a:rPr lang="en-US" sz="2000" dirty="0">
                <a:solidFill>
                  <a:srgbClr val="002060"/>
                </a:solidFill>
              </a:rPr>
              <a:t>. </a:t>
            </a:r>
            <a:r>
              <a:rPr lang="en-US" sz="2000" b="1" dirty="0">
                <a:solidFill>
                  <a:srgbClr val="7030A0"/>
                </a:solidFill>
              </a:rPr>
              <a:t>+x</a:t>
            </a:r>
            <a:r>
              <a:rPr lang="en-US" sz="2000" dirty="0">
                <a:solidFill>
                  <a:srgbClr val="002060"/>
                </a:solidFill>
              </a:rPr>
              <a:t>, the probability of </a:t>
            </a:r>
            <a:r>
              <a:rPr lang="en-US" sz="2000" b="1" dirty="0">
                <a:solidFill>
                  <a:srgbClr val="7030A0"/>
                </a:solidFill>
              </a:rPr>
              <a:t>+z </a:t>
            </a:r>
            <a:r>
              <a:rPr lang="en-US" sz="2000" dirty="0">
                <a:solidFill>
                  <a:srgbClr val="002060"/>
                </a:solidFill>
              </a:rPr>
              <a:t>vs</a:t>
            </a:r>
            <a:r>
              <a:rPr lang="en-US" sz="2000" b="1" dirty="0">
                <a:solidFill>
                  <a:srgbClr val="9A009F"/>
                </a:solidFill>
              </a:rPr>
              <a:t> </a:t>
            </a:r>
            <a:r>
              <a:rPr lang="mr-IN" sz="2000" b="1" dirty="0">
                <a:solidFill>
                  <a:srgbClr val="7030A0"/>
                </a:solidFill>
              </a:rPr>
              <a:t>–</a:t>
            </a:r>
            <a:r>
              <a:rPr lang="en-US" sz="2000" b="1" dirty="0">
                <a:solidFill>
                  <a:srgbClr val="7030A0"/>
                </a:solidFill>
              </a:rPr>
              <a:t>z </a:t>
            </a:r>
            <a:r>
              <a:rPr lang="en-US" sz="2000" dirty="0">
                <a:solidFill>
                  <a:srgbClr val="002060"/>
                </a:solidFill>
              </a:rPr>
              <a:t>= 50%-50% etc.!</a:t>
            </a:r>
          </a:p>
        </p:txBody>
      </p:sp>
      <p:sp>
        <p:nvSpPr>
          <p:cNvPr id="44" name="Freeform 43"/>
          <p:cNvSpPr/>
          <p:nvPr/>
        </p:nvSpPr>
        <p:spPr>
          <a:xfrm>
            <a:off x="3521312" y="2214853"/>
            <a:ext cx="1543762" cy="211658"/>
          </a:xfrm>
          <a:custGeom>
            <a:avLst/>
            <a:gdLst>
              <a:gd name="connsiteX0" fmla="*/ 0 w 6792685"/>
              <a:gd name="connsiteY0" fmla="*/ 1586377 h 1586377"/>
              <a:gd name="connsiteX1" fmla="*/ 3340359 w 6792685"/>
              <a:gd name="connsiteY1" fmla="*/ 173 h 1586377"/>
              <a:gd name="connsiteX2" fmla="*/ 6792685 w 6792685"/>
              <a:gd name="connsiteY2" fmla="*/ 1474410 h 1586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685" h="1586377">
                <a:moveTo>
                  <a:pt x="0" y="1586377"/>
                </a:moveTo>
                <a:cubicBezTo>
                  <a:pt x="1104122" y="802605"/>
                  <a:pt x="2208245" y="18834"/>
                  <a:pt x="3340359" y="173"/>
                </a:cubicBezTo>
                <a:cubicBezTo>
                  <a:pt x="4472473" y="-18488"/>
                  <a:pt x="6792685" y="1474410"/>
                  <a:pt x="6792685" y="1474410"/>
                </a:cubicBezTo>
              </a:path>
            </a:pathLst>
          </a:custGeom>
          <a:noFill/>
          <a:ln w="38100"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 descr="ElectronSp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2681" y="415642"/>
            <a:ext cx="1729043" cy="1473938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412164" y="716695"/>
                <a:ext cx="101588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Produce two particles with an opposite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spin quantum state.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Heisenberg uncertainty: an electron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cannot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have well defined </a:t>
                </a:r>
                <a:r>
                  <a:rPr lang="en-US" sz="2000" b="1" i="1" dirty="0">
                    <a:solidFill>
                      <a:schemeClr val="accent1"/>
                    </a:solidFill>
                  </a:rPr>
                  <a:t>spin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 at same time along two different directions, </a:t>
                </a:r>
                <a:r>
                  <a:rPr lang="en-US" sz="2000" dirty="0" err="1">
                    <a:solidFill>
                      <a:schemeClr val="accent1"/>
                    </a:solidFill>
                  </a:rPr>
                  <a:t>eg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.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z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and</a:t>
                </a:r>
                <a:r>
                  <a:rPr lang="en-US" sz="2000" dirty="0">
                    <a:solidFill>
                      <a:srgbClr val="7030A0"/>
                    </a:solidFill>
                  </a:rPr>
                  <a:t> 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x</a:t>
                </a:r>
              </a:p>
              <a:p>
                <a:r>
                  <a:rPr lang="en-US" sz="2000" b="1" dirty="0">
                    <a:solidFill>
                      <a:srgbClr val="7030A0"/>
                    </a:solidFill>
                  </a:rPr>
                  <a:t>spin is quantized and can only have values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“+”</m:t>
                    </m:r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 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“−”</m:t>
                    </m:r>
                  </m:oMath>
                </a14:m>
                <a:endParaRPr lang="en-US" sz="2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164" y="716695"/>
                <a:ext cx="10158856" cy="1015663"/>
              </a:xfrm>
              <a:prstGeom prst="rect">
                <a:avLst/>
              </a:prstGeom>
              <a:blipFill>
                <a:blip r:embed="rId5"/>
                <a:stretch>
                  <a:fillRect l="-624" t="-3704" r="-999" b="-987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11677776" y="148624"/>
            <a:ext cx="301686" cy="36933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9476" y="2753655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3E18E-EE88-6A79-7EBD-4C56F17D63D2}"/>
              </a:ext>
            </a:extLst>
          </p:cNvPr>
          <p:cNvSpPr txBox="1"/>
          <p:nvPr/>
        </p:nvSpPr>
        <p:spPr>
          <a:xfrm>
            <a:off x="9978909" y="2725282"/>
            <a:ext cx="1307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Total spin=0</a:t>
            </a:r>
          </a:p>
        </p:txBody>
      </p:sp>
    </p:spTree>
    <p:extLst>
      <p:ext uri="{BB962C8B-B14F-4D97-AF65-F5344CB8AC3E}">
        <p14:creationId xmlns:p14="http://schemas.microsoft.com/office/powerpoint/2010/main" val="10232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 animBg="1"/>
      <p:bldP spid="37" grpId="0"/>
      <p:bldP spid="44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16332</TotalTime>
  <Words>4804</Words>
  <Application>Microsoft Macintosh PowerPoint</Application>
  <PresentationFormat>Widescreen</PresentationFormat>
  <Paragraphs>575</Paragraphs>
  <Slides>39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.AppleSystemUIFont</vt:lpstr>
      <vt:lpstr>Arial</vt:lpstr>
      <vt:lpstr>Calibri</vt:lpstr>
      <vt:lpstr>Calibri Light</vt:lpstr>
      <vt:lpstr>Cambria Math</vt:lpstr>
      <vt:lpstr>Tahoma</vt:lpstr>
      <vt:lpstr>Office Theme</vt:lpstr>
      <vt:lpstr>PowerPoint Presentation</vt:lpstr>
      <vt:lpstr>   The Relativistic Quantum World</vt:lpstr>
      <vt:lpstr>PowerPoint Presentation</vt:lpstr>
      <vt:lpstr>   Einstein’s Final Objection</vt:lpstr>
      <vt:lpstr>   Einstein’s Final Objection</vt:lpstr>
      <vt:lpstr>PowerPoint Presentation</vt:lpstr>
      <vt:lpstr>   The EPR Paradox (1935)</vt:lpstr>
      <vt:lpstr>   The EPR Paradox – the idea</vt:lpstr>
      <vt:lpstr>   An EPR Experiment with particle “Spin”</vt:lpstr>
      <vt:lpstr>   An EPR Experiment with particle “Spin”</vt:lpstr>
      <vt:lpstr>   Bell inequality – EPR with photons!</vt:lpstr>
      <vt:lpstr>   Alain Aspect 1982 – EPR with photons!</vt:lpstr>
      <vt:lpstr>   Alain Aspect 1982 – EPR with photons!</vt:lpstr>
      <vt:lpstr>   Alain Aspect 1982 – EPR with photons!</vt:lpstr>
      <vt:lpstr>   Alain Aspect 1982 – EPR with photons!</vt:lpstr>
      <vt:lpstr>   Alain Aspect 1982 – EPR with photons!</vt:lpstr>
      <vt:lpstr>   Closing the loopholes: Delft 2015</vt:lpstr>
      <vt:lpstr>   Closing the loopholes: Delft 2015</vt:lpstr>
      <vt:lpstr>   2022 Nobel Prize</vt:lpstr>
      <vt:lpstr>   Interpretations of Quantum Mechanics</vt:lpstr>
      <vt:lpstr>  Quantum Interpretations</vt:lpstr>
      <vt:lpstr>   Many Worlds Interpretation</vt:lpstr>
      <vt:lpstr>   Many Worlds Interpretation</vt:lpstr>
      <vt:lpstr>   Many Worlds Interpretation</vt:lpstr>
      <vt:lpstr>   Many Worlds test</vt:lpstr>
      <vt:lpstr>   Many Worlds test</vt:lpstr>
      <vt:lpstr>   Modern view of Measurement: Decoherence</vt:lpstr>
      <vt:lpstr>   Further Reading</vt:lpstr>
      <vt:lpstr>   Application 1: Quantum Cryptography</vt:lpstr>
      <vt:lpstr>   Application 1: Quantum Cryptography</vt:lpstr>
      <vt:lpstr>   Application 1: Quantum Cryptography</vt:lpstr>
      <vt:lpstr>   Application 2: Quantum Computer</vt:lpstr>
      <vt:lpstr>   Application 2: Quantum Computer</vt:lpstr>
      <vt:lpstr>   Personal Involvement at UM</vt:lpstr>
      <vt:lpstr>   Summary: Quantum Reality and the Measurement Problem </vt:lpstr>
      <vt:lpstr>   Summary of the lectures sofar</vt:lpstr>
      <vt:lpstr>   Next Week</vt:lpstr>
      <vt:lpstr>   Next Week</vt:lpstr>
      <vt:lpstr>   Perhaps time for…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1211</cp:revision>
  <dcterms:created xsi:type="dcterms:W3CDTF">2018-08-16T13:53:51Z</dcterms:created>
  <dcterms:modified xsi:type="dcterms:W3CDTF">2025-09-30T08:53:29Z</dcterms:modified>
</cp:coreProperties>
</file>