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1613" r:id="rId2"/>
    <p:sldId id="1446" r:id="rId3"/>
    <p:sldId id="1920" r:id="rId4"/>
    <p:sldId id="1921" r:id="rId5"/>
    <p:sldId id="1922" r:id="rId6"/>
    <p:sldId id="1964" r:id="rId7"/>
    <p:sldId id="1927" r:id="rId8"/>
    <p:sldId id="1928" r:id="rId9"/>
    <p:sldId id="1929" r:id="rId10"/>
    <p:sldId id="1930" r:id="rId11"/>
    <p:sldId id="1931" r:id="rId12"/>
    <p:sldId id="1932" r:id="rId13"/>
    <p:sldId id="1933" r:id="rId14"/>
    <p:sldId id="1894" r:id="rId15"/>
    <p:sldId id="1934" r:id="rId16"/>
    <p:sldId id="1936" r:id="rId17"/>
    <p:sldId id="1897" r:id="rId18"/>
    <p:sldId id="1937" r:id="rId19"/>
    <p:sldId id="1938" r:id="rId20"/>
    <p:sldId id="1941" r:id="rId21"/>
    <p:sldId id="1942" r:id="rId22"/>
    <p:sldId id="1943" r:id="rId23"/>
    <p:sldId id="1903" r:id="rId24"/>
    <p:sldId id="1904" r:id="rId25"/>
    <p:sldId id="1905" r:id="rId26"/>
    <p:sldId id="1970" r:id="rId27"/>
    <p:sldId id="1947" r:id="rId28"/>
    <p:sldId id="1972" r:id="rId29"/>
    <p:sldId id="1909" r:id="rId30"/>
    <p:sldId id="2026" r:id="rId31"/>
    <p:sldId id="1951" r:id="rId32"/>
    <p:sldId id="1952" r:id="rId33"/>
    <p:sldId id="1958" r:id="rId34"/>
    <p:sldId id="1959" r:id="rId35"/>
    <p:sldId id="1955" r:id="rId36"/>
    <p:sldId id="1960" r:id="rId37"/>
    <p:sldId id="2025" r:id="rId38"/>
    <p:sldId id="2024" r:id="rId39"/>
    <p:sldId id="1917" r:id="rId40"/>
    <p:sldId id="1918" r:id="rId41"/>
    <p:sldId id="191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8000"/>
    <a:srgbClr val="CC00FF"/>
    <a:srgbClr val="000090"/>
    <a:srgbClr val="009051"/>
    <a:srgbClr val="76D6FF"/>
    <a:srgbClr val="4FB1FF"/>
    <a:srgbClr val="542378"/>
    <a:srgbClr val="DD84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6"/>
    <p:restoredTop sz="94628"/>
  </p:normalViewPr>
  <p:slideViewPr>
    <p:cSldViewPr snapToGrid="0" snapToObjects="1">
      <p:cViewPr varScale="1">
        <p:scale>
          <a:sx n="86" d="100"/>
          <a:sy n="86" d="100"/>
        </p:scale>
        <p:origin x="21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88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Café de Pieter in </a:t>
            </a:r>
            <a:r>
              <a:rPr lang="en-US" dirty="0" err="1"/>
              <a:t>Pieterstraat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28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set-up,</a:t>
            </a:r>
            <a:r>
              <a:rPr lang="en-US" baseline="0" dirty="0"/>
              <a:t> but move the microscopes very far away</a:t>
            </a:r>
            <a:r>
              <a:rPr lang="mr-IN" baseline="0" dirty="0"/>
              <a:t>……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Wheeler: promotor of Feynman and Everett III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23298-0121-6440-AFC7-95544FAF660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54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Right:</a:t>
            </a:r>
          </a:p>
          <a:p>
            <a:r>
              <a:rPr lang="en-US" dirty="0"/>
              <a:t>Do we see “bullets” distribution in green</a:t>
            </a:r>
            <a:r>
              <a:rPr lang="en-US" baseline="0" dirty="0"/>
              <a:t> and red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dirty="0"/>
              <a:t>or</a:t>
            </a:r>
          </a:p>
          <a:p>
            <a:r>
              <a:rPr lang="en-US" dirty="0"/>
              <a:t>Do</a:t>
            </a:r>
            <a:r>
              <a:rPr lang="en-US" baseline="0" dirty="0"/>
              <a:t> we see “waves”, distributions in black?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59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Gravitational lensing: light bends around galaxies.</a:t>
            </a:r>
          </a:p>
          <a:p>
            <a:r>
              <a:rPr lang="en-US" dirty="0"/>
              <a:t>The galaxies now work as a “double slit”</a:t>
            </a:r>
          </a:p>
          <a:p>
            <a:endParaRPr lang="en-US" dirty="0"/>
          </a:p>
          <a:p>
            <a:r>
              <a:rPr lang="en-US" dirty="0"/>
              <a:t>Example right bottom:</a:t>
            </a:r>
            <a:r>
              <a:rPr lang="en-US" baseline="0" dirty="0"/>
              <a:t> two images of the same galaxy with lensing.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2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Elecrons</a:t>
            </a:r>
            <a:r>
              <a:rPr lang="en-US" dirty="0"/>
              <a:t> or photons</a:t>
            </a:r>
            <a:r>
              <a:rPr lang="en-US" baseline="0" dirty="0"/>
              <a:t> is not important: “quanta”.</a:t>
            </a:r>
          </a:p>
          <a:p>
            <a:r>
              <a:rPr lang="en-US" baseline="0" dirty="0"/>
              <a:t>Count the photons “left” and “right” or make an interference:</a:t>
            </a:r>
          </a:p>
          <a:p>
            <a:r>
              <a:rPr lang="en-US" baseline="0" dirty="0"/>
              <a:t>Each photon goes both ways!!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33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D1=path1    D2=path2</a:t>
            </a:r>
          </a:p>
          <a:p>
            <a:endParaRPr lang="en-US" dirty="0"/>
          </a:p>
          <a:p>
            <a:r>
              <a:rPr lang="en-US" dirty="0"/>
              <a:t>Beam splitters: 50% light</a:t>
            </a:r>
            <a:r>
              <a:rPr lang="en-US" baseline="0" dirty="0"/>
              <a:t> is transmitted, 50% light is reflected (also single photon waves!)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47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Looking: D1 “looks” at path1 – D2 looks at path2</a:t>
            </a:r>
          </a:p>
          <a:p>
            <a:r>
              <a:rPr lang="en-US" dirty="0"/>
              <a:t>"Are you a particle?" Yes!</a:t>
            </a:r>
          </a:p>
          <a:p>
            <a:endParaRPr lang="en-US" dirty="0"/>
          </a:p>
          <a:p>
            <a:r>
              <a:rPr lang="en-US" dirty="0"/>
              <a:t>Not looking: mirror mixes again path1 and path2</a:t>
            </a:r>
          </a:p>
          <a:p>
            <a:r>
              <a:rPr lang="en-US" dirty="0"/>
              <a:t>"Are you a wave?" Yes!</a:t>
            </a:r>
          </a:p>
          <a:p>
            <a:endParaRPr lang="en-US" dirty="0"/>
          </a:p>
          <a:p>
            <a:r>
              <a:rPr lang="en-US" dirty="0"/>
              <a:t>Phase shift by changing the</a:t>
            </a:r>
            <a:r>
              <a:rPr lang="en-US" baseline="0" dirty="0"/>
              <a:t> length of path1 and path2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232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</a:t>
            </a:r>
            <a:r>
              <a:rPr lang="en-US" baseline="0" dirty="0"/>
              <a:t> the paths very long and decide to open or close *after* the photon chose path1 or path2.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2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Blues café the Duke in de </a:t>
            </a:r>
            <a:r>
              <a:rPr lang="en-US" dirty="0" err="1"/>
              <a:t>Koestraat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98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long as we</a:t>
            </a:r>
            <a:r>
              <a:rPr lang="en-US" baseline="0" dirty="0"/>
              <a:t> don't look the cat is in a superposition of both states.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nice game invented by Wheeler based on the 20Q game.</a:t>
            </a:r>
          </a:p>
          <a:p>
            <a:endParaRPr lang="en-US" dirty="0"/>
          </a:p>
          <a:p>
            <a:r>
              <a:rPr lang="en-US" dirty="0"/>
              <a:t>You have to guess a word within</a:t>
            </a:r>
            <a:r>
              <a:rPr lang="en-US" baseline="0" dirty="0"/>
              <a:t> 20 yes/no questions.</a:t>
            </a:r>
          </a:p>
          <a:p>
            <a:r>
              <a:rPr lang="en-US" baseline="0" dirty="0"/>
              <a:t>2^20 ~ 1 million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0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Wheeler’s commented his career in three parts:</a:t>
            </a:r>
          </a:p>
          <a:p>
            <a:pPr lvl="1"/>
            <a:r>
              <a:rPr lang="en-US" dirty="0"/>
              <a:t>Everything is particles</a:t>
            </a:r>
          </a:p>
          <a:p>
            <a:pPr lvl="1"/>
            <a:r>
              <a:rPr lang="en-US" dirty="0"/>
              <a:t>Everything is fields</a:t>
            </a:r>
          </a:p>
          <a:p>
            <a:pPr lvl="1"/>
            <a:r>
              <a:rPr lang="en-US" dirty="0"/>
              <a:t>Everything is Information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86554-763C-A541-B552-B1CE23FBB6E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72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Quantum Mechanics </a:t>
            </a:r>
            <a:r>
              <a:rPr lang="en-US" dirty="0" err="1"/>
              <a:t>sofar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5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Heisenberg and Schrodinger also had to complementary ways to describe</a:t>
            </a:r>
            <a:r>
              <a:rPr lang="en-US" baseline="0" dirty="0"/>
              <a:t> it ;-)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80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Niels Bohr: Nestor</a:t>
            </a:r>
            <a:r>
              <a:rPr lang="en-US" baseline="0" dirty="0"/>
              <a:t> of the Copenhagen interpretation of Quantum Mechanics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15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take it further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4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9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up the waves and then</a:t>
            </a:r>
            <a:r>
              <a:rPr lang="en-US" baseline="0" dirty="0"/>
              <a:t> square the result for the intensity. Similar to quantum probability which is the square of the wave 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9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08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50690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lecture series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Studium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 10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 8,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BAD6F-3BB3-E86D-FDE6-1E07AC701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930777"/>
            <a:ext cx="3465722" cy="23104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728AF7-80BD-26F4-FA27-0919CB001F29}"/>
              </a:ext>
            </a:extLst>
          </p:cNvPr>
          <p:cNvSpPr/>
          <p:nvPr/>
        </p:nvSpPr>
        <p:spPr>
          <a:xfrm>
            <a:off x="10191122" y="2972384"/>
            <a:ext cx="481971" cy="257559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7B2C2-CF0C-543D-6E45-11682074D973}"/>
              </a:ext>
            </a:extLst>
          </p:cNvPr>
          <p:cNvSpPr/>
          <p:nvPr/>
        </p:nvSpPr>
        <p:spPr>
          <a:xfrm>
            <a:off x="8016691" y="2972385"/>
            <a:ext cx="556656" cy="224901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3A9DE-1D6A-C5AA-CF73-68D7C52F3FC2}"/>
              </a:ext>
            </a:extLst>
          </p:cNvPr>
          <p:cNvSpPr txBox="1"/>
          <p:nvPr/>
        </p:nvSpPr>
        <p:spPr>
          <a:xfrm>
            <a:off x="7979785" y="2945204"/>
            <a:ext cx="6327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BE495-3400-8A3E-919D-2966BB163B1C}"/>
              </a:ext>
            </a:extLst>
          </p:cNvPr>
          <p:cNvSpPr txBox="1"/>
          <p:nvPr/>
        </p:nvSpPr>
        <p:spPr>
          <a:xfrm>
            <a:off x="10230298" y="2963374"/>
            <a:ext cx="5275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582955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9EB92-C2C3-14FD-7954-586C52367B6E}"/>
              </a:ext>
            </a:extLst>
          </p:cNvPr>
          <p:cNvSpPr txBox="1"/>
          <p:nvPr/>
        </p:nvSpPr>
        <p:spPr>
          <a:xfrm>
            <a:off x="8079204" y="4491837"/>
            <a:ext cx="589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F19317-55EA-0034-32E5-28FAE6942AEC}"/>
              </a:ext>
            </a:extLst>
          </p:cNvPr>
          <p:cNvSpPr txBox="1"/>
          <p:nvPr/>
        </p:nvSpPr>
        <p:spPr>
          <a:xfrm>
            <a:off x="8328304" y="5669578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Dead</a:t>
            </a:r>
          </a:p>
        </p:txBody>
      </p:sp>
    </p:spTree>
    <p:extLst>
      <p:ext uri="{BB962C8B-B14F-4D97-AF65-F5344CB8AC3E}">
        <p14:creationId xmlns:p14="http://schemas.microsoft.com/office/powerpoint/2010/main" val="407140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3" grpId="0"/>
      <p:bldP spid="11" grpId="0"/>
      <p:bldP spid="9" grpId="0" animBg="1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ynmanLecturesElectrons.pdf">
            <a:extLst>
              <a:ext uri="{FF2B5EF4-FFF2-40B4-BE49-F238E27FC236}">
                <a16:creationId xmlns:a16="http://schemas.microsoft.com/office/drawing/2014/main" id="{0420CCF7-C08D-5C9E-BE2E-95A6C74B3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71" y="1211267"/>
            <a:ext cx="9144000" cy="4435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Experiment with Electrons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7806" y="689124"/>
            <a:ext cx="6251520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Shoot single electrons, one by one at the double slit: 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Observe a wave-like quantum interference!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34578" y="4977565"/>
            <a:ext cx="1375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 </a:t>
            </a:r>
            <a:r>
              <a:rPr lang="en-US" dirty="0"/>
              <a:t>+ </a:t>
            </a:r>
            <a:r>
              <a:rPr lang="en-US" dirty="0">
                <a:latin typeface="Symbol"/>
              </a:rPr>
              <a:t>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4222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4222" y="4960519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479450" y="2047368"/>
                <a:ext cx="2542876" cy="652551"/>
              </a:xfrm>
              <a:prstGeom prst="rect">
                <a:avLst/>
              </a:prstGeom>
              <a:ln w="12700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accent1"/>
                    </a:solidFill>
                  </a:rPr>
                  <a:t>Quantum </a:t>
                </a:r>
                <a:r>
                  <a:rPr lang="en-US" dirty="0">
                    <a:solidFill>
                      <a:schemeClr val="accent1"/>
                    </a:solidFill>
                  </a:rPr>
                  <a:t>Waves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br>
                  <a:rPr lang="en-US" b="1" i="0" dirty="0">
                    <a:solidFill>
                      <a:schemeClr val="accent1"/>
                    </a:solidFill>
                    <a:latin typeface="Cambria Math" charset="0"/>
                  </a:rPr>
                </a:br>
                <a:r>
                  <a:rPr lang="en-US" b="1" i="0" dirty="0">
                    <a:solidFill>
                      <a:schemeClr val="accent1"/>
                    </a:solidFill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𝑷𝒓𝒐𝒃</m:t>
                    </m:r>
                    <m:d>
                      <m:dPr>
                        <m:ctrlPr>
                          <a:rPr lang="is-I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𝝍</m:t>
                            </m:r>
                            <m:d>
                              <m:dPr>
                                <m:ctrlPr>
                                  <a:rPr lang="is-IS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𝒕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450" y="2047368"/>
                <a:ext cx="2542876" cy="652551"/>
              </a:xfrm>
              <a:prstGeom prst="rect">
                <a:avLst/>
              </a:prstGeom>
              <a:blipFill rotWithShape="0">
                <a:blip r:embed="rId4"/>
                <a:stretch>
                  <a:fillRect l="-1671" t="-4587" b="-5505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BDF8B7B-9199-81DA-8483-B3C1810D9D4E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79368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3: Experiment with Electrons</a:t>
            </a:r>
          </a:p>
        </p:txBody>
      </p:sp>
      <p:pic>
        <p:nvPicPr>
          <p:cNvPr id="4" name="Picture 3" descr="FeynmanLectures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71" y="1211267"/>
            <a:ext cx="9144000" cy="4435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34578" y="4977565"/>
            <a:ext cx="1375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 </a:t>
            </a:r>
            <a:r>
              <a:rPr lang="en-US" dirty="0"/>
              <a:t>+ </a:t>
            </a:r>
            <a:r>
              <a:rPr lang="en-US" dirty="0">
                <a:latin typeface="Symbol"/>
              </a:rPr>
              <a:t>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4222" y="5221892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2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4222" y="4960519"/>
            <a:ext cx="6515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Symbol"/>
              </a:rPr>
              <a:t>|y</a:t>
            </a:r>
            <a:r>
              <a:rPr lang="en-US" baseline="-25000" dirty="0"/>
              <a:t>1</a:t>
            </a:r>
            <a:r>
              <a:rPr lang="en-US" dirty="0"/>
              <a:t>|</a:t>
            </a:r>
            <a:r>
              <a:rPr lang="en-US" baseline="30000" dirty="0"/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2446" y="2292626"/>
            <a:ext cx="4492487" cy="181588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glow rad="1270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Although the electron is detected as a “lump” on the screen, apparently it has gone through both slits!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9479450" y="2047368"/>
                <a:ext cx="2542876" cy="652551"/>
              </a:xfrm>
              <a:prstGeom prst="rect">
                <a:avLst/>
              </a:prstGeom>
              <a:ln w="12700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accent1"/>
                    </a:solidFill>
                  </a:rPr>
                  <a:t>Quantum </a:t>
                </a:r>
                <a:r>
                  <a:rPr lang="en-US" dirty="0">
                    <a:solidFill>
                      <a:schemeClr val="accent1"/>
                    </a:solidFill>
                  </a:rPr>
                  <a:t>Waves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br>
                  <a:rPr lang="en-US" b="1" i="0" dirty="0">
                    <a:solidFill>
                      <a:schemeClr val="accent1"/>
                    </a:solidFill>
                    <a:latin typeface="Cambria Math" charset="0"/>
                  </a:rPr>
                </a:br>
                <a:r>
                  <a:rPr lang="en-US" b="1" i="0" dirty="0">
                    <a:solidFill>
                      <a:schemeClr val="accent1"/>
                    </a:solidFill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𝑷𝒓𝒐𝒃</m:t>
                    </m:r>
                    <m:d>
                      <m:dPr>
                        <m:ctrlPr>
                          <a:rPr lang="is-I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𝝍</m:t>
                            </m:r>
                            <m:d>
                              <m:dPr>
                                <m:ctrlPr>
                                  <a:rPr lang="is-IS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𝒕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450" y="2047368"/>
                <a:ext cx="2542876" cy="652551"/>
              </a:xfrm>
              <a:prstGeom prst="rect">
                <a:avLst/>
              </a:prstGeom>
              <a:blipFill rotWithShape="0">
                <a:blip r:embed="rId3"/>
                <a:stretch>
                  <a:fillRect l="-1671" t="-4587" b="-5505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A1F973-C58D-A3EF-C04C-ACF5A03A312C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14736-B451-AF5C-2723-EBA5E6E0C16E}"/>
              </a:ext>
            </a:extLst>
          </p:cNvPr>
          <p:cNvSpPr txBox="1"/>
          <p:nvPr/>
        </p:nvSpPr>
        <p:spPr>
          <a:xfrm>
            <a:off x="1667806" y="689124"/>
            <a:ext cx="6251520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Shoot single electrons, one by one at the double slit: 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Observe a wave-like quantum interference! </a:t>
            </a:r>
          </a:p>
        </p:txBody>
      </p:sp>
    </p:spTree>
    <p:extLst>
      <p:ext uri="{BB962C8B-B14F-4D97-AF65-F5344CB8AC3E}">
        <p14:creationId xmlns:p14="http://schemas.microsoft.com/office/powerpoint/2010/main" val="1763749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4: Watch the Electrons</a:t>
            </a:r>
          </a:p>
        </p:txBody>
      </p:sp>
      <p:grpSp>
        <p:nvGrpSpPr>
          <p:cNvPr id="3" name="Group 5"/>
          <p:cNvGrpSpPr/>
          <p:nvPr/>
        </p:nvGrpSpPr>
        <p:grpSpPr>
          <a:xfrm rot="19952416">
            <a:off x="4303107" y="3672105"/>
            <a:ext cx="1432183" cy="555512"/>
            <a:chOff x="2335634" y="1857024"/>
            <a:chExt cx="3659333" cy="193479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FeynmanLecturesDifferent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880" y="1102810"/>
            <a:ext cx="9375061" cy="432980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05998" y="6208948"/>
            <a:ext cx="9366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If you watch </a:t>
            </a:r>
            <a:r>
              <a:rPr lang="en-US" sz="2000" b="1" i="1" dirty="0">
                <a:solidFill>
                  <a:srgbClr val="7030A0"/>
                </a:solidFill>
              </a:rPr>
              <a:t>half the time</a:t>
            </a:r>
            <a:r>
              <a:rPr lang="en-US" sz="2000" dirty="0">
                <a:solidFill>
                  <a:srgbClr val="7030A0"/>
                </a:solidFill>
              </a:rPr>
              <a:t>; you only get the interference for the cases you </a:t>
            </a:r>
            <a:r>
              <a:rPr lang="en-US" sz="2000" b="1" i="1" dirty="0">
                <a:solidFill>
                  <a:srgbClr val="7030A0"/>
                </a:solidFill>
              </a:rPr>
              <a:t>did not watch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77103" y="5423622"/>
            <a:ext cx="9587433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It requires an observation to let the quantum wave function “collapse” into reality.</a:t>
            </a:r>
          </a:p>
          <a:p>
            <a:r>
              <a:rPr lang="en-US" sz="2200" dirty="0">
                <a:solidFill>
                  <a:srgbClr val="C00000"/>
                </a:solidFill>
              </a:rPr>
              <a:t>As long as no measurement is made the wave function keeps “all options open”.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5894" y="685443"/>
            <a:ext cx="9463296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When we </a:t>
            </a:r>
            <a:r>
              <a:rPr lang="en-US" sz="2200" b="1" i="1" dirty="0">
                <a:solidFill>
                  <a:schemeClr val="accent1"/>
                </a:solidFill>
              </a:rPr>
              <a:t>watch</a:t>
            </a:r>
            <a:r>
              <a:rPr lang="en-US" sz="2200" dirty="0">
                <a:solidFill>
                  <a:schemeClr val="accent1"/>
                </a:solidFill>
              </a:rPr>
              <a:t> through which slit the electrons go, we destroy the interference!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Now the electron behaves just like a classical particle (“bullet”).</a:t>
            </a:r>
          </a:p>
        </p:txBody>
      </p:sp>
      <p:grpSp>
        <p:nvGrpSpPr>
          <p:cNvPr id="29" name="Group 5"/>
          <p:cNvGrpSpPr/>
          <p:nvPr/>
        </p:nvGrpSpPr>
        <p:grpSpPr>
          <a:xfrm rot="19952416">
            <a:off x="4806070" y="2467375"/>
            <a:ext cx="539239" cy="167027"/>
            <a:chOff x="2335634" y="1857024"/>
            <a:chExt cx="3659333" cy="1934794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5"/>
          <p:cNvGrpSpPr/>
          <p:nvPr/>
        </p:nvGrpSpPr>
        <p:grpSpPr>
          <a:xfrm rot="1592425">
            <a:off x="4808662" y="3812683"/>
            <a:ext cx="539239" cy="167027"/>
            <a:chOff x="2335634" y="1857024"/>
            <a:chExt cx="3659333" cy="1934794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4801666" y="2053406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D</a:t>
            </a:r>
            <a:r>
              <a:rPr lang="en-US" sz="2000" baseline="-25000" dirty="0">
                <a:solidFill>
                  <a:srgbClr val="660066"/>
                </a:solidFill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61660" y="3906657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D</a:t>
            </a:r>
            <a:r>
              <a:rPr lang="en-US" sz="2000" baseline="-25000" dirty="0">
                <a:solidFill>
                  <a:srgbClr val="660066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954299-80B5-90F7-C808-5E12DDB32128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A2A7D25-B5CC-1A20-9E3E-BAA465F55C16}"/>
                  </a:ext>
                </a:extLst>
              </p:cNvPr>
              <p:cNvSpPr/>
              <p:nvPr/>
            </p:nvSpPr>
            <p:spPr>
              <a:xfrm>
                <a:off x="9284503" y="4338124"/>
                <a:ext cx="2542876" cy="375552"/>
              </a:xfrm>
              <a:prstGeom prst="rect">
                <a:avLst/>
              </a:prstGeom>
              <a:ln w="12700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b="1" i="0" dirty="0">
                    <a:solidFill>
                      <a:schemeClr val="accent1"/>
                    </a:solidFill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𝑷𝒓𝒐𝒃</m:t>
                    </m:r>
                    <m:d>
                      <m:dPr>
                        <m:ctrlPr>
                          <a:rPr lang="is-I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𝝍</m:t>
                            </m:r>
                            <m:d>
                              <m:dPr>
                                <m:ctrlPr>
                                  <a:rPr lang="is-IS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𝒕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A2A7D25-B5CC-1A20-9E3E-BAA465F55C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503" y="4338124"/>
                <a:ext cx="2542876" cy="375552"/>
              </a:xfrm>
              <a:prstGeom prst="rect">
                <a:avLst/>
              </a:prstGeom>
              <a:blipFill>
                <a:blip r:embed="rId3"/>
                <a:stretch>
                  <a:fillRect b="-9677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20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0611" y="1475854"/>
            <a:ext cx="1537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Lecture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7061" y="2265264"/>
            <a:ext cx="573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1"/>
                </a:solidFill>
              </a:rPr>
              <a:t>Wheeler’s Delayed Choice Experiment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1758" y="1295663"/>
            <a:ext cx="7542593" cy="175043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61723" y="3577035"/>
            <a:ext cx="8561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“Your theory is crazy, but not crazy enough to be true.”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accent1"/>
                </a:solidFill>
              </a:rPr>
              <a:t> Niels Bohr</a:t>
            </a:r>
          </a:p>
          <a:p>
            <a:pPr>
              <a:buFontTx/>
              <a:buChar char="-"/>
            </a:pPr>
            <a:endParaRPr lang="en-US" sz="800" dirty="0"/>
          </a:p>
          <a:p>
            <a:r>
              <a:rPr lang="en-US" sz="2400" i="1" dirty="0">
                <a:solidFill>
                  <a:srgbClr val="7030A0"/>
                </a:solidFill>
              </a:rPr>
              <a:t>“Nothing exists, until it is measured.”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accent1"/>
                </a:solidFill>
              </a:rPr>
              <a:t> Niels Bohr</a:t>
            </a:r>
          </a:p>
          <a:p>
            <a:endParaRPr lang="en-US" sz="800" i="1" dirty="0">
              <a:solidFill>
                <a:srgbClr val="7030A0"/>
              </a:solidFill>
            </a:endParaRPr>
          </a:p>
          <a:p>
            <a:r>
              <a:rPr lang="en-US" sz="2400" i="1" dirty="0">
                <a:solidFill>
                  <a:srgbClr val="7030A0"/>
                </a:solidFill>
              </a:rPr>
              <a:t>“I don’t like it, and I’m sorry I ever had anything to do with it.”</a:t>
            </a:r>
            <a:endParaRPr lang="en-US" sz="2400" dirty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r>
              <a:rPr lang="en-US" sz="2400" dirty="0">
                <a:solidFill>
                  <a:schemeClr val="accent1"/>
                </a:solidFill>
              </a:rPr>
              <a:t> Erwin Schrödinger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30078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Double Slit Experiment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0059" y="1580137"/>
            <a:ext cx="4144917" cy="8309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/>
                </a:solidFill>
              </a:rPr>
              <a:t>Case 5: 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The Delayed Choice Experiment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026" name="Picture 2" descr="Cafe de Pieter (Maastricht) - Alles wat u moet weten VOORDAT je gaat (met  foto's) - Tripadvisor">
            <a:extLst>
              <a:ext uri="{FF2B5EF4-FFF2-40B4-BE49-F238E27FC236}">
                <a16:creationId xmlns:a16="http://schemas.microsoft.com/office/drawing/2014/main" id="{18D068AF-11FD-F7A7-8160-8348C3CB5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87" y="2637059"/>
            <a:ext cx="4718776" cy="353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é de Pieter, Maastricht">
            <a:extLst>
              <a:ext uri="{FF2B5EF4-FFF2-40B4-BE49-F238E27FC236}">
                <a16:creationId xmlns:a16="http://schemas.microsoft.com/office/drawing/2014/main" id="{7DB5462D-9328-30D3-9640-5C93D84D3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069" y="2614901"/>
            <a:ext cx="2429392" cy="35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3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FeynmanLecturesDifferent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880" y="1102810"/>
            <a:ext cx="9375061" cy="4329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4: Watch the Electrons</a:t>
            </a:r>
          </a:p>
        </p:txBody>
      </p:sp>
      <p:grpSp>
        <p:nvGrpSpPr>
          <p:cNvPr id="15" name="Group 5"/>
          <p:cNvGrpSpPr/>
          <p:nvPr/>
        </p:nvGrpSpPr>
        <p:grpSpPr>
          <a:xfrm rot="19952416">
            <a:off x="4806070" y="2467375"/>
            <a:ext cx="539239" cy="167027"/>
            <a:chOff x="2335634" y="1857024"/>
            <a:chExt cx="3659333" cy="193479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5"/>
          <p:cNvGrpSpPr/>
          <p:nvPr/>
        </p:nvGrpSpPr>
        <p:grpSpPr>
          <a:xfrm rot="1592425">
            <a:off x="4808662" y="3812683"/>
            <a:ext cx="539239" cy="167027"/>
            <a:chOff x="2335634" y="1857024"/>
            <a:chExt cx="3659333" cy="1934794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338016" y="1857024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38016" y="3789436"/>
              <a:ext cx="3656157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5027967" y="2824818"/>
              <a:ext cx="1932412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021685" y="2175737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020096" y="3474693"/>
              <a:ext cx="632663" cy="1588"/>
            </a:xfrm>
            <a:prstGeom prst="line">
              <a:avLst/>
            </a:prstGeom>
            <a:ln w="19050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4801666" y="2053406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D</a:t>
            </a:r>
            <a:r>
              <a:rPr lang="en-US" sz="2000" baseline="-25000" dirty="0">
                <a:solidFill>
                  <a:srgbClr val="660066"/>
                </a:solidFill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61660" y="3906657"/>
            <a:ext cx="42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D</a:t>
            </a:r>
            <a:r>
              <a:rPr lang="en-US" sz="2000" baseline="-25000" dirty="0">
                <a:solidFill>
                  <a:srgbClr val="660066"/>
                </a:solidFill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4560" y="814160"/>
            <a:ext cx="9552936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Consider again the double slit experiment in which we watch the </a:t>
            </a:r>
            <a:r>
              <a:rPr lang="en-US" sz="2400">
                <a:solidFill>
                  <a:schemeClr val="accent1"/>
                </a:solidFill>
              </a:rPr>
              <a:t>electrons.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19613" y="5721262"/>
            <a:ext cx="4114268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Can we try to “fool” the electron?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89065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5: Wheeler’s Suggestion (1978)</a:t>
            </a:r>
          </a:p>
        </p:txBody>
      </p:sp>
      <p:pic>
        <p:nvPicPr>
          <p:cNvPr id="6" name="Picture 5" descr="JohnWheel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145" y="189010"/>
            <a:ext cx="2066696" cy="236943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32823" y="746392"/>
            <a:ext cx="317266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u="sng" dirty="0"/>
              <a:t>John Wheeler (1911 – 2008):</a:t>
            </a:r>
          </a:p>
          <a:p>
            <a:r>
              <a:rPr lang="en-US" dirty="0"/>
              <a:t>Famous for work on gravitation</a:t>
            </a:r>
          </a:p>
          <a:p>
            <a:r>
              <a:rPr lang="en-US" dirty="0"/>
              <a:t>(Black holes – quantum gravity)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252" y="2018154"/>
            <a:ext cx="9627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Replace detectors </a:t>
            </a:r>
            <a:r>
              <a:rPr lang="en-US" sz="2000" dirty="0"/>
              <a:t>D</a:t>
            </a:r>
            <a:r>
              <a:rPr lang="en-US" sz="2000" baseline="-25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 and </a:t>
            </a:r>
            <a:r>
              <a:rPr lang="en-US" sz="2000" dirty="0"/>
              <a:t>D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7030A0"/>
                </a:solidFill>
              </a:rPr>
              <a:t>with telescopes </a:t>
            </a:r>
            <a:r>
              <a:rPr lang="en-US" sz="2000" dirty="0">
                <a:solidFill>
                  <a:srgbClr val="0432FF"/>
                </a:solidFill>
              </a:rPr>
              <a:t>T</a:t>
            </a:r>
            <a:r>
              <a:rPr lang="en-US" sz="2000" baseline="-25000" dirty="0">
                <a:solidFill>
                  <a:srgbClr val="0432FF"/>
                </a:solidFill>
              </a:rPr>
              <a:t>1</a:t>
            </a:r>
            <a:r>
              <a:rPr lang="en-US" sz="2000" dirty="0">
                <a:solidFill>
                  <a:srgbClr val="7030A0"/>
                </a:solidFill>
              </a:rPr>
              <a:t> and </a:t>
            </a:r>
            <a:r>
              <a:rPr lang="en-US" sz="2000" dirty="0">
                <a:solidFill>
                  <a:srgbClr val="0432FF"/>
                </a:solidFill>
              </a:rPr>
              <a:t>T</a:t>
            </a:r>
            <a:r>
              <a:rPr lang="en-US" sz="2000" baseline="-25000" dirty="0">
                <a:solidFill>
                  <a:srgbClr val="0432FF"/>
                </a:solidFill>
              </a:rPr>
              <a:t>2</a:t>
            </a:r>
            <a:r>
              <a:rPr lang="en-US" sz="2000" dirty="0">
                <a:solidFill>
                  <a:srgbClr val="7030A0"/>
                </a:solidFill>
              </a:rPr>
              <a:t> which are focused on slits</a:t>
            </a:r>
            <a:r>
              <a:rPr lang="en-US" sz="2000" dirty="0"/>
              <a:t> 1 </a:t>
            </a:r>
            <a:r>
              <a:rPr lang="en-US" sz="2000" dirty="0">
                <a:solidFill>
                  <a:srgbClr val="7030A0"/>
                </a:solidFill>
              </a:rPr>
              <a:t>and</a:t>
            </a:r>
            <a:r>
              <a:rPr lang="en-US" sz="2000" dirty="0"/>
              <a:t> 2</a:t>
            </a:r>
          </a:p>
        </p:txBody>
      </p:sp>
      <p:grpSp>
        <p:nvGrpSpPr>
          <p:cNvPr id="3" name="Group 10"/>
          <p:cNvGrpSpPr/>
          <p:nvPr/>
        </p:nvGrpSpPr>
        <p:grpSpPr>
          <a:xfrm>
            <a:off x="1008529" y="2599494"/>
            <a:ext cx="4247870" cy="3052338"/>
            <a:chOff x="326073" y="3054673"/>
            <a:chExt cx="3852815" cy="3148489"/>
          </a:xfrm>
        </p:grpSpPr>
        <p:pic>
          <p:nvPicPr>
            <p:cNvPr id="4" name="Picture 3" descr="FeynmanLightSourc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30" y="3475120"/>
              <a:ext cx="3526429" cy="2586304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26073" y="3054673"/>
              <a:ext cx="3852815" cy="3148489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5449161" y="3932170"/>
            <a:ext cx="489956" cy="3301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843" y="5840620"/>
            <a:ext cx="10420547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What happens if we </a:t>
            </a:r>
            <a:r>
              <a:rPr lang="en-US" sz="2200" b="1" i="1" dirty="0">
                <a:solidFill>
                  <a:srgbClr val="C00000"/>
                </a:solidFill>
              </a:rPr>
              <a:t>afterwards check </a:t>
            </a:r>
            <a:r>
              <a:rPr lang="en-US" sz="2200" dirty="0">
                <a:solidFill>
                  <a:srgbClr val="C00000"/>
                </a:solidFill>
              </a:rPr>
              <a:t>whether the electron went through slit 1 or slit 2?</a:t>
            </a:r>
          </a:p>
        </p:txBody>
      </p:sp>
      <p:pic>
        <p:nvPicPr>
          <p:cNvPr id="16" name="Picture 15" descr="FeynmanSlitWheeler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281" y="2599494"/>
            <a:ext cx="4319442" cy="30523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9580939" y="36095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80939" y="463887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53949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ynmanSlitWheele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35" y="1638043"/>
            <a:ext cx="5039853" cy="35614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Wheeler’s Delayed Choice Experiment</a:t>
            </a:r>
          </a:p>
        </p:txBody>
      </p:sp>
      <p:pic>
        <p:nvPicPr>
          <p:cNvPr id="4" name="Picture 3" descr="basic_delayed_choi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241401" y="1811733"/>
            <a:ext cx="3449378" cy="318948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56485" y="777565"/>
            <a:ext cx="8161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Even better: we can </a:t>
            </a:r>
            <a:r>
              <a:rPr lang="en-US" sz="2200" b="1" i="1" dirty="0">
                <a:solidFill>
                  <a:schemeClr val="accent1"/>
                </a:solidFill>
              </a:rPr>
              <a:t>suddenly decide </a:t>
            </a:r>
            <a:r>
              <a:rPr lang="en-US" sz="2200" dirty="0">
                <a:solidFill>
                  <a:schemeClr val="accent1"/>
                </a:solidFill>
              </a:rPr>
              <a:t>to look at the electrons or not.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We decide whether or not to look </a:t>
            </a:r>
            <a:r>
              <a:rPr lang="en-US" sz="2200" b="1" i="1" dirty="0">
                <a:solidFill>
                  <a:schemeClr val="accent1"/>
                </a:solidFill>
              </a:rPr>
              <a:t>after</a:t>
            </a:r>
            <a:r>
              <a:rPr lang="en-US" sz="2200" dirty="0">
                <a:solidFill>
                  <a:schemeClr val="accent1"/>
                </a:solidFill>
              </a:rPr>
              <a:t> the electrons passed the slits!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0030" y="5345966"/>
            <a:ext cx="10459723" cy="769441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What will we see?</a:t>
            </a:r>
          </a:p>
          <a:p>
            <a:r>
              <a:rPr lang="en-US" sz="2200" dirty="0">
                <a:solidFill>
                  <a:srgbClr val="7030A0"/>
                </a:solidFill>
              </a:rPr>
              <a:t>An wave interference (</a:t>
            </a:r>
            <a:r>
              <a:rPr lang="en-US" sz="2200" dirty="0"/>
              <a:t>black</a:t>
            </a:r>
            <a:r>
              <a:rPr lang="en-US" sz="2200" dirty="0">
                <a:solidFill>
                  <a:srgbClr val="7030A0"/>
                </a:solidFill>
              </a:rPr>
              <a:t>) pattern or a bullet-like non-interference (</a:t>
            </a:r>
            <a:r>
              <a:rPr lang="en-US" sz="2200" dirty="0">
                <a:solidFill>
                  <a:srgbClr val="FF0000"/>
                </a:solidFill>
              </a:rPr>
              <a:t>red</a:t>
            </a:r>
            <a:r>
              <a:rPr lang="en-US" sz="2200" dirty="0">
                <a:solidFill>
                  <a:srgbClr val="7030A0"/>
                </a:solidFill>
              </a:rPr>
              <a:t>-</a:t>
            </a:r>
            <a:r>
              <a:rPr lang="en-US" sz="2200" dirty="0">
                <a:solidFill>
                  <a:srgbClr val="008000"/>
                </a:solidFill>
              </a:rPr>
              <a:t>green</a:t>
            </a:r>
            <a:r>
              <a:rPr lang="en-US" sz="2200" dirty="0">
                <a:solidFill>
                  <a:srgbClr val="7030A0"/>
                </a:solidFill>
              </a:rPr>
              <a:t>) pattern?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3511" y="2298111"/>
            <a:ext cx="41710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T</a:t>
            </a:r>
            <a:r>
              <a:rPr lang="en-US" sz="220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3511" y="3569529"/>
            <a:ext cx="41710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T</a:t>
            </a:r>
            <a:r>
              <a:rPr lang="en-US" sz="2200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A197A5-6041-4534-842F-B96E29522615}"/>
              </a:ext>
            </a:extLst>
          </p:cNvPr>
          <p:cNvCxnSpPr/>
          <p:nvPr/>
        </p:nvCxnSpPr>
        <p:spPr>
          <a:xfrm>
            <a:off x="5366657" y="2634343"/>
            <a:ext cx="0" cy="446314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DD76E0-FEE3-4288-E188-E51A2B0FB5E9}"/>
              </a:ext>
            </a:extLst>
          </p:cNvPr>
          <p:cNvCxnSpPr/>
          <p:nvPr/>
        </p:nvCxnSpPr>
        <p:spPr>
          <a:xfrm>
            <a:off x="5388428" y="3777343"/>
            <a:ext cx="0" cy="446314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76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Thought Experiment with Gravitational Lensing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99" y="1381798"/>
            <a:ext cx="7064950" cy="315486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558334"/>
            <a:ext cx="3284672" cy="290774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19521" y="4821412"/>
            <a:ext cx="5714999" cy="163121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Light beams bend in gravitation field.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Two different light-paths can arrive in the same position in our eyes/telescope.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We then see the same object in two locations.</a:t>
            </a:r>
          </a:p>
          <a:p>
            <a:r>
              <a:rPr lang="en-US" sz="2000" dirty="0">
                <a:solidFill>
                  <a:schemeClr val="accent1"/>
                </a:solidFill>
                <a:sym typeface="Wingdings"/>
              </a:rPr>
              <a:t> </a:t>
            </a:r>
            <a:r>
              <a:rPr lang="en-US" sz="2000" dirty="0">
                <a:solidFill>
                  <a:schemeClr val="accent1"/>
                </a:solidFill>
              </a:rPr>
              <a:t>We can make a “double slit” photon experiment</a:t>
            </a:r>
            <a:endParaRPr lang="en-US" sz="2000" dirty="0">
              <a:solidFill>
                <a:schemeClr val="accent1"/>
              </a:solidFill>
              <a:sym typeface="Wingdings"/>
            </a:endParaRPr>
          </a:p>
        </p:txBody>
      </p:sp>
      <p:pic>
        <p:nvPicPr>
          <p:cNvPr id="7" name="Picture 6" descr="JohnWheel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919" y="246364"/>
            <a:ext cx="2723654" cy="312262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14023" y="819388"/>
            <a:ext cx="7109126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What if we make the distance from slits to screen </a:t>
            </a:r>
            <a:r>
              <a:rPr lang="en-US" sz="2200" b="1" i="1" dirty="0">
                <a:solidFill>
                  <a:schemeClr val="accent1"/>
                </a:solidFill>
              </a:rPr>
              <a:t>very long</a:t>
            </a:r>
            <a:r>
              <a:rPr lang="en-US" sz="22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25983" y="2883225"/>
            <a:ext cx="1963102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John Archibald Wheeler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37370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Wheeler’s Delayed Choice Experiment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5362" y="741687"/>
            <a:ext cx="7109126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What if we make the distance from slits to screen </a:t>
            </a:r>
            <a:r>
              <a:rPr lang="en-US" sz="2200" b="1" i="1" dirty="0">
                <a:solidFill>
                  <a:schemeClr val="accent1"/>
                </a:solidFill>
              </a:rPr>
              <a:t>very long</a:t>
            </a:r>
            <a:r>
              <a:rPr lang="en-US" sz="22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3814" y="5374396"/>
            <a:ext cx="7089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Then, either: </a:t>
            </a:r>
            <a:r>
              <a:rPr lang="en-US" sz="2200" dirty="0">
                <a:solidFill>
                  <a:srgbClr val="008000"/>
                </a:solidFill>
              </a:rPr>
              <a:t>Project image of T</a:t>
            </a:r>
            <a:r>
              <a:rPr lang="en-US" sz="2200" baseline="-25000" dirty="0">
                <a:solidFill>
                  <a:srgbClr val="008000"/>
                </a:solidFill>
              </a:rPr>
              <a:t>1</a:t>
            </a:r>
            <a:r>
              <a:rPr lang="en-US" sz="2200" dirty="0">
                <a:solidFill>
                  <a:srgbClr val="008000"/>
                </a:solidFill>
              </a:rPr>
              <a:t> and T</a:t>
            </a:r>
            <a:r>
              <a:rPr lang="en-US" sz="2200" baseline="-25000" dirty="0">
                <a:solidFill>
                  <a:srgbClr val="008000"/>
                </a:solidFill>
              </a:rPr>
              <a:t>2</a:t>
            </a:r>
            <a:r>
              <a:rPr lang="en-US" sz="2200" dirty="0">
                <a:solidFill>
                  <a:srgbClr val="008000"/>
                </a:solidFill>
              </a:rPr>
              <a:t> on separate screens,</a:t>
            </a:r>
          </a:p>
          <a:p>
            <a:r>
              <a:rPr lang="en-US" sz="2200" dirty="0"/>
              <a:t>Or</a:t>
            </a:r>
            <a:r>
              <a:rPr lang="en-US" sz="2200" dirty="0">
                <a:solidFill>
                  <a:srgbClr val="000090"/>
                </a:solidFill>
              </a:rPr>
              <a:t>:                  Combine the image of T</a:t>
            </a:r>
            <a:r>
              <a:rPr lang="en-US" sz="2200" baseline="-25000" dirty="0">
                <a:solidFill>
                  <a:srgbClr val="000090"/>
                </a:solidFill>
              </a:rPr>
              <a:t>1</a:t>
            </a:r>
            <a:r>
              <a:rPr lang="en-US" sz="2200" dirty="0">
                <a:solidFill>
                  <a:srgbClr val="000090"/>
                </a:solidFill>
              </a:rPr>
              <a:t> and T</a:t>
            </a:r>
            <a:r>
              <a:rPr lang="en-US" sz="2200" baseline="-25000" dirty="0">
                <a:solidFill>
                  <a:srgbClr val="000090"/>
                </a:solidFill>
              </a:rPr>
              <a:t>2</a:t>
            </a:r>
            <a:r>
              <a:rPr lang="en-US" sz="2200" dirty="0">
                <a:solidFill>
                  <a:srgbClr val="000090"/>
                </a:solidFill>
              </a:rPr>
              <a:t> on one screen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845703" y="1726584"/>
            <a:ext cx="8550478" cy="3718747"/>
            <a:chOff x="321703" y="1809163"/>
            <a:chExt cx="8550478" cy="3718747"/>
          </a:xfrm>
        </p:grpSpPr>
        <p:pic>
          <p:nvPicPr>
            <p:cNvPr id="4" name="Picture 3" descr="InterGalactic_Wheel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05" y="1809163"/>
              <a:ext cx="7963056" cy="3718747"/>
            </a:xfrm>
            <a:prstGeom prst="rect">
              <a:avLst/>
            </a:prstGeom>
          </p:spPr>
        </p:pic>
        <p:grpSp>
          <p:nvGrpSpPr>
            <p:cNvPr id="9" name="Group 21"/>
            <p:cNvGrpSpPr/>
            <p:nvPr/>
          </p:nvGrpSpPr>
          <p:grpSpPr>
            <a:xfrm rot="20550944">
              <a:off x="6473455" y="3994672"/>
              <a:ext cx="962224" cy="266360"/>
              <a:chOff x="5242917" y="2532294"/>
              <a:chExt cx="1819147" cy="59689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8"/>
            <p:cNvGrpSpPr/>
            <p:nvPr/>
          </p:nvGrpSpPr>
          <p:grpSpPr>
            <a:xfrm rot="1137073">
              <a:off x="6480018" y="3526549"/>
              <a:ext cx="920934" cy="280854"/>
              <a:chOff x="5242917" y="2532294"/>
              <a:chExt cx="1819147" cy="59689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3458211" y="3562148"/>
              <a:ext cx="806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Galaxy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1703" y="2931639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67644" y="2899792"/>
              <a:ext cx="1604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One screen </a:t>
              </a:r>
              <a:r>
                <a:rPr lang="en-US" dirty="0"/>
                <a:t>or </a:t>
              </a:r>
              <a:r>
                <a:rPr lang="en-US" dirty="0">
                  <a:solidFill>
                    <a:srgbClr val="008000"/>
                  </a:solidFill>
                </a:rPr>
                <a:t>two screens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79389" y="3008914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98740" y="4178456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152746" y="5375822"/>
            <a:ext cx="29484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22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QM: no interference!</a:t>
            </a:r>
          </a:p>
          <a:p>
            <a:r>
              <a:rPr lang="en-US" sz="2200" dirty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2200" dirty="0">
                <a:solidFill>
                  <a:srgbClr val="000090"/>
                </a:solidFill>
              </a:rPr>
              <a:t>QM: interference!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84117" y="1219976"/>
            <a:ext cx="5868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Wheeler uses “</a:t>
            </a:r>
            <a:r>
              <a:rPr lang="en-US" sz="2000" i="1" dirty="0">
                <a:solidFill>
                  <a:srgbClr val="7030A0"/>
                </a:solidFill>
              </a:rPr>
              <a:t>gravitational lensing” </a:t>
            </a:r>
            <a:r>
              <a:rPr lang="en-US" sz="2000" dirty="0">
                <a:solidFill>
                  <a:srgbClr val="7030A0"/>
                </a:solidFill>
              </a:rPr>
              <a:t>as a “double slit”.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In this case the electrons are replaced by photons.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32770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Lecture notes, written for this course, are available: 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5: The Early Quantum Theory</a:t>
            </a:r>
            <a:endParaRPr lang="en-US" sz="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10: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17: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1 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8: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137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Wheeler’s Delayed Choice Experiment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5362" y="741687"/>
            <a:ext cx="7109126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What if we make the distance from slits to screen </a:t>
            </a:r>
            <a:r>
              <a:rPr lang="en-US" sz="2200" b="1" i="1" dirty="0">
                <a:solidFill>
                  <a:schemeClr val="accent1"/>
                </a:solidFill>
              </a:rPr>
              <a:t>very long</a:t>
            </a:r>
            <a:r>
              <a:rPr lang="en-US" sz="22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3814" y="5374396"/>
            <a:ext cx="7089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Then, either: </a:t>
            </a:r>
            <a:r>
              <a:rPr lang="en-US" sz="2200" dirty="0">
                <a:solidFill>
                  <a:srgbClr val="008000"/>
                </a:solidFill>
              </a:rPr>
              <a:t>Project image of T</a:t>
            </a:r>
            <a:r>
              <a:rPr lang="en-US" sz="2200" baseline="-25000" dirty="0">
                <a:solidFill>
                  <a:srgbClr val="008000"/>
                </a:solidFill>
              </a:rPr>
              <a:t>1</a:t>
            </a:r>
            <a:r>
              <a:rPr lang="en-US" sz="2200" dirty="0">
                <a:solidFill>
                  <a:srgbClr val="008000"/>
                </a:solidFill>
              </a:rPr>
              <a:t> and T</a:t>
            </a:r>
            <a:r>
              <a:rPr lang="en-US" sz="2200" baseline="-25000" dirty="0">
                <a:solidFill>
                  <a:srgbClr val="008000"/>
                </a:solidFill>
              </a:rPr>
              <a:t>2</a:t>
            </a:r>
            <a:r>
              <a:rPr lang="en-US" sz="2200" dirty="0">
                <a:solidFill>
                  <a:srgbClr val="008000"/>
                </a:solidFill>
              </a:rPr>
              <a:t> on separate screens,</a:t>
            </a:r>
          </a:p>
          <a:p>
            <a:r>
              <a:rPr lang="en-US" sz="2200" dirty="0"/>
              <a:t>Or:                  </a:t>
            </a:r>
            <a:r>
              <a:rPr lang="en-US" sz="2200" dirty="0">
                <a:solidFill>
                  <a:srgbClr val="000090"/>
                </a:solidFill>
              </a:rPr>
              <a:t>Combine the image of T</a:t>
            </a:r>
            <a:r>
              <a:rPr lang="en-US" sz="2200" baseline="-25000" dirty="0">
                <a:solidFill>
                  <a:srgbClr val="000090"/>
                </a:solidFill>
              </a:rPr>
              <a:t>1</a:t>
            </a:r>
            <a:r>
              <a:rPr lang="en-US" sz="2200" dirty="0">
                <a:solidFill>
                  <a:srgbClr val="000090"/>
                </a:solidFill>
              </a:rPr>
              <a:t> and T</a:t>
            </a:r>
            <a:r>
              <a:rPr lang="en-US" sz="2200" baseline="-25000" dirty="0">
                <a:solidFill>
                  <a:srgbClr val="000090"/>
                </a:solidFill>
              </a:rPr>
              <a:t>2</a:t>
            </a:r>
            <a:r>
              <a:rPr lang="en-US" sz="2200" dirty="0">
                <a:solidFill>
                  <a:srgbClr val="000090"/>
                </a:solidFill>
              </a:rPr>
              <a:t> on one screen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845703" y="1726584"/>
            <a:ext cx="8550478" cy="3718747"/>
            <a:chOff x="321703" y="1809163"/>
            <a:chExt cx="8550478" cy="3718747"/>
          </a:xfrm>
        </p:grpSpPr>
        <p:pic>
          <p:nvPicPr>
            <p:cNvPr id="4" name="Picture 3" descr="InterGalactic_Wheel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205" y="1809163"/>
              <a:ext cx="7963056" cy="3718747"/>
            </a:xfrm>
            <a:prstGeom prst="rect">
              <a:avLst/>
            </a:prstGeom>
          </p:spPr>
        </p:pic>
        <p:grpSp>
          <p:nvGrpSpPr>
            <p:cNvPr id="9" name="Group 21"/>
            <p:cNvGrpSpPr/>
            <p:nvPr/>
          </p:nvGrpSpPr>
          <p:grpSpPr>
            <a:xfrm rot="20550944">
              <a:off x="6473455" y="3994672"/>
              <a:ext cx="962224" cy="266360"/>
              <a:chOff x="5242917" y="2532294"/>
              <a:chExt cx="1819147" cy="59689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8"/>
            <p:cNvGrpSpPr/>
            <p:nvPr/>
          </p:nvGrpSpPr>
          <p:grpSpPr>
            <a:xfrm rot="1137073">
              <a:off x="6480018" y="3526549"/>
              <a:ext cx="920934" cy="280854"/>
              <a:chOff x="5242917" y="2532294"/>
              <a:chExt cx="1819147" cy="59689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3458211" y="3562148"/>
              <a:ext cx="806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Galaxy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1703" y="2931639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67644" y="2899792"/>
              <a:ext cx="1604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One screen or two screens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79389" y="3008914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98740" y="4178456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152746" y="5375822"/>
            <a:ext cx="29484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22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QM: no interference!</a:t>
            </a:r>
          </a:p>
          <a:p>
            <a:r>
              <a:rPr lang="en-US" sz="2200" dirty="0" err="1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22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000090"/>
                </a:solidFill>
              </a:rPr>
              <a:t>QM: interference!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84117" y="1219976"/>
            <a:ext cx="5868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Wheeler uses “</a:t>
            </a:r>
            <a:r>
              <a:rPr lang="en-US" sz="2000" i="1" dirty="0">
                <a:solidFill>
                  <a:srgbClr val="7030A0"/>
                </a:solidFill>
              </a:rPr>
              <a:t>gravitational lensing” </a:t>
            </a:r>
            <a:r>
              <a:rPr lang="en-US" sz="2000" dirty="0">
                <a:solidFill>
                  <a:srgbClr val="7030A0"/>
                </a:solidFill>
              </a:rPr>
              <a:t>as a “double slit”.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In this case the electrons are replaced by photons.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17" y="1783311"/>
            <a:ext cx="3567611" cy="353181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363839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Wheeler’s Delayed Choice Experiment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5362" y="741687"/>
            <a:ext cx="7109126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What if we make the distance from slits to screen </a:t>
            </a:r>
            <a:r>
              <a:rPr lang="en-US" sz="2200" b="1" i="1" dirty="0">
                <a:solidFill>
                  <a:schemeClr val="accent1"/>
                </a:solidFill>
              </a:rPr>
              <a:t>very long</a:t>
            </a:r>
            <a:r>
              <a:rPr lang="en-US" sz="22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3814" y="5374396"/>
            <a:ext cx="7089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Then, either: </a:t>
            </a:r>
            <a:r>
              <a:rPr lang="en-US" sz="2200" dirty="0">
                <a:solidFill>
                  <a:srgbClr val="008000"/>
                </a:solidFill>
              </a:rPr>
              <a:t>Project image of T</a:t>
            </a:r>
            <a:r>
              <a:rPr lang="en-US" sz="2200" baseline="-25000" dirty="0">
                <a:solidFill>
                  <a:srgbClr val="008000"/>
                </a:solidFill>
              </a:rPr>
              <a:t>1</a:t>
            </a:r>
            <a:r>
              <a:rPr lang="en-US" sz="2200" dirty="0">
                <a:solidFill>
                  <a:srgbClr val="008000"/>
                </a:solidFill>
              </a:rPr>
              <a:t> and T</a:t>
            </a:r>
            <a:r>
              <a:rPr lang="en-US" sz="2200" baseline="-25000" dirty="0">
                <a:solidFill>
                  <a:srgbClr val="008000"/>
                </a:solidFill>
              </a:rPr>
              <a:t>2</a:t>
            </a:r>
            <a:r>
              <a:rPr lang="en-US" sz="2200" dirty="0">
                <a:solidFill>
                  <a:srgbClr val="008000"/>
                </a:solidFill>
              </a:rPr>
              <a:t> on separate screens,</a:t>
            </a:r>
          </a:p>
          <a:p>
            <a:r>
              <a:rPr lang="en-US" sz="2200" dirty="0"/>
              <a:t>Or:                  </a:t>
            </a:r>
            <a:r>
              <a:rPr lang="en-US" sz="2200" dirty="0">
                <a:solidFill>
                  <a:srgbClr val="000090"/>
                </a:solidFill>
              </a:rPr>
              <a:t>Combine the image of T</a:t>
            </a:r>
            <a:r>
              <a:rPr lang="en-US" sz="2200" baseline="-25000" dirty="0">
                <a:solidFill>
                  <a:srgbClr val="000090"/>
                </a:solidFill>
              </a:rPr>
              <a:t>1</a:t>
            </a:r>
            <a:r>
              <a:rPr lang="en-US" sz="2200" dirty="0">
                <a:solidFill>
                  <a:srgbClr val="000090"/>
                </a:solidFill>
              </a:rPr>
              <a:t> and T</a:t>
            </a:r>
            <a:r>
              <a:rPr lang="en-US" sz="2200" baseline="-25000" dirty="0">
                <a:solidFill>
                  <a:srgbClr val="000090"/>
                </a:solidFill>
              </a:rPr>
              <a:t>2</a:t>
            </a:r>
            <a:r>
              <a:rPr lang="en-US" sz="2200" dirty="0">
                <a:solidFill>
                  <a:srgbClr val="000090"/>
                </a:solidFill>
              </a:rPr>
              <a:t> on one screen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845703" y="1726584"/>
            <a:ext cx="8550478" cy="3718747"/>
            <a:chOff x="321703" y="1809163"/>
            <a:chExt cx="8550478" cy="3718747"/>
          </a:xfrm>
        </p:grpSpPr>
        <p:pic>
          <p:nvPicPr>
            <p:cNvPr id="4" name="Picture 3" descr="InterGalactic_Wheeler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205" y="1809163"/>
              <a:ext cx="7963056" cy="3718747"/>
            </a:xfrm>
            <a:prstGeom prst="rect">
              <a:avLst/>
            </a:prstGeom>
          </p:spPr>
        </p:pic>
        <p:grpSp>
          <p:nvGrpSpPr>
            <p:cNvPr id="9" name="Group 21"/>
            <p:cNvGrpSpPr/>
            <p:nvPr/>
          </p:nvGrpSpPr>
          <p:grpSpPr>
            <a:xfrm rot="20550944">
              <a:off x="6473455" y="3994672"/>
              <a:ext cx="962224" cy="266360"/>
              <a:chOff x="5242917" y="2532294"/>
              <a:chExt cx="1819147" cy="59689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8"/>
            <p:cNvGrpSpPr/>
            <p:nvPr/>
          </p:nvGrpSpPr>
          <p:grpSpPr>
            <a:xfrm rot="1137073">
              <a:off x="6480018" y="3526549"/>
              <a:ext cx="920934" cy="280854"/>
              <a:chOff x="5242917" y="2532294"/>
              <a:chExt cx="1819147" cy="59689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3458211" y="3562148"/>
              <a:ext cx="806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Galaxy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1703" y="2931639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67644" y="2899792"/>
              <a:ext cx="1604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One screen or two screens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79389" y="3008914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98740" y="4178456"/>
              <a:ext cx="396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152746" y="5375822"/>
            <a:ext cx="29484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22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QM: no interference!</a:t>
            </a:r>
          </a:p>
          <a:p>
            <a:r>
              <a:rPr lang="en-US" sz="2200" dirty="0" err="1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22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000090"/>
                </a:solidFill>
              </a:rPr>
              <a:t>QM: interference!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84117" y="1219976"/>
            <a:ext cx="5868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Wheeler uses “</a:t>
            </a:r>
            <a:r>
              <a:rPr lang="en-US" sz="2000" i="1" dirty="0">
                <a:solidFill>
                  <a:srgbClr val="7030A0"/>
                </a:solidFill>
              </a:rPr>
              <a:t>gravitational lensing” </a:t>
            </a:r>
            <a:r>
              <a:rPr lang="en-US" sz="2000" dirty="0">
                <a:solidFill>
                  <a:srgbClr val="7030A0"/>
                </a:solidFill>
              </a:rPr>
              <a:t>as a “double slit”.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In this case the electrons are replaced by photons.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46" y="1958260"/>
            <a:ext cx="3966497" cy="318191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17" y="1783311"/>
            <a:ext cx="3567611" cy="353181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1774362" y="6224948"/>
            <a:ext cx="8725337" cy="430887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i="1" u="sng" dirty="0">
                <a:solidFill>
                  <a:srgbClr val="C00000"/>
                </a:solidFill>
              </a:rPr>
              <a:t>Crucial point: </a:t>
            </a:r>
            <a:r>
              <a:rPr lang="en-US" sz="2200" b="1" dirty="0">
                <a:solidFill>
                  <a:srgbClr val="C00000"/>
                </a:solidFill>
              </a:rPr>
              <a:t>it must be </a:t>
            </a:r>
            <a:r>
              <a:rPr lang="en-US" sz="2200" b="1" i="1" dirty="0">
                <a:solidFill>
                  <a:srgbClr val="C00000"/>
                </a:solidFill>
              </a:rPr>
              <a:t>impossible</a:t>
            </a:r>
            <a:r>
              <a:rPr lang="en-US" sz="2200" b="1" dirty="0">
                <a:solidFill>
                  <a:srgbClr val="C00000"/>
                </a:solidFill>
              </a:rPr>
              <a:t> to know which path the photon took!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711795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ynmanSlitWheele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35" y="1638043"/>
            <a:ext cx="5039853" cy="35614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Wheeler’s Delayed Choice Experiment</a:t>
            </a:r>
          </a:p>
        </p:txBody>
      </p:sp>
      <p:pic>
        <p:nvPicPr>
          <p:cNvPr id="4" name="Picture 3" descr="basic_delayed_choi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41401" y="1811733"/>
            <a:ext cx="3449378" cy="318948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56485" y="777565"/>
            <a:ext cx="84870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Even better: we can </a:t>
            </a:r>
            <a:r>
              <a:rPr lang="en-US" sz="2200" b="1" i="1" dirty="0">
                <a:solidFill>
                  <a:schemeClr val="accent1"/>
                </a:solidFill>
              </a:rPr>
              <a:t>suddenly decide </a:t>
            </a:r>
            <a:r>
              <a:rPr lang="en-US" sz="2200" dirty="0">
                <a:solidFill>
                  <a:schemeClr val="accent1"/>
                </a:solidFill>
              </a:rPr>
              <a:t>to look at the electrons.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Suppose we decide (random) to look </a:t>
            </a:r>
            <a:r>
              <a:rPr lang="en-US" sz="2200" b="1" i="1" dirty="0">
                <a:solidFill>
                  <a:schemeClr val="accent1"/>
                </a:solidFill>
              </a:rPr>
              <a:t>after</a:t>
            </a:r>
            <a:r>
              <a:rPr lang="en-US" sz="2200" dirty="0">
                <a:solidFill>
                  <a:schemeClr val="accent1"/>
                </a:solidFill>
              </a:rPr>
              <a:t> the electrons passed the slits!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490" y="5345966"/>
            <a:ext cx="10459723" cy="769441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What will we see?</a:t>
            </a:r>
          </a:p>
          <a:p>
            <a:r>
              <a:rPr lang="en-US" sz="2200" dirty="0">
                <a:solidFill>
                  <a:srgbClr val="7030A0"/>
                </a:solidFill>
              </a:rPr>
              <a:t>An wave interference (</a:t>
            </a:r>
            <a:r>
              <a:rPr lang="en-US" sz="2200" dirty="0"/>
              <a:t>black</a:t>
            </a:r>
            <a:r>
              <a:rPr lang="en-US" sz="2200" dirty="0">
                <a:solidFill>
                  <a:srgbClr val="7030A0"/>
                </a:solidFill>
              </a:rPr>
              <a:t>) pattern or a bullet-like non-interference (</a:t>
            </a:r>
            <a:r>
              <a:rPr lang="en-US" sz="2200" dirty="0">
                <a:solidFill>
                  <a:srgbClr val="FF0000"/>
                </a:solidFill>
              </a:rPr>
              <a:t>red</a:t>
            </a:r>
            <a:r>
              <a:rPr lang="en-US" sz="2200" dirty="0">
                <a:solidFill>
                  <a:srgbClr val="7030A0"/>
                </a:solidFill>
              </a:rPr>
              <a:t>-</a:t>
            </a:r>
            <a:r>
              <a:rPr lang="en-US" sz="2200" dirty="0">
                <a:solidFill>
                  <a:srgbClr val="008000"/>
                </a:solidFill>
              </a:rPr>
              <a:t>green</a:t>
            </a:r>
            <a:r>
              <a:rPr lang="en-US" sz="2200" dirty="0">
                <a:solidFill>
                  <a:srgbClr val="7030A0"/>
                </a:solidFill>
              </a:rPr>
              <a:t>) pattern?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3511" y="2298111"/>
            <a:ext cx="41710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T</a:t>
            </a:r>
            <a:r>
              <a:rPr lang="en-US" sz="2200" baseline="-250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3511" y="3569529"/>
            <a:ext cx="41710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T</a:t>
            </a:r>
            <a:r>
              <a:rPr lang="en-US" sz="2200" baseline="-25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3248" y="6208323"/>
            <a:ext cx="8387168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</a:rPr>
              <a:t>Answer: “Bullets”. We still have killed the interference by measuring!!!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68276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Delayed Choice…?</a:t>
            </a:r>
          </a:p>
        </p:txBody>
      </p:sp>
      <p:pic>
        <p:nvPicPr>
          <p:cNvPr id="4" name="Picture 3" descr="Wave-Particle-Pe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66" y="1151648"/>
            <a:ext cx="9041735" cy="4816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22676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Experiment of Aspect (2007)</a:t>
            </a:r>
          </a:p>
        </p:txBody>
      </p:sp>
      <p:pic>
        <p:nvPicPr>
          <p:cNvPr id="5" name="Picture 4" descr="Beamsplitter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084" y="3079378"/>
            <a:ext cx="3271857" cy="2463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899" y="958944"/>
            <a:ext cx="6310702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Alain Aspect and his team have done the experiment!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In yet another way: using photons in the lab.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3558" y="2291179"/>
            <a:ext cx="6643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They used beam-splitters to create two alternative routes</a:t>
            </a:r>
          </a:p>
          <a:p>
            <a:r>
              <a:rPr lang="en-US" sz="2000" dirty="0">
                <a:solidFill>
                  <a:srgbClr val="7030A0"/>
                </a:solidFill>
              </a:rPr>
              <a:t>for a photon to reach the same place. </a:t>
            </a:r>
            <a:r>
              <a:rPr lang="en-US" sz="2000" dirty="0">
                <a:solidFill>
                  <a:srgbClr val="F60025"/>
                </a:solidFill>
              </a:rPr>
              <a:t>Path 1 = Path 2 = 48 </a:t>
            </a:r>
            <a:r>
              <a:rPr lang="en-US" sz="2000" dirty="0" err="1">
                <a:solidFill>
                  <a:srgbClr val="F60025"/>
                </a:solidFill>
              </a:rPr>
              <a:t>m</a:t>
            </a:r>
            <a:endParaRPr lang="en-US" sz="2000" dirty="0">
              <a:solidFill>
                <a:srgbClr val="F6002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0664" y="5210538"/>
            <a:ext cx="3966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90"/>
                </a:solidFill>
              </a:rPr>
              <a:t>BS Beam-splitter: </a:t>
            </a:r>
          </a:p>
          <a:p>
            <a:r>
              <a:rPr lang="en-US" dirty="0">
                <a:solidFill>
                  <a:srgbClr val="000090"/>
                </a:solidFill>
              </a:rPr>
              <a:t>Photon has 50% chance to pass through and 50% chance to reflect.</a:t>
            </a:r>
          </a:p>
          <a:p>
            <a:r>
              <a:rPr lang="en-US" dirty="0">
                <a:solidFill>
                  <a:srgbClr val="000090"/>
                </a:solidFill>
              </a:rPr>
              <a:t>Like 2-slits: the quantum can do both!</a:t>
            </a:r>
          </a:p>
        </p:txBody>
      </p:sp>
      <p:pic>
        <p:nvPicPr>
          <p:cNvPr id="3" name="Picture 2" descr="AspectDelayedChoiceSetu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49" y="3217710"/>
            <a:ext cx="7373782" cy="316266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Picture 3" descr="Alain_Aspect_in_Tel_Aviv_Universit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651" y="162643"/>
            <a:ext cx="2197637" cy="293018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668436" y="2689412"/>
            <a:ext cx="1343638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Alain Aspect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811178-5861-17E9-5501-BF1C8BD4F71A}"/>
              </a:ext>
            </a:extLst>
          </p:cNvPr>
          <p:cNvCxnSpPr>
            <a:cxnSpLocks/>
          </p:cNvCxnSpPr>
          <p:nvPr/>
        </p:nvCxnSpPr>
        <p:spPr>
          <a:xfrm flipV="1">
            <a:off x="5609428" y="4094922"/>
            <a:ext cx="632346" cy="584185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89F08D-DEA9-38C9-BE6F-265FAFDD065A}"/>
              </a:ext>
            </a:extLst>
          </p:cNvPr>
          <p:cNvCxnSpPr>
            <a:cxnSpLocks/>
          </p:cNvCxnSpPr>
          <p:nvPr/>
        </p:nvCxnSpPr>
        <p:spPr>
          <a:xfrm>
            <a:off x="5830956" y="4399728"/>
            <a:ext cx="17227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A3982A-0DDD-1D8F-6730-73AEA6618154}"/>
              </a:ext>
            </a:extLst>
          </p:cNvPr>
          <p:cNvCxnSpPr>
            <a:cxnSpLocks/>
          </p:cNvCxnSpPr>
          <p:nvPr/>
        </p:nvCxnSpPr>
        <p:spPr>
          <a:xfrm>
            <a:off x="5917096" y="4340095"/>
            <a:ext cx="0" cy="12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8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ynmanLecturesElectr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456" y="587871"/>
            <a:ext cx="4574030" cy="2218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Three Equivalent Experiments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421978" y="2877885"/>
            <a:ext cx="4608461" cy="1813403"/>
            <a:chOff x="446205" y="2883061"/>
            <a:chExt cx="7963056" cy="3718747"/>
          </a:xfrm>
        </p:grpSpPr>
        <p:pic>
          <p:nvPicPr>
            <p:cNvPr id="6" name="Picture 5" descr="InterGalactic_Wheel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05" y="2883061"/>
              <a:ext cx="7963056" cy="3718747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 rot="20550944">
              <a:off x="6473455" y="5060047"/>
              <a:ext cx="962224" cy="266360"/>
              <a:chOff x="5242917" y="2532294"/>
              <a:chExt cx="1819147" cy="59689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 rot="1137073">
              <a:off x="6480018" y="4591924"/>
              <a:ext cx="920934" cy="280854"/>
              <a:chOff x="5242917" y="2532294"/>
              <a:chExt cx="1819147" cy="596897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899027" y="2625647"/>
                <a:ext cx="163037" cy="403286"/>
              </a:xfrm>
              <a:prstGeom prst="ellipse">
                <a:avLst/>
              </a:prstGeom>
              <a:noFill/>
              <a:ln w="254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6620327" y="2617066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620327" y="3028933"/>
                <a:ext cx="368978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6101006" y="257567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01006" y="3080412"/>
                <a:ext cx="51932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356525" y="2545165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363048" y="3123314"/>
                <a:ext cx="74448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/>
              <p:nvPr/>
            </p:nvSpPr>
            <p:spPr>
              <a:xfrm>
                <a:off x="5242917" y="2539760"/>
                <a:ext cx="248845" cy="576561"/>
              </a:xfrm>
              <a:prstGeom prst="ellipse">
                <a:avLst/>
              </a:prstGeom>
              <a:ln w="190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rot="5400000">
                <a:off x="6598081" y="3046889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6080348" y="3106946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6599669" y="2594821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6086871" y="2552952"/>
                <a:ext cx="4290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6679389" y="3829595"/>
              <a:ext cx="756453" cy="82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98740" y="5016616"/>
              <a:ext cx="821378" cy="82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T</a:t>
              </a:r>
              <a:r>
                <a:rPr lang="en-US" sz="2000" baseline="-25000" dirty="0">
                  <a:solidFill>
                    <a:schemeClr val="accent1"/>
                  </a:solidFill>
                </a:rPr>
                <a:t>2</a:t>
              </a:r>
            </a:p>
          </p:txBody>
        </p:sp>
      </p:grpSp>
      <p:pic>
        <p:nvPicPr>
          <p:cNvPr id="37" name="Picture 36" descr="AspectDelayedChoiceSetu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23" y="4793564"/>
            <a:ext cx="4489248" cy="1925467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727222" y="4454482"/>
            <a:ext cx="2277134" cy="2876858"/>
            <a:chOff x="6537821" y="3255872"/>
            <a:chExt cx="1732384" cy="2309845"/>
          </a:xfrm>
        </p:grpSpPr>
        <p:pic>
          <p:nvPicPr>
            <p:cNvPr id="38" name="Picture 37" descr="Alain_Aspect_in_Tel_Aviv_University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7821" y="3255872"/>
              <a:ext cx="1732384" cy="2309845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6537821" y="3255872"/>
              <a:ext cx="1732384" cy="359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950170" y="3603083"/>
              <a:ext cx="320035" cy="1962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537821" y="3603083"/>
              <a:ext cx="458230" cy="1527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37821" y="4977563"/>
              <a:ext cx="1732384" cy="588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 descr="JohnWheel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757" y="2978640"/>
            <a:ext cx="1374121" cy="1575409"/>
          </a:xfrm>
          <a:prstGeom prst="rect">
            <a:avLst/>
          </a:prstGeom>
        </p:spPr>
      </p:pic>
      <p:pic>
        <p:nvPicPr>
          <p:cNvPr id="45" name="Picture 44" descr="Richard_Feynman_Nobe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0522" y="785188"/>
            <a:ext cx="1291357" cy="1807900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1524000" y="2857727"/>
            <a:ext cx="9144000" cy="1588"/>
          </a:xfrm>
          <a:prstGeom prst="line">
            <a:avLst/>
          </a:prstGeom>
          <a:ln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524000" y="4676252"/>
            <a:ext cx="9144000" cy="1588"/>
          </a:xfrm>
          <a:prstGeom prst="line">
            <a:avLst/>
          </a:prstGeom>
          <a:ln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984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7036835" y="4617148"/>
            <a:ext cx="180324" cy="247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Experiment of Aspect (2007)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227772" y="1193248"/>
            <a:ext cx="4800924" cy="2088190"/>
            <a:chOff x="449782" y="1193248"/>
            <a:chExt cx="4800924" cy="2088190"/>
          </a:xfrm>
        </p:grpSpPr>
        <p:pic>
          <p:nvPicPr>
            <p:cNvPr id="6" name="Picture 5" descr="AspectDelayedChoiceSetu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782" y="1193248"/>
              <a:ext cx="4800924" cy="208819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rot="10800000" flipV="1">
              <a:off x="3764922" y="1672179"/>
              <a:ext cx="523178" cy="501045"/>
            </a:xfrm>
            <a:prstGeom prst="line">
              <a:avLst/>
            </a:prstGeom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3808521" y="1790076"/>
              <a:ext cx="341518" cy="29473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3916834" y="1930075"/>
              <a:ext cx="94462" cy="88419"/>
              <a:chOff x="7594780" y="2856073"/>
              <a:chExt cx="110810" cy="102279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5400000">
                <a:off x="7594788" y="2906419"/>
                <a:ext cx="102279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594780" y="2914965"/>
                <a:ext cx="110810" cy="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4011296" y="1775343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74092" y="2018495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56930" y="679025"/>
            <a:ext cx="5133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Situation 1: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“Are you a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?” 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BS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9330" y="3811704"/>
            <a:ext cx="509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Situation 2: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“Are you a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?” 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BS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</p:txBody>
      </p:sp>
      <p:pic>
        <p:nvPicPr>
          <p:cNvPr id="43" name="Picture 42" descr="AspectDelayedChoiceSetu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85" y="4335889"/>
            <a:ext cx="4800924" cy="208819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7513301" y="794898"/>
            <a:ext cx="4295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Answer: “Yes!”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(Photon never on 2 paths)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708486" y="3880438"/>
            <a:ext cx="3766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Answer: “Yes!”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(Photon on 2 paths)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202289" y="1158264"/>
            <a:ext cx="113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”Looking”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12960" y="431317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“Not Looking”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986349" y="1015209"/>
            <a:ext cx="4362969" cy="2458223"/>
            <a:chOff x="6986349" y="1015209"/>
            <a:chExt cx="4362969" cy="2458223"/>
          </a:xfrm>
        </p:grpSpPr>
        <p:pic>
          <p:nvPicPr>
            <p:cNvPr id="35" name="Picture 34" descr="AspectDelayedChoiceGraph.jpg"/>
            <p:cNvPicPr>
              <a:picLocks noChangeAspect="1"/>
            </p:cNvPicPr>
            <p:nvPr/>
          </p:nvPicPr>
          <p:blipFill rotWithShape="1">
            <a:blip r:embed="rId4"/>
            <a:srcRect t="51502"/>
            <a:stretch/>
          </p:blipFill>
          <p:spPr>
            <a:xfrm>
              <a:off x="6986349" y="1099717"/>
              <a:ext cx="4362969" cy="237371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986349" y="1015209"/>
              <a:ext cx="379828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99598" y="4221246"/>
            <a:ext cx="4449720" cy="2408154"/>
            <a:chOff x="6899598" y="4221246"/>
            <a:chExt cx="4449720" cy="2408154"/>
          </a:xfrm>
        </p:grpSpPr>
        <p:pic>
          <p:nvPicPr>
            <p:cNvPr id="39" name="Picture 38" descr="AspectDelayedChoiceGraph.jpg"/>
            <p:cNvPicPr>
              <a:picLocks noChangeAspect="1"/>
            </p:cNvPicPr>
            <p:nvPr/>
          </p:nvPicPr>
          <p:blipFill rotWithShape="1">
            <a:blip r:embed="rId4"/>
            <a:srcRect b="50124"/>
            <a:stretch/>
          </p:blipFill>
          <p:spPr>
            <a:xfrm>
              <a:off x="7045359" y="4221246"/>
              <a:ext cx="4303959" cy="240815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899598" y="4290636"/>
              <a:ext cx="379828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686303" y="1973953"/>
            <a:ext cx="1143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729168" y="1900230"/>
            <a:ext cx="0" cy="142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6D68B0B-B191-FF55-DB70-F67B8FD2B0B9}"/>
              </a:ext>
            </a:extLst>
          </p:cNvPr>
          <p:cNvSpPr txBox="1"/>
          <p:nvPr/>
        </p:nvSpPr>
        <p:spPr>
          <a:xfrm>
            <a:off x="7876651" y="953283"/>
            <a:ext cx="314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>
                <a:solidFill>
                  <a:srgbClr val="0432FF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72D6A-3445-F7DE-0A1D-C59AB5EF6072}"/>
              </a:ext>
            </a:extLst>
          </p:cNvPr>
          <p:cNvSpPr txBox="1"/>
          <p:nvPr/>
        </p:nvSpPr>
        <p:spPr>
          <a:xfrm>
            <a:off x="7876651" y="1196718"/>
            <a:ext cx="314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C09DE-C703-3C20-5479-6D4583511235}"/>
              </a:ext>
            </a:extLst>
          </p:cNvPr>
          <p:cNvSpPr txBox="1"/>
          <p:nvPr/>
        </p:nvSpPr>
        <p:spPr>
          <a:xfrm>
            <a:off x="8033906" y="1257085"/>
            <a:ext cx="13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NL" dirty="0"/>
              <a:t>ounts in D1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2BA146-483D-5EA6-84C8-957E1111A7BB}"/>
              </a:ext>
            </a:extLst>
          </p:cNvPr>
          <p:cNvSpPr txBox="1"/>
          <p:nvPr/>
        </p:nvSpPr>
        <p:spPr>
          <a:xfrm>
            <a:off x="8034235" y="1502118"/>
            <a:ext cx="13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NL" dirty="0"/>
              <a:t>ounts in D2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A09BA-1498-5602-CCBF-531AF0A83E23}"/>
              </a:ext>
            </a:extLst>
          </p:cNvPr>
          <p:cNvSpPr txBox="1"/>
          <p:nvPr/>
        </p:nvSpPr>
        <p:spPr>
          <a:xfrm>
            <a:off x="7896782" y="3523046"/>
            <a:ext cx="3706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/>
              <a:t>(Phase shift = change length Path2 – Path1) </a:t>
            </a:r>
          </a:p>
        </p:txBody>
      </p:sp>
    </p:spTree>
    <p:extLst>
      <p:ext uri="{BB962C8B-B14F-4D97-AF65-F5344CB8AC3E}">
        <p14:creationId xmlns:p14="http://schemas.microsoft.com/office/powerpoint/2010/main" val="220892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1" grpId="0"/>
      <p:bldP spid="52" grpId="0"/>
      <p:bldP spid="29" grpId="0"/>
      <p:bldP spid="8" grpId="0"/>
      <p:bldP spid="10" grpId="0"/>
      <p:bldP spid="13" grpId="0"/>
      <p:bldP spid="14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72DA041-17ED-6DA8-7D3E-BD2552274247}"/>
              </a:ext>
            </a:extLst>
          </p:cNvPr>
          <p:cNvSpPr txBox="1"/>
          <p:nvPr/>
        </p:nvSpPr>
        <p:spPr>
          <a:xfrm>
            <a:off x="7896782" y="3523046"/>
            <a:ext cx="3706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/>
              <a:t>(Phase shift = change length Path2 – Path1)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036835" y="4617148"/>
            <a:ext cx="180324" cy="247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876200" y="1403663"/>
            <a:ext cx="271442" cy="221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Experiment of Aspect (2007)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227772" y="1193248"/>
            <a:ext cx="4800924" cy="2088190"/>
            <a:chOff x="449782" y="1193248"/>
            <a:chExt cx="4800924" cy="2088190"/>
          </a:xfrm>
        </p:grpSpPr>
        <p:pic>
          <p:nvPicPr>
            <p:cNvPr id="6" name="Picture 5" descr="AspectDelayedChoiceSetu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782" y="1193248"/>
              <a:ext cx="4800924" cy="208819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rot="10800000" flipV="1">
              <a:off x="3764922" y="1672179"/>
              <a:ext cx="523178" cy="501045"/>
            </a:xfrm>
            <a:prstGeom prst="line">
              <a:avLst/>
            </a:prstGeom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3808521" y="1790076"/>
              <a:ext cx="341518" cy="29473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3916834" y="1930075"/>
              <a:ext cx="94462" cy="88419"/>
              <a:chOff x="7594780" y="2856073"/>
              <a:chExt cx="110810" cy="102279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5400000">
                <a:off x="7594788" y="2906419"/>
                <a:ext cx="102279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594780" y="2914965"/>
                <a:ext cx="110810" cy="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4011296" y="1775343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74092" y="2018495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56930" y="679025"/>
            <a:ext cx="5133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</a:rPr>
              <a:t>Situation 1: </a:t>
            </a:r>
            <a:r>
              <a:rPr lang="en-US" sz="2000" dirty="0">
                <a:solidFill>
                  <a:schemeClr val="accent1"/>
                </a:solidFill>
              </a:rPr>
              <a:t>“Are you a </a:t>
            </a:r>
            <a:r>
              <a:rPr lang="en-US" sz="2000" b="1" i="1" dirty="0">
                <a:solidFill>
                  <a:schemeClr val="accent1"/>
                </a:solidFill>
              </a:rPr>
              <a:t>particle</a:t>
            </a:r>
            <a:r>
              <a:rPr lang="en-US" sz="2000" dirty="0">
                <a:solidFill>
                  <a:schemeClr val="accent1"/>
                </a:solidFill>
              </a:rPr>
              <a:t>?” (</a:t>
            </a:r>
            <a:r>
              <a:rPr lang="en-US" sz="2000" b="1" i="1" dirty="0">
                <a:solidFill>
                  <a:schemeClr val="accent1"/>
                </a:solidFill>
              </a:rPr>
              <a:t>open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BS</a:t>
            </a:r>
            <a:r>
              <a:rPr lang="en-US" sz="2000" baseline="-25000" dirty="0" err="1">
                <a:solidFill>
                  <a:schemeClr val="accent1"/>
                </a:solidFill>
              </a:rPr>
              <a:t>output</a:t>
            </a:r>
            <a:r>
              <a:rPr lang="en-US" sz="20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9330" y="3811704"/>
            <a:ext cx="509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</a:rPr>
              <a:t>Situation 2: </a:t>
            </a:r>
            <a:r>
              <a:rPr lang="en-US" sz="2000" dirty="0">
                <a:solidFill>
                  <a:schemeClr val="accent1"/>
                </a:solidFill>
              </a:rPr>
              <a:t>“Are you a </a:t>
            </a:r>
            <a:r>
              <a:rPr lang="en-US" sz="2000" b="1" i="1" dirty="0">
                <a:solidFill>
                  <a:schemeClr val="accent1"/>
                </a:solidFill>
              </a:rPr>
              <a:t>wave</a:t>
            </a:r>
            <a:r>
              <a:rPr lang="en-US" sz="2000" dirty="0">
                <a:solidFill>
                  <a:schemeClr val="accent1"/>
                </a:solidFill>
              </a:rPr>
              <a:t>?” (</a:t>
            </a:r>
            <a:r>
              <a:rPr lang="en-US" sz="2000" b="1" i="1" dirty="0">
                <a:solidFill>
                  <a:schemeClr val="accent1"/>
                </a:solidFill>
              </a:rPr>
              <a:t>closed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BS</a:t>
            </a:r>
            <a:r>
              <a:rPr lang="en-US" sz="2000" baseline="-25000" dirty="0" err="1">
                <a:solidFill>
                  <a:schemeClr val="accent1"/>
                </a:solidFill>
              </a:rPr>
              <a:t>output</a:t>
            </a:r>
            <a:r>
              <a:rPr lang="en-US" sz="2000" dirty="0">
                <a:solidFill>
                  <a:schemeClr val="accent1"/>
                </a:solidFill>
              </a:rPr>
              <a:t>) </a:t>
            </a:r>
          </a:p>
        </p:txBody>
      </p:sp>
      <p:pic>
        <p:nvPicPr>
          <p:cNvPr id="43" name="Picture 42" descr="AspectDelayedChoiceSetu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85" y="4335889"/>
            <a:ext cx="4800924" cy="208819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2" name="TextBox 51"/>
          <p:cNvSpPr txBox="1"/>
          <p:nvPr/>
        </p:nvSpPr>
        <p:spPr>
          <a:xfrm>
            <a:off x="7708486" y="3880438"/>
            <a:ext cx="3766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Answer: “Yes!”   </a:t>
            </a:r>
            <a:r>
              <a:rPr lang="en-US" dirty="0">
                <a:solidFill>
                  <a:srgbClr val="7030A0"/>
                </a:solidFill>
              </a:rPr>
              <a:t>(Photon on 2 paths)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202289" y="1158264"/>
            <a:ext cx="113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”Looking”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12960" y="431317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“Not Looking”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899598" y="4221246"/>
            <a:ext cx="4449720" cy="2408154"/>
            <a:chOff x="6899598" y="4221246"/>
            <a:chExt cx="4449720" cy="2408154"/>
          </a:xfrm>
        </p:grpSpPr>
        <p:pic>
          <p:nvPicPr>
            <p:cNvPr id="39" name="Picture 38" descr="AspectDelayedChoiceGraph.jpg"/>
            <p:cNvPicPr>
              <a:picLocks noChangeAspect="1"/>
            </p:cNvPicPr>
            <p:nvPr/>
          </p:nvPicPr>
          <p:blipFill rotWithShape="1">
            <a:blip r:embed="rId4"/>
            <a:srcRect b="50124"/>
            <a:stretch/>
          </p:blipFill>
          <p:spPr>
            <a:xfrm>
              <a:off x="7045359" y="4221246"/>
              <a:ext cx="4303959" cy="240815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899598" y="4290636"/>
              <a:ext cx="379828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938958" y="3064859"/>
            <a:ext cx="4891261" cy="769441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C00000"/>
                </a:solidFill>
              </a:rPr>
              <a:t>Make the choice to </a:t>
            </a:r>
            <a:r>
              <a:rPr lang="en-US" sz="2200" b="1" i="1" dirty="0">
                <a:solidFill>
                  <a:srgbClr val="C00000"/>
                </a:solidFill>
              </a:rPr>
              <a:t>close </a:t>
            </a:r>
            <a:r>
              <a:rPr lang="en-US" sz="2200" i="1" dirty="0" err="1">
                <a:solidFill>
                  <a:srgbClr val="C00000"/>
                </a:solidFill>
              </a:rPr>
              <a:t>BS</a:t>
            </a:r>
            <a:r>
              <a:rPr lang="en-US" sz="2200" i="1" baseline="-25000" dirty="0" err="1">
                <a:solidFill>
                  <a:srgbClr val="C00000"/>
                </a:solidFill>
              </a:rPr>
              <a:t>output</a:t>
            </a:r>
            <a:r>
              <a:rPr lang="en-US" sz="2200" i="1" dirty="0">
                <a:solidFill>
                  <a:srgbClr val="C00000"/>
                </a:solidFill>
              </a:rPr>
              <a:t>          </a:t>
            </a:r>
            <a:r>
              <a:rPr lang="en-US" sz="2200" b="1" i="1" dirty="0">
                <a:solidFill>
                  <a:srgbClr val="C00000"/>
                </a:solidFill>
              </a:rPr>
              <a:t>well after </a:t>
            </a:r>
            <a:r>
              <a:rPr lang="en-US" sz="2200" i="1" dirty="0">
                <a:solidFill>
                  <a:srgbClr val="C00000"/>
                </a:solidFill>
              </a:rPr>
              <a:t>the photon has passed </a:t>
            </a:r>
            <a:r>
              <a:rPr lang="en-US" sz="2200" i="1" dirty="0" err="1">
                <a:solidFill>
                  <a:srgbClr val="C00000"/>
                </a:solidFill>
              </a:rPr>
              <a:t>BS</a:t>
            </a:r>
            <a:r>
              <a:rPr lang="en-US" sz="2200" i="1" baseline="-25000" dirty="0" err="1">
                <a:solidFill>
                  <a:srgbClr val="C00000"/>
                </a:solidFill>
              </a:rPr>
              <a:t>input</a:t>
            </a:r>
            <a:r>
              <a:rPr lang="en-US" sz="2200" i="1" dirty="0">
                <a:solidFill>
                  <a:srgbClr val="C00000"/>
                </a:solidFill>
              </a:rPr>
              <a:t>! </a:t>
            </a:r>
          </a:p>
        </p:txBody>
      </p:sp>
      <p:sp>
        <p:nvSpPr>
          <p:cNvPr id="8" name="Rectangle 7"/>
          <p:cNvSpPr/>
          <p:nvPr/>
        </p:nvSpPr>
        <p:spPr>
          <a:xfrm>
            <a:off x="7036835" y="3880438"/>
            <a:ext cx="4569011" cy="27489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4686303" y="1973953"/>
            <a:ext cx="1143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29168" y="1900230"/>
            <a:ext cx="0" cy="142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2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2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7036835" y="4617148"/>
            <a:ext cx="180324" cy="247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76200" y="1403663"/>
            <a:ext cx="271442" cy="221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Experiment of Aspect (2007)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227772" y="1193248"/>
            <a:ext cx="4800924" cy="2088190"/>
            <a:chOff x="449782" y="1193248"/>
            <a:chExt cx="4800924" cy="2088190"/>
          </a:xfrm>
        </p:grpSpPr>
        <p:pic>
          <p:nvPicPr>
            <p:cNvPr id="6" name="Picture 5" descr="AspectDelayedChoiceSetup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782" y="1193248"/>
              <a:ext cx="4800924" cy="208819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 rot="10800000" flipV="1">
              <a:off x="3764922" y="1672179"/>
              <a:ext cx="523178" cy="501045"/>
            </a:xfrm>
            <a:prstGeom prst="line">
              <a:avLst/>
            </a:prstGeom>
            <a:ln w="635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3808521" y="1790076"/>
              <a:ext cx="341518" cy="294731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3916834" y="1930075"/>
              <a:ext cx="94462" cy="88419"/>
              <a:chOff x="7594780" y="2856073"/>
              <a:chExt cx="110810" cy="102279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5400000">
                <a:off x="7594788" y="2906419"/>
                <a:ext cx="102279" cy="1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594780" y="2914965"/>
                <a:ext cx="110810" cy="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4011296" y="1775343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74092" y="2018495"/>
              <a:ext cx="181659" cy="154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56930" y="679025"/>
            <a:ext cx="5133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Situation 1: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“Are you a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?” 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BS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9330" y="3811704"/>
            <a:ext cx="509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Situation 2: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“Are you a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?” 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BS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</p:txBody>
      </p:sp>
      <p:pic>
        <p:nvPicPr>
          <p:cNvPr id="43" name="Picture 42" descr="AspectDelayedChoiceSet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85" y="4335889"/>
            <a:ext cx="4800924" cy="208819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7513301" y="794898"/>
            <a:ext cx="4295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Answer: “Yes!”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(Photon never on 2 paths)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708486" y="3880438"/>
            <a:ext cx="3766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Answer: “Yes!”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(Photon on 2 paths)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202289" y="1158264"/>
            <a:ext cx="113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”Looking”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12960" y="431317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“Not Looking”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986349" y="1015209"/>
            <a:ext cx="4362969" cy="2458223"/>
            <a:chOff x="6986349" y="1015209"/>
            <a:chExt cx="4362969" cy="2458223"/>
          </a:xfrm>
        </p:grpSpPr>
        <p:pic>
          <p:nvPicPr>
            <p:cNvPr id="35" name="Picture 34" descr="AspectDelayedChoiceGraph.jpg"/>
            <p:cNvPicPr>
              <a:picLocks noChangeAspect="1"/>
            </p:cNvPicPr>
            <p:nvPr/>
          </p:nvPicPr>
          <p:blipFill rotWithShape="1">
            <a:blip r:embed="rId3"/>
            <a:srcRect t="51502"/>
            <a:stretch/>
          </p:blipFill>
          <p:spPr>
            <a:xfrm>
              <a:off x="6986349" y="1099717"/>
              <a:ext cx="4362969" cy="237371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986349" y="1015209"/>
              <a:ext cx="379828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99598" y="4221246"/>
            <a:ext cx="4449720" cy="2408154"/>
            <a:chOff x="6899598" y="4221246"/>
            <a:chExt cx="4449720" cy="2408154"/>
          </a:xfrm>
        </p:grpSpPr>
        <p:pic>
          <p:nvPicPr>
            <p:cNvPr id="39" name="Picture 38" descr="AspectDelayedChoiceGraph.jpg"/>
            <p:cNvPicPr>
              <a:picLocks noChangeAspect="1"/>
            </p:cNvPicPr>
            <p:nvPr/>
          </p:nvPicPr>
          <p:blipFill rotWithShape="1">
            <a:blip r:embed="rId3"/>
            <a:srcRect b="50124"/>
            <a:stretch/>
          </p:blipFill>
          <p:spPr>
            <a:xfrm>
              <a:off x="7045359" y="4221246"/>
              <a:ext cx="4303959" cy="240815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899598" y="4290636"/>
              <a:ext cx="379828" cy="351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D335428-4D47-A6E9-E339-3691A66AC7A9}"/>
              </a:ext>
            </a:extLst>
          </p:cNvPr>
          <p:cNvGrpSpPr/>
          <p:nvPr/>
        </p:nvGrpSpPr>
        <p:grpSpPr>
          <a:xfrm>
            <a:off x="2419109" y="2239859"/>
            <a:ext cx="7559472" cy="1354170"/>
            <a:chOff x="2419109" y="2001323"/>
            <a:chExt cx="7559472" cy="1354170"/>
          </a:xfrm>
        </p:grpSpPr>
        <p:sp>
          <p:nvSpPr>
            <p:cNvPr id="45" name="TextBox 44"/>
            <p:cNvSpPr txBox="1"/>
            <p:nvPr/>
          </p:nvSpPr>
          <p:spPr>
            <a:xfrm>
              <a:off x="2525194" y="2007447"/>
              <a:ext cx="7453387" cy="1323439"/>
            </a:xfrm>
            <a:prstGeom prst="rect">
              <a:avLst/>
            </a:prstGeom>
            <a:solidFill>
              <a:schemeClr val="bg1"/>
            </a:solidFill>
            <a:ln w="1270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“Thus one decides the photon shall have come by one route or by both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routes after it has already done its travel”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”Past has no existence except as recorded in the present”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John A. Wheeler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19109" y="2001323"/>
              <a:ext cx="7488819" cy="135417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419109" y="4192611"/>
            <a:ext cx="7500395" cy="1224341"/>
            <a:chOff x="1193343" y="2066688"/>
            <a:chExt cx="6975063" cy="1224341"/>
          </a:xfrm>
        </p:grpSpPr>
        <p:sp>
          <p:nvSpPr>
            <p:cNvPr id="48" name="TextBox 47"/>
            <p:cNvSpPr txBox="1"/>
            <p:nvPr/>
          </p:nvSpPr>
          <p:spPr>
            <a:xfrm>
              <a:off x="1373739" y="2150808"/>
              <a:ext cx="6613144" cy="1015663"/>
            </a:xfrm>
            <a:prstGeom prst="rect">
              <a:avLst/>
            </a:prstGeom>
            <a:solidFill>
              <a:schemeClr val="bg1"/>
            </a:solidFill>
            <a:ln w="12700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Apparently the quantum wave function includes both possibilities.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observation makes one of them a reality via the 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collapse of the wave function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93343" y="2066688"/>
              <a:ext cx="6975063" cy="122434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67389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DukeBin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528" y="2343869"/>
            <a:ext cx="3194410" cy="398522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Picture 3" descr="DukeBuit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278" y="2343869"/>
            <a:ext cx="2984494" cy="398522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965463" y="1252911"/>
            <a:ext cx="2352777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/>
                </a:solidFill>
              </a:rPr>
              <a:t>Schrödinger’s Cat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59822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Quantum Mechanics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12873" y="672353"/>
            <a:ext cx="2929037" cy="2564222"/>
            <a:chOff x="227721" y="570042"/>
            <a:chExt cx="2573251" cy="2395492"/>
          </a:xfrm>
        </p:grpSpPr>
        <p:pic>
          <p:nvPicPr>
            <p:cNvPr id="3" name="Picture 2" descr="IsaacNewton-168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721" y="717258"/>
              <a:ext cx="1636939" cy="2248276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21" name="Oval Callout 20"/>
            <p:cNvSpPr/>
            <p:nvPr/>
          </p:nvSpPr>
          <p:spPr>
            <a:xfrm>
              <a:off x="1183441" y="570042"/>
              <a:ext cx="1585817" cy="575261"/>
            </a:xfrm>
            <a:prstGeom prst="wedgeEllipseCallout">
              <a:avLst>
                <a:gd name="adj1" fmla="val -45208"/>
                <a:gd name="adj2" fmla="val 132644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TextBox 3"/>
            <p:cNvSpPr txBox="1"/>
            <p:nvPr/>
          </p:nvSpPr>
          <p:spPr>
            <a:xfrm>
              <a:off x="1179810" y="576477"/>
              <a:ext cx="1621162" cy="60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Light is a stream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i="1" dirty="0">
                  <a:solidFill>
                    <a:srgbClr val="000090"/>
                  </a:solidFill>
                </a:rPr>
                <a:t>particles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6256" y="2585846"/>
              <a:ext cx="1151474" cy="316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Isaac Newton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65590" y="993345"/>
            <a:ext cx="2771529" cy="2657081"/>
            <a:chOff x="2091095" y="1576740"/>
            <a:chExt cx="2277045" cy="2132756"/>
          </a:xfrm>
        </p:grpSpPr>
        <p:pic>
          <p:nvPicPr>
            <p:cNvPr id="8" name="Picture 7" descr="Max_Planck_1933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1095" y="1855094"/>
              <a:ext cx="1493225" cy="1854402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9" name="Oval Callout 28"/>
            <p:cNvSpPr/>
            <p:nvPr/>
          </p:nvSpPr>
          <p:spPr>
            <a:xfrm>
              <a:off x="2881928" y="1576740"/>
              <a:ext cx="1327247" cy="580401"/>
            </a:xfrm>
            <a:prstGeom prst="wedgeEllipseCallout">
              <a:avLst>
                <a:gd name="adj1" fmla="val -45484"/>
                <a:gd name="adj2" fmla="val 158969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2715950" y="1633539"/>
              <a:ext cx="16521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Light is</a:t>
              </a:r>
              <a:r>
                <a:rPr lang="en-US" i="1" dirty="0">
                  <a:solidFill>
                    <a:srgbClr val="000090"/>
                  </a:solidFill>
                </a:rPr>
                <a:t> emitted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in quanta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307171" y="3401396"/>
              <a:ext cx="925905" cy="27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Max Planck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62802" y="3394161"/>
            <a:ext cx="2627498" cy="3189886"/>
            <a:chOff x="-264019" y="3879560"/>
            <a:chExt cx="2080575" cy="2704485"/>
          </a:xfrm>
        </p:grpSpPr>
        <p:pic>
          <p:nvPicPr>
            <p:cNvPr id="10" name="Picture 9" descr="EisteinYoung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638" y="4547112"/>
              <a:ext cx="1440918" cy="203693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4" name="Oval Callout 23"/>
            <p:cNvSpPr/>
            <p:nvPr/>
          </p:nvSpPr>
          <p:spPr>
            <a:xfrm>
              <a:off x="-264019" y="3879560"/>
              <a:ext cx="1328434" cy="714151"/>
            </a:xfrm>
            <a:prstGeom prst="wedgeEllipseCallout">
              <a:avLst>
                <a:gd name="adj1" fmla="val 35308"/>
                <a:gd name="adj2" fmla="val 177290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-199594" y="3968152"/>
              <a:ext cx="1427317" cy="547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The </a:t>
              </a:r>
              <a:r>
                <a:rPr lang="en-US" i="1" dirty="0">
                  <a:solidFill>
                    <a:srgbClr val="000090"/>
                  </a:solidFill>
                </a:rPr>
                <a:t>nature</a:t>
              </a:r>
              <a:r>
                <a:rPr lang="en-US" dirty="0">
                  <a:solidFill>
                    <a:srgbClr val="000090"/>
                  </a:solidFill>
                </a:rPr>
                <a:t> of light is quanta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1840" y="6252840"/>
              <a:ext cx="1111326" cy="287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Albert Einstein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33694" y="3614375"/>
            <a:ext cx="2787297" cy="2975525"/>
            <a:chOff x="1988790" y="4224724"/>
            <a:chExt cx="2245307" cy="2365176"/>
          </a:xfrm>
        </p:grpSpPr>
        <p:pic>
          <p:nvPicPr>
            <p:cNvPr id="11" name="Picture 10" descr="Arthur_Compton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8790" y="4653607"/>
              <a:ext cx="1369096" cy="193629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5" name="Oval Callout 24"/>
            <p:cNvSpPr/>
            <p:nvPr/>
          </p:nvSpPr>
          <p:spPr>
            <a:xfrm>
              <a:off x="2617366" y="4224724"/>
              <a:ext cx="1511520" cy="596515"/>
            </a:xfrm>
            <a:prstGeom prst="wedgeEllipseCallout">
              <a:avLst>
                <a:gd name="adj1" fmla="val -19652"/>
                <a:gd name="adj2" fmla="val 172422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TextBox 29"/>
            <p:cNvSpPr txBox="1"/>
            <p:nvPr/>
          </p:nvSpPr>
          <p:spPr>
            <a:xfrm>
              <a:off x="2536960" y="4265824"/>
              <a:ext cx="16971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Yes, because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photons collide!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10877" y="6291620"/>
              <a:ext cx="1248066" cy="269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Arthur Compton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108475" y="3548901"/>
            <a:ext cx="2810292" cy="3049337"/>
            <a:chOff x="6969881" y="3548900"/>
            <a:chExt cx="2810292" cy="3049337"/>
          </a:xfrm>
        </p:grpSpPr>
        <p:pic>
          <p:nvPicPr>
            <p:cNvPr id="15" name="Picture 14" descr="Niels_Bohr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9881" y="4057681"/>
              <a:ext cx="1790458" cy="2532219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31" name="Oval Callout 30"/>
            <p:cNvSpPr/>
            <p:nvPr/>
          </p:nvSpPr>
          <p:spPr>
            <a:xfrm>
              <a:off x="7816035" y="3548900"/>
              <a:ext cx="1964138" cy="805982"/>
            </a:xfrm>
            <a:prstGeom prst="wedgeEllipseCallout">
              <a:avLst>
                <a:gd name="adj1" fmla="val -26505"/>
                <a:gd name="adj2" fmla="val 202737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46388" y="3575354"/>
              <a:ext cx="1878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Particles are </a:t>
              </a:r>
              <a:r>
                <a:rPr lang="en-US" i="1" dirty="0">
                  <a:solidFill>
                    <a:srgbClr val="000090"/>
                  </a:solidFill>
                </a:rPr>
                <a:t>probability waves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84221" y="6259683"/>
              <a:ext cx="10391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Niels</a:t>
              </a:r>
              <a:r>
                <a:rPr lang="en-US" sz="1600" dirty="0">
                  <a:solidFill>
                    <a:schemeClr val="bg1"/>
                  </a:solidFill>
                </a:rPr>
                <a:t> Bohr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97931" y="435595"/>
            <a:ext cx="3361427" cy="2850827"/>
            <a:chOff x="3657933" y="432512"/>
            <a:chExt cx="2793970" cy="2281056"/>
          </a:xfrm>
        </p:grpSpPr>
        <p:pic>
          <p:nvPicPr>
            <p:cNvPr id="5" name="Picture 4" descr="Christiaan_Huygens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77956" y="731261"/>
              <a:ext cx="1422307" cy="1982307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2" name="Oval Callout 21"/>
            <p:cNvSpPr/>
            <p:nvPr/>
          </p:nvSpPr>
          <p:spPr>
            <a:xfrm>
              <a:off x="3657933" y="442538"/>
              <a:ext cx="1749347" cy="770139"/>
            </a:xfrm>
            <a:prstGeom prst="wedgeEllipseCallout">
              <a:avLst>
                <a:gd name="adj1" fmla="val 53092"/>
                <a:gd name="adj2" fmla="val 49217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938" y="432512"/>
              <a:ext cx="1790080" cy="73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No, similar to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sound light consists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i="1" dirty="0">
                  <a:solidFill>
                    <a:srgbClr val="000090"/>
                  </a:solidFill>
                </a:rPr>
                <a:t>waves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77956" y="2429319"/>
              <a:ext cx="1473947" cy="270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Christiaan</a:t>
              </a:r>
              <a:r>
                <a:rPr lang="en-US" sz="1600" dirty="0">
                  <a:solidFill>
                    <a:schemeClr val="bg1"/>
                  </a:solidFill>
                </a:rPr>
                <a:t> Huygens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83758" y="448125"/>
            <a:ext cx="2679901" cy="2816227"/>
            <a:chOff x="6646522" y="441570"/>
            <a:chExt cx="2303266" cy="2374986"/>
          </a:xfrm>
        </p:grpSpPr>
        <p:pic>
          <p:nvPicPr>
            <p:cNvPr id="7" name="Picture 6" descr="Thomas_Young_(scientist)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46522" y="770642"/>
              <a:ext cx="1606808" cy="2036245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3" name="Oval Callout 22"/>
            <p:cNvSpPr/>
            <p:nvPr/>
          </p:nvSpPr>
          <p:spPr>
            <a:xfrm>
              <a:off x="7429429" y="441570"/>
              <a:ext cx="1520359" cy="620889"/>
            </a:xfrm>
            <a:prstGeom prst="wedgeEllipseCallout">
              <a:avLst>
                <a:gd name="adj1" fmla="val -32978"/>
                <a:gd name="adj2" fmla="val 136435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TextBox 27"/>
            <p:cNvSpPr txBox="1"/>
            <p:nvPr/>
          </p:nvSpPr>
          <p:spPr>
            <a:xfrm>
              <a:off x="7449926" y="471887"/>
              <a:ext cx="1393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Yes, because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it </a:t>
              </a:r>
              <a:r>
                <a:rPr lang="en-US" i="1" dirty="0">
                  <a:solidFill>
                    <a:srgbClr val="000090"/>
                  </a:solidFill>
                </a:rPr>
                <a:t>interferes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31104" y="2531046"/>
              <a:ext cx="1196849" cy="28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Thomas Young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43758" y="3309322"/>
            <a:ext cx="2926952" cy="3223433"/>
            <a:chOff x="4201637" y="3294307"/>
            <a:chExt cx="2730371" cy="2939673"/>
          </a:xfrm>
        </p:grpSpPr>
        <p:pic>
          <p:nvPicPr>
            <p:cNvPr id="13" name="Picture 12" descr="Broglie_Big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01637" y="4132526"/>
              <a:ext cx="1654688" cy="2101454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6" name="Oval Callout 25"/>
            <p:cNvSpPr/>
            <p:nvPr/>
          </p:nvSpPr>
          <p:spPr>
            <a:xfrm>
              <a:off x="5163901" y="3294307"/>
              <a:ext cx="1768107" cy="947179"/>
            </a:xfrm>
            <a:prstGeom prst="wedgeEllipseCallout">
              <a:avLst>
                <a:gd name="adj1" fmla="val -40971"/>
                <a:gd name="adj2" fmla="val 108669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4366967" y="5924497"/>
              <a:ext cx="1398384" cy="308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Louis de Broglie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11278" y="3381792"/>
              <a:ext cx="16341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Particles have a</a:t>
              </a:r>
            </a:p>
            <a:p>
              <a:pPr algn="ctr"/>
              <a:r>
                <a:rPr lang="en-US" i="1" dirty="0">
                  <a:solidFill>
                    <a:srgbClr val="000090"/>
                  </a:solidFill>
                </a:rPr>
                <a:t>wave nature</a:t>
              </a:r>
              <a:r>
                <a:rPr lang="en-US" dirty="0">
                  <a:solidFill>
                    <a:srgbClr val="000090"/>
                  </a:solidFill>
                </a:rPr>
                <a:t>:</a:t>
              </a:r>
              <a:r>
                <a:rPr lang="en-US" dirty="0">
                  <a:solidFill>
                    <a:srgbClr val="000090"/>
                  </a:solidFill>
                  <a:latin typeface="Symbol"/>
                </a:rPr>
                <a:t> </a:t>
              </a:r>
            </a:p>
            <a:p>
              <a:pPr algn="ctr"/>
              <a:r>
                <a:rPr lang="en-US" dirty="0" err="1">
                  <a:solidFill>
                    <a:srgbClr val="000090"/>
                  </a:solidFill>
                  <a:latin typeface="Symbol"/>
                </a:rPr>
                <a:t>l</a:t>
              </a:r>
              <a:r>
                <a:rPr lang="en-US" dirty="0">
                  <a:solidFill>
                    <a:srgbClr val="000090"/>
                  </a:solidFill>
                  <a:latin typeface="Symbol"/>
                </a:rPr>
                <a:t> </a:t>
              </a:r>
              <a:r>
                <a:rPr lang="en-US" dirty="0">
                  <a:solidFill>
                    <a:srgbClr val="000090"/>
                  </a:solidFill>
                </a:rPr>
                <a:t>= </a:t>
              </a:r>
              <a:r>
                <a:rPr lang="en-US" dirty="0" err="1">
                  <a:solidFill>
                    <a:srgbClr val="000090"/>
                  </a:solidFill>
                </a:rPr>
                <a:t>h/p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6363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Copenhagen Interpretation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9179" y="4799514"/>
            <a:ext cx="9857874" cy="190821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Complementarity: A quantum object is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b="1" dirty="0">
                <a:solidFill>
                  <a:srgbClr val="C00000"/>
                </a:solidFill>
              </a:rPr>
              <a:t>both</a:t>
            </a:r>
            <a:r>
              <a:rPr lang="en-US" sz="2200" b="1" i="1" dirty="0">
                <a:solidFill>
                  <a:srgbClr val="C00000"/>
                </a:solidFill>
              </a:rPr>
              <a:t> </a:t>
            </a:r>
            <a:r>
              <a:rPr lang="en-US" sz="2200" dirty="0">
                <a:solidFill>
                  <a:srgbClr val="C00000"/>
                </a:solidFill>
              </a:rPr>
              <a:t>a particle and a wave. 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A measurement can illustrate </a:t>
            </a:r>
            <a:r>
              <a:rPr lang="en-US" sz="2200" b="1" dirty="0">
                <a:solidFill>
                  <a:schemeClr val="accent1"/>
                </a:solidFill>
              </a:rPr>
              <a:t>either</a:t>
            </a:r>
            <a:r>
              <a:rPr lang="en-US" sz="2200" dirty="0">
                <a:solidFill>
                  <a:schemeClr val="accent1"/>
                </a:solidFill>
              </a:rPr>
              <a:t> particle </a:t>
            </a:r>
            <a:r>
              <a:rPr lang="en-US" sz="2200" b="1" dirty="0">
                <a:solidFill>
                  <a:schemeClr val="accent1"/>
                </a:solidFill>
              </a:rPr>
              <a:t>or</a:t>
            </a:r>
            <a:r>
              <a:rPr lang="en-US" sz="2200" dirty="0">
                <a:solidFill>
                  <a:schemeClr val="accent1"/>
                </a:solidFill>
              </a:rPr>
              <a:t> wave nature but not both at the same time, because the object is affected by the act of measurement.</a:t>
            </a:r>
          </a:p>
          <a:p>
            <a:endParaRPr lang="en-US" sz="800" dirty="0">
              <a:solidFill>
                <a:schemeClr val="accent1"/>
              </a:solidFill>
            </a:endParaRPr>
          </a:p>
          <a:p>
            <a:r>
              <a:rPr lang="en-US" sz="2200" dirty="0">
                <a:solidFill>
                  <a:srgbClr val="7030A0"/>
                </a:solidFill>
              </a:rPr>
              <a:t>Superposition: A quantum leaves all options open until it is forced to bring one into reality by a measurement.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1867" y="1504912"/>
            <a:ext cx="3230372" cy="1323439"/>
          </a:xfrm>
          <a:prstGeom prst="rect">
            <a:avLst/>
          </a:prstGeom>
          <a:noFill/>
          <a:ln>
            <a:solidFill>
              <a:srgbClr val="0032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 err="1">
                <a:solidFill>
                  <a:srgbClr val="003200"/>
                </a:solidFill>
              </a:rPr>
              <a:t>Niels</a:t>
            </a:r>
            <a:r>
              <a:rPr lang="en-US" sz="2000" u="sng" dirty="0">
                <a:solidFill>
                  <a:srgbClr val="003200"/>
                </a:solidFill>
              </a:rPr>
              <a:t> Bohr: 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003200"/>
                </a:solidFill>
              </a:rPr>
              <a:t> Uncertainty relation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003200"/>
                </a:solidFill>
              </a:rPr>
              <a:t> Complementary, collapse of</a:t>
            </a:r>
          </a:p>
          <a:p>
            <a:r>
              <a:rPr lang="en-US" sz="2000" dirty="0">
                <a:solidFill>
                  <a:srgbClr val="003200"/>
                </a:solidFill>
              </a:rPr>
              <a:t>   the wave function.</a:t>
            </a:r>
          </a:p>
        </p:txBody>
      </p:sp>
      <p:pic>
        <p:nvPicPr>
          <p:cNvPr id="7" name="Picture 6" descr="Niels_Bohr_Albert_Einstein_by_Ehrenf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78" y="707762"/>
            <a:ext cx="2787139" cy="403346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456253" y="737288"/>
            <a:ext cx="6400800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accent1"/>
                </a:solidFill>
              </a:rPr>
              <a:t>Niels</a:t>
            </a:r>
            <a:r>
              <a:rPr lang="en-US" sz="2200" dirty="0">
                <a:solidFill>
                  <a:schemeClr val="accent1"/>
                </a:solidFill>
              </a:rPr>
              <a:t> Bohr and Albert Einstein debates at Solvay conf.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6253" y="3227416"/>
            <a:ext cx="3235985" cy="1015663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660066"/>
                </a:solidFill>
              </a:rPr>
              <a:t>Albert Einstein: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 “God does not play dice”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 Objective Reality</a:t>
            </a:r>
          </a:p>
        </p:txBody>
      </p:sp>
      <p:pic>
        <p:nvPicPr>
          <p:cNvPr id="10" name="Picture 9" descr="Ebohr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915" y="1474070"/>
            <a:ext cx="2749148" cy="33019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5111" y="4094898"/>
            <a:ext cx="219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Paul </a:t>
            </a:r>
            <a:r>
              <a:rPr lang="en-US" dirty="0" err="1">
                <a:solidFill>
                  <a:schemeClr val="bg1"/>
                </a:solidFill>
              </a:rPr>
              <a:t>Ehrenfest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(December 1925)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77545" y="1387793"/>
            <a:ext cx="755335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1927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416914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Schrodinger’s Cat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2148" y="646009"/>
            <a:ext cx="8711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Paradox (thought experiment) invented by </a:t>
            </a:r>
            <a:r>
              <a:rPr lang="en-US" sz="2200" dirty="0">
                <a:solidFill>
                  <a:srgbClr val="000090"/>
                </a:solidFill>
              </a:rPr>
              <a:t>Erwin Schrödinger in 1935 </a:t>
            </a:r>
            <a:r>
              <a:rPr lang="en-US" sz="2200" dirty="0">
                <a:solidFill>
                  <a:schemeClr val="accent1"/>
                </a:solidFill>
              </a:rPr>
              <a:t>to demonstrate that the Copenhagen interpretation makes no sense.</a:t>
            </a:r>
          </a:p>
        </p:txBody>
      </p:sp>
      <p:pic>
        <p:nvPicPr>
          <p:cNvPr id="5" name="Picture 4" descr="Schrodin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731" y="488038"/>
            <a:ext cx="1569776" cy="21038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Schrodingers_cat 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17" y="2009923"/>
            <a:ext cx="2657198" cy="142860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 descr="Schrodingers_cat 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623" y="1961642"/>
            <a:ext cx="2657198" cy="144764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237500" y="3682036"/>
            <a:ext cx="61069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Compare quantum choice with double slit situation.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0919" y="4511371"/>
            <a:ext cx="8256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a radioactive source, a single random quantum event has 50% probability to trigger a lever arm and break a flask containing deadly poison.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5998" y="2201989"/>
            <a:ext cx="153041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E. Schrödinger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96839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Schrodinger’s Cat </a:t>
            </a:r>
          </a:p>
        </p:txBody>
      </p:sp>
      <p:pic>
        <p:nvPicPr>
          <p:cNvPr id="3" name="Picture 2" descr="SchrodingersCa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15" y="1447883"/>
            <a:ext cx="5711004" cy="303539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Schroding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731" y="488038"/>
            <a:ext cx="1569776" cy="21038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52148" y="646009"/>
            <a:ext cx="8711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Paradox (thought experiment) invented by </a:t>
            </a:r>
            <a:r>
              <a:rPr lang="en-US" sz="2200" dirty="0">
                <a:solidFill>
                  <a:srgbClr val="000090"/>
                </a:solidFill>
              </a:rPr>
              <a:t>Erwin Schrödinger in 1935 </a:t>
            </a:r>
            <a:r>
              <a:rPr lang="en-US" sz="2200" dirty="0">
                <a:solidFill>
                  <a:schemeClr val="accent1"/>
                </a:solidFill>
              </a:rPr>
              <a:t>to demonstrate that the Copenhagen interpretation makes no sense.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0919" y="4511371"/>
            <a:ext cx="8256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a radioactive source, a single random quantum event has 50% probability to trigger a lever arm and break a flask containing deadly poison.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85998" y="2201989"/>
            <a:ext cx="153041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E. Schrödinger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92F59D-D5D9-0DCB-B71E-C2AA7C65B43D}"/>
              </a:ext>
            </a:extLst>
          </p:cNvPr>
          <p:cNvSpPr txBox="1"/>
          <p:nvPr/>
        </p:nvSpPr>
        <p:spPr>
          <a:xfrm>
            <a:off x="2395220" y="1482798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Superposition</a:t>
            </a:r>
          </a:p>
        </p:txBody>
      </p:sp>
    </p:spTree>
    <p:extLst>
      <p:ext uri="{BB962C8B-B14F-4D97-AF65-F5344CB8AC3E}">
        <p14:creationId xmlns:p14="http://schemas.microsoft.com/office/powerpoint/2010/main" val="2103686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Schrodinger’s Cat </a:t>
            </a:r>
          </a:p>
        </p:txBody>
      </p:sp>
      <p:pic>
        <p:nvPicPr>
          <p:cNvPr id="3" name="Picture 2" descr="SchrodingersCa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815" y="1447883"/>
            <a:ext cx="5711004" cy="303539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Schrod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731" y="488038"/>
            <a:ext cx="1569776" cy="21038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52148" y="646009"/>
            <a:ext cx="8711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Paradox (thought experiment) invented by </a:t>
            </a:r>
            <a:r>
              <a:rPr lang="en-US" sz="2200" dirty="0">
                <a:solidFill>
                  <a:srgbClr val="000090"/>
                </a:solidFill>
              </a:rPr>
              <a:t>Erwin Schrödinger in 1935 </a:t>
            </a:r>
            <a:r>
              <a:rPr lang="en-US" sz="2200" dirty="0">
                <a:solidFill>
                  <a:schemeClr val="accent1"/>
                </a:solidFill>
              </a:rPr>
              <a:t>to demonstrate that the Copenhagen interpretation makes no sense.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0919" y="4511371"/>
            <a:ext cx="8256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a radioactive source, a single random quantum event has 50% probability to trigger a lever arm and break a flask containing deadly poison.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1232" y="1850349"/>
            <a:ext cx="6112661" cy="2308324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 simple mathematics: probability is </a:t>
            </a:r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  <a:p>
            <a:r>
              <a:rPr lang="en-US" dirty="0"/>
              <a:t>The wave function of the </a:t>
            </a:r>
            <a:r>
              <a:rPr lang="en-US" b="1" i="1" dirty="0"/>
              <a:t>particle in 2-slit (</a:t>
            </a:r>
            <a:r>
              <a:rPr lang="en-US" b="1" i="1" dirty="0">
                <a:solidFill>
                  <a:srgbClr val="C00000"/>
                </a:solidFill>
              </a:rPr>
              <a:t>”superposition”</a:t>
            </a:r>
            <a:r>
              <a:rPr lang="en-US" b="1" i="1" dirty="0">
                <a:sym typeface="Wingdings"/>
              </a:rPr>
              <a:t>):</a:t>
            </a: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-25000" dirty="0">
                <a:solidFill>
                  <a:srgbClr val="0000FF"/>
                </a:solidFill>
              </a:rPr>
              <a:t>wave</a:t>
            </a:r>
            <a:r>
              <a:rPr lang="en-US" dirty="0">
                <a:solidFill>
                  <a:srgbClr val="0000FF"/>
                </a:solidFill>
              </a:rPr>
              <a:t> = 𝜓</a:t>
            </a:r>
            <a:r>
              <a:rPr lang="en-US" baseline="-25000" dirty="0">
                <a:solidFill>
                  <a:srgbClr val="0000FF"/>
                </a:solidFill>
              </a:rPr>
              <a:t>left</a:t>
            </a:r>
            <a:r>
              <a:rPr lang="en-US" dirty="0">
                <a:solidFill>
                  <a:srgbClr val="0000FF"/>
                </a:solidFill>
              </a:rPr>
              <a:t> + 𝜓</a:t>
            </a:r>
            <a:r>
              <a:rPr lang="en-US" baseline="-25000" dirty="0">
                <a:solidFill>
                  <a:srgbClr val="0000FF"/>
                </a:solidFill>
              </a:rPr>
              <a:t>right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Probability before measurement:</a:t>
            </a:r>
          </a:p>
          <a:p>
            <a:r>
              <a:rPr lang="en-US" dirty="0">
                <a:solidFill>
                  <a:srgbClr val="0000FF"/>
                </a:solidFill>
              </a:rPr>
              <a:t>(𝜓</a:t>
            </a:r>
            <a:r>
              <a:rPr lang="en-US" baseline="-25000" dirty="0">
                <a:solidFill>
                  <a:srgbClr val="0000FF"/>
                </a:solidFill>
              </a:rPr>
              <a:t>wave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= (𝜓</a:t>
            </a:r>
            <a:r>
              <a:rPr lang="en-US" baseline="-25000" dirty="0">
                <a:solidFill>
                  <a:srgbClr val="0000FF"/>
                </a:solidFill>
              </a:rPr>
              <a:t>left</a:t>
            </a:r>
            <a:r>
              <a:rPr lang="en-US" dirty="0">
                <a:solidFill>
                  <a:srgbClr val="0000FF"/>
                </a:solidFill>
              </a:rPr>
              <a:t> + 𝜓</a:t>
            </a:r>
            <a:r>
              <a:rPr lang="en-US" baseline="-25000" dirty="0">
                <a:solidFill>
                  <a:srgbClr val="0000FF"/>
                </a:solidFill>
              </a:rPr>
              <a:t>right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)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2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 = (</a:t>
            </a:r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-25000" dirty="0">
                <a:solidFill>
                  <a:srgbClr val="0000FF"/>
                </a:solidFill>
              </a:rPr>
              <a:t>left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+ (𝜓</a:t>
            </a:r>
            <a:r>
              <a:rPr lang="en-US" baseline="-25000" dirty="0">
                <a:solidFill>
                  <a:srgbClr val="0000FF"/>
                </a:solidFill>
              </a:rPr>
              <a:t>right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 + 2 𝜓</a:t>
            </a:r>
            <a:r>
              <a:rPr lang="en-US" baseline="-25000" dirty="0">
                <a:solidFill>
                  <a:srgbClr val="0000FF"/>
                </a:solidFill>
              </a:rPr>
              <a:t>left・</a:t>
            </a:r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-25000" dirty="0">
                <a:solidFill>
                  <a:srgbClr val="0000FF"/>
                </a:solidFill>
              </a:rPr>
              <a:t>right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baseline="30000" dirty="0">
              <a:solidFill>
                <a:srgbClr val="0000FF"/>
              </a:solidFill>
              <a:latin typeface="+mj-lt"/>
            </a:endParaRPr>
          </a:p>
          <a:p>
            <a:endParaRPr lang="en-US" dirty="0"/>
          </a:p>
          <a:p>
            <a:r>
              <a:rPr lang="en-US" b="1" i="1" dirty="0"/>
              <a:t>Measurement: force the particle to go left or right!</a:t>
            </a:r>
          </a:p>
        </p:txBody>
      </p:sp>
      <p:sp>
        <p:nvSpPr>
          <p:cNvPr id="11" name="Oval 10"/>
          <p:cNvSpPr/>
          <p:nvPr/>
        </p:nvSpPr>
        <p:spPr>
          <a:xfrm>
            <a:off x="6269633" y="3122547"/>
            <a:ext cx="1568256" cy="54334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07495" y="2405410"/>
            <a:ext cx="155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“Interference”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196199" y="2728913"/>
            <a:ext cx="261876" cy="27933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285998" y="2201989"/>
            <a:ext cx="153041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E. Schrödinger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7A4CF-C76D-3C99-28A6-26B005F337A2}"/>
              </a:ext>
            </a:extLst>
          </p:cNvPr>
          <p:cNvSpPr txBox="1"/>
          <p:nvPr/>
        </p:nvSpPr>
        <p:spPr>
          <a:xfrm>
            <a:off x="2395220" y="1482798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Superposition</a:t>
            </a:r>
          </a:p>
        </p:txBody>
      </p:sp>
    </p:spTree>
    <p:extLst>
      <p:ext uri="{BB962C8B-B14F-4D97-AF65-F5344CB8AC3E}">
        <p14:creationId xmlns:p14="http://schemas.microsoft.com/office/powerpoint/2010/main" val="194903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Schrodinger’s Cat </a:t>
            </a:r>
          </a:p>
        </p:txBody>
      </p:sp>
      <p:pic>
        <p:nvPicPr>
          <p:cNvPr id="3" name="Picture 2" descr="SchrodingersCa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815" y="1447883"/>
            <a:ext cx="5711004" cy="303539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Schrod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731" y="488038"/>
            <a:ext cx="1569776" cy="21038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52148" y="646009"/>
            <a:ext cx="8711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Paradox (thought experiment) invented by </a:t>
            </a:r>
            <a:r>
              <a:rPr lang="en-US" sz="2200" dirty="0">
                <a:solidFill>
                  <a:srgbClr val="000090"/>
                </a:solidFill>
              </a:rPr>
              <a:t>Erwin Schrödinger in 1935 </a:t>
            </a:r>
            <a:r>
              <a:rPr lang="en-US" sz="2200" dirty="0">
                <a:solidFill>
                  <a:schemeClr val="accent1"/>
                </a:solidFill>
              </a:rPr>
              <a:t>to demonstrate that the Copenhagen interpretation makes no sense.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0919" y="4511371"/>
            <a:ext cx="8256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a radioactive source, a single random quantum event has 50% probability to trigger a lever arm and break a flask containing deadly poison.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1232" y="1850349"/>
            <a:ext cx="6112661" cy="2308324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 simple mathematics: probability is </a:t>
            </a:r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  <a:p>
            <a:r>
              <a:rPr lang="en-US" dirty="0"/>
              <a:t>The wave function of the </a:t>
            </a:r>
            <a:r>
              <a:rPr lang="en-US" b="1" i="1" dirty="0"/>
              <a:t>cat in the box (</a:t>
            </a:r>
            <a:r>
              <a:rPr lang="en-US" b="1" i="1" dirty="0">
                <a:solidFill>
                  <a:srgbClr val="C00000"/>
                </a:solidFill>
              </a:rPr>
              <a:t>“superposition”</a:t>
            </a:r>
            <a:r>
              <a:rPr lang="en-US" b="1" i="1" dirty="0"/>
              <a:t>):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-25000" dirty="0">
                <a:solidFill>
                  <a:srgbClr val="0000FF"/>
                </a:solidFill>
              </a:rPr>
              <a:t>cat</a:t>
            </a:r>
            <a:r>
              <a:rPr lang="en-US" dirty="0">
                <a:solidFill>
                  <a:srgbClr val="0000FF"/>
                </a:solidFill>
              </a:rPr>
              <a:t> = 𝜓</a:t>
            </a:r>
            <a:r>
              <a:rPr lang="en-US" baseline="-25000" dirty="0">
                <a:solidFill>
                  <a:srgbClr val="0000FF"/>
                </a:solidFill>
              </a:rPr>
              <a:t>alive</a:t>
            </a:r>
            <a:r>
              <a:rPr lang="en-US" dirty="0">
                <a:solidFill>
                  <a:srgbClr val="0000FF"/>
                </a:solidFill>
              </a:rPr>
              <a:t> + 𝜓</a:t>
            </a:r>
            <a:r>
              <a:rPr lang="en-US" baseline="-25000" dirty="0">
                <a:solidFill>
                  <a:srgbClr val="0000FF"/>
                </a:solidFill>
              </a:rPr>
              <a:t>dead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Probability before measurement:</a:t>
            </a:r>
          </a:p>
          <a:p>
            <a:r>
              <a:rPr lang="en-US" dirty="0">
                <a:solidFill>
                  <a:srgbClr val="0000FF"/>
                </a:solidFill>
              </a:rPr>
              <a:t>(𝜓</a:t>
            </a:r>
            <a:r>
              <a:rPr lang="en-US" baseline="-25000" dirty="0">
                <a:solidFill>
                  <a:srgbClr val="0000FF"/>
                </a:solidFill>
              </a:rPr>
              <a:t>cat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= (𝜓</a:t>
            </a:r>
            <a:r>
              <a:rPr lang="en-US" baseline="-25000" dirty="0">
                <a:solidFill>
                  <a:srgbClr val="0000FF"/>
                </a:solidFill>
              </a:rPr>
              <a:t>alive</a:t>
            </a:r>
            <a:r>
              <a:rPr lang="en-US" dirty="0">
                <a:solidFill>
                  <a:srgbClr val="0000FF"/>
                </a:solidFill>
              </a:rPr>
              <a:t> + 𝜓</a:t>
            </a:r>
            <a:r>
              <a:rPr lang="en-US" baseline="-25000" dirty="0">
                <a:solidFill>
                  <a:srgbClr val="0000FF"/>
                </a:solidFill>
              </a:rPr>
              <a:t>dead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)</a:t>
            </a:r>
            <a:r>
              <a:rPr lang="en-US" baseline="30000" dirty="0">
                <a:solidFill>
                  <a:srgbClr val="0000FF"/>
                </a:solidFill>
                <a:latin typeface="+mj-lt"/>
              </a:rPr>
              <a:t>2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 = (</a:t>
            </a:r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-25000" dirty="0">
                <a:solidFill>
                  <a:srgbClr val="0000FF"/>
                </a:solidFill>
              </a:rPr>
              <a:t>alive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+ (𝜓</a:t>
            </a:r>
            <a:r>
              <a:rPr lang="en-US" baseline="-25000" dirty="0">
                <a:solidFill>
                  <a:srgbClr val="0000FF"/>
                </a:solidFill>
              </a:rPr>
              <a:t>dead</a:t>
            </a:r>
            <a:r>
              <a:rPr lang="en-US" dirty="0">
                <a:solidFill>
                  <a:srgbClr val="0000FF"/>
                </a:solidFill>
              </a:rPr>
              <a:t>)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  + 2 𝜓</a:t>
            </a:r>
            <a:r>
              <a:rPr lang="en-US" baseline="-25000" dirty="0">
                <a:solidFill>
                  <a:srgbClr val="0000FF"/>
                </a:solidFill>
              </a:rPr>
              <a:t>alive・</a:t>
            </a:r>
            <a:r>
              <a:rPr lang="en-US" dirty="0">
                <a:solidFill>
                  <a:srgbClr val="0000FF"/>
                </a:solidFill>
              </a:rPr>
              <a:t>𝜓</a:t>
            </a:r>
            <a:r>
              <a:rPr lang="en-US" baseline="-25000" dirty="0">
                <a:solidFill>
                  <a:srgbClr val="0000FF"/>
                </a:solidFill>
              </a:rPr>
              <a:t>dead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baseline="30000" dirty="0">
              <a:solidFill>
                <a:srgbClr val="0000FF"/>
              </a:solidFill>
              <a:latin typeface="+mj-lt"/>
            </a:endParaRPr>
          </a:p>
          <a:p>
            <a:endParaRPr lang="en-US" dirty="0"/>
          </a:p>
          <a:p>
            <a:r>
              <a:rPr lang="en-US" b="1" i="1" dirty="0"/>
              <a:t>Measurement: force cat to be either dead or alive!</a:t>
            </a:r>
          </a:p>
        </p:txBody>
      </p:sp>
      <p:sp>
        <p:nvSpPr>
          <p:cNvPr id="11" name="Oval 10"/>
          <p:cNvSpPr/>
          <p:nvPr/>
        </p:nvSpPr>
        <p:spPr>
          <a:xfrm>
            <a:off x="6269633" y="3122547"/>
            <a:ext cx="1568256" cy="54334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24916" y="5197500"/>
            <a:ext cx="7738404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Is the cat both dead and alive before we open the box to observe?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1257" y="5702138"/>
            <a:ext cx="9520519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”Wigner’s Friend” </a:t>
            </a:r>
            <a:r>
              <a:rPr lang="en-US" sz="2000" dirty="0">
                <a:solidFill>
                  <a:srgbClr val="C00000"/>
                </a:solidFill>
              </a:rPr>
              <a:t>problem: </a:t>
            </a:r>
            <a:r>
              <a:rPr lang="en-US" sz="2000" b="1" i="1" dirty="0">
                <a:solidFill>
                  <a:srgbClr val="C00000"/>
                </a:solidFill>
              </a:rPr>
              <a:t>Who</a:t>
            </a:r>
            <a:r>
              <a:rPr lang="en-US" sz="2000" dirty="0">
                <a:solidFill>
                  <a:srgbClr val="C00000"/>
                </a:solidFill>
              </a:rPr>
              <a:t> is observer? </a:t>
            </a:r>
            <a:r>
              <a:rPr lang="en-US" sz="2000" b="1" i="1" dirty="0">
                <a:solidFill>
                  <a:srgbClr val="C00000"/>
                </a:solidFill>
              </a:rPr>
              <a:t>When</a:t>
            </a:r>
            <a:r>
              <a:rPr lang="en-US" sz="2000" dirty="0">
                <a:solidFill>
                  <a:srgbClr val="C00000"/>
                </a:solidFill>
              </a:rPr>
              <a:t> does the wave function collapse?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Is it the cat? The Experimenter? The press reporter? Or you when you hear the news?</a:t>
            </a:r>
          </a:p>
          <a:p>
            <a:r>
              <a:rPr lang="en-US" sz="2000" dirty="0">
                <a:solidFill>
                  <a:srgbClr val="CC00FF"/>
                </a:solidFill>
              </a:rPr>
              <a:t>Does it require consciousness?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31" y="3321381"/>
            <a:ext cx="1569775" cy="22201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0233614" y="5210245"/>
            <a:ext cx="1615892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Eugene Wigner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85998" y="2201989"/>
            <a:ext cx="153041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E. Schrödinger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07495" y="2405410"/>
            <a:ext cx="155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“Interference”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196199" y="2728913"/>
            <a:ext cx="261876" cy="27933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C704476-44B8-7050-E613-87B5405F3E79}"/>
              </a:ext>
            </a:extLst>
          </p:cNvPr>
          <p:cNvSpPr txBox="1"/>
          <p:nvPr/>
        </p:nvSpPr>
        <p:spPr>
          <a:xfrm>
            <a:off x="2395220" y="1482798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Superposition</a:t>
            </a:r>
          </a:p>
        </p:txBody>
      </p:sp>
    </p:spTree>
    <p:extLst>
      <p:ext uri="{BB962C8B-B14F-4D97-AF65-F5344CB8AC3E}">
        <p14:creationId xmlns:p14="http://schemas.microsoft.com/office/powerpoint/2010/main" val="22893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Schrodinger’s Cat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0919" y="4511371"/>
            <a:ext cx="8256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a radioactive source, a single random quantum event has 50% probability to trigger a lever arm and break a flask containing deadly poison.</a:t>
            </a:r>
          </a:p>
        </p:txBody>
      </p:sp>
      <p:pic>
        <p:nvPicPr>
          <p:cNvPr id="3" name="Picture 2" descr="SchrodingersCa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815" y="1447883"/>
            <a:ext cx="5711004" cy="303539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 descr="Schrod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731" y="488038"/>
            <a:ext cx="1569776" cy="21038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52148" y="646009"/>
            <a:ext cx="8711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Paradox (thought experiment) invented by </a:t>
            </a:r>
            <a:r>
              <a:rPr lang="en-US" sz="2200" dirty="0">
                <a:solidFill>
                  <a:srgbClr val="000090"/>
                </a:solidFill>
              </a:rPr>
              <a:t>Erwin Schrödinger in 1935 </a:t>
            </a:r>
            <a:r>
              <a:rPr lang="en-US" sz="2200" dirty="0">
                <a:solidFill>
                  <a:schemeClr val="accent1"/>
                </a:solidFill>
              </a:rPr>
              <a:t>to demonstrate that the Copenhagen interpretation makes no sense.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5998" y="2201989"/>
            <a:ext cx="153041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E. Schrödinger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BDE02-FD74-1800-9FFD-6B977041E337}"/>
              </a:ext>
            </a:extLst>
          </p:cNvPr>
          <p:cNvSpPr txBox="1"/>
          <p:nvPr/>
        </p:nvSpPr>
        <p:spPr>
          <a:xfrm>
            <a:off x="1324916" y="5197500"/>
            <a:ext cx="7738404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Is the cat both dead and alive before we open the box to observe?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FBA3A0-C626-5109-6508-DA3EFF5B037D}"/>
              </a:ext>
            </a:extLst>
          </p:cNvPr>
          <p:cNvSpPr txBox="1"/>
          <p:nvPr/>
        </p:nvSpPr>
        <p:spPr>
          <a:xfrm>
            <a:off x="1331257" y="5702138"/>
            <a:ext cx="9520519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”Wigner’s Friend” </a:t>
            </a:r>
            <a:r>
              <a:rPr lang="en-US" sz="2000" dirty="0">
                <a:solidFill>
                  <a:srgbClr val="C00000"/>
                </a:solidFill>
              </a:rPr>
              <a:t>problem: </a:t>
            </a:r>
            <a:r>
              <a:rPr lang="en-US" sz="2000" b="1" i="1" dirty="0">
                <a:solidFill>
                  <a:srgbClr val="C00000"/>
                </a:solidFill>
              </a:rPr>
              <a:t>Who</a:t>
            </a:r>
            <a:r>
              <a:rPr lang="en-US" sz="2000" dirty="0">
                <a:solidFill>
                  <a:srgbClr val="C00000"/>
                </a:solidFill>
              </a:rPr>
              <a:t> is observer? </a:t>
            </a:r>
            <a:r>
              <a:rPr lang="en-US" sz="2000" b="1" i="1" dirty="0">
                <a:solidFill>
                  <a:srgbClr val="C00000"/>
                </a:solidFill>
              </a:rPr>
              <a:t>When</a:t>
            </a:r>
            <a:r>
              <a:rPr lang="en-US" sz="2000" dirty="0">
                <a:solidFill>
                  <a:srgbClr val="C00000"/>
                </a:solidFill>
              </a:rPr>
              <a:t> does the wave function collapse?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Is it the cat? The Experimenter? The press reporter? Or you when you hear the news?</a:t>
            </a:r>
          </a:p>
          <a:p>
            <a:r>
              <a:rPr lang="en-US" sz="2000" dirty="0">
                <a:solidFill>
                  <a:srgbClr val="CC00FF"/>
                </a:solidFill>
              </a:rPr>
              <a:t>Does it require consciousness?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57BF62-0945-D7CC-4973-C53C487B0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31" y="3321381"/>
            <a:ext cx="1569775" cy="22201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E9D750-6720-1B9C-E747-B77B42EE169A}"/>
              </a:ext>
            </a:extLst>
          </p:cNvPr>
          <p:cNvSpPr txBox="1"/>
          <p:nvPr/>
        </p:nvSpPr>
        <p:spPr>
          <a:xfrm>
            <a:off x="10233614" y="5210245"/>
            <a:ext cx="1615892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Eugene Wigner</a:t>
            </a:r>
          </a:p>
        </p:txBody>
      </p:sp>
    </p:spTree>
    <p:extLst>
      <p:ext uri="{BB962C8B-B14F-4D97-AF65-F5344CB8AC3E}">
        <p14:creationId xmlns:p14="http://schemas.microsoft.com/office/powerpoint/2010/main" val="707339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Schrodinger’s Cat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0919" y="4511371"/>
            <a:ext cx="8256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a radioactive source, a single random quantum event has 50% probability to trigger a lever arm and break a flask containing deadly poison.</a:t>
            </a:r>
          </a:p>
        </p:txBody>
      </p:sp>
      <p:pic>
        <p:nvPicPr>
          <p:cNvPr id="3" name="Picture 2" descr="SchrodingersCa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815" y="1447883"/>
            <a:ext cx="5711004" cy="303539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 descr="Schrodi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731" y="488038"/>
            <a:ext cx="1569776" cy="21038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 descr="schrodingercatfu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911" y="1525657"/>
            <a:ext cx="4098962" cy="25618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2148" y="646009"/>
            <a:ext cx="8711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Paradox (thought experiment) invented by </a:t>
            </a:r>
            <a:r>
              <a:rPr lang="en-US" sz="2200" dirty="0">
                <a:solidFill>
                  <a:srgbClr val="000090"/>
                </a:solidFill>
              </a:rPr>
              <a:t>Erwin Schrödinger in 1935 </a:t>
            </a:r>
            <a:r>
              <a:rPr lang="en-US" sz="2200" dirty="0">
                <a:solidFill>
                  <a:schemeClr val="accent1"/>
                </a:solidFill>
              </a:rPr>
              <a:t>to demonstrate that the Copenhagen interpretation makes no sense.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85998" y="2201989"/>
            <a:ext cx="153041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E. Schrödinger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17ADA-2ED8-2EE2-833E-2007570ED33C}"/>
              </a:ext>
            </a:extLst>
          </p:cNvPr>
          <p:cNvSpPr txBox="1"/>
          <p:nvPr/>
        </p:nvSpPr>
        <p:spPr>
          <a:xfrm>
            <a:off x="1324916" y="5197500"/>
            <a:ext cx="7738404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Is the cat both dead and alive before we open the box to observe?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FD4F7-2810-14CD-3B57-10E178460995}"/>
              </a:ext>
            </a:extLst>
          </p:cNvPr>
          <p:cNvSpPr txBox="1"/>
          <p:nvPr/>
        </p:nvSpPr>
        <p:spPr>
          <a:xfrm>
            <a:off x="1331257" y="5702138"/>
            <a:ext cx="9520519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”Wigner’s Friend” </a:t>
            </a:r>
            <a:r>
              <a:rPr lang="en-US" sz="2000" dirty="0">
                <a:solidFill>
                  <a:srgbClr val="C00000"/>
                </a:solidFill>
              </a:rPr>
              <a:t>problem: </a:t>
            </a:r>
            <a:r>
              <a:rPr lang="en-US" sz="2000" b="1" i="1" dirty="0">
                <a:solidFill>
                  <a:srgbClr val="C00000"/>
                </a:solidFill>
              </a:rPr>
              <a:t>Who</a:t>
            </a:r>
            <a:r>
              <a:rPr lang="en-US" sz="2000" dirty="0">
                <a:solidFill>
                  <a:srgbClr val="C00000"/>
                </a:solidFill>
              </a:rPr>
              <a:t> is observer? </a:t>
            </a:r>
            <a:r>
              <a:rPr lang="en-US" sz="2000" b="1" i="1" dirty="0">
                <a:solidFill>
                  <a:srgbClr val="C00000"/>
                </a:solidFill>
              </a:rPr>
              <a:t>When</a:t>
            </a:r>
            <a:r>
              <a:rPr lang="en-US" sz="2000" dirty="0">
                <a:solidFill>
                  <a:srgbClr val="C00000"/>
                </a:solidFill>
              </a:rPr>
              <a:t> does the wave function collapse?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Is it the cat? The Experimenter? The press reporter? Or you when you hear the news?</a:t>
            </a:r>
          </a:p>
          <a:p>
            <a:r>
              <a:rPr lang="en-US" sz="2000" dirty="0">
                <a:solidFill>
                  <a:srgbClr val="CC00FF"/>
                </a:solidFill>
              </a:rPr>
              <a:t>Does it require consciousness?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8C8672-4151-F685-940F-5DA847471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31" y="3321381"/>
            <a:ext cx="1569775" cy="22201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28F486-9E37-71D9-9F9B-248F2DD523C4}"/>
              </a:ext>
            </a:extLst>
          </p:cNvPr>
          <p:cNvSpPr txBox="1"/>
          <p:nvPr/>
        </p:nvSpPr>
        <p:spPr>
          <a:xfrm>
            <a:off x="10233614" y="5210245"/>
            <a:ext cx="1615892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Eugene Wigner</a:t>
            </a:r>
          </a:p>
        </p:txBody>
      </p:sp>
    </p:spTree>
    <p:extLst>
      <p:ext uri="{BB962C8B-B14F-4D97-AF65-F5344CB8AC3E}">
        <p14:creationId xmlns:p14="http://schemas.microsoft.com/office/powerpoint/2010/main" val="282978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Schrodinger’s Cat – from the inside of the box… </a:t>
            </a:r>
          </a:p>
        </p:txBody>
      </p:sp>
      <p:pic>
        <p:nvPicPr>
          <p:cNvPr id="11" name="Picture 10" descr="Schrodin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731" y="488038"/>
            <a:ext cx="1569776" cy="21038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0285998" y="2201989"/>
            <a:ext cx="153041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E. Schrödinger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8C8672-4151-F685-940F-5DA847471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31" y="3321381"/>
            <a:ext cx="1569775" cy="22201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28F486-9E37-71D9-9F9B-248F2DD523C4}"/>
              </a:ext>
            </a:extLst>
          </p:cNvPr>
          <p:cNvSpPr txBox="1"/>
          <p:nvPr/>
        </p:nvSpPr>
        <p:spPr>
          <a:xfrm>
            <a:off x="10233614" y="5210245"/>
            <a:ext cx="1615892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Eugene Wigner</a:t>
            </a:r>
          </a:p>
        </p:txBody>
      </p:sp>
      <p:pic>
        <p:nvPicPr>
          <p:cNvPr id="8" name="Picture 2" descr="Generated image">
            <a:extLst>
              <a:ext uri="{FF2B5EF4-FFF2-40B4-BE49-F238E27FC236}">
                <a16:creationId xmlns:a16="http://schemas.microsoft.com/office/drawing/2014/main" id="{D3D915CC-2DE7-6FDC-410D-EC120D2A0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77" y="712694"/>
            <a:ext cx="9069631" cy="604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FB60A5-8DC0-0690-898A-DF83EAB76388}"/>
              </a:ext>
            </a:extLst>
          </p:cNvPr>
          <p:cNvSpPr txBox="1"/>
          <p:nvPr/>
        </p:nvSpPr>
        <p:spPr>
          <a:xfrm>
            <a:off x="11593861" y="150416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920213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John Archibald Wheeler: The Participatory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849" y="866505"/>
            <a:ext cx="4851699" cy="271579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Inventor of terms: </a:t>
            </a:r>
          </a:p>
          <a:p>
            <a:pPr lvl="1"/>
            <a:r>
              <a:rPr lang="en-US" sz="2300" dirty="0"/>
              <a:t>“black hole”, “worm hole”, “quantum foam”</a:t>
            </a:r>
          </a:p>
          <a:p>
            <a:r>
              <a:rPr lang="en-US" dirty="0"/>
              <a:t>Famous book on gravitation</a:t>
            </a:r>
          </a:p>
          <a:p>
            <a:r>
              <a:rPr lang="en-US" dirty="0"/>
              <a:t>Proposed a one-electron universe</a:t>
            </a:r>
          </a:p>
          <a:p>
            <a:r>
              <a:rPr lang="en-US" dirty="0"/>
              <a:t>PhD supervisor</a:t>
            </a:r>
          </a:p>
          <a:p>
            <a:pPr lvl="1"/>
            <a:r>
              <a:rPr lang="en-US" dirty="0"/>
              <a:t>Richard Feynman</a:t>
            </a:r>
          </a:p>
          <a:p>
            <a:pPr lvl="1"/>
            <a:r>
              <a:rPr lang="en-US" dirty="0"/>
              <a:t>Hugh Everett III</a:t>
            </a:r>
          </a:p>
          <a:p>
            <a:r>
              <a:rPr lang="en-US" dirty="0"/>
              <a:t>Participatory universe: “it from bit”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468" y="832347"/>
            <a:ext cx="7053595" cy="49660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892A8-84AF-B809-8D5C-03F714E8411B}"/>
              </a:ext>
            </a:extLst>
          </p:cNvPr>
          <p:cNvSpPr txBox="1"/>
          <p:nvPr/>
        </p:nvSpPr>
        <p:spPr>
          <a:xfrm>
            <a:off x="6486861" y="5336707"/>
            <a:ext cx="3667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>
                <a:solidFill>
                  <a:schemeClr val="bg1"/>
                </a:solidFill>
              </a:rPr>
              <a:t>John Wheeler: 1911 – 2008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8B475B-45A4-8729-4056-5D43EEDAF7B8}"/>
              </a:ext>
            </a:extLst>
          </p:cNvPr>
          <p:cNvSpPr txBox="1"/>
          <p:nvPr/>
        </p:nvSpPr>
        <p:spPr>
          <a:xfrm>
            <a:off x="1407195" y="6072597"/>
            <a:ext cx="9565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John Wheeler</a:t>
            </a:r>
            <a:r>
              <a:rPr lang="en-US" sz="2000" i="1" dirty="0">
                <a:solidFill>
                  <a:schemeClr val="accent1"/>
                </a:solidFill>
              </a:rPr>
              <a:t>: </a:t>
            </a:r>
            <a:r>
              <a:rPr lang="en-US" sz="2000" i="1" dirty="0">
                <a:solidFill>
                  <a:srgbClr val="7030A0"/>
                </a:solidFill>
              </a:rPr>
              <a:t>“The real reason universities have students is to educate the professors”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972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Wheeler: 20 Questions Analogy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153" y="1251526"/>
            <a:ext cx="3318888" cy="3318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2265" y="821635"/>
            <a:ext cx="21681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 “20-Q” game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435" y="771551"/>
            <a:ext cx="7261412" cy="135421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A Word Game: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At a party one guest has to guess a word that is agreed upon by the others asking questions to be answered with “yes”/”no”.</a:t>
            </a:r>
          </a:p>
          <a:p>
            <a:r>
              <a:rPr lang="en-US" sz="2000" dirty="0">
                <a:solidFill>
                  <a:srgbClr val="7030A0"/>
                </a:solidFill>
                <a:sym typeface="Wingdings"/>
              </a:rPr>
              <a:t> The pre-existing word is guessed.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435" y="2292079"/>
            <a:ext cx="7261412" cy="22775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Alternative game: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No word is agreed at beginning. Each person in turn answers yes/no consistently with all previous “yes”/”no” answers.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Gets more and more difficult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Finally the person guessing says: “Is it a cloud?” Answer: “</a:t>
            </a:r>
            <a:r>
              <a:rPr lang="en-US" sz="2000" dirty="0">
                <a:solidFill>
                  <a:schemeClr val="accent1"/>
                </a:solidFill>
                <a:sym typeface="Wingdings"/>
              </a:rPr>
              <a:t>Yes!”</a:t>
            </a:r>
          </a:p>
          <a:p>
            <a:r>
              <a:rPr lang="en-US" sz="2000" dirty="0">
                <a:solidFill>
                  <a:srgbClr val="7030A0"/>
                </a:solidFill>
                <a:sym typeface="Wingdings"/>
              </a:rPr>
              <a:t> There was no pre-existing word. The final word</a:t>
            </a:r>
          </a:p>
          <a:p>
            <a:r>
              <a:rPr lang="en-US" sz="2000" dirty="0">
                <a:solidFill>
                  <a:srgbClr val="7030A0"/>
                </a:solidFill>
                <a:sym typeface="Wingdings"/>
              </a:rPr>
              <a:t>     was </a:t>
            </a:r>
            <a:r>
              <a:rPr lang="en-US" sz="2000" b="1" i="1" dirty="0">
                <a:solidFill>
                  <a:srgbClr val="7030A0"/>
                </a:solidFill>
                <a:sym typeface="Wingdings"/>
              </a:rPr>
              <a:t>brought into being </a:t>
            </a:r>
            <a:r>
              <a:rPr lang="en-US" sz="2000" dirty="0">
                <a:solidFill>
                  <a:srgbClr val="7030A0"/>
                </a:solidFill>
                <a:sym typeface="Wingdings"/>
              </a:rPr>
              <a:t>by the questions asked.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435" y="4710932"/>
            <a:ext cx="10865606" cy="10464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ym typeface="Wingdings"/>
              </a:rPr>
              <a:t>Analogy: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  <a:sym typeface="Wingdings"/>
              </a:rPr>
              <a:t>Nature gives consistent answers on quantum questions asked by the “collapse of the wave function”</a:t>
            </a:r>
          </a:p>
          <a:p>
            <a:r>
              <a:rPr lang="en-US" sz="2000" dirty="0">
                <a:solidFill>
                  <a:srgbClr val="7030A0"/>
                </a:solidFill>
                <a:sym typeface="Wingdings"/>
              </a:rPr>
              <a:t> The observer </a:t>
            </a:r>
            <a:r>
              <a:rPr lang="en-US" sz="2000" b="1" i="1" dirty="0">
                <a:solidFill>
                  <a:srgbClr val="7030A0"/>
                </a:solidFill>
                <a:sym typeface="Wingdings"/>
              </a:rPr>
              <a:t>creates reality </a:t>
            </a:r>
            <a:r>
              <a:rPr lang="en-US" sz="2000" dirty="0">
                <a:solidFill>
                  <a:srgbClr val="7030A0"/>
                </a:solidFill>
                <a:sym typeface="Wingdings"/>
              </a:rPr>
              <a:t>by making an observation.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2675" y="5855289"/>
            <a:ext cx="8143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“No phenomenon is a real phenomenon until it is an observed phenomenon.”</a:t>
            </a:r>
          </a:p>
          <a:p>
            <a:r>
              <a:rPr lang="en-US" sz="2000" dirty="0"/>
              <a:t>- John Archibald Wheeler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57083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Quantum Mechanics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12873" y="672353"/>
            <a:ext cx="2929037" cy="2564222"/>
            <a:chOff x="227721" y="570042"/>
            <a:chExt cx="2573251" cy="2395492"/>
          </a:xfrm>
        </p:grpSpPr>
        <p:pic>
          <p:nvPicPr>
            <p:cNvPr id="3" name="Picture 2" descr="IsaacNewton-168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721" y="717258"/>
              <a:ext cx="1636939" cy="2248276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21" name="Oval Callout 20"/>
            <p:cNvSpPr/>
            <p:nvPr/>
          </p:nvSpPr>
          <p:spPr>
            <a:xfrm>
              <a:off x="1183441" y="570042"/>
              <a:ext cx="1585817" cy="575261"/>
            </a:xfrm>
            <a:prstGeom prst="wedgeEllipseCallout">
              <a:avLst>
                <a:gd name="adj1" fmla="val -45208"/>
                <a:gd name="adj2" fmla="val 132644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" name="TextBox 3"/>
            <p:cNvSpPr txBox="1"/>
            <p:nvPr/>
          </p:nvSpPr>
          <p:spPr>
            <a:xfrm>
              <a:off x="1179810" y="576477"/>
              <a:ext cx="1621162" cy="60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Light is a stream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i="1" dirty="0">
                  <a:solidFill>
                    <a:srgbClr val="000090"/>
                  </a:solidFill>
                </a:rPr>
                <a:t>particles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6256" y="2585846"/>
              <a:ext cx="1151474" cy="316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Isaac Newton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65590" y="993345"/>
            <a:ext cx="2771529" cy="2657081"/>
            <a:chOff x="2091095" y="1576740"/>
            <a:chExt cx="2277045" cy="2132756"/>
          </a:xfrm>
        </p:grpSpPr>
        <p:pic>
          <p:nvPicPr>
            <p:cNvPr id="8" name="Picture 7" descr="Max_Planck_193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1095" y="1855094"/>
              <a:ext cx="1493225" cy="1854402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9" name="Oval Callout 28"/>
            <p:cNvSpPr/>
            <p:nvPr/>
          </p:nvSpPr>
          <p:spPr>
            <a:xfrm>
              <a:off x="2881928" y="1576740"/>
              <a:ext cx="1327247" cy="580401"/>
            </a:xfrm>
            <a:prstGeom prst="wedgeEllipseCallout">
              <a:avLst>
                <a:gd name="adj1" fmla="val -45484"/>
                <a:gd name="adj2" fmla="val 158969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2715950" y="1633539"/>
              <a:ext cx="16521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Light is</a:t>
              </a:r>
              <a:r>
                <a:rPr lang="en-US" i="1" dirty="0">
                  <a:solidFill>
                    <a:srgbClr val="000090"/>
                  </a:solidFill>
                </a:rPr>
                <a:t> emitted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in quanta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307171" y="3401396"/>
              <a:ext cx="925905" cy="27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Max Planck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62802" y="3394161"/>
            <a:ext cx="2627498" cy="3189886"/>
            <a:chOff x="-264019" y="3879560"/>
            <a:chExt cx="2080575" cy="2704485"/>
          </a:xfrm>
        </p:grpSpPr>
        <p:pic>
          <p:nvPicPr>
            <p:cNvPr id="10" name="Picture 9" descr="EisteinYoun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638" y="4547112"/>
              <a:ext cx="1440918" cy="203693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4" name="Oval Callout 23"/>
            <p:cNvSpPr/>
            <p:nvPr/>
          </p:nvSpPr>
          <p:spPr>
            <a:xfrm>
              <a:off x="-264019" y="3879560"/>
              <a:ext cx="1328434" cy="714151"/>
            </a:xfrm>
            <a:prstGeom prst="wedgeEllipseCallout">
              <a:avLst>
                <a:gd name="adj1" fmla="val 35308"/>
                <a:gd name="adj2" fmla="val 177290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-199594" y="3968152"/>
              <a:ext cx="1427317" cy="547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The </a:t>
              </a:r>
              <a:r>
                <a:rPr lang="en-US" i="1" dirty="0">
                  <a:solidFill>
                    <a:srgbClr val="000090"/>
                  </a:solidFill>
                </a:rPr>
                <a:t>nature</a:t>
              </a:r>
              <a:r>
                <a:rPr lang="en-US" dirty="0">
                  <a:solidFill>
                    <a:srgbClr val="000090"/>
                  </a:solidFill>
                </a:rPr>
                <a:t> of light is quanta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1840" y="6252840"/>
              <a:ext cx="1111326" cy="287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Albert Einstein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533694" y="3614375"/>
            <a:ext cx="2787297" cy="2975525"/>
            <a:chOff x="1988790" y="4224724"/>
            <a:chExt cx="2245307" cy="2365176"/>
          </a:xfrm>
        </p:grpSpPr>
        <p:pic>
          <p:nvPicPr>
            <p:cNvPr id="11" name="Picture 10" descr="Arthur_Compto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8790" y="4653607"/>
              <a:ext cx="1369096" cy="1936293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5" name="Oval Callout 24"/>
            <p:cNvSpPr/>
            <p:nvPr/>
          </p:nvSpPr>
          <p:spPr>
            <a:xfrm>
              <a:off x="2617366" y="4224724"/>
              <a:ext cx="1511520" cy="596515"/>
            </a:xfrm>
            <a:prstGeom prst="wedgeEllipseCallout">
              <a:avLst>
                <a:gd name="adj1" fmla="val -19652"/>
                <a:gd name="adj2" fmla="val 172422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TextBox 29"/>
            <p:cNvSpPr txBox="1"/>
            <p:nvPr/>
          </p:nvSpPr>
          <p:spPr>
            <a:xfrm>
              <a:off x="2536960" y="4265824"/>
              <a:ext cx="16971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Yes, because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photons collide!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10877" y="6291620"/>
              <a:ext cx="1248066" cy="269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Arthur Compton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108475" y="3548901"/>
            <a:ext cx="2810292" cy="3049337"/>
            <a:chOff x="6969881" y="3548900"/>
            <a:chExt cx="2810292" cy="3049337"/>
          </a:xfrm>
        </p:grpSpPr>
        <p:pic>
          <p:nvPicPr>
            <p:cNvPr id="15" name="Picture 14" descr="Niels_Bohr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9881" y="4057681"/>
              <a:ext cx="1790458" cy="2532219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31" name="Oval Callout 30"/>
            <p:cNvSpPr/>
            <p:nvPr/>
          </p:nvSpPr>
          <p:spPr>
            <a:xfrm>
              <a:off x="7816035" y="3548900"/>
              <a:ext cx="1964138" cy="805982"/>
            </a:xfrm>
            <a:prstGeom prst="wedgeEllipseCallout">
              <a:avLst>
                <a:gd name="adj1" fmla="val -26505"/>
                <a:gd name="adj2" fmla="val 202737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46388" y="3575354"/>
              <a:ext cx="1878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Particles are </a:t>
              </a:r>
              <a:r>
                <a:rPr lang="en-US" i="1" dirty="0">
                  <a:solidFill>
                    <a:srgbClr val="000090"/>
                  </a:solidFill>
                </a:rPr>
                <a:t>probability waves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84221" y="6259683"/>
              <a:ext cx="10391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Niels</a:t>
              </a:r>
              <a:r>
                <a:rPr lang="en-US" sz="1600" dirty="0">
                  <a:solidFill>
                    <a:schemeClr val="bg1"/>
                  </a:solidFill>
                </a:rPr>
                <a:t> Bohr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97931" y="435595"/>
            <a:ext cx="3361427" cy="2850827"/>
            <a:chOff x="3657933" y="432512"/>
            <a:chExt cx="2793970" cy="2281056"/>
          </a:xfrm>
        </p:grpSpPr>
        <p:pic>
          <p:nvPicPr>
            <p:cNvPr id="5" name="Picture 4" descr="Christiaan_Huygens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7956" y="731261"/>
              <a:ext cx="1422307" cy="1982307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2" name="Oval Callout 21"/>
            <p:cNvSpPr/>
            <p:nvPr/>
          </p:nvSpPr>
          <p:spPr>
            <a:xfrm>
              <a:off x="3657933" y="442538"/>
              <a:ext cx="1749347" cy="770139"/>
            </a:xfrm>
            <a:prstGeom prst="wedgeEllipseCallout">
              <a:avLst>
                <a:gd name="adj1" fmla="val 53092"/>
                <a:gd name="adj2" fmla="val 49217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938" y="432512"/>
              <a:ext cx="1790080" cy="73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No, similar to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sound light consists 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of </a:t>
              </a:r>
              <a:r>
                <a:rPr lang="en-US" i="1" dirty="0">
                  <a:solidFill>
                    <a:srgbClr val="000090"/>
                  </a:solidFill>
                </a:rPr>
                <a:t>waves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77956" y="2429319"/>
              <a:ext cx="1473947" cy="270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Christiaan</a:t>
              </a:r>
              <a:r>
                <a:rPr lang="en-US" sz="1600" dirty="0">
                  <a:solidFill>
                    <a:schemeClr val="bg1"/>
                  </a:solidFill>
                </a:rPr>
                <a:t> Huygens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83758" y="448125"/>
            <a:ext cx="2679901" cy="2816227"/>
            <a:chOff x="6646522" y="441570"/>
            <a:chExt cx="2303266" cy="2374986"/>
          </a:xfrm>
        </p:grpSpPr>
        <p:pic>
          <p:nvPicPr>
            <p:cNvPr id="7" name="Picture 6" descr="Thomas_Young_(scientist)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46522" y="770642"/>
              <a:ext cx="1606808" cy="2036245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3" name="Oval Callout 22"/>
            <p:cNvSpPr/>
            <p:nvPr/>
          </p:nvSpPr>
          <p:spPr>
            <a:xfrm>
              <a:off x="7429429" y="441570"/>
              <a:ext cx="1520359" cy="620889"/>
            </a:xfrm>
            <a:prstGeom prst="wedgeEllipseCallout">
              <a:avLst>
                <a:gd name="adj1" fmla="val -32978"/>
                <a:gd name="adj2" fmla="val 136435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TextBox 27"/>
            <p:cNvSpPr txBox="1"/>
            <p:nvPr/>
          </p:nvSpPr>
          <p:spPr>
            <a:xfrm>
              <a:off x="7449926" y="471887"/>
              <a:ext cx="1393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Yes, because</a:t>
              </a:r>
            </a:p>
            <a:p>
              <a:pPr algn="ctr"/>
              <a:r>
                <a:rPr lang="en-US" dirty="0">
                  <a:solidFill>
                    <a:srgbClr val="000090"/>
                  </a:solidFill>
                </a:rPr>
                <a:t>it </a:t>
              </a:r>
              <a:r>
                <a:rPr lang="en-US" i="1" dirty="0">
                  <a:solidFill>
                    <a:srgbClr val="000090"/>
                  </a:solidFill>
                </a:rPr>
                <a:t>interferes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31104" y="2531046"/>
              <a:ext cx="1196849" cy="28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Thomas Young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43758" y="3309322"/>
            <a:ext cx="2926952" cy="3223433"/>
            <a:chOff x="4201637" y="3294307"/>
            <a:chExt cx="2730371" cy="2939673"/>
          </a:xfrm>
        </p:grpSpPr>
        <p:pic>
          <p:nvPicPr>
            <p:cNvPr id="13" name="Picture 12" descr="Broglie_Big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01637" y="4132526"/>
              <a:ext cx="1654688" cy="2101454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6" name="Oval Callout 25"/>
            <p:cNvSpPr/>
            <p:nvPr/>
          </p:nvSpPr>
          <p:spPr>
            <a:xfrm>
              <a:off x="5163901" y="3294307"/>
              <a:ext cx="1768107" cy="947179"/>
            </a:xfrm>
            <a:prstGeom prst="wedgeEllipseCallout">
              <a:avLst>
                <a:gd name="adj1" fmla="val -40971"/>
                <a:gd name="adj2" fmla="val 108669"/>
              </a:avLst>
            </a:prstGeom>
            <a:solidFill>
              <a:srgbClr val="FFFCC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4366967" y="5924497"/>
              <a:ext cx="1398384" cy="308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Louis de Broglie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11278" y="3381792"/>
              <a:ext cx="16341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90"/>
                  </a:solidFill>
                </a:rPr>
                <a:t>Particles have a</a:t>
              </a:r>
            </a:p>
            <a:p>
              <a:pPr algn="ctr"/>
              <a:r>
                <a:rPr lang="en-US" i="1" dirty="0">
                  <a:solidFill>
                    <a:srgbClr val="000090"/>
                  </a:solidFill>
                </a:rPr>
                <a:t>wave nature</a:t>
              </a:r>
              <a:r>
                <a:rPr lang="en-US" dirty="0">
                  <a:solidFill>
                    <a:srgbClr val="000090"/>
                  </a:solidFill>
                </a:rPr>
                <a:t>:</a:t>
              </a:r>
              <a:r>
                <a:rPr lang="en-US" dirty="0">
                  <a:solidFill>
                    <a:srgbClr val="000090"/>
                  </a:solidFill>
                  <a:latin typeface="Symbol"/>
                </a:rPr>
                <a:t> </a:t>
              </a:r>
            </a:p>
            <a:p>
              <a:pPr algn="ctr"/>
              <a:r>
                <a:rPr lang="en-US" dirty="0" err="1">
                  <a:solidFill>
                    <a:srgbClr val="000090"/>
                  </a:solidFill>
                  <a:latin typeface="Symbol"/>
                </a:rPr>
                <a:t>l</a:t>
              </a:r>
              <a:r>
                <a:rPr lang="en-US" dirty="0">
                  <a:solidFill>
                    <a:srgbClr val="000090"/>
                  </a:solidFill>
                  <a:latin typeface="Symbol"/>
                </a:rPr>
                <a:t> </a:t>
              </a:r>
              <a:r>
                <a:rPr lang="en-US" dirty="0">
                  <a:solidFill>
                    <a:srgbClr val="000090"/>
                  </a:solidFill>
                </a:rPr>
                <a:t>= </a:t>
              </a:r>
              <a:r>
                <a:rPr lang="en-US" dirty="0" err="1">
                  <a:solidFill>
                    <a:srgbClr val="000090"/>
                  </a:solidFill>
                </a:rPr>
                <a:t>h/p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751720" y="2747280"/>
            <a:ext cx="4586897" cy="1077218"/>
          </a:xfrm>
          <a:prstGeom prst="rect">
            <a:avLst/>
          </a:prstGeom>
          <a:solidFill>
            <a:schemeClr val="bg1"/>
          </a:solidFill>
          <a:ln w="508000">
            <a:solidFill>
              <a:schemeClr val="bg1"/>
            </a:solidFill>
          </a:ln>
          <a:effectLst>
            <a:glow rad="127000">
              <a:srgbClr val="FFFF00"/>
            </a:glow>
          </a:effectLst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“Particle” and “Wave” are 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complementary aspects.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582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“It from Bit” and “Participatory Universe”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6" y="702588"/>
            <a:ext cx="6830012" cy="3214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0" y="775648"/>
            <a:ext cx="2138909" cy="2226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34" y="3171826"/>
            <a:ext cx="4464472" cy="33483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66335" y="4162076"/>
            <a:ext cx="7793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0000" b="1" dirty="0">
                <a:ln/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6277" y="4407718"/>
            <a:ext cx="47181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Build a gravitational wave detector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and look back directly at the big bang</a:t>
            </a:r>
            <a:r>
              <a:rPr lang="mr-IN" sz="2200" dirty="0">
                <a:solidFill>
                  <a:schemeClr val="accent1"/>
                </a:solidFill>
              </a:rPr>
              <a:t>…</a:t>
            </a:r>
            <a:r>
              <a:rPr lang="en-US" sz="22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E8D859-46A5-7E39-F1FB-EE5307D095B2}"/>
              </a:ext>
            </a:extLst>
          </p:cNvPr>
          <p:cNvSpPr txBox="1"/>
          <p:nvPr/>
        </p:nvSpPr>
        <p:spPr>
          <a:xfrm>
            <a:off x="719535" y="5353413"/>
            <a:ext cx="6326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The universe does not exist </a:t>
            </a:r>
          </a:p>
          <a:p>
            <a:r>
              <a:rPr lang="en-US" sz="2000" i="1" dirty="0">
                <a:solidFill>
                  <a:srgbClr val="C00000"/>
                </a:solidFill>
              </a:rPr>
              <a:t>“out there independent of all acts of observation.”</a:t>
            </a:r>
          </a:p>
          <a:p>
            <a:r>
              <a:rPr lang="en-US" sz="2000" dirty="0"/>
              <a:t>- John Archibald Wheeler</a:t>
            </a:r>
          </a:p>
        </p:txBody>
      </p:sp>
    </p:spTree>
    <p:extLst>
      <p:ext uri="{BB962C8B-B14F-4D97-AF65-F5344CB8AC3E}">
        <p14:creationId xmlns:p14="http://schemas.microsoft.com/office/powerpoint/2010/main" val="20257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Next Lecture: Einstein’s Objection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43019" y="2154405"/>
            <a:ext cx="9744271" cy="4760743"/>
            <a:chOff x="1104459" y="1931517"/>
            <a:chExt cx="6297022" cy="2958863"/>
          </a:xfrm>
        </p:grpSpPr>
        <p:pic>
          <p:nvPicPr>
            <p:cNvPr id="5" name="Picture 4" descr="EPR_AliceBob.pdf"/>
            <p:cNvPicPr>
              <a:picLocks noChangeAspect="1"/>
            </p:cNvPicPr>
            <p:nvPr/>
          </p:nvPicPr>
          <p:blipFill rotWithShape="1">
            <a:blip r:embed="rId2"/>
            <a:srcRect t="20437" b="13069"/>
            <a:stretch/>
          </p:blipFill>
          <p:spPr>
            <a:xfrm>
              <a:off x="1104459" y="1931517"/>
              <a:ext cx="6297022" cy="295886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70682" y="2301271"/>
              <a:ext cx="5216619" cy="2267178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einstein_podolsky_ros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802" y="273739"/>
            <a:ext cx="4937008" cy="2313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72070" y="1205635"/>
            <a:ext cx="262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456128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Uncertainty Relation</a:t>
            </a:r>
          </a:p>
        </p:txBody>
      </p:sp>
      <p:pic>
        <p:nvPicPr>
          <p:cNvPr id="6" name="Picture 5" descr="Heisenber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08" y="1904231"/>
            <a:ext cx="2262580" cy="358892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 descr="Schroding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657" y="1966163"/>
            <a:ext cx="2475348" cy="33174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27052" y="878352"/>
            <a:ext cx="8615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It is  </a:t>
            </a:r>
            <a:r>
              <a:rPr lang="en-US" sz="2200" b="1" i="1" dirty="0">
                <a:solidFill>
                  <a:schemeClr val="accent1"/>
                </a:solidFill>
              </a:rPr>
              <a:t>not</a:t>
            </a:r>
            <a:r>
              <a:rPr lang="en-US" sz="2200" dirty="0">
                <a:solidFill>
                  <a:schemeClr val="accent1"/>
                </a:solidFill>
              </a:rPr>
              <a:t> possible to determine </a:t>
            </a:r>
            <a:r>
              <a:rPr lang="en-US" sz="2200" b="1" i="1" dirty="0">
                <a:solidFill>
                  <a:schemeClr val="accent1"/>
                </a:solidFill>
              </a:rPr>
              <a:t>position</a:t>
            </a:r>
            <a:r>
              <a:rPr lang="en-US" sz="2200" dirty="0">
                <a:solidFill>
                  <a:schemeClr val="accent1"/>
                </a:solidFill>
              </a:rPr>
              <a:t> and </a:t>
            </a:r>
            <a:r>
              <a:rPr lang="en-US" sz="2200" b="1" i="1" dirty="0">
                <a:solidFill>
                  <a:schemeClr val="accent1"/>
                </a:solidFill>
              </a:rPr>
              <a:t>momentum</a:t>
            </a:r>
            <a:r>
              <a:rPr lang="en-US" sz="2200" dirty="0">
                <a:solidFill>
                  <a:schemeClr val="accent1"/>
                </a:solidFill>
              </a:rPr>
              <a:t> at the same time: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2587" y="6204006"/>
            <a:ext cx="9398086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A particle </a:t>
            </a:r>
            <a:r>
              <a:rPr lang="en-US" sz="2200" b="1" i="1" dirty="0">
                <a:solidFill>
                  <a:srgbClr val="7030A0"/>
                </a:solidFill>
              </a:rPr>
              <a:t>does not have </a:t>
            </a:r>
            <a:r>
              <a:rPr lang="en-US" sz="2200" dirty="0">
                <a:solidFill>
                  <a:srgbClr val="7030A0"/>
                </a:solidFill>
              </a:rPr>
              <a:t>well defined position and momentum at the same time.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4818" y="5047822"/>
            <a:ext cx="2010359" cy="3693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Werner Heisenberg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82405" y="4849157"/>
            <a:ext cx="1893852" cy="36933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Erwin Schrödinger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216119" y="1981153"/>
            <a:ext cx="5453119" cy="3459743"/>
            <a:chOff x="591667" y="968192"/>
            <a:chExt cx="5863254" cy="362423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907" y="968192"/>
              <a:ext cx="5242014" cy="3624238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793375" y="1335503"/>
              <a:ext cx="13447" cy="2859979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flipH="1">
              <a:off x="591667" y="2501153"/>
              <a:ext cx="605121" cy="428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en-US" dirty="0" err="1"/>
                <a:t>p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246687" y="483769"/>
                <a:ext cx="2156424" cy="13011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≥</m:t>
                      </m:r>
                      <m:f>
                        <m:fPr>
                          <m:ctrlPr>
                            <a:rPr lang="mr-IN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ℏ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b="0" dirty="0">
                  <a:solidFill>
                    <a:srgbClr val="C00000"/>
                  </a:solidFill>
                </a:endParaRPr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6687" y="483769"/>
                <a:ext cx="2156424" cy="130112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68459" y="5289345"/>
                <a:ext cx="1688026" cy="736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h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𝜆</m:t>
                          </m:r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h𝑓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459" y="5289345"/>
                <a:ext cx="1688026" cy="73609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064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70172" y="4259242"/>
                <a:ext cx="10569501" cy="2123658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b="1" i="1" u="sng" dirty="0">
                    <a:solidFill>
                      <a:schemeClr val="accent1"/>
                    </a:solidFill>
                  </a:rPr>
                  <a:t>Copenhagen Interpretation (Niels Bohr, Max Born):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𝑷𝒓𝒐𝒃</m:t>
                    </m:r>
                    <m:d>
                      <m:dPr>
                        <m:ctrlPr>
                          <a:rPr lang="is-I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sz="2200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1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𝝍</m:t>
                            </m:r>
                            <m:d>
                              <m:dPr>
                                <m:ctrlPr>
                                  <a:rPr lang="is-IS" sz="2200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1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US" sz="2200" b="1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sz="2200" b="1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𝒕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200" b="1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200" b="1" i="1" dirty="0">
                  <a:solidFill>
                    <a:schemeClr val="accent1"/>
                  </a:solidFill>
                </a:endParaRPr>
              </a:p>
              <a:p>
                <a:endParaRPr lang="en-US" sz="1000" dirty="0"/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One can observe wave </a:t>
                </a:r>
                <a:r>
                  <a:rPr lang="en-US" sz="2000" b="1" i="1" dirty="0">
                    <a:solidFill>
                      <a:srgbClr val="7030A0"/>
                    </a:solidFill>
                  </a:rPr>
                  <a:t>or</a:t>
                </a:r>
                <a:r>
                  <a:rPr lang="en-US" sz="2000" dirty="0">
                    <a:solidFill>
                      <a:srgbClr val="7030A0"/>
                    </a:solidFill>
                  </a:rPr>
                  <a:t> particle characteristics of quantum objects, </a:t>
                </a:r>
                <a:r>
                  <a:rPr lang="en-US" sz="2000" b="1" i="1" dirty="0">
                    <a:solidFill>
                      <a:srgbClr val="7030A0"/>
                    </a:solidFill>
                  </a:rPr>
                  <a:t>never both </a:t>
                </a:r>
                <a:r>
                  <a:rPr lang="en-US" sz="2000" dirty="0">
                    <a:solidFill>
                      <a:srgbClr val="7030A0"/>
                    </a:solidFill>
                  </a:rPr>
                  <a:t>at the same time.</a:t>
                </a:r>
              </a:p>
              <a:p>
                <a:endParaRPr lang="en-US" sz="1000" dirty="0">
                  <a:solidFill>
                    <a:srgbClr val="7030A0"/>
                  </a:solidFill>
                </a:endParaRPr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Particle and Wave aspects of a physical object are </a:t>
                </a:r>
                <a:r>
                  <a:rPr lang="en-US" sz="2000" b="1" i="1" dirty="0">
                    <a:solidFill>
                      <a:srgbClr val="7030A0"/>
                    </a:solidFill>
                  </a:rPr>
                  <a:t>complementary</a:t>
                </a:r>
              </a:p>
              <a:p>
                <a:endParaRPr lang="en-US" sz="1000" dirty="0">
                  <a:solidFill>
                    <a:srgbClr val="7030A0"/>
                  </a:solidFill>
                </a:endParaRPr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Similarly one can never determine from a quantum object at the same time:</a:t>
                </a:r>
              </a:p>
              <a:p>
                <a:r>
                  <a:rPr lang="en-US" sz="2000" b="1" i="1" dirty="0">
                    <a:solidFill>
                      <a:srgbClr val="C00000"/>
                    </a:solidFill>
                  </a:rPr>
                  <a:t>energy and time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, </a:t>
                </a:r>
                <a:r>
                  <a:rPr lang="en-US" sz="2000" b="1" i="1" dirty="0">
                    <a:solidFill>
                      <a:schemeClr val="accent5">
                        <a:lumMod val="50000"/>
                      </a:schemeClr>
                    </a:solidFill>
                  </a:rPr>
                  <a:t>position and momentum </a:t>
                </a:r>
                <a:r>
                  <a:rPr lang="en-US" sz="2000" dirty="0">
                    <a:solidFill>
                      <a:srgbClr val="7030A0"/>
                    </a:solidFill>
                  </a:rPr>
                  <a:t>and more (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eg</a:t>
                </a:r>
                <a:r>
                  <a:rPr lang="en-US" sz="2000" dirty="0">
                    <a:solidFill>
                      <a:srgbClr val="7030A0"/>
                    </a:solidFill>
                  </a:rPr>
                  <a:t>. </a:t>
                </a:r>
                <a:r>
                  <a:rPr lang="en-US" sz="2000" b="1" i="1" dirty="0">
                    <a:solidFill>
                      <a:schemeClr val="accent4">
                        <a:lumMod val="50000"/>
                      </a:schemeClr>
                    </a:solidFill>
                  </a:rPr>
                  <a:t>spin components</a:t>
                </a:r>
                <a:r>
                  <a:rPr lang="en-US" sz="2000" dirty="0">
                    <a:solidFill>
                      <a:srgbClr val="7030A0"/>
                    </a:solidFill>
                  </a:rPr>
                  <a:t>).</a:t>
                </a:r>
                <a:endParaRPr lang="en-US" sz="20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72" y="4259242"/>
                <a:ext cx="10569501" cy="2123658"/>
              </a:xfrm>
              <a:prstGeom prst="rect">
                <a:avLst/>
              </a:prstGeom>
              <a:blipFill rotWithShape="0">
                <a:blip r:embed="rId3"/>
                <a:stretch>
                  <a:fillRect l="-691" t="-19658" b="-3989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05257" y="848130"/>
            <a:ext cx="7178247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Subatomic matter is not just waves and it is not just particles.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It is nothing we know from macroscopic world.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Complementarity</a:t>
            </a:r>
          </a:p>
        </p:txBody>
      </p:sp>
      <p:pic>
        <p:nvPicPr>
          <p:cNvPr id="6" name="Picture 5" descr="Wave-particle-fun2.jpg"/>
          <p:cNvPicPr>
            <a:picLocks noChangeAspect="1"/>
          </p:cNvPicPr>
          <p:nvPr/>
        </p:nvPicPr>
        <p:blipFill rotWithShape="1">
          <a:blip r:embed="rId4"/>
          <a:srcRect t="34960"/>
          <a:stretch/>
        </p:blipFill>
        <p:spPr>
          <a:xfrm>
            <a:off x="3137644" y="2296389"/>
            <a:ext cx="3030778" cy="1115494"/>
          </a:xfrm>
          <a:prstGeom prst="rect">
            <a:avLst/>
          </a:prstGeom>
          <a:ln w="317500">
            <a:solidFill>
              <a:schemeClr val="bg1"/>
            </a:solidFill>
          </a:ln>
          <a:effectLst>
            <a:glow rad="317500">
              <a:schemeClr val="accent1"/>
            </a:glow>
          </a:effectLst>
        </p:spPr>
      </p:pic>
      <p:pic>
        <p:nvPicPr>
          <p:cNvPr id="8" name="Picture 7" descr="Niels_Boh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485" y="282116"/>
            <a:ext cx="2544188" cy="359820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751274" y="3204461"/>
            <a:ext cx="129566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Niels</a:t>
            </a:r>
            <a:r>
              <a:rPr lang="en-US" dirty="0">
                <a:solidFill>
                  <a:schemeClr val="bg1"/>
                </a:solidFill>
              </a:rPr>
              <a:t> Bohr</a:t>
            </a:r>
          </a:p>
          <a:p>
            <a:r>
              <a:rPr lang="en-US" dirty="0">
                <a:solidFill>
                  <a:schemeClr val="bg1"/>
                </a:solidFill>
              </a:rPr>
              <a:t>1885 - 1962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31549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Richard Feynman and the double slit experiment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57" y="85090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7657" y="6172947"/>
            <a:ext cx="103285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The double slit experiment demonstrates the fundamental aspect of the quantum world.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58671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1: Experiment with Bullets</a:t>
            </a:r>
          </a:p>
        </p:txBody>
      </p:sp>
      <p:pic>
        <p:nvPicPr>
          <p:cNvPr id="4" name="Picture 3" descr="FeynmanLecturesBullet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057" y="1380107"/>
            <a:ext cx="9144000" cy="4097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221" y="761380"/>
            <a:ext cx="9395888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 gun fires bullets in random direction. Slits </a:t>
            </a:r>
            <a:r>
              <a:rPr lang="en-US" sz="2200" dirty="0"/>
              <a:t>1</a:t>
            </a:r>
            <a:r>
              <a:rPr lang="en-US" sz="2200" dirty="0">
                <a:solidFill>
                  <a:schemeClr val="accent1"/>
                </a:solidFill>
              </a:rPr>
              <a:t> and </a:t>
            </a:r>
            <a:r>
              <a:rPr lang="en-US" sz="2200" dirty="0"/>
              <a:t>2</a:t>
            </a:r>
            <a:r>
              <a:rPr lang="en-US" sz="2200" dirty="0">
                <a:solidFill>
                  <a:schemeClr val="accent1"/>
                </a:solidFill>
              </a:rPr>
              <a:t> are openings through which bullets can pass. A moveable detector “collects” bullets and </a:t>
            </a:r>
            <a:r>
              <a:rPr lang="en-US" sz="2200" dirty="0"/>
              <a:t>counts</a:t>
            </a:r>
            <a:r>
              <a:rPr lang="en-US" sz="2200" dirty="0">
                <a:solidFill>
                  <a:schemeClr val="accent1"/>
                </a:solidFill>
              </a:rPr>
              <a:t> them.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4339" y="5418309"/>
            <a:ext cx="5348644" cy="707886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baseline="-25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 is the </a:t>
            </a:r>
            <a:r>
              <a:rPr lang="en-US" sz="2000" dirty="0"/>
              <a:t>probability</a:t>
            </a:r>
            <a:r>
              <a:rPr lang="en-US" sz="2000" dirty="0">
                <a:solidFill>
                  <a:srgbClr val="7030A0"/>
                </a:solidFill>
              </a:rPr>
              <a:t> curve when only slit </a:t>
            </a:r>
            <a:r>
              <a:rPr lang="en-US" sz="2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 is open</a:t>
            </a:r>
          </a:p>
          <a:p>
            <a:r>
              <a:rPr lang="en-US" sz="2000" dirty="0"/>
              <a:t>P</a:t>
            </a:r>
            <a:r>
              <a:rPr lang="en-US" sz="2000" baseline="-25000" dirty="0"/>
              <a:t>2</a:t>
            </a:r>
            <a:r>
              <a:rPr lang="en-US" sz="2000" dirty="0">
                <a:solidFill>
                  <a:srgbClr val="7030A0"/>
                </a:solidFill>
              </a:rPr>
              <a:t> is the</a:t>
            </a:r>
            <a:r>
              <a:rPr lang="en-US" sz="2000" dirty="0"/>
              <a:t> probability </a:t>
            </a:r>
            <a:r>
              <a:rPr lang="en-US" sz="2000" dirty="0">
                <a:solidFill>
                  <a:srgbClr val="7030A0"/>
                </a:solidFill>
              </a:rPr>
              <a:t>curve when only slit </a:t>
            </a:r>
            <a:r>
              <a:rPr lang="en-US" sz="2000" dirty="0"/>
              <a:t>2</a:t>
            </a:r>
            <a:r>
              <a:rPr lang="en-US" sz="2000" dirty="0">
                <a:solidFill>
                  <a:srgbClr val="7030A0"/>
                </a:solidFill>
              </a:rPr>
              <a:t> is open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8971" y="6210822"/>
            <a:ext cx="4560416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When both slits are open: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P</a:t>
            </a:r>
            <a:r>
              <a:rPr lang="en-US" sz="2200" baseline="-25000" dirty="0"/>
              <a:t>12</a:t>
            </a:r>
            <a:r>
              <a:rPr lang="en-US" sz="2200" dirty="0"/>
              <a:t> = P</a:t>
            </a:r>
            <a:r>
              <a:rPr lang="en-US" sz="2200" baseline="-25000" dirty="0"/>
              <a:t>1</a:t>
            </a:r>
            <a:r>
              <a:rPr lang="en-US" sz="2200" dirty="0"/>
              <a:t> + P</a:t>
            </a:r>
            <a:r>
              <a:rPr lang="en-US" sz="2200" baseline="-25000" dirty="0"/>
              <a:t>2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495235" y="6203630"/>
            <a:ext cx="4367799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We can just add up the probabilities.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49417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Case 2: Experiment with Waves</a:t>
            </a:r>
          </a:p>
        </p:txBody>
      </p:sp>
      <p:pic>
        <p:nvPicPr>
          <p:cNvPr id="4" name="Picture 3" descr="FeynmanLecturesWav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106518"/>
            <a:ext cx="8824891" cy="476062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4294983" y="2707829"/>
            <a:ext cx="1500949" cy="477017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304604" y="2809591"/>
            <a:ext cx="1500949" cy="991054"/>
          </a:xfrm>
          <a:prstGeom prst="straightConnector1">
            <a:avLst/>
          </a:prstGeom>
          <a:ln w="31750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361637" y="5947210"/>
                <a:ext cx="8790996" cy="774058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/>
                    </a:solidFill>
                  </a:rPr>
                  <a:t>Interference pattern: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12</m:t>
                        </m:r>
                      </m:sub>
                    </m:sSub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2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200" b="0" i="1" smtClean="0">
                        <a:latin typeface="Cambria Math" charset="0"/>
                      </a:rPr>
                      <m:t>+2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mr-IN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Δ</m:t>
                            </m:r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𝜙</m:t>
                            </m:r>
                          </m:e>
                        </m:d>
                      </m:e>
                    </m:func>
                  </m:oMath>
                </a14:m>
                <a:endParaRPr lang="en-US" sz="2200" dirty="0"/>
              </a:p>
              <a:p>
                <a:r>
                  <a:rPr lang="en-US" sz="2200" dirty="0">
                    <a:solidFill>
                      <a:schemeClr val="accent1"/>
                    </a:solidFill>
                  </a:rPr>
                  <a:t>Regions where waves are </a:t>
                </a:r>
                <a:r>
                  <a:rPr lang="en-US" sz="2200" i="1" dirty="0">
                    <a:solidFill>
                      <a:srgbClr val="660066"/>
                    </a:solidFill>
                  </a:rPr>
                  <a:t>amplified</a:t>
                </a:r>
                <a:r>
                  <a:rPr lang="en-US" sz="2200" dirty="0">
                    <a:solidFill>
                      <a:srgbClr val="0000FF"/>
                    </a:solidFill>
                  </a:rPr>
                  <a:t> 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and regions where waves are</a:t>
                </a:r>
                <a:r>
                  <a:rPr lang="en-US" sz="2200" i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200" i="1" dirty="0">
                    <a:solidFill>
                      <a:srgbClr val="660066"/>
                    </a:solidFill>
                  </a:rPr>
                  <a:t>cancelled</a:t>
                </a:r>
                <a:r>
                  <a:rPr lang="en-US" sz="2200" dirty="0">
                    <a:solidFill>
                      <a:schemeClr val="accent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637" y="5947210"/>
                <a:ext cx="8790996" cy="774058"/>
              </a:xfrm>
              <a:prstGeom prst="rect">
                <a:avLst/>
              </a:prstGeom>
              <a:blipFill>
                <a:blip r:embed="rId4"/>
                <a:stretch>
                  <a:fillRect l="-720" t="-4839" b="-14516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4104177" y="4386629"/>
            <a:ext cx="6551273" cy="430887"/>
            <a:chOff x="2580177" y="4386628"/>
            <a:chExt cx="6551273" cy="430887"/>
          </a:xfrm>
        </p:grpSpPr>
        <p:sp>
          <p:nvSpPr>
            <p:cNvPr id="11" name="TextBox 10"/>
            <p:cNvSpPr txBox="1"/>
            <p:nvPr/>
          </p:nvSpPr>
          <p:spPr>
            <a:xfrm>
              <a:off x="2597225" y="4386628"/>
              <a:ext cx="6534225" cy="430887"/>
            </a:xfrm>
            <a:prstGeom prst="rect">
              <a:avLst/>
            </a:prstGeom>
            <a:solidFill>
              <a:schemeClr val="bg1"/>
            </a:solidFill>
            <a:ln w="2540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660066"/>
                  </a:solidFill>
                </a:rPr>
                <a:t>Contrary to “bullets” we can </a:t>
              </a:r>
              <a:r>
                <a:rPr lang="en-US" sz="2200" b="1" dirty="0">
                  <a:solidFill>
                    <a:srgbClr val="660066"/>
                  </a:solidFill>
                </a:rPr>
                <a:t>not</a:t>
              </a:r>
              <a:r>
                <a:rPr lang="en-US" sz="2200" dirty="0">
                  <a:solidFill>
                    <a:srgbClr val="660066"/>
                  </a:solidFill>
                </a:rPr>
                <a:t> just add up Intensities.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80177" y="4389458"/>
              <a:ext cx="6451764" cy="383545"/>
            </a:xfrm>
            <a:prstGeom prst="rect">
              <a:avLst/>
            </a:prstGeom>
            <a:noFill/>
            <a:ln w="1270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165768" y="688606"/>
                <a:ext cx="9390173" cy="769441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/>
                    </a:solidFill>
                  </a:rPr>
                  <a:t>Let waves pass the slits. When both slits are open there are two contributions to the wave the oscillation at the detector: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mr-I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768" y="688606"/>
                <a:ext cx="9390173" cy="769441"/>
              </a:xfrm>
              <a:prstGeom prst="rect">
                <a:avLst/>
              </a:prstGeom>
              <a:blipFill>
                <a:blip r:embed="rId5"/>
                <a:stretch>
                  <a:fillRect l="-810" t="-4762" r="-270" b="-12698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479450" y="1775898"/>
                <a:ext cx="2542876" cy="929550"/>
              </a:xfrm>
              <a:prstGeom prst="rect">
                <a:avLst/>
              </a:prstGeom>
              <a:ln w="12700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Compare to 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Quantum Waves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br>
                  <a:rPr lang="en-US" b="1" i="0" dirty="0">
                    <a:solidFill>
                      <a:schemeClr val="accent1"/>
                    </a:solidFill>
                    <a:latin typeface="Cambria Math" charset="0"/>
                  </a:rPr>
                </a:br>
                <a:r>
                  <a:rPr lang="en-US" b="1" i="0" dirty="0">
                    <a:solidFill>
                      <a:schemeClr val="accent1"/>
                    </a:solidFill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𝑷𝒓𝒐𝒃</m:t>
                    </m:r>
                    <m:d>
                      <m:dPr>
                        <m:ctrlPr>
                          <a:rPr lang="is-I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b="1" i="1">
                        <a:solidFill>
                          <a:schemeClr val="accent1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𝝍</m:t>
                            </m:r>
                            <m:d>
                              <m:dPr>
                                <m:ctrlPr>
                                  <a:rPr lang="is-IS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𝒙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𝒕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1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450" y="1775898"/>
                <a:ext cx="2542876" cy="929550"/>
              </a:xfrm>
              <a:prstGeom prst="rect">
                <a:avLst/>
              </a:prstGeom>
              <a:blipFill rotWithShape="0">
                <a:blip r:embed="rId6"/>
                <a:stretch>
                  <a:fillRect l="-1671" t="-2581" b="-3226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01FDEBA-D831-26FC-8572-CD620A65862E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94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15675</TotalTime>
  <Words>3394</Words>
  <Application>Microsoft Macintosh PowerPoint</Application>
  <PresentationFormat>Widescreen</PresentationFormat>
  <Paragraphs>507</Paragraphs>
  <Slides>41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Symbol</vt:lpstr>
      <vt:lpstr>Office Theme</vt:lpstr>
      <vt:lpstr>PowerPoint Presentation</vt:lpstr>
      <vt:lpstr>   The Relativistic Quantum World</vt:lpstr>
      <vt:lpstr>   Quantum Mechanics</vt:lpstr>
      <vt:lpstr>   Quantum Mechanics</vt:lpstr>
      <vt:lpstr>   Uncertainty Relation</vt:lpstr>
      <vt:lpstr>   Complementarity</vt:lpstr>
      <vt:lpstr>   Richard Feynman and the double slit experiment</vt:lpstr>
      <vt:lpstr>   Case 1: Experiment with Bullets</vt:lpstr>
      <vt:lpstr>   Case 2: Experiment with Waves</vt:lpstr>
      <vt:lpstr>   Case 3: Experiment with Electrons</vt:lpstr>
      <vt:lpstr>   Case 3: Experiment with Electrons</vt:lpstr>
      <vt:lpstr>   Case 4: Watch the Electrons</vt:lpstr>
      <vt:lpstr>PowerPoint Presentation</vt:lpstr>
      <vt:lpstr>   The Double Slit Experiment</vt:lpstr>
      <vt:lpstr>   Case 4: Watch the Electrons</vt:lpstr>
      <vt:lpstr>   Case 5: Wheeler’s Suggestion (1978)</vt:lpstr>
      <vt:lpstr>   Wheeler’s Delayed Choice Experiment</vt:lpstr>
      <vt:lpstr>   Thought Experiment with Gravitational Lensing</vt:lpstr>
      <vt:lpstr>   Wheeler’s Delayed Choice Experiment</vt:lpstr>
      <vt:lpstr>   Wheeler’s Delayed Choice Experiment</vt:lpstr>
      <vt:lpstr>   Wheeler’s Delayed Choice Experiment</vt:lpstr>
      <vt:lpstr>   Wheeler’s Delayed Choice Experiment</vt:lpstr>
      <vt:lpstr>   Delayed Choice…?</vt:lpstr>
      <vt:lpstr>   The Experiment of Aspect (2007)</vt:lpstr>
      <vt:lpstr>   Three Equivalent Experiments</vt:lpstr>
      <vt:lpstr>   The Experiment of Aspect (2007)</vt:lpstr>
      <vt:lpstr>   The Experiment of Aspect (2007)</vt:lpstr>
      <vt:lpstr>   The Experiment of Aspect (2007)</vt:lpstr>
      <vt:lpstr>PowerPoint Presentation</vt:lpstr>
      <vt:lpstr>   The Copenhagen Interpretation</vt:lpstr>
      <vt:lpstr>   Schrodinger’s Cat </vt:lpstr>
      <vt:lpstr>   Schrodinger’s Cat </vt:lpstr>
      <vt:lpstr>   Schrodinger’s Cat </vt:lpstr>
      <vt:lpstr>   Schrodinger’s Cat </vt:lpstr>
      <vt:lpstr>   Schrodinger’s Cat </vt:lpstr>
      <vt:lpstr>   Schrodinger’s Cat </vt:lpstr>
      <vt:lpstr>   Schrodinger’s Cat – from the inside of the box… </vt:lpstr>
      <vt:lpstr>   John Archibald Wheeler: The Participatory Universe</vt:lpstr>
      <vt:lpstr>   Wheeler: 20 Questions Analogy</vt:lpstr>
      <vt:lpstr>   “It from Bit” and “Participatory Universe”</vt:lpstr>
      <vt:lpstr>   Next Lecture: Einstein’s Objection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1176</cp:revision>
  <dcterms:created xsi:type="dcterms:W3CDTF">2018-08-16T13:53:51Z</dcterms:created>
  <dcterms:modified xsi:type="dcterms:W3CDTF">2025-09-29T12:36:15Z</dcterms:modified>
</cp:coreProperties>
</file>