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7"/>
  </p:notesMasterIdLst>
  <p:sldIdLst>
    <p:sldId id="3027" r:id="rId3"/>
    <p:sldId id="1446" r:id="rId4"/>
    <p:sldId id="1805" r:id="rId5"/>
    <p:sldId id="1806" r:id="rId6"/>
    <p:sldId id="1808" r:id="rId7"/>
    <p:sldId id="1801" r:id="rId8"/>
    <p:sldId id="1765" r:id="rId9"/>
    <p:sldId id="1800" r:id="rId10"/>
    <p:sldId id="1810" r:id="rId11"/>
    <p:sldId id="1767" r:id="rId12"/>
    <p:sldId id="1768" r:id="rId13"/>
    <p:sldId id="1769" r:id="rId14"/>
    <p:sldId id="1770" r:id="rId15"/>
    <p:sldId id="1815" r:id="rId16"/>
    <p:sldId id="1772" r:id="rId17"/>
    <p:sldId id="1773" r:id="rId18"/>
    <p:sldId id="1836" r:id="rId19"/>
    <p:sldId id="1775" r:id="rId20"/>
    <p:sldId id="1776" r:id="rId21"/>
    <p:sldId id="3028" r:id="rId22"/>
    <p:sldId id="1778" r:id="rId23"/>
    <p:sldId id="1779" r:id="rId24"/>
    <p:sldId id="1780" r:id="rId25"/>
    <p:sldId id="1781" r:id="rId26"/>
    <p:sldId id="1782" r:id="rId27"/>
    <p:sldId id="1783" r:id="rId28"/>
    <p:sldId id="1826" r:id="rId29"/>
    <p:sldId id="1832" r:id="rId30"/>
    <p:sldId id="1833" r:id="rId31"/>
    <p:sldId id="1834" r:id="rId32"/>
    <p:sldId id="1835" r:id="rId33"/>
    <p:sldId id="1831" r:id="rId34"/>
    <p:sldId id="1840" r:id="rId35"/>
    <p:sldId id="1791" r:id="rId36"/>
    <p:sldId id="1817" r:id="rId37"/>
    <p:sldId id="1838" r:id="rId38"/>
    <p:sldId id="1793" r:id="rId39"/>
    <p:sldId id="1820" r:id="rId40"/>
    <p:sldId id="1821" r:id="rId41"/>
    <p:sldId id="1822" r:id="rId42"/>
    <p:sldId id="1839" r:id="rId43"/>
    <p:sldId id="1797" r:id="rId44"/>
    <p:sldId id="1823" r:id="rId45"/>
    <p:sldId id="179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8000"/>
    <a:srgbClr val="CC00FF"/>
    <a:srgbClr val="009051"/>
    <a:srgbClr val="76D6FF"/>
    <a:srgbClr val="4FB1FF"/>
    <a:srgbClr val="542378"/>
    <a:srgbClr val="DD8400"/>
    <a:srgbClr val="FF9900"/>
    <a:srgbClr val="DB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7"/>
    <p:restoredTop sz="94628"/>
  </p:normalViewPr>
  <p:slideViewPr>
    <p:cSldViewPr snapToGrid="0" snapToObjects="1">
      <p:cViewPr varScale="1">
        <p:scale>
          <a:sx n="117" d="100"/>
          <a:sy n="117" d="100"/>
        </p:scale>
        <p:origin x="19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9/24/25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88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 is the height as a function of time.</a:t>
            </a:r>
          </a:p>
          <a:p>
            <a:endParaRPr lang="en-US" dirty="0"/>
          </a:p>
          <a:p>
            <a:r>
              <a:rPr lang="en-US" dirty="0"/>
              <a:t>Forget the math if you have not seen it before.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10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07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Adding</a:t>
            </a:r>
            <a:r>
              <a:rPr lang="en-US" baseline="0" dirty="0"/>
              <a:t> the waves in pictures</a:t>
            </a:r>
          </a:p>
          <a:p>
            <a:endParaRPr lang="en-US" dirty="0"/>
          </a:p>
          <a:p>
            <a:r>
              <a:rPr lang="en-US" dirty="0"/>
              <a:t>Constructive: amplitude x2 ==&gt; Intensity x4</a:t>
            </a:r>
          </a:p>
          <a:p>
            <a:r>
              <a:rPr lang="en-US" dirty="0"/>
              <a:t>Destructive  :</a:t>
            </a:r>
            <a:r>
              <a:rPr lang="en-US" baseline="0" dirty="0"/>
              <a:t> amplitude =0 ==&gt; intensity =0</a:t>
            </a:r>
          </a:p>
          <a:p>
            <a:endParaRPr lang="en-US" baseline="0" dirty="0"/>
          </a:p>
          <a:p>
            <a:r>
              <a:rPr lang="en-US" baseline="0" dirty="0"/>
              <a:t>Look at the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04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Places where there are</a:t>
            </a:r>
            <a:r>
              <a:rPr lang="en-US" baseline="0" dirty="0"/>
              <a:t> cancelled</a:t>
            </a:r>
            <a:r>
              <a:rPr lang="en-US" dirty="0"/>
              <a:t> (no waves)  on the screen</a:t>
            </a:r>
          </a:p>
          <a:p>
            <a:r>
              <a:rPr lang="en-US" dirty="0"/>
              <a:t>Places where there are amplified</a:t>
            </a:r>
            <a:r>
              <a:rPr lang="en-US" baseline="0" dirty="0"/>
              <a:t> waves.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15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it out with a CD / DVD and a</a:t>
            </a:r>
            <a:r>
              <a:rPr lang="en-US" baseline="0" dirty="0"/>
              <a:t> laser pointer.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23298-0121-6440-AFC7-95544FAF660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2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knijnspiep</a:t>
            </a:r>
            <a:r>
              <a:rPr lang="en-US" dirty="0"/>
              <a:t>. Old cafe in Maastricht: </a:t>
            </a:r>
            <a:r>
              <a:rPr lang="en-US" dirty="0" err="1"/>
              <a:t>muntstraat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12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by one</a:t>
            </a:r>
            <a:r>
              <a:rPr lang="en-US" baseline="0" dirty="0"/>
              <a:t> - slowly - no interference with each other</a:t>
            </a:r>
          </a:p>
          <a:p>
            <a:r>
              <a:rPr lang="en-US" baseline="0" dirty="0"/>
              <a:t>Arrive like bullets: one by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0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Interference: 2 psi_1 psi_2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 electron can cancel or amplify</a:t>
            </a:r>
            <a:r>
              <a:rPr lang="en-US" baseline="0" dirty="0"/>
              <a:t> itself, just like a wave!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023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electron can cancel or amplify</a:t>
            </a:r>
            <a:r>
              <a:rPr lang="en-US" baseline="0" dirty="0"/>
              <a:t> itself, just like a wave!</a:t>
            </a:r>
          </a:p>
          <a:p>
            <a:endParaRPr lang="en-US" baseline="0" dirty="0"/>
          </a:p>
          <a:p>
            <a:r>
              <a:rPr lang="en-US" baseline="0" dirty="0"/>
              <a:t>Light behaves like electrons.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58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Vogelstruys</a:t>
            </a:r>
            <a:r>
              <a:rPr lang="en-US" dirty="0"/>
              <a:t> on </a:t>
            </a:r>
            <a:r>
              <a:rPr lang="en-US" dirty="0" err="1"/>
              <a:t>Vrijthof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4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 goes through</a:t>
            </a:r>
            <a:r>
              <a:rPr lang="en-US" baseline="0" dirty="0"/>
              <a:t> both slits?</a:t>
            </a:r>
          </a:p>
          <a:p>
            <a:r>
              <a:rPr lang="en-US" baseline="0" dirty="0"/>
              <a:t>Well, just watch it, that is: check it!</a:t>
            </a:r>
          </a:p>
          <a:p>
            <a:endParaRPr lang="en-US" baseline="0" dirty="0"/>
          </a:p>
          <a:p>
            <a:r>
              <a:rPr lang="en-US" baseline="0" dirty="0"/>
              <a:t>Light source is a lamp with which you can see the electrons.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18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case-3: do not watch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04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case-3: do not watch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63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first let the particles reach the detector</a:t>
            </a:r>
            <a:r>
              <a:rPr lang="en-US" baseline="0" dirty="0"/>
              <a:t> and we only decide afterwards whether we look or not!</a:t>
            </a:r>
          </a:p>
          <a:p>
            <a:r>
              <a:rPr lang="en-US" baseline="0" dirty="0"/>
              <a:t>Interesting.</a:t>
            </a:r>
          </a:p>
          <a:p>
            <a:r>
              <a:rPr lang="en-US" baseline="0" dirty="0"/>
              <a:t>How does the particle know whether we look or not.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23298-0121-6440-AFC7-95544FAF660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6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look at the red (left) blue(right) lines!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5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Feynman</a:t>
            </a:r>
            <a:r>
              <a:rPr lang="en-US" baseline="0" dirty="0"/>
              <a:t> found out that the m</a:t>
            </a:r>
            <a:r>
              <a:rPr lang="en-US" dirty="0"/>
              <a:t>aterial of O-rings could not deal with cold weather at Cape </a:t>
            </a:r>
            <a:r>
              <a:rPr lang="en-US" dirty="0" err="1"/>
              <a:t>canaveral</a:t>
            </a:r>
            <a:r>
              <a:rPr lang="en-US" dirty="0"/>
              <a:t>, causing the disaster.</a:t>
            </a:r>
          </a:p>
          <a:p>
            <a:endParaRPr lang="en-US" dirty="0"/>
          </a:p>
          <a:p>
            <a:r>
              <a:rPr lang="en-US" dirty="0"/>
              <a:t>"Surely you're</a:t>
            </a:r>
            <a:r>
              <a:rPr lang="en-US" baseline="0" dirty="0"/>
              <a:t> joking, </a:t>
            </a:r>
            <a:r>
              <a:rPr lang="en-US" baseline="0" dirty="0" err="1"/>
              <a:t>Mr</a:t>
            </a:r>
            <a:r>
              <a:rPr lang="en-US" baseline="0" dirty="0"/>
              <a:t> Feynman"</a:t>
            </a:r>
          </a:p>
          <a:p>
            <a:endParaRPr lang="en-US" baseline="0" dirty="0"/>
          </a:p>
          <a:p>
            <a:r>
              <a:rPr lang="en-US" baseline="0" dirty="0"/>
              <a:t>"What do you care what other people think"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23298-0121-6440-AFC7-95544FAF660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78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Feynman</a:t>
            </a:r>
            <a:r>
              <a:rPr lang="en-US" baseline="0" dirty="0"/>
              <a:t> found out that the m</a:t>
            </a:r>
            <a:r>
              <a:rPr lang="en-US" dirty="0"/>
              <a:t>aterial of O-rings could not deal with cold weather at Cape </a:t>
            </a:r>
            <a:r>
              <a:rPr lang="en-US" dirty="0" err="1"/>
              <a:t>canaveral</a:t>
            </a:r>
            <a:r>
              <a:rPr lang="en-US" dirty="0"/>
              <a:t>, causing the disaster.</a:t>
            </a:r>
          </a:p>
          <a:p>
            <a:endParaRPr lang="en-US" dirty="0"/>
          </a:p>
          <a:p>
            <a:r>
              <a:rPr lang="en-US" dirty="0"/>
              <a:t>"Surely you're</a:t>
            </a:r>
            <a:r>
              <a:rPr lang="en-US" baseline="0" dirty="0"/>
              <a:t> joking, </a:t>
            </a:r>
            <a:r>
              <a:rPr lang="en-US" baseline="0" dirty="0" err="1"/>
              <a:t>Mr</a:t>
            </a:r>
            <a:r>
              <a:rPr lang="en-US" baseline="0" dirty="0"/>
              <a:t> Feynman"</a:t>
            </a:r>
          </a:p>
          <a:p>
            <a:endParaRPr lang="en-US" baseline="0" dirty="0"/>
          </a:p>
          <a:p>
            <a:r>
              <a:rPr lang="en-US" baseline="0" dirty="0"/>
              <a:t>"What do you care what other people think"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23298-0121-6440-AFC7-95544FAF660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50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de </a:t>
            </a:r>
            <a:r>
              <a:rPr lang="en-US" dirty="0" err="1"/>
              <a:t>Karkol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44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very friendly example.</a:t>
            </a:r>
            <a:r>
              <a:rPr lang="en-US" baseline="0" dirty="0"/>
              <a:t> Thought Experiment!</a:t>
            </a:r>
          </a:p>
          <a:p>
            <a:endParaRPr lang="en-US" baseline="0" dirty="0"/>
          </a:p>
          <a:p>
            <a:r>
              <a:rPr lang="en-US" baseline="0" dirty="0"/>
              <a:t>The detector "counts" the arriving bullets.</a:t>
            </a:r>
          </a:p>
          <a:p>
            <a:r>
              <a:rPr lang="en-US" baseline="0" dirty="0"/>
              <a:t>(Instead of bullets, think particles)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52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Poshoorn</a:t>
            </a:r>
            <a:r>
              <a:rPr lang="en-US" dirty="0"/>
              <a:t> in </a:t>
            </a:r>
            <a:r>
              <a:rPr lang="en-US" dirty="0" err="1"/>
              <a:t>Wijck</a:t>
            </a:r>
            <a:r>
              <a:rPr lang="en-US" dirty="0"/>
              <a:t> (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kant</a:t>
            </a:r>
            <a:r>
              <a:rPr lang="en-US" dirty="0"/>
              <a:t> van de </a:t>
            </a:r>
            <a:r>
              <a:rPr lang="en-US" dirty="0" err="1"/>
              <a:t>maas</a:t>
            </a:r>
            <a:r>
              <a:rPr lang="en-US" dirty="0"/>
              <a:t>: particles &lt;-&gt; waves) ;-)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93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diffraction</a:t>
            </a:r>
            <a:r>
              <a:rPr lang="en-US" baseline="0" dirty="0"/>
              <a:t> each of the slits acts as a source of waves - think water moving "up" and "down"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827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39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931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418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15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95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75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61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0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22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7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06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8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7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11.png"/><Relationship Id="rId5" Type="http://schemas.openxmlformats.org/officeDocument/2006/relationships/image" Target="../media/image55.png"/><Relationship Id="rId1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571.png"/><Relationship Id="rId3" Type="http://schemas.openxmlformats.org/officeDocument/2006/relationships/image" Target="../media/image31.jpeg"/><Relationship Id="rId7" Type="http://schemas.openxmlformats.org/officeDocument/2006/relationships/image" Target="../media/image500.png"/><Relationship Id="rId12" Type="http://schemas.openxmlformats.org/officeDocument/2006/relationships/image" Target="../media/image5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11" Type="http://schemas.openxmlformats.org/officeDocument/2006/relationships/image" Target="../media/image550.png"/><Relationship Id="rId5" Type="http://schemas.openxmlformats.org/officeDocument/2006/relationships/image" Target="../media/image54.jpeg"/><Relationship Id="rId10" Type="http://schemas.openxmlformats.org/officeDocument/2006/relationships/image" Target="../media/image540.png"/><Relationship Id="rId4" Type="http://schemas.openxmlformats.org/officeDocument/2006/relationships/image" Target="../media/image33.jpeg"/><Relationship Id="rId9" Type="http://schemas.openxmlformats.org/officeDocument/2006/relationships/image" Target="../media/image520.png"/><Relationship Id="rId14" Type="http://schemas.openxmlformats.org/officeDocument/2006/relationships/image" Target="../media/image5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0.png"/><Relationship Id="rId4" Type="http://schemas.openxmlformats.org/officeDocument/2006/relationships/image" Target="../media/image5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50690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lecture series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Studium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 10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 8,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BAD6F-3BB3-E86D-FDE6-1E07AC701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930777"/>
            <a:ext cx="3465722" cy="23104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728AF7-80BD-26F4-FA27-0919CB001F29}"/>
              </a:ext>
            </a:extLst>
          </p:cNvPr>
          <p:cNvSpPr/>
          <p:nvPr/>
        </p:nvSpPr>
        <p:spPr>
          <a:xfrm>
            <a:off x="10191122" y="2972384"/>
            <a:ext cx="481971" cy="257559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7B2C2-CF0C-543D-6E45-11682074D973}"/>
              </a:ext>
            </a:extLst>
          </p:cNvPr>
          <p:cNvSpPr/>
          <p:nvPr/>
        </p:nvSpPr>
        <p:spPr>
          <a:xfrm>
            <a:off x="8016691" y="2972385"/>
            <a:ext cx="556656" cy="224901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3A9DE-1D6A-C5AA-CF73-68D7C52F3FC2}"/>
              </a:ext>
            </a:extLst>
          </p:cNvPr>
          <p:cNvSpPr txBox="1"/>
          <p:nvPr/>
        </p:nvSpPr>
        <p:spPr>
          <a:xfrm>
            <a:off x="7979785" y="2945204"/>
            <a:ext cx="6327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BE495-3400-8A3E-919D-2966BB163B1C}"/>
              </a:ext>
            </a:extLst>
          </p:cNvPr>
          <p:cNvSpPr txBox="1"/>
          <p:nvPr/>
        </p:nvSpPr>
        <p:spPr>
          <a:xfrm>
            <a:off x="10230298" y="2963374"/>
            <a:ext cx="5275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582955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9EB92-C2C3-14FD-7954-586C52367B6E}"/>
              </a:ext>
            </a:extLst>
          </p:cNvPr>
          <p:cNvSpPr txBox="1"/>
          <p:nvPr/>
        </p:nvSpPr>
        <p:spPr>
          <a:xfrm>
            <a:off x="8079204" y="4491837"/>
            <a:ext cx="589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F19317-55EA-0034-32E5-28FAE6942AEC}"/>
              </a:ext>
            </a:extLst>
          </p:cNvPr>
          <p:cNvSpPr txBox="1"/>
          <p:nvPr/>
        </p:nvSpPr>
        <p:spPr>
          <a:xfrm>
            <a:off x="8328304" y="5669578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Dead</a:t>
            </a:r>
          </a:p>
        </p:txBody>
      </p:sp>
    </p:spTree>
    <p:extLst>
      <p:ext uri="{BB962C8B-B14F-4D97-AF65-F5344CB8AC3E}">
        <p14:creationId xmlns:p14="http://schemas.microsoft.com/office/powerpoint/2010/main" val="4071407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Richard Feynman (1918 – 1988)                               .</a:t>
            </a:r>
          </a:p>
        </p:txBody>
      </p:sp>
      <p:pic>
        <p:nvPicPr>
          <p:cNvPr id="4" name="Picture 3" descr="Richard_Feynman_Nob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557" y="173793"/>
            <a:ext cx="2713551" cy="37989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36691" y="779374"/>
            <a:ext cx="5901167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chemeClr val="accent1"/>
                </a:solidFill>
              </a:rPr>
              <a:t>Nobelprize</a:t>
            </a:r>
            <a:r>
              <a:rPr lang="en-US" sz="2200" dirty="0">
                <a:solidFill>
                  <a:schemeClr val="accent1"/>
                </a:solidFill>
              </a:rPr>
              <a:t> 1965: Quantum Electrodynamics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(Path Integral formulation of quantum mechanics)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6510" y="2977227"/>
            <a:ext cx="2534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Challenger disaster</a:t>
            </a:r>
          </a:p>
        </p:txBody>
      </p:sp>
      <p:pic>
        <p:nvPicPr>
          <p:cNvPr id="8" name="Picture 7" descr="feynman-diagram-tattoo-1.jpg"/>
          <p:cNvPicPr>
            <a:picLocks noChangeAspect="1"/>
          </p:cNvPicPr>
          <p:nvPr/>
        </p:nvPicPr>
        <p:blipFill rotWithShape="1">
          <a:blip r:embed="rId4"/>
          <a:srcRect b="18306"/>
          <a:stretch/>
        </p:blipFill>
        <p:spPr>
          <a:xfrm>
            <a:off x="6664470" y="4146557"/>
            <a:ext cx="4458078" cy="251706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764438" y="4329252"/>
            <a:ext cx="2048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Feynman diagram</a:t>
            </a:r>
          </a:p>
        </p:txBody>
      </p:sp>
      <p:pic>
        <p:nvPicPr>
          <p:cNvPr id="14" name="Picture 13" descr="FeynmanLecturesPhysic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24" y="1655836"/>
            <a:ext cx="5874553" cy="50114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2462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Richard Feynman and the double slit experiment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57" y="85090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7657" y="6172947"/>
            <a:ext cx="103285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The double slit experiment demonstrates the fundamental aspect of the quantum world.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26778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Double Slit Experiment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36878" y="1510177"/>
            <a:ext cx="3571260" cy="8309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/>
                </a:solidFill>
              </a:rPr>
              <a:t>Case 1: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An Experiment with Bullets</a:t>
            </a:r>
          </a:p>
        </p:txBody>
      </p:sp>
      <p:pic>
        <p:nvPicPr>
          <p:cNvPr id="4" name="Picture 3" descr="KarkolBin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308" y="3861645"/>
            <a:ext cx="3916478" cy="25848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KarkolBuit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010" y="3861645"/>
            <a:ext cx="3922780" cy="261416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7543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1: Experiment with Bullets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22057" y="1380107"/>
            <a:ext cx="9144000" cy="4097786"/>
            <a:chOff x="298057" y="1380107"/>
            <a:chExt cx="9144000" cy="4097786"/>
          </a:xfrm>
        </p:grpSpPr>
        <p:pic>
          <p:nvPicPr>
            <p:cNvPr id="4" name="Picture 3" descr="FeynmanLecturesBullets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057" y="1380107"/>
              <a:ext cx="9144000" cy="409778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440486" y="1380107"/>
              <a:ext cx="1645758" cy="4097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25221" y="761380"/>
            <a:ext cx="9395888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 gun fires bullets in random direction. Slits </a:t>
            </a:r>
            <a:r>
              <a:rPr lang="en-US" sz="2200" dirty="0"/>
              <a:t>1</a:t>
            </a:r>
            <a:r>
              <a:rPr lang="en-US" sz="2200" dirty="0">
                <a:solidFill>
                  <a:schemeClr val="accent1"/>
                </a:solidFill>
              </a:rPr>
              <a:t> and </a:t>
            </a:r>
            <a:r>
              <a:rPr lang="en-US" sz="2200" dirty="0"/>
              <a:t>2</a:t>
            </a:r>
            <a:r>
              <a:rPr lang="en-US" sz="2200" dirty="0">
                <a:solidFill>
                  <a:schemeClr val="accent1"/>
                </a:solidFill>
              </a:rPr>
              <a:t> are openings through which bullets can pass. A moveable detector “collects” bullets and </a:t>
            </a:r>
            <a:r>
              <a:rPr lang="en-US" sz="2200" dirty="0"/>
              <a:t>counts</a:t>
            </a:r>
            <a:r>
              <a:rPr lang="en-US" sz="2200" dirty="0">
                <a:solidFill>
                  <a:schemeClr val="accent1"/>
                </a:solidFill>
              </a:rPr>
              <a:t> them.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4339" y="5418309"/>
            <a:ext cx="5348644" cy="707886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baseline="-25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 is the </a:t>
            </a:r>
            <a:r>
              <a:rPr lang="en-US" sz="2000" dirty="0"/>
              <a:t>probability</a:t>
            </a:r>
            <a:r>
              <a:rPr lang="en-US" sz="2000" dirty="0">
                <a:solidFill>
                  <a:srgbClr val="7030A0"/>
                </a:solidFill>
              </a:rPr>
              <a:t> curve when only slit </a:t>
            </a:r>
            <a:r>
              <a:rPr lang="en-US" sz="2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 is open</a:t>
            </a:r>
          </a:p>
          <a:p>
            <a:r>
              <a:rPr lang="en-US" sz="2000" dirty="0"/>
              <a:t>P</a:t>
            </a:r>
            <a:r>
              <a:rPr lang="en-US" sz="2000" baseline="-25000" dirty="0"/>
              <a:t>2</a:t>
            </a:r>
            <a:r>
              <a:rPr lang="en-US" sz="2000" dirty="0">
                <a:solidFill>
                  <a:srgbClr val="7030A0"/>
                </a:solidFill>
              </a:rPr>
              <a:t> is the</a:t>
            </a:r>
            <a:r>
              <a:rPr lang="en-US" sz="2000" dirty="0"/>
              <a:t> probability </a:t>
            </a:r>
            <a:r>
              <a:rPr lang="en-US" sz="2000" dirty="0">
                <a:solidFill>
                  <a:srgbClr val="7030A0"/>
                </a:solidFill>
              </a:rPr>
              <a:t>curve when only slit </a:t>
            </a:r>
            <a:r>
              <a:rPr lang="en-US" sz="2000" dirty="0"/>
              <a:t>2</a:t>
            </a:r>
            <a:r>
              <a:rPr lang="en-US" sz="2000" dirty="0">
                <a:solidFill>
                  <a:srgbClr val="7030A0"/>
                </a:solidFill>
              </a:rPr>
              <a:t> is open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30966" y="2669340"/>
            <a:ext cx="1995611" cy="110799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u="sng" dirty="0">
                <a:solidFill>
                  <a:srgbClr val="C00000"/>
                </a:solidFill>
              </a:rPr>
              <a:t>Observation:</a:t>
            </a:r>
          </a:p>
          <a:p>
            <a:r>
              <a:rPr lang="en-US" sz="2200" dirty="0">
                <a:solidFill>
                  <a:srgbClr val="C00000"/>
                </a:solidFill>
              </a:rPr>
              <a:t>Bullets come in </a:t>
            </a:r>
          </a:p>
          <a:p>
            <a:r>
              <a:rPr lang="en-US" sz="2200" dirty="0">
                <a:solidFill>
                  <a:srgbClr val="C00000"/>
                </a:solidFill>
              </a:rPr>
              <a:t>“lumps”.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60272" y="6247796"/>
            <a:ext cx="7712881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What is the probability curve when both slit 1 and slit 2 are open?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637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1: Experiment with Bullets</a:t>
            </a:r>
          </a:p>
        </p:txBody>
      </p:sp>
      <p:pic>
        <p:nvPicPr>
          <p:cNvPr id="4" name="Picture 3" descr="FeynmanLecturesBulle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057" y="1380107"/>
            <a:ext cx="9144000" cy="4097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221" y="761380"/>
            <a:ext cx="9395888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 gun fires bullets in random direction. Slits </a:t>
            </a:r>
            <a:r>
              <a:rPr lang="en-US" sz="2200" dirty="0"/>
              <a:t>1</a:t>
            </a:r>
            <a:r>
              <a:rPr lang="en-US" sz="2200" dirty="0">
                <a:solidFill>
                  <a:schemeClr val="accent1"/>
                </a:solidFill>
              </a:rPr>
              <a:t> and </a:t>
            </a:r>
            <a:r>
              <a:rPr lang="en-US" sz="2200" dirty="0"/>
              <a:t>2</a:t>
            </a:r>
            <a:r>
              <a:rPr lang="en-US" sz="2200" dirty="0">
                <a:solidFill>
                  <a:schemeClr val="accent1"/>
                </a:solidFill>
              </a:rPr>
              <a:t> are openings through which bullets can pass. A moveable detector “collects” bullets and </a:t>
            </a:r>
            <a:r>
              <a:rPr lang="en-US" sz="2200" dirty="0"/>
              <a:t>counts</a:t>
            </a:r>
            <a:r>
              <a:rPr lang="en-US" sz="2200" dirty="0">
                <a:solidFill>
                  <a:schemeClr val="accent1"/>
                </a:solidFill>
              </a:rPr>
              <a:t> them.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4339" y="5418309"/>
            <a:ext cx="5348644" cy="707886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baseline="-25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 is the </a:t>
            </a:r>
            <a:r>
              <a:rPr lang="en-US" sz="2000" dirty="0"/>
              <a:t>probability</a:t>
            </a:r>
            <a:r>
              <a:rPr lang="en-US" sz="2000" dirty="0">
                <a:solidFill>
                  <a:srgbClr val="7030A0"/>
                </a:solidFill>
              </a:rPr>
              <a:t> curve when only slit </a:t>
            </a:r>
            <a:r>
              <a:rPr lang="en-US" sz="2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 is open</a:t>
            </a:r>
          </a:p>
          <a:p>
            <a:r>
              <a:rPr lang="en-US" sz="2000" dirty="0"/>
              <a:t>P</a:t>
            </a:r>
            <a:r>
              <a:rPr lang="en-US" sz="2000" baseline="-25000" dirty="0"/>
              <a:t>2</a:t>
            </a:r>
            <a:r>
              <a:rPr lang="en-US" sz="2000" dirty="0">
                <a:solidFill>
                  <a:srgbClr val="7030A0"/>
                </a:solidFill>
              </a:rPr>
              <a:t> is the</a:t>
            </a:r>
            <a:r>
              <a:rPr lang="en-US" sz="2000" dirty="0"/>
              <a:t> probability </a:t>
            </a:r>
            <a:r>
              <a:rPr lang="en-US" sz="2000" dirty="0">
                <a:solidFill>
                  <a:srgbClr val="7030A0"/>
                </a:solidFill>
              </a:rPr>
              <a:t>curve when only slit </a:t>
            </a:r>
            <a:r>
              <a:rPr lang="en-US" sz="2000" dirty="0"/>
              <a:t>2</a:t>
            </a:r>
            <a:r>
              <a:rPr lang="en-US" sz="2000" dirty="0">
                <a:solidFill>
                  <a:srgbClr val="7030A0"/>
                </a:solidFill>
              </a:rPr>
              <a:t> is open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8971" y="6210822"/>
            <a:ext cx="4560416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When both slits are open: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P</a:t>
            </a:r>
            <a:r>
              <a:rPr lang="en-US" sz="2200" baseline="-25000" dirty="0"/>
              <a:t>12</a:t>
            </a:r>
            <a:r>
              <a:rPr lang="en-US" sz="2200" dirty="0"/>
              <a:t> = P</a:t>
            </a:r>
            <a:r>
              <a:rPr lang="en-US" sz="2200" baseline="-25000" dirty="0"/>
              <a:t>1</a:t>
            </a:r>
            <a:r>
              <a:rPr lang="en-US" sz="2200" dirty="0"/>
              <a:t> + P</a:t>
            </a:r>
            <a:r>
              <a:rPr lang="en-US" sz="2200" baseline="-25000" dirty="0"/>
              <a:t>2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495235" y="6203630"/>
            <a:ext cx="4367799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We can just add up the probabilities.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88889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Double Slit Experiment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52057" y="1424371"/>
            <a:ext cx="3540903" cy="8309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/>
                </a:solidFill>
              </a:rPr>
              <a:t>Case 2: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An Experiment with Waves</a:t>
            </a:r>
          </a:p>
        </p:txBody>
      </p:sp>
      <p:pic>
        <p:nvPicPr>
          <p:cNvPr id="4" name="Picture 3" descr="PoshoornBin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648" y="3629334"/>
            <a:ext cx="4144714" cy="27651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 descr="PoshoornBuit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078" y="3629334"/>
            <a:ext cx="3686821" cy="27651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8542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Waves &amp;  Interference : water, sound, light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19860" y="3856153"/>
            <a:ext cx="3279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chemeClr val="accent1"/>
                </a:solidFill>
              </a:rPr>
              <a:t>Sound:</a:t>
            </a:r>
            <a:r>
              <a:rPr lang="en-US" dirty="0">
                <a:solidFill>
                  <a:schemeClr val="accent1"/>
                </a:solidFill>
              </a:rPr>
              <a:t> Active noise cancellation:</a:t>
            </a:r>
          </a:p>
        </p:txBody>
      </p:sp>
      <p:pic>
        <p:nvPicPr>
          <p:cNvPr id="5" name="Picture 4" descr="InterferenceWaterWavesPic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278" y="1011370"/>
            <a:ext cx="2597246" cy="266669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 descr="Active_Noise_Reduc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148" y="4243722"/>
            <a:ext cx="2950080" cy="235858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Picture 9" descr="ThomasYoung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671" y="4254022"/>
            <a:ext cx="3051371" cy="229869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72289" y="3813538"/>
            <a:ext cx="33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chemeClr val="accent1"/>
                </a:solidFill>
              </a:rPr>
              <a:t>Light: </a:t>
            </a:r>
            <a:r>
              <a:rPr lang="en-US" dirty="0">
                <a:solidFill>
                  <a:schemeClr val="accent1"/>
                </a:solidFill>
              </a:rPr>
              <a:t>Thomas Young experiment: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54420" y="599166"/>
            <a:ext cx="2870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chemeClr val="accent1"/>
                </a:solidFill>
              </a:rPr>
              <a:t>Water:</a:t>
            </a:r>
            <a:r>
              <a:rPr lang="en-US" dirty="0">
                <a:solidFill>
                  <a:schemeClr val="accent1"/>
                </a:solidFill>
              </a:rPr>
              <a:t> Interference pattern: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95045" y="5887286"/>
            <a:ext cx="172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light + light can give darkness!</a:t>
            </a:r>
          </a:p>
        </p:txBody>
      </p:sp>
      <p:pic>
        <p:nvPicPr>
          <p:cNvPr id="16" name="Picture 15" descr="InterferenceDiagra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101" y="1015711"/>
            <a:ext cx="3177526" cy="2660649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201443" y="624527"/>
            <a:ext cx="303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chemeClr val="accent1"/>
                </a:solidFill>
              </a:rPr>
              <a:t>Waves:</a:t>
            </a:r>
            <a:r>
              <a:rPr lang="en-US" dirty="0">
                <a:solidFill>
                  <a:schemeClr val="accent1"/>
                </a:solidFill>
              </a:rPr>
              <a:t> Interference principle: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2AF4BF-5989-819E-A0EB-E81307C205C0}"/>
              </a:ext>
            </a:extLst>
          </p:cNvPr>
          <p:cNvSpPr txBox="1"/>
          <p:nvPr/>
        </p:nvSpPr>
        <p:spPr>
          <a:xfrm>
            <a:off x="7365589" y="1244497"/>
            <a:ext cx="185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wave + wave can cancel each other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A86EA-0B21-9D40-CD84-93F34DDE13FE}"/>
              </a:ext>
            </a:extLst>
          </p:cNvPr>
          <p:cNvSpPr txBox="1"/>
          <p:nvPr/>
        </p:nvSpPr>
        <p:spPr>
          <a:xfrm>
            <a:off x="3479490" y="5921065"/>
            <a:ext cx="172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sound + sound can give silence</a:t>
            </a:r>
          </a:p>
        </p:txBody>
      </p:sp>
    </p:spTree>
    <p:extLst>
      <p:ext uri="{BB962C8B-B14F-4D97-AF65-F5344CB8AC3E}">
        <p14:creationId xmlns:p14="http://schemas.microsoft.com/office/powerpoint/2010/main" val="63029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2: Experiment with Waves</a:t>
            </a:r>
          </a:p>
        </p:txBody>
      </p:sp>
      <p:grpSp>
        <p:nvGrpSpPr>
          <p:cNvPr id="3" name="Group 5"/>
          <p:cNvGrpSpPr/>
          <p:nvPr/>
        </p:nvGrpSpPr>
        <p:grpSpPr>
          <a:xfrm>
            <a:off x="1524001" y="1106518"/>
            <a:ext cx="8824891" cy="4760629"/>
            <a:chOff x="0" y="990853"/>
            <a:chExt cx="9144000" cy="4876293"/>
          </a:xfrm>
        </p:grpSpPr>
        <p:pic>
          <p:nvPicPr>
            <p:cNvPr id="4" name="Picture 3" descr="FeynmanLecturesWaves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90853"/>
              <a:ext cx="9144000" cy="48762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77413" y="1321712"/>
              <a:ext cx="2047478" cy="437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990075" y="6070774"/>
            <a:ext cx="65181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intensity of a wave is the square of the amplitude…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4812" y="688832"/>
            <a:ext cx="11712388" cy="76944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replace the gun by a wave generator: think of water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Slits 1 and 2 act as new wave sources. The detector measures now the intensity (energy) in the wave.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8423" y="2548317"/>
            <a:ext cx="2166875" cy="110799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do not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 in “lumps”.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18423" y="3800738"/>
            <a:ext cx="1622309" cy="168373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29389" y="3800738"/>
            <a:ext cx="1311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|h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389" y="4308961"/>
            <a:ext cx="1311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|h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47095" y="4907347"/>
            <a:ext cx="1047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??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AEB919-F861-837F-76A3-A19C1A3E5197}"/>
              </a:ext>
            </a:extLst>
          </p:cNvPr>
          <p:cNvSpPr txBox="1"/>
          <p:nvPr/>
        </p:nvSpPr>
        <p:spPr>
          <a:xfrm>
            <a:off x="10054901" y="3889333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  <a:r>
              <a:rPr lang="en-NL" dirty="0"/>
              <a:t>nly 1 is open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0FC69-82DB-79F9-8864-82C11A302DA5}"/>
              </a:ext>
            </a:extLst>
          </p:cNvPr>
          <p:cNvSpPr txBox="1"/>
          <p:nvPr/>
        </p:nvSpPr>
        <p:spPr>
          <a:xfrm>
            <a:off x="10054900" y="4392398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  <a:r>
              <a:rPr lang="en-NL" dirty="0"/>
              <a:t>nly 2 is open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1A1303-F017-3B04-8704-886F896A9F79}"/>
              </a:ext>
            </a:extLst>
          </p:cNvPr>
          <p:cNvSpPr txBox="1"/>
          <p:nvPr/>
        </p:nvSpPr>
        <p:spPr>
          <a:xfrm>
            <a:off x="10096466" y="4962923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Both </a:t>
            </a:r>
            <a:r>
              <a:rPr lang="en-NL" dirty="0"/>
              <a:t>1 and 2 open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B66DCF-7E54-37D9-8BFA-A44E956963FE}"/>
              </a:ext>
            </a:extLst>
          </p:cNvPr>
          <p:cNvCxnSpPr/>
          <p:nvPr/>
        </p:nvCxnSpPr>
        <p:spPr>
          <a:xfrm flipH="1">
            <a:off x="9560799" y="4073999"/>
            <a:ext cx="4782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1009E2-0BD3-F3E4-D0BB-D848D0EF1396}"/>
              </a:ext>
            </a:extLst>
          </p:cNvPr>
          <p:cNvCxnSpPr/>
          <p:nvPr/>
        </p:nvCxnSpPr>
        <p:spPr>
          <a:xfrm flipH="1">
            <a:off x="9560799" y="4582119"/>
            <a:ext cx="4782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0084ED-E778-AEAC-1410-B36E82455AF0}"/>
              </a:ext>
            </a:extLst>
          </p:cNvPr>
          <p:cNvCxnSpPr/>
          <p:nvPr/>
        </p:nvCxnSpPr>
        <p:spPr>
          <a:xfrm flipH="1">
            <a:off x="9576545" y="5138179"/>
            <a:ext cx="4782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65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Intermezzo: Wave Oscillation &amp; Intensity</a:t>
            </a:r>
          </a:p>
        </p:txBody>
      </p:sp>
      <p:pic>
        <p:nvPicPr>
          <p:cNvPr id="4" name="Picture 3" descr="TransverseWave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172" y="1842659"/>
            <a:ext cx="7341178" cy="29364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53488" y="5437121"/>
                <a:ext cx="34932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h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8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rgbClr val="008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solidFill>
                                    <a:srgbClr val="008000"/>
                                  </a:solidFill>
                                  <a:latin typeface="Cambria Math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488" y="5437121"/>
                <a:ext cx="3493264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77306" y="734516"/>
                <a:ext cx="8816260" cy="1107996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Energy in the oscillation (up-down) movement of the molecules: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𝑘𝑖𝑛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𝑚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FF"/>
                    </a:solidFill>
                  </a:rPr>
                  <a:t>   </a:t>
                </a:r>
                <a:r>
                  <a:rPr lang="en-US" sz="2200" dirty="0">
                    <a:solidFill>
                      <a:srgbClr val="7030A0"/>
                    </a:solidFill>
                  </a:rPr>
                  <a:t>and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𝑣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>
                    <a:solidFill>
                      <a:srgbClr val="7030A0"/>
                    </a:solidFill>
                  </a:rPr>
                  <a:t>is proportional to the amplitude or height: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𝑣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h</m:t>
                    </m:r>
                  </m:oMath>
                </a14:m>
                <a:endParaRPr lang="en-US" sz="2200" dirty="0">
                  <a:solidFill>
                    <a:srgbClr val="0432FF"/>
                  </a:solidFill>
                </a:endParaRPr>
              </a:p>
              <a:p>
                <a:r>
                  <a:rPr lang="en-US" sz="2200" dirty="0">
                    <a:solidFill>
                      <a:srgbClr val="7030A0"/>
                    </a:solidFill>
                  </a:rPr>
                  <a:t>So that the intensity of the wave is: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𝐼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baseline="30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306" y="734516"/>
                <a:ext cx="8816260" cy="1107996"/>
              </a:xfrm>
              <a:prstGeom prst="rect">
                <a:avLst/>
              </a:prstGeom>
              <a:blipFill rotWithShape="0">
                <a:blip r:embed="rId5"/>
                <a:stretch>
                  <a:fillRect l="-829" t="-17935" b="-42391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rot="5400000">
            <a:off x="7263967" y="2854936"/>
            <a:ext cx="984461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53173" y="2363499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68386" y="4817368"/>
            <a:ext cx="94640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Formula for the resulting oscillation of a water molecule somewhere in the wave: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60747" y="5832929"/>
                <a:ext cx="303371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and the Intensity: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𝐼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baseline="30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747" y="5832929"/>
                <a:ext cx="3033716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2610" t="-9859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756992" y="2548166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32181" y="3701566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v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7944" y="5383333"/>
            <a:ext cx="3604632" cy="97628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023808" y="5450998"/>
                <a:ext cx="176984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8000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200" dirty="0">
                    <a:solidFill>
                      <a:srgbClr val="008000"/>
                    </a:solidFill>
                  </a:rPr>
                  <a:t> = frequency</a:t>
                </a:r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  <a:ea typeface="나눔손글씨 붓"/>
                      </a:rPr>
                      <m:t>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latin typeface="Symbol"/>
                    <a:ea typeface="나눔손글씨 붓"/>
                  </a:rPr>
                  <a:t> </a:t>
                </a:r>
                <a:r>
                  <a:rPr lang="en-US" sz="2200" dirty="0">
                    <a:solidFill>
                      <a:srgbClr val="FF0000"/>
                    </a:solidFill>
                  </a:rPr>
                  <a:t>= phase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3808" y="5450998"/>
                <a:ext cx="1769843" cy="769441"/>
              </a:xfrm>
              <a:prstGeom prst="rect">
                <a:avLst/>
              </a:prstGeom>
              <a:blipFill rotWithShape="0">
                <a:blip r:embed="rId7"/>
                <a:stretch>
                  <a:fillRect l="-2062" t="-5556" r="-3436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28658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2: Experiment with Waves</a:t>
            </a:r>
          </a:p>
        </p:txBody>
      </p:sp>
      <p:grpSp>
        <p:nvGrpSpPr>
          <p:cNvPr id="3" name="Group 5"/>
          <p:cNvGrpSpPr/>
          <p:nvPr/>
        </p:nvGrpSpPr>
        <p:grpSpPr>
          <a:xfrm>
            <a:off x="1524001" y="1106518"/>
            <a:ext cx="8824891" cy="4760629"/>
            <a:chOff x="0" y="990853"/>
            <a:chExt cx="9144000" cy="4876293"/>
          </a:xfrm>
        </p:grpSpPr>
        <p:pic>
          <p:nvPicPr>
            <p:cNvPr id="4" name="Picture 3" descr="FeynmanLecturesWave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90853"/>
              <a:ext cx="9144000" cy="48762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77413" y="1321712"/>
              <a:ext cx="2047478" cy="437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65768" y="688606"/>
                <a:ext cx="9390173" cy="769441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/>
                    </a:solidFill>
                  </a:rPr>
                  <a:t>When both slits are open there are two contributions to the wave the oscillation</a:t>
                </a:r>
              </a:p>
              <a:p>
                <a:r>
                  <a:rPr lang="en-US" sz="2200" dirty="0">
                    <a:solidFill>
                      <a:schemeClr val="accent1"/>
                    </a:solidFill>
                  </a:rPr>
                  <a:t>at the detector: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768" y="688606"/>
                <a:ext cx="9390173" cy="769441"/>
              </a:xfrm>
              <a:prstGeom prst="rect">
                <a:avLst/>
              </a:prstGeom>
              <a:blipFill rotWithShape="0">
                <a:blip r:embed="rId3"/>
                <a:stretch>
                  <a:fillRect l="-778" t="-4688" b="-14063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V="1">
            <a:off x="4294983" y="2707829"/>
            <a:ext cx="1500949" cy="477017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304604" y="2809591"/>
            <a:ext cx="1500949" cy="991054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831114" y="3800738"/>
            <a:ext cx="1622309" cy="168373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874845" y="3800738"/>
                <a:ext cx="16080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aseline="30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4845" y="3800738"/>
                <a:ext cx="1608004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100000" b="-132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874845" y="4308961"/>
                <a:ext cx="16895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baseline="30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4845" y="4308961"/>
                <a:ext cx="1689565" cy="461665"/>
              </a:xfrm>
              <a:prstGeom prst="rect">
                <a:avLst/>
              </a:prstGeom>
              <a:blipFill rotWithShape="0">
                <a:blip r:embed="rId5"/>
                <a:stretch>
                  <a:fillRect t="-101316" r="-1083" b="-132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959786" y="4907347"/>
                <a:ext cx="1288494" cy="453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r>
                        <a:rPr lang="en-US" sz="2400" b="0" i="1" smtClean="0">
                          <a:latin typeface="Cambria Math" charset="0"/>
                        </a:rPr>
                        <m:t>??</m:t>
                      </m:r>
                    </m:oMath>
                  </m:oMathPara>
                </a14:m>
                <a:endParaRPr lang="en-US" sz="2400" baseline="30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786" y="4907347"/>
                <a:ext cx="1288494" cy="453137"/>
              </a:xfrm>
              <a:prstGeom prst="rect">
                <a:avLst/>
              </a:prstGeom>
              <a:blipFill rotWithShape="0">
                <a:blip r:embed="rId6"/>
                <a:stretch>
                  <a:fillRect t="-104054" b="-137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04438" y="5924878"/>
                <a:ext cx="8078430" cy="769441"/>
              </a:xfrm>
              <a:prstGeom prst="rect">
                <a:avLst/>
              </a:prstGeom>
              <a:noFill/>
              <a:ln w="127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First combine: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000" dirty="0"/>
              </a:p>
              <a:p>
                <a:r>
                  <a:rPr lang="en-US" sz="2200" dirty="0">
                    <a:solidFill>
                      <a:srgbClr val="7030A0"/>
                    </a:solidFill>
                  </a:rPr>
                  <a:t>Afterwards look at the amplitude and intensity of the resulting wave!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438" y="5924878"/>
                <a:ext cx="8078430" cy="769441"/>
              </a:xfrm>
              <a:prstGeom prst="rect">
                <a:avLst/>
              </a:prstGeom>
              <a:blipFill>
                <a:blip r:embed="rId7"/>
                <a:stretch>
                  <a:fillRect l="-784" t="-4839" b="-14516"/>
                </a:stretch>
              </a:blipFill>
              <a:ln w="127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8650334" y="2476447"/>
                <a:ext cx="283345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baseline="-25000" dirty="0">
                    <a:solidFill>
                      <a:srgbClr val="660066"/>
                    </a:solidFill>
                    <a:latin typeface="Symbol"/>
                  </a:rPr>
                  <a:t> </a:t>
                </a:r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baseline="-25000" dirty="0">
                    <a:solidFill>
                      <a:srgbClr val="660066"/>
                    </a:solidFill>
                    <a:latin typeface="Symbol"/>
                  </a:rPr>
                  <a:t> </a:t>
                </a:r>
                <a:r>
                  <a:rPr lang="en-US" sz="2000" dirty="0"/>
                  <a:t>depend on distance to 1 and 2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334" y="2476447"/>
                <a:ext cx="2833451" cy="707886"/>
              </a:xfrm>
              <a:prstGeom prst="rect">
                <a:avLst/>
              </a:prstGeom>
              <a:blipFill rotWithShape="0">
                <a:blip r:embed="rId8"/>
                <a:stretch>
                  <a:fillRect l="-2151"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43414" y="1577700"/>
                <a:ext cx="359675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𝜋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414" y="1577700"/>
                <a:ext cx="3596754" cy="430887"/>
              </a:xfrm>
              <a:prstGeom prst="rect">
                <a:avLst/>
              </a:prstGeom>
              <a:blipFill>
                <a:blip r:embed="rId9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524365" y="1986260"/>
                <a:ext cx="361637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𝜋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65" y="1986260"/>
                <a:ext cx="3616375" cy="430887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C0CAE3-9C52-9A7D-DE1C-559E02AF52D6}"/>
                  </a:ext>
                </a:extLst>
              </p:cNvPr>
              <p:cNvSpPr txBox="1"/>
              <p:nvPr/>
            </p:nvSpPr>
            <p:spPr>
              <a:xfrm>
                <a:off x="4435967" y="2594147"/>
                <a:ext cx="8858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C0CAE3-9C52-9A7D-DE1C-559E02AF5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5967" y="2594147"/>
                <a:ext cx="885819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7B49C4-120D-C675-F59D-F571DBA8F6C2}"/>
                  </a:ext>
                </a:extLst>
              </p:cNvPr>
              <p:cNvSpPr txBox="1"/>
              <p:nvPr/>
            </p:nvSpPr>
            <p:spPr>
              <a:xfrm>
                <a:off x="4461543" y="3567480"/>
                <a:ext cx="8917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7B49C4-120D-C675-F59D-F571DBA8F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543" y="3567480"/>
                <a:ext cx="891783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31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notes, written for this course, are available: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www.nikhef.nl/~i93/Teaching/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1: The Principle of Relativity and the Speed of Light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2: Time Dilation and Lorentz Contraction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3: The Lorentz Transformation and Paradoxes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5: The Early Quantum Theory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6: Feynman’s Double Slit Experiment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7: Wheeler’s Delayed Choice and Schrodinger’s Cat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  9: The Standard Model and Antimatter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Sep. 10: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Sep. 17: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Sep. 24: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Oct. 1 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Oct. 8: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137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031E-B32F-914D-0CB1-CFC55407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For math lovers: let’s calculate</a:t>
            </a:r>
          </a:p>
        </p:txBody>
      </p:sp>
      <p:pic>
        <p:nvPicPr>
          <p:cNvPr id="1028" name="Picture 4" descr="Output image">
            <a:extLst>
              <a:ext uri="{FF2B5EF4-FFF2-40B4-BE49-F238E27FC236}">
                <a16:creationId xmlns:a16="http://schemas.microsoft.com/office/drawing/2014/main" id="{BB98BC9C-DF7D-D462-A55E-4E88705D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08" y="2333140"/>
            <a:ext cx="3865058" cy="21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utput image">
            <a:extLst>
              <a:ext uri="{FF2B5EF4-FFF2-40B4-BE49-F238E27FC236}">
                <a16:creationId xmlns:a16="http://schemas.microsoft.com/office/drawing/2014/main" id="{2C211FE4-1851-3509-439B-EEFC8EDC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421" y="4509458"/>
            <a:ext cx="3999725" cy="22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EF0041-20A9-BE0F-4C04-02A6843DAC7B}"/>
                  </a:ext>
                </a:extLst>
              </p:cNvPr>
              <p:cNvSpPr txBox="1"/>
              <p:nvPr/>
            </p:nvSpPr>
            <p:spPr>
              <a:xfrm>
                <a:off x="236992" y="777750"/>
                <a:ext cx="680660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200" b="1" i="1" smtClean="0">
                              <a:latin typeface="Cambria Math" charset="0"/>
                            </a:rPr>
                            <m:t>𝟏𝟐</m:t>
                          </m:r>
                        </m:sub>
                      </m:sSub>
                      <m:d>
                        <m:dPr>
                          <m:ctrlPr>
                            <a:rPr lang="mr-IN" sz="2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1" i="1" smtClean="0">
                              <a:latin typeface="Cambria Math" charset="0"/>
                            </a:rPr>
                            <m:t>𝒕</m:t>
                          </m:r>
                        </m:e>
                      </m:d>
                      <m:r>
                        <a:rPr lang="en-US" sz="2200" b="1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𝟏</m:t>
                          </m:r>
                        </m:sub>
                      </m:sSub>
                      <m:func>
                        <m:funcPr>
                          <m:ctrlPr>
                            <a:rPr lang="en-US" sz="22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200" b="1" i="0" smtClean="0">
                              <a:latin typeface="Cambria Math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mr-IN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 smtClean="0">
                                  <a:latin typeface="Cambria Math" charset="0"/>
                                </a:rPr>
                                <m:t>𝟐</m:t>
                              </m:r>
                              <m:r>
                                <a:rPr lang="en-US" sz="2200" b="1" i="1" smtClean="0">
                                  <a:latin typeface="Cambria Math" charset="0"/>
                                </a:rPr>
                                <m:t>𝝅</m:t>
                              </m:r>
                              <m:r>
                                <a:rPr lang="en-US" sz="2200" b="1" i="1" smtClean="0">
                                  <a:latin typeface="Cambria Math" charset="0"/>
                                </a:rPr>
                                <m:t>𝒇𝒕</m:t>
                              </m:r>
                              <m:r>
                                <a:rPr lang="en-US" sz="2200" b="1" i="1" smtClean="0"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2200" b="1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𝒉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𝟐</m:t>
                          </m:r>
                        </m:sub>
                      </m:sSub>
                      <m:func>
                        <m:funcPr>
                          <m:ctrlPr>
                            <a:rPr lang="en-US" sz="22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200" b="1" i="0" smtClean="0">
                              <a:latin typeface="Cambria Math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mr-IN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 i="1" smtClean="0">
                                  <a:latin typeface="Cambria Math" charset="0"/>
                                </a:rPr>
                                <m:t>𝟐</m:t>
                              </m:r>
                              <m:r>
                                <a:rPr lang="en-US" sz="2200" b="1" i="1" smtClean="0">
                                  <a:latin typeface="Cambria Math" charset="0"/>
                                </a:rPr>
                                <m:t>𝝅</m:t>
                              </m:r>
                              <m:r>
                                <a:rPr lang="en-US" sz="2200" b="1" i="1" smtClean="0">
                                  <a:latin typeface="Cambria Math" charset="0"/>
                                </a:rPr>
                                <m:t>𝒇</m:t>
                              </m:r>
                              <m:r>
                                <a:rPr lang="en-US" sz="2200" b="1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200" b="1" i="1" smtClean="0">
                                  <a:latin typeface="Cambria Math" charset="0"/>
                                </a:rPr>
                                <m:t>𝒕</m:t>
                              </m:r>
                              <m:r>
                                <a:rPr lang="en-US" sz="2200" b="1" i="1" smtClean="0"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EF0041-20A9-BE0F-4C04-02A6843DA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92" y="777750"/>
                <a:ext cx="6806607" cy="430887"/>
              </a:xfrm>
              <a:prstGeom prst="rect">
                <a:avLst/>
              </a:prstGeom>
              <a:blipFill>
                <a:blip r:embed="rId5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A79944-AB3E-B070-D576-9323286065A9}"/>
                  </a:ext>
                </a:extLst>
              </p:cNvPr>
              <p:cNvSpPr txBox="1"/>
              <p:nvPr/>
            </p:nvSpPr>
            <p:spPr>
              <a:xfrm>
                <a:off x="446332" y="1190481"/>
                <a:ext cx="471468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Assume equal size waves: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𝟏</m:t>
                        </m:r>
                      </m:sub>
                    </m:sSub>
                    <m:r>
                      <a:rPr lang="en-US" sz="2200" b="1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US" sz="2200" b="1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  <m:r>
                      <a:rPr lang="en-US" sz="2200" b="1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1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𝒉</m:t>
                    </m:r>
                  </m:oMath>
                </a14:m>
                <a:endParaRPr lang="en-US" sz="22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A79944-AB3E-B070-D576-932328606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32" y="1190481"/>
                <a:ext cx="4714689" cy="430887"/>
              </a:xfrm>
              <a:prstGeom prst="rect">
                <a:avLst/>
              </a:prstGeom>
              <a:blipFill>
                <a:blip r:embed="rId6"/>
                <a:stretch>
                  <a:fillRect l="-1613" t="-8571" b="-2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E16AAA-51FE-E8D5-CFDA-727B12C4B56A}"/>
                  </a:ext>
                </a:extLst>
              </p:cNvPr>
              <p:cNvSpPr txBox="1"/>
              <p:nvPr/>
            </p:nvSpPr>
            <p:spPr>
              <a:xfrm>
                <a:off x="414236" y="1621368"/>
                <a:ext cx="448520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Find amplitude of sum wave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200" b="1" i="1" smtClean="0">
                            <a:latin typeface="Cambria Math" charset="0"/>
                          </a:rPr>
                          <m:t>𝟏𝟐</m:t>
                        </m:r>
                      </m:sub>
                    </m:sSub>
                    <m:d>
                      <m:dPr>
                        <m:ctrlPr>
                          <a:rPr lang="mr-IN" sz="2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1" i="1" smtClean="0"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sz="2200" b="0" i="1" smtClean="0">
                        <a:latin typeface="Cambria Math" charset="0"/>
                      </a:rPr>
                      <m:t>.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E16AAA-51FE-E8D5-CFDA-727B12C4B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36" y="1621368"/>
                <a:ext cx="4485202" cy="430887"/>
              </a:xfrm>
              <a:prstGeom prst="rect">
                <a:avLst/>
              </a:prstGeom>
              <a:blipFill>
                <a:blip r:embed="rId7"/>
                <a:stretch>
                  <a:fillRect l="-1695" t="-8571" b="-2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C9F76A-293C-284E-2A5C-A871F89D88BC}"/>
                  </a:ext>
                </a:extLst>
              </p:cNvPr>
              <p:cNvSpPr txBox="1"/>
              <p:nvPr/>
            </p:nvSpPr>
            <p:spPr>
              <a:xfrm>
                <a:off x="2615621" y="2005987"/>
                <a:ext cx="5486309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mr-IN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mr-IN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=2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mr-IN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mr-IN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d>
                                        <m:dPr>
                                          <m:ctrlPr>
                                            <a:rPr lang="mr-IN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e>
                                  </m:d>
                                  <m:func>
                                    <m:funcPr>
                                      <m:ctrlPr>
                                        <a:rPr lang="en-US" b="0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mr-IN" b="0" i="1" smtClean="0">
                                              <a:solidFill>
                                                <a:schemeClr val="accent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2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2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2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d>
                                            <m:dPr>
                                              <m:ctrlPr>
                                                <a:rPr lang="mr-IN" b="0" i="1" smtClean="0">
                                                  <a:solidFill>
                                                    <a:schemeClr val="accent2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2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𝐴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2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+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2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𝐵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C9F76A-293C-284E-2A5C-A871F89D8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621" y="2005987"/>
                <a:ext cx="5486309" cy="7146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D7F3911-54B8-8C54-0AB7-6451B4AA8104}"/>
              </a:ext>
            </a:extLst>
          </p:cNvPr>
          <p:cNvSpPr/>
          <p:nvPr/>
        </p:nvSpPr>
        <p:spPr>
          <a:xfrm>
            <a:off x="414236" y="2160133"/>
            <a:ext cx="23876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From math textbook: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C8BAB9-FB72-C9FA-C6BE-D419EA9B7B05}"/>
                  </a:ext>
                </a:extLst>
              </p:cNvPr>
              <p:cNvSpPr txBox="1"/>
              <p:nvPr/>
            </p:nvSpPr>
            <p:spPr>
              <a:xfrm>
                <a:off x="2945644" y="3421376"/>
                <a:ext cx="4411657" cy="691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With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𝒉</m:t>
                        </m:r>
                      </m:e>
                      <m:sup>
                        <m:r>
                          <a:rPr lang="en-US" sz="2200" b="1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200" b="1" i="1" smtClean="0">
                        <a:latin typeface="Cambria Math" charset="0"/>
                      </a:rPr>
                      <m:t>=</m:t>
                    </m:r>
                    <m:r>
                      <a:rPr lang="en-US" sz="2200" b="1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𝟐</m:t>
                    </m:r>
                    <m:r>
                      <a:rPr lang="en-US" sz="2200" b="1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𝒉</m:t>
                    </m:r>
                    <m:r>
                      <a:rPr lang="en-US" sz="2200" b="1" i="1" smtClean="0">
                        <a:latin typeface="Cambria Math" charset="0"/>
                      </a:rPr>
                      <m:t> </m:t>
                    </m:r>
                    <m:func>
                      <m:func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00" b="1" i="0" smtClean="0">
                            <a:latin typeface="Cambria Math" charset="0"/>
                          </a:rPr>
                          <m:t>𝐜𝐨𝐬</m:t>
                        </m:r>
                      </m:fName>
                      <m:e>
                        <m:d>
                          <m:dPr>
                            <m:ctrlPr>
                              <a:rPr lang="mr-IN" sz="2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1" i="1" smtClean="0">
                                <a:latin typeface="Cambria Math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mr-IN" sz="2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1" i="1" smtClean="0">
                                    <a:latin typeface="Cambria Math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2200" b="1" i="1" smtClean="0">
                                    <a:latin typeface="Cambria Math" charset="0"/>
                                  </a:rPr>
                                  <m:t>𝟐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mr-IN" sz="2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𝝓</m:t>
                                    </m:r>
                                  </m:e>
                                  <m:sub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200" b="1" i="1" smtClean="0"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𝝓</m:t>
                                    </m:r>
                                  </m:e>
                                  <m:sub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C8BAB9-FB72-C9FA-C6BE-D419EA9B7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644" y="3421376"/>
                <a:ext cx="4411657" cy="691087"/>
              </a:xfrm>
              <a:prstGeom prst="rect">
                <a:avLst/>
              </a:prstGeom>
              <a:blipFill>
                <a:blip r:embed="rId9"/>
                <a:stretch>
                  <a:fillRect l="-14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30BC463-F462-9DBB-E217-3791305950C4}"/>
              </a:ext>
            </a:extLst>
          </p:cNvPr>
          <p:cNvSpPr txBox="1"/>
          <p:nvPr/>
        </p:nvSpPr>
        <p:spPr>
          <a:xfrm>
            <a:off x="315237" y="2957205"/>
            <a:ext cx="19886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Use this to find: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09BE6E-763C-05BC-C7AE-E7BC80BE5772}"/>
              </a:ext>
            </a:extLst>
          </p:cNvPr>
          <p:cNvSpPr/>
          <p:nvPr/>
        </p:nvSpPr>
        <p:spPr>
          <a:xfrm>
            <a:off x="2419561" y="2912138"/>
            <a:ext cx="5113480" cy="120032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51891E-A75F-1656-FA72-DE26254219B9}"/>
                  </a:ext>
                </a:extLst>
              </p:cNvPr>
              <p:cNvSpPr txBox="1"/>
              <p:nvPr/>
            </p:nvSpPr>
            <p:spPr>
              <a:xfrm>
                <a:off x="2527006" y="2914173"/>
                <a:ext cx="5298630" cy="691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2200" b="1" i="1" smtClean="0">
                            <a:latin typeface="Cambria Math" charset="0"/>
                          </a:rPr>
                          <m:t>𝟏𝟐</m:t>
                        </m:r>
                      </m:sub>
                    </m:sSub>
                    <m:d>
                      <m:dPr>
                        <m:ctrlPr>
                          <a:rPr lang="mr-IN" sz="2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1" i="1" smtClean="0"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sz="2200" b="1" i="1" smtClean="0">
                        <a:latin typeface="Cambria Math" charset="0"/>
                      </a:rPr>
                      <m:t>=</m:t>
                    </m:r>
                    <m:r>
                      <a:rPr lang="en-US" sz="2200" b="1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𝒉</m:t>
                    </m:r>
                    <m:r>
                      <a:rPr lang="en-US" sz="2200" b="1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′ </m:t>
                    </m:r>
                    <m:func>
                      <m:func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00" b="1" i="0" smtClean="0">
                            <a:latin typeface="Cambria Math" charset="0"/>
                          </a:rPr>
                          <m:t>𝐜𝐨𝐬</m:t>
                        </m:r>
                      </m:fName>
                      <m:e>
                        <m:d>
                          <m:dPr>
                            <m:ctrlPr>
                              <a:rPr lang="mr-IN" sz="2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1" i="1" smtClean="0">
                                <a:latin typeface="Cambria Math" charset="0"/>
                              </a:rPr>
                              <m:t>𝟐</m:t>
                            </m:r>
                            <m:r>
                              <a:rPr lang="en-US" sz="2200" b="1" i="1" smtClean="0">
                                <a:latin typeface="Cambria Math" charset="0"/>
                              </a:rPr>
                              <m:t>𝝅</m:t>
                            </m:r>
                            <m:r>
                              <a:rPr lang="en-US" sz="2200" b="1" i="1" smtClean="0">
                                <a:latin typeface="Cambria Math" charset="0"/>
                              </a:rPr>
                              <m:t>𝒇𝒕</m:t>
                            </m:r>
                            <m:r>
                              <a:rPr lang="en-US" sz="2200" b="1" i="1" smtClean="0">
                                <a:latin typeface="Cambria Math" charset="0"/>
                              </a:rPr>
                              <m:t>+ </m:t>
                            </m:r>
                            <m:f>
                              <m:fPr>
                                <m:ctrlPr>
                                  <a:rPr lang="mr-IN" sz="2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1" i="1" smtClean="0">
                                    <a:latin typeface="Cambria Math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2200" b="1" i="1" smtClean="0">
                                    <a:latin typeface="Cambria Math" charset="0"/>
                                  </a:rPr>
                                  <m:t>𝟐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mr-IN" sz="2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𝝓</m:t>
                                    </m:r>
                                  </m:e>
                                  <m:sub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200" b="1" i="1" smtClean="0"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𝝓</m:t>
                                    </m:r>
                                  </m:e>
                                  <m:sub>
                                    <m:r>
                                      <a:rPr lang="en-US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51891E-A75F-1656-FA72-DE2625421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006" y="2914173"/>
                <a:ext cx="5298630" cy="691087"/>
              </a:xfrm>
              <a:prstGeom prst="rect">
                <a:avLst/>
              </a:prstGeom>
              <a:blipFill>
                <a:blip r:embed="rId10"/>
                <a:stretch>
                  <a:fillRect l="-23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81F60D-C0AB-A07C-81C2-ED83D0E4F91F}"/>
                  </a:ext>
                </a:extLst>
              </p:cNvPr>
              <p:cNvSpPr txBox="1"/>
              <p:nvPr/>
            </p:nvSpPr>
            <p:spPr>
              <a:xfrm>
                <a:off x="446332" y="4624748"/>
                <a:ext cx="644221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𝝓</m:t>
                        </m:r>
                      </m:e>
                      <m:sub>
                        <m:r>
                          <a:rPr lang="en-US" sz="2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𝟏</m:t>
                        </m:r>
                      </m:sub>
                    </m:sSub>
                    <m:r>
                      <a:rPr lang="en-US" sz="22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𝝓</m:t>
                        </m:r>
                      </m:e>
                      <m:sub>
                        <m:r>
                          <a:rPr lang="en-US" sz="2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  <m:r>
                      <a:rPr 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2200" dirty="0"/>
                  <a:t>         then double resulting amplitude:</a:t>
                </a:r>
              </a:p>
              <a:p>
                <a:r>
                  <a:rPr lang="en-US" sz="2200" dirty="0"/>
                  <a:t>		</a:t>
                </a:r>
                <a:r>
                  <a:rPr lang="en-US" sz="2200" dirty="0">
                    <a:solidFill>
                      <a:srgbClr val="C00000"/>
                    </a:solidFill>
                  </a:rPr>
                  <a:t>          </a:t>
                </a:r>
                <a:r>
                  <a:rPr lang="en-US" sz="2200" b="1" i="1" dirty="0">
                    <a:solidFill>
                      <a:srgbClr val="C00000"/>
                    </a:solidFill>
                  </a:rPr>
                  <a:t>constructive</a:t>
                </a:r>
                <a:r>
                  <a:rPr lang="en-US" sz="2200" b="1" dirty="0">
                    <a:solidFill>
                      <a:srgbClr val="C00000"/>
                    </a:solidFill>
                  </a:rPr>
                  <a:t> interference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81F60D-C0AB-A07C-81C2-ED83D0E4F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32" y="4624748"/>
                <a:ext cx="6442213" cy="769441"/>
              </a:xfrm>
              <a:prstGeom prst="rect">
                <a:avLst/>
              </a:prstGeom>
              <a:blipFill>
                <a:blip r:embed="rId11"/>
                <a:stretch>
                  <a:fillRect l="-1181" t="-6557" r="-197" b="-1475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7C9140-8995-64BA-1A4C-4F9DA22B14B8}"/>
                  </a:ext>
                </a:extLst>
              </p:cNvPr>
              <p:cNvSpPr txBox="1"/>
              <p:nvPr/>
            </p:nvSpPr>
            <p:spPr>
              <a:xfrm>
                <a:off x="446332" y="5542158"/>
                <a:ext cx="621490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𝝓</m:t>
                        </m:r>
                      </m:e>
                      <m:sub>
                        <m:r>
                          <a:rPr lang="en-US" sz="2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𝟏</m:t>
                        </m:r>
                      </m:sub>
                    </m:sSub>
                    <m:r>
                      <a:rPr lang="en-US" sz="2200" b="1" i="1">
                        <a:solidFill>
                          <a:srgbClr val="FF0000"/>
                        </a:solidFill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𝝓</m:t>
                        </m:r>
                      </m:e>
                      <m:sub>
                        <m:r>
                          <a:rPr lang="en-US" sz="22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  <m:r>
                      <a:rPr 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2200" dirty="0"/>
                  <a:t>   then zero resulting amplitude: </a:t>
                </a:r>
              </a:p>
              <a:p>
                <a:r>
                  <a:rPr lang="en-US" sz="2200" dirty="0"/>
                  <a:t>		          </a:t>
                </a:r>
                <a:r>
                  <a:rPr lang="en-US" sz="2200" b="1" i="1" dirty="0">
                    <a:solidFill>
                      <a:srgbClr val="C00000"/>
                    </a:solidFill>
                  </a:rPr>
                  <a:t>destructive</a:t>
                </a:r>
                <a:r>
                  <a:rPr lang="en-US" sz="2200" b="1" dirty="0">
                    <a:solidFill>
                      <a:srgbClr val="C00000"/>
                    </a:solidFill>
                  </a:rPr>
                  <a:t> interference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7C9140-8995-64BA-1A4C-4F9DA22B1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32" y="5542158"/>
                <a:ext cx="6214906" cy="769441"/>
              </a:xfrm>
              <a:prstGeom prst="rect">
                <a:avLst/>
              </a:prstGeom>
              <a:blipFill>
                <a:blip r:embed="rId12"/>
                <a:stretch>
                  <a:fillRect l="-1224" t="-4918" r="-204" b="-163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Output image">
            <a:extLst>
              <a:ext uri="{FF2B5EF4-FFF2-40B4-BE49-F238E27FC236}">
                <a16:creationId xmlns:a16="http://schemas.microsoft.com/office/drawing/2014/main" id="{9FAF88DC-134F-A829-8992-EC68AFF97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549" y="163410"/>
            <a:ext cx="3923735" cy="21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BDD853-5996-83E9-DDD1-A373FBC5EB6E}"/>
              </a:ext>
            </a:extLst>
          </p:cNvPr>
          <p:cNvCxnSpPr>
            <a:cxnSpLocks/>
          </p:cNvCxnSpPr>
          <p:nvPr/>
        </p:nvCxnSpPr>
        <p:spPr>
          <a:xfrm flipV="1">
            <a:off x="6318729" y="1767676"/>
            <a:ext cx="2866077" cy="2994920"/>
          </a:xfrm>
          <a:prstGeom prst="straightConnector1">
            <a:avLst/>
          </a:prstGeom>
          <a:ln w="12700">
            <a:solidFill>
              <a:srgbClr val="008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BF3D1C-B245-C7B4-AD82-BF8053BB8BFE}"/>
              </a:ext>
            </a:extLst>
          </p:cNvPr>
          <p:cNvCxnSpPr>
            <a:cxnSpLocks/>
          </p:cNvCxnSpPr>
          <p:nvPr/>
        </p:nvCxnSpPr>
        <p:spPr>
          <a:xfrm flipV="1">
            <a:off x="6169346" y="5615203"/>
            <a:ext cx="2300552" cy="465047"/>
          </a:xfrm>
          <a:prstGeom prst="straightConnector1">
            <a:avLst/>
          </a:prstGeom>
          <a:ln w="12700">
            <a:solidFill>
              <a:srgbClr val="008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D2ED43-511C-0B0E-2802-FA514B6A9055}"/>
                  </a:ext>
                </a:extLst>
              </p:cNvPr>
              <p:cNvSpPr txBox="1"/>
              <p:nvPr/>
            </p:nvSpPr>
            <p:spPr>
              <a:xfrm>
                <a:off x="8970668" y="268483"/>
                <a:ext cx="160859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𝝓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𝟏</m:t>
                        </m:r>
                      </m:sub>
                    </m:sSub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𝝓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1400" dirty="0"/>
                  <a:t> </a:t>
                </a:r>
                <a:endParaRPr lang="en-NL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D2ED43-511C-0B0E-2802-FA514B6A9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0668" y="268483"/>
                <a:ext cx="1608594" cy="338554"/>
              </a:xfrm>
              <a:prstGeom prst="rect">
                <a:avLst/>
              </a:prstGeom>
              <a:blipFill>
                <a:blip r:embed="rId1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A36C349-8DE0-D196-78ED-1F1946B739D8}"/>
                  </a:ext>
                </a:extLst>
              </p:cNvPr>
              <p:cNvSpPr txBox="1"/>
              <p:nvPr/>
            </p:nvSpPr>
            <p:spPr>
              <a:xfrm>
                <a:off x="8796803" y="4719587"/>
                <a:ext cx="160859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𝝓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𝟏</m:t>
                        </m:r>
                      </m:sub>
                    </m:sSub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𝝓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𝟏𝟖𝟎</m:t>
                        </m:r>
                      </m:e>
                      <m:sup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1400" dirty="0"/>
                  <a:t> </a:t>
                </a:r>
                <a:endParaRPr lang="en-NL" sz="1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A36C349-8DE0-D196-78ED-1F1946B73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803" y="4719587"/>
                <a:ext cx="1608594" cy="338554"/>
              </a:xfrm>
              <a:prstGeom prst="rect">
                <a:avLst/>
              </a:prstGeom>
              <a:blipFill>
                <a:blip r:embed="rId15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F36A21-6041-7BB8-1576-CDF20DBD2300}"/>
                  </a:ext>
                </a:extLst>
              </p:cNvPr>
              <p:cNvSpPr txBox="1"/>
              <p:nvPr/>
            </p:nvSpPr>
            <p:spPr>
              <a:xfrm>
                <a:off x="8845976" y="2482635"/>
                <a:ext cx="160859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𝝓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𝟏</m:t>
                        </m:r>
                      </m:sub>
                    </m:sSub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𝝓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𝟐</m:t>
                        </m:r>
                      </m:sub>
                    </m:sSub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</m:e>
                      <m:sup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1400" dirty="0"/>
                  <a:t> </a:t>
                </a:r>
                <a:endParaRPr lang="en-NL" sz="1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F36A21-6041-7BB8-1576-CDF20DBD2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5976" y="2482635"/>
                <a:ext cx="1608594" cy="338554"/>
              </a:xfrm>
              <a:prstGeom prst="rect">
                <a:avLst/>
              </a:prstGeom>
              <a:blipFill>
                <a:blip r:embed="rId16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803F0A9D-B5D6-3713-7A76-7908ED38A651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96347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/>
      <p:bldP spid="3" grpId="0"/>
      <p:bldP spid="15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Interference of Waves</a:t>
            </a:r>
          </a:p>
        </p:txBody>
      </p:sp>
      <p:pic>
        <p:nvPicPr>
          <p:cNvPr id="16" name="Picture 15" descr="InterferenceDiagr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118" y="166793"/>
            <a:ext cx="4162101" cy="3485067"/>
          </a:xfrm>
          <a:prstGeom prst="rect">
            <a:avLst/>
          </a:prstGeom>
          <a:ln w="127000">
            <a:noFill/>
          </a:ln>
        </p:spPr>
      </p:pic>
      <p:pic>
        <p:nvPicPr>
          <p:cNvPr id="15" name="Picture 14" descr="TransverseWave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40" y="700919"/>
            <a:ext cx="4866276" cy="1946510"/>
          </a:xfrm>
          <a:prstGeom prst="rect">
            <a:avLst/>
          </a:prstGeom>
        </p:spPr>
      </p:pic>
      <p:pic>
        <p:nvPicPr>
          <p:cNvPr id="18" name="Picture 17" descr="water_interferenc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142" y="3728202"/>
            <a:ext cx="3994896" cy="2996171"/>
          </a:xfrm>
          <a:prstGeom prst="rect">
            <a:avLst/>
          </a:prstGeom>
        </p:spPr>
      </p:pic>
      <p:pic>
        <p:nvPicPr>
          <p:cNvPr id="19" name="Picture 18" descr="TransverseWave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99" y="2318817"/>
            <a:ext cx="4866276" cy="1946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59254" y="4332562"/>
                <a:ext cx="5884496" cy="897169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Interfering waves:</a:t>
                </a:r>
              </a:p>
              <a:p>
                <a:endParaRPr lang="en-US" sz="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12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sz="2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0000FF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0000FF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2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2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+2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mr-IN" sz="2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Δ</m:t>
                              </m:r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54" y="4332562"/>
                <a:ext cx="5884496" cy="897169"/>
              </a:xfrm>
              <a:prstGeom prst="rect">
                <a:avLst/>
              </a:prstGeom>
              <a:blipFill>
                <a:blip r:embed="rId6"/>
                <a:stretch>
                  <a:fillRect l="-1290" t="-4110" b="-6849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457871" y="977491"/>
                <a:ext cx="439671" cy="423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200" baseline="-25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871" y="977491"/>
                <a:ext cx="439671" cy="423065"/>
              </a:xfrm>
              <a:prstGeom prst="rect">
                <a:avLst/>
              </a:prstGeom>
              <a:blipFill rotWithShape="0">
                <a:blip r:embed="rId7"/>
                <a:stretch>
                  <a:fillRect l="-1389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28757" y="5380773"/>
                <a:ext cx="6124177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Regions of </a:t>
                </a:r>
                <a:r>
                  <a:rPr lang="en-US" sz="2200" i="1" dirty="0">
                    <a:solidFill>
                      <a:srgbClr val="7030A0"/>
                    </a:solidFill>
                  </a:rPr>
                  <a:t>constructive</a:t>
                </a:r>
                <a:r>
                  <a:rPr lang="en-US" sz="2200" dirty="0">
                    <a:solidFill>
                      <a:srgbClr val="7030A0"/>
                    </a:solidFill>
                  </a:rPr>
                  <a:t> interference: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12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=2×</m:t>
                    </m:r>
                    <m:d>
                      <m:dPr>
                        <m:ctrlPr>
                          <a:rPr lang="mr-I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57" y="5380773"/>
                <a:ext cx="6124177" cy="430887"/>
              </a:xfrm>
              <a:prstGeom prst="rect">
                <a:avLst/>
              </a:prstGeom>
              <a:blipFill rotWithShape="0">
                <a:blip r:embed="rId8"/>
                <a:stretch>
                  <a:fillRect l="-1192" t="-8333" b="-26389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28757" y="5971171"/>
                <a:ext cx="5008743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Regions of </a:t>
                </a:r>
                <a:r>
                  <a:rPr lang="en-US" sz="2200" i="1" dirty="0">
                    <a:solidFill>
                      <a:srgbClr val="7030A0"/>
                    </a:solidFill>
                  </a:rPr>
                  <a:t>destructive</a:t>
                </a:r>
                <a:r>
                  <a:rPr lang="en-US" sz="2200" dirty="0">
                    <a:solidFill>
                      <a:srgbClr val="7030A0"/>
                    </a:solidFill>
                  </a:rPr>
                  <a:t> interference: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12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57" y="5971171"/>
                <a:ext cx="5008743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1456" t="-8333" b="-26389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0141261" y="516318"/>
            <a:ext cx="1136326" cy="68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100921" y="357980"/>
            <a:ext cx="1248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cos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B0028B"/>
                </a:solidFill>
                <a:latin typeface="Symbol"/>
              </a:rPr>
              <a:t>Df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= 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015023" y="1798715"/>
            <a:ext cx="1194372" cy="169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997310" y="1625980"/>
            <a:ext cx="1327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cos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B0028B"/>
                </a:solidFill>
                <a:latin typeface="Symbol"/>
              </a:rPr>
              <a:t>Df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= -1</a:t>
            </a:r>
          </a:p>
        </p:txBody>
      </p:sp>
      <p:cxnSp>
        <p:nvCxnSpPr>
          <p:cNvPr id="7" name="Straight Connector 6"/>
          <p:cNvCxnSpPr>
            <a:stCxn id="15" idx="3"/>
          </p:cNvCxnSpPr>
          <p:nvPr/>
        </p:nvCxnSpPr>
        <p:spPr>
          <a:xfrm flipV="1">
            <a:off x="5370616" y="1069159"/>
            <a:ext cx="0" cy="605015"/>
          </a:xfrm>
          <a:prstGeom prst="line">
            <a:avLst/>
          </a:prstGeom>
          <a:ln w="12700">
            <a:solidFill>
              <a:srgbClr val="0432FF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738168" y="2673835"/>
            <a:ext cx="0" cy="605015"/>
          </a:xfrm>
          <a:prstGeom prst="line">
            <a:avLst/>
          </a:prstGeom>
          <a:ln w="12700">
            <a:solidFill>
              <a:srgbClr val="0432FF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837500" y="2596257"/>
                <a:ext cx="439671" cy="423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200" baseline="-25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500" y="2596257"/>
                <a:ext cx="439671" cy="423065"/>
              </a:xfrm>
              <a:prstGeom prst="rect">
                <a:avLst/>
              </a:prstGeom>
              <a:blipFill>
                <a:blip r:embed="rId10"/>
                <a:stretch>
                  <a:fillRect l="-2778" b="-58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A0679C-C0F0-7770-79B5-F643700A66EE}"/>
                  </a:ext>
                </a:extLst>
              </p:cNvPr>
              <p:cNvSpPr txBox="1"/>
              <p:nvPr/>
            </p:nvSpPr>
            <p:spPr>
              <a:xfrm>
                <a:off x="496319" y="1633771"/>
                <a:ext cx="60285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200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A0679C-C0F0-7770-79B5-F643700A6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19" y="1633771"/>
                <a:ext cx="602857" cy="430887"/>
              </a:xfrm>
              <a:prstGeom prst="rect">
                <a:avLst/>
              </a:prstGeom>
              <a:blipFill>
                <a:blip r:embed="rId11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36C84F-E490-38C1-5BEB-40E1EA871AE9}"/>
                  </a:ext>
                </a:extLst>
              </p:cNvPr>
              <p:cNvSpPr txBox="1"/>
              <p:nvPr/>
            </p:nvSpPr>
            <p:spPr>
              <a:xfrm>
                <a:off x="840518" y="3320238"/>
                <a:ext cx="60939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2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36C84F-E490-38C1-5BEB-40E1EA871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518" y="3320238"/>
                <a:ext cx="609398" cy="430887"/>
              </a:xfrm>
              <a:prstGeom prst="rect">
                <a:avLst/>
              </a:prstGeom>
              <a:blipFill>
                <a:blip r:embed="rId12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4C9E5E-8379-81CA-DBAA-3AD6D73F550F}"/>
              </a:ext>
            </a:extLst>
          </p:cNvPr>
          <p:cNvCxnSpPr/>
          <p:nvPr/>
        </p:nvCxnSpPr>
        <p:spPr>
          <a:xfrm>
            <a:off x="1034199" y="2447364"/>
            <a:ext cx="438328" cy="0"/>
          </a:xfrm>
          <a:prstGeom prst="straightConnector1">
            <a:avLst/>
          </a:prstGeom>
          <a:ln w="2540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593286-74B7-728A-B083-51A09E50F2E4}"/>
                  </a:ext>
                </a:extLst>
              </p:cNvPr>
              <p:cNvSpPr txBox="1"/>
              <p:nvPr/>
            </p:nvSpPr>
            <p:spPr>
              <a:xfrm>
                <a:off x="929310" y="1984945"/>
                <a:ext cx="61555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NL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593286-74B7-728A-B083-51A09E50F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310" y="1984945"/>
                <a:ext cx="615553" cy="430887"/>
              </a:xfrm>
              <a:prstGeom prst="rect">
                <a:avLst/>
              </a:prstGeom>
              <a:blipFill>
                <a:blip r:embed="rId13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D176F5-DB11-FC25-F5B3-ADB3C27972FD}"/>
                  </a:ext>
                </a:extLst>
              </p:cNvPr>
              <p:cNvSpPr txBox="1"/>
              <p:nvPr/>
            </p:nvSpPr>
            <p:spPr>
              <a:xfrm>
                <a:off x="3053372" y="4393896"/>
                <a:ext cx="1674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D176F5-DB11-FC25-F5B3-ADB3C2797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372" y="4393896"/>
                <a:ext cx="1674946" cy="369332"/>
              </a:xfrm>
              <a:prstGeom prst="rect">
                <a:avLst/>
              </a:prstGeom>
              <a:blipFill>
                <a:blip r:embed="rId14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21E3F9-5349-7266-0D30-D38E757D67A4}"/>
              </a:ext>
            </a:extLst>
          </p:cNvPr>
          <p:cNvCxnSpPr/>
          <p:nvPr/>
        </p:nvCxnSpPr>
        <p:spPr>
          <a:xfrm flipV="1">
            <a:off x="6277171" y="2901588"/>
            <a:ext cx="1097787" cy="1697611"/>
          </a:xfrm>
          <a:prstGeom prst="straightConnector1">
            <a:avLst/>
          </a:prstGeom>
          <a:ln w="19050">
            <a:solidFill>
              <a:srgbClr val="0432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002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2: Experiment with Waves</a:t>
            </a:r>
          </a:p>
        </p:txBody>
      </p:sp>
      <p:grpSp>
        <p:nvGrpSpPr>
          <p:cNvPr id="3" name="Group 5"/>
          <p:cNvGrpSpPr/>
          <p:nvPr/>
        </p:nvGrpSpPr>
        <p:grpSpPr>
          <a:xfrm>
            <a:off x="1524001" y="1106518"/>
            <a:ext cx="8824891" cy="4760629"/>
            <a:chOff x="0" y="990853"/>
            <a:chExt cx="9144000" cy="4876293"/>
          </a:xfrm>
        </p:grpSpPr>
        <p:pic>
          <p:nvPicPr>
            <p:cNvPr id="4" name="Picture 3" descr="FeynmanLecturesWave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90853"/>
              <a:ext cx="9144000" cy="48762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77413" y="1321712"/>
              <a:ext cx="2047478" cy="437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V="1">
            <a:off x="4294983" y="2707829"/>
            <a:ext cx="1500949" cy="477017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304604" y="2809591"/>
            <a:ext cx="1500949" cy="991054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361636" y="5924878"/>
                <a:ext cx="7376250" cy="73866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/>
                    </a:solidFill>
                  </a:rPr>
                  <a:t>First combine: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sz="2000" dirty="0">
                    <a:solidFill>
                      <a:schemeClr val="accent1"/>
                    </a:solidFill>
                  </a:rPr>
                  <a:t>Afterwards look at the amplitude and intensity of the resulting wave!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636" y="5924878"/>
                <a:ext cx="7376250" cy="738664"/>
              </a:xfrm>
              <a:prstGeom prst="rect">
                <a:avLst/>
              </a:prstGeom>
              <a:blipFill>
                <a:blip r:embed="rId3"/>
                <a:stretch>
                  <a:fillRect l="-858" t="-5000" b="-11667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65768" y="688606"/>
                <a:ext cx="9390173" cy="769441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/>
                    </a:solidFill>
                  </a:rPr>
                  <a:t>When both slits are open there are two contributions to the wave the oscillation</a:t>
                </a:r>
              </a:p>
              <a:p>
                <a:r>
                  <a:rPr lang="en-US" sz="2200" dirty="0">
                    <a:solidFill>
                      <a:schemeClr val="accent1"/>
                    </a:solidFill>
                  </a:rPr>
                  <a:t>at the detector: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768" y="688606"/>
                <a:ext cx="9390173" cy="769441"/>
              </a:xfrm>
              <a:prstGeom prst="rect">
                <a:avLst/>
              </a:prstGeom>
              <a:blipFill>
                <a:blip r:embed="rId4"/>
                <a:stretch>
                  <a:fillRect l="-810" t="-4762" b="-12698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125399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2: Experiment with Waves</a:t>
            </a:r>
          </a:p>
        </p:txBody>
      </p:sp>
      <p:pic>
        <p:nvPicPr>
          <p:cNvPr id="4" name="Picture 3" descr="FeynmanLecturesWav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106518"/>
            <a:ext cx="8824891" cy="476062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294983" y="2707829"/>
            <a:ext cx="1500949" cy="477017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304604" y="2809591"/>
            <a:ext cx="1500949" cy="991054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361637" y="5947210"/>
                <a:ext cx="8790996" cy="774058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/>
                    </a:solidFill>
                  </a:rPr>
                  <a:t>Interference pattern: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12</m:t>
                        </m:r>
                      </m:sub>
                    </m:sSub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2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latin typeface="Cambria Math" charset="0"/>
                      </a:rPr>
                      <m:t>+2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mr-IN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Δ</m:t>
                            </m:r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</m:d>
                      </m:e>
                    </m:func>
                  </m:oMath>
                </a14:m>
                <a:endParaRPr lang="en-US" sz="2200" dirty="0"/>
              </a:p>
              <a:p>
                <a:r>
                  <a:rPr lang="en-US" sz="2200" dirty="0">
                    <a:solidFill>
                      <a:schemeClr val="accent1"/>
                    </a:solidFill>
                  </a:rPr>
                  <a:t>Regions where waves are </a:t>
                </a:r>
                <a:r>
                  <a:rPr lang="en-US" sz="2200" i="1" dirty="0">
                    <a:solidFill>
                      <a:srgbClr val="660066"/>
                    </a:solidFill>
                  </a:rPr>
                  <a:t>amplified</a:t>
                </a:r>
                <a:r>
                  <a:rPr lang="en-US" sz="2200" dirty="0">
                    <a:solidFill>
                      <a:srgbClr val="0000FF"/>
                    </a:solidFill>
                  </a:rPr>
                  <a:t> 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and regions where waves are</a:t>
                </a:r>
                <a:r>
                  <a:rPr lang="en-US" sz="2200" i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200" i="1" dirty="0">
                    <a:solidFill>
                      <a:srgbClr val="660066"/>
                    </a:solidFill>
                  </a:rPr>
                  <a:t>cancelled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637" y="5947210"/>
                <a:ext cx="8790996" cy="774058"/>
              </a:xfrm>
              <a:prstGeom prst="rect">
                <a:avLst/>
              </a:prstGeom>
              <a:blipFill>
                <a:blip r:embed="rId4"/>
                <a:stretch>
                  <a:fillRect l="-720" t="-4839" b="-14516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4120421" y="4386629"/>
            <a:ext cx="6463471" cy="769441"/>
            <a:chOff x="2596421" y="4386628"/>
            <a:chExt cx="6463471" cy="769441"/>
          </a:xfrm>
        </p:grpSpPr>
        <p:sp>
          <p:nvSpPr>
            <p:cNvPr id="11" name="TextBox 10"/>
            <p:cNvSpPr txBox="1"/>
            <p:nvPr/>
          </p:nvSpPr>
          <p:spPr>
            <a:xfrm>
              <a:off x="2597225" y="4386628"/>
              <a:ext cx="6462667" cy="769441"/>
            </a:xfrm>
            <a:prstGeom prst="rect">
              <a:avLst/>
            </a:prstGeom>
            <a:solidFill>
              <a:schemeClr val="bg1"/>
            </a:solidFill>
            <a:ln w="254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660066"/>
                  </a:solidFill>
                </a:rPr>
                <a:t>Contrary to “bullets” we can </a:t>
              </a:r>
              <a:r>
                <a:rPr lang="en-US" sz="2200" b="1" dirty="0">
                  <a:solidFill>
                    <a:srgbClr val="660066"/>
                  </a:solidFill>
                </a:rPr>
                <a:t>not</a:t>
              </a:r>
              <a:r>
                <a:rPr lang="en-US" sz="2200" dirty="0">
                  <a:solidFill>
                    <a:srgbClr val="660066"/>
                  </a:solidFill>
                </a:rPr>
                <a:t> just add up Intensities</a:t>
              </a:r>
            </a:p>
            <a:p>
              <a:r>
                <a:rPr lang="en-US" sz="2200" dirty="0">
                  <a:solidFill>
                    <a:srgbClr val="660066"/>
                  </a:solidFill>
                </a:rPr>
                <a:t>But we have to first add the waves.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96421" y="4416012"/>
              <a:ext cx="6419490" cy="691828"/>
            </a:xfrm>
            <a:prstGeom prst="rect">
              <a:avLst/>
            </a:prstGeom>
            <a:noFill/>
            <a:ln w="1270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165768" y="688606"/>
                <a:ext cx="9390173" cy="769441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/>
                    </a:solidFill>
                  </a:rPr>
                  <a:t>When both slits are open there are two contributions to the wave the oscillation</a:t>
                </a:r>
              </a:p>
              <a:p>
                <a:r>
                  <a:rPr lang="en-US" sz="2200" dirty="0">
                    <a:solidFill>
                      <a:schemeClr val="accent1"/>
                    </a:solidFill>
                  </a:rPr>
                  <a:t>at the detector: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768" y="688606"/>
                <a:ext cx="9390173" cy="769441"/>
              </a:xfrm>
              <a:prstGeom prst="rect">
                <a:avLst/>
              </a:prstGeom>
              <a:blipFill>
                <a:blip r:embed="rId5"/>
                <a:stretch>
                  <a:fillRect l="-810" t="-4762" b="-12698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0ED0F-9467-0504-8172-6EB16A4B1296}"/>
              </a:ext>
            </a:extLst>
          </p:cNvPr>
          <p:cNvSpPr txBox="1"/>
          <p:nvPr/>
        </p:nvSpPr>
        <p:spPr>
          <a:xfrm>
            <a:off x="10157489" y="2937292"/>
            <a:ext cx="995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NL" dirty="0">
                <a:solidFill>
                  <a:schemeClr val="accent1"/>
                </a:solidFill>
              </a:rPr>
              <a:t>o wave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915993-E820-A3BB-615B-9AC63958B91B}"/>
              </a:ext>
            </a:extLst>
          </p:cNvPr>
          <p:cNvSpPr txBox="1"/>
          <p:nvPr/>
        </p:nvSpPr>
        <p:spPr>
          <a:xfrm>
            <a:off x="10555941" y="3208973"/>
            <a:ext cx="101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Big w</a:t>
            </a:r>
            <a:r>
              <a:rPr lang="en-NL" dirty="0">
                <a:solidFill>
                  <a:schemeClr val="accent1"/>
                </a:solidFill>
              </a:rPr>
              <a:t>ave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E642E0-A6E1-9F82-9059-46FEBBD88FC5}"/>
              </a:ext>
            </a:extLst>
          </p:cNvPr>
          <p:cNvSpPr txBox="1"/>
          <p:nvPr/>
        </p:nvSpPr>
        <p:spPr>
          <a:xfrm>
            <a:off x="10539911" y="3849005"/>
            <a:ext cx="101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Big w</a:t>
            </a:r>
            <a:r>
              <a:rPr lang="en-NL" dirty="0">
                <a:solidFill>
                  <a:schemeClr val="accent1"/>
                </a:solidFill>
              </a:rPr>
              <a:t>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7657A-1AA4-8795-2239-4541AF125BDE}"/>
              </a:ext>
            </a:extLst>
          </p:cNvPr>
          <p:cNvSpPr txBox="1"/>
          <p:nvPr/>
        </p:nvSpPr>
        <p:spPr>
          <a:xfrm>
            <a:off x="10157489" y="3551377"/>
            <a:ext cx="995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NL" dirty="0">
                <a:solidFill>
                  <a:schemeClr val="accent1"/>
                </a:solidFill>
              </a:rPr>
              <a:t>o wave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EEC12-E689-034F-17D4-AB090F09CB23}"/>
              </a:ext>
            </a:extLst>
          </p:cNvPr>
          <p:cNvSpPr txBox="1"/>
          <p:nvPr/>
        </p:nvSpPr>
        <p:spPr>
          <a:xfrm>
            <a:off x="10420431" y="2716125"/>
            <a:ext cx="101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Big w</a:t>
            </a:r>
            <a:r>
              <a:rPr lang="en-NL" dirty="0">
                <a:solidFill>
                  <a:schemeClr val="accent1"/>
                </a:solidFill>
              </a:rPr>
              <a:t>ave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787FE-46B9-BA1D-26C4-609BF93936C0}"/>
              </a:ext>
            </a:extLst>
          </p:cNvPr>
          <p:cNvSpPr txBox="1"/>
          <p:nvPr/>
        </p:nvSpPr>
        <p:spPr>
          <a:xfrm>
            <a:off x="10157489" y="2399705"/>
            <a:ext cx="995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NL" dirty="0">
                <a:solidFill>
                  <a:schemeClr val="accent1"/>
                </a:solidFill>
              </a:rPr>
              <a:t>o wave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0C636E-4B02-8197-D71E-5BC6FC8E4455}"/>
              </a:ext>
            </a:extLst>
          </p:cNvPr>
          <p:cNvCxnSpPr/>
          <p:nvPr/>
        </p:nvCxnSpPr>
        <p:spPr>
          <a:xfrm flipH="1">
            <a:off x="8566914" y="2587741"/>
            <a:ext cx="1437685" cy="42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A8FD66-7F69-7B2D-D189-B345CFB1CACE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9466729" y="2900791"/>
            <a:ext cx="953702" cy="13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739146-B2AB-E738-55BC-9AF83EA88CCB}"/>
              </a:ext>
            </a:extLst>
          </p:cNvPr>
          <p:cNvCxnSpPr/>
          <p:nvPr/>
        </p:nvCxnSpPr>
        <p:spPr>
          <a:xfrm flipH="1">
            <a:off x="8747886" y="3150507"/>
            <a:ext cx="1437685" cy="42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B12CEAA-83E0-14E8-60FE-8703E82DA4C5}"/>
              </a:ext>
            </a:extLst>
          </p:cNvPr>
          <p:cNvCxnSpPr>
            <a:cxnSpLocks/>
          </p:cNvCxnSpPr>
          <p:nvPr/>
        </p:nvCxnSpPr>
        <p:spPr>
          <a:xfrm flipH="1">
            <a:off x="9930455" y="3387068"/>
            <a:ext cx="641730" cy="13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B6B7406-582C-09C6-9140-62E9D4CEA3ED}"/>
              </a:ext>
            </a:extLst>
          </p:cNvPr>
          <p:cNvCxnSpPr>
            <a:cxnSpLocks/>
          </p:cNvCxnSpPr>
          <p:nvPr/>
        </p:nvCxnSpPr>
        <p:spPr>
          <a:xfrm flipH="1" flipV="1">
            <a:off x="8747886" y="3696577"/>
            <a:ext cx="1409603" cy="14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8EABAF6-A007-FEC8-E446-2C863CE8C912}"/>
              </a:ext>
            </a:extLst>
          </p:cNvPr>
          <p:cNvCxnSpPr>
            <a:cxnSpLocks/>
          </p:cNvCxnSpPr>
          <p:nvPr/>
        </p:nvCxnSpPr>
        <p:spPr>
          <a:xfrm flipH="1" flipV="1">
            <a:off x="9369911" y="3970820"/>
            <a:ext cx="903368" cy="50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83C1601-56F7-2AC2-701D-DA269BB41FC7}"/>
              </a:ext>
            </a:extLst>
          </p:cNvPr>
          <p:cNvCxnSpPr>
            <a:cxnSpLocks/>
          </p:cNvCxnSpPr>
          <p:nvPr/>
        </p:nvCxnSpPr>
        <p:spPr>
          <a:xfrm flipH="1">
            <a:off x="6396070" y="2673616"/>
            <a:ext cx="1798750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8880E5E-6CF2-CFC6-D5D5-B3C87BB026F7}"/>
              </a:ext>
            </a:extLst>
          </p:cNvPr>
          <p:cNvCxnSpPr>
            <a:cxnSpLocks/>
          </p:cNvCxnSpPr>
          <p:nvPr/>
        </p:nvCxnSpPr>
        <p:spPr>
          <a:xfrm flipH="1">
            <a:off x="6396070" y="2975365"/>
            <a:ext cx="2615617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B33C312-B130-B22F-4EF1-297D0054FFD7}"/>
              </a:ext>
            </a:extLst>
          </p:cNvPr>
          <p:cNvCxnSpPr>
            <a:cxnSpLocks/>
          </p:cNvCxnSpPr>
          <p:nvPr/>
        </p:nvCxnSpPr>
        <p:spPr>
          <a:xfrm flipH="1">
            <a:off x="6430684" y="3208973"/>
            <a:ext cx="1798750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267378B-3C42-3C91-52F3-C336E2F31D7C}"/>
              </a:ext>
            </a:extLst>
          </p:cNvPr>
          <p:cNvCxnSpPr>
            <a:cxnSpLocks/>
          </p:cNvCxnSpPr>
          <p:nvPr/>
        </p:nvCxnSpPr>
        <p:spPr>
          <a:xfrm flipH="1">
            <a:off x="6430684" y="3696577"/>
            <a:ext cx="1798750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ADD3636-C4D6-B2C6-80DD-D0E82129ADF1}"/>
              </a:ext>
            </a:extLst>
          </p:cNvPr>
          <p:cNvCxnSpPr>
            <a:cxnSpLocks/>
          </p:cNvCxnSpPr>
          <p:nvPr/>
        </p:nvCxnSpPr>
        <p:spPr>
          <a:xfrm flipH="1">
            <a:off x="6430684" y="3486832"/>
            <a:ext cx="2615617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D337E42-B9CA-3C52-01BE-5DDE05F1D734}"/>
              </a:ext>
            </a:extLst>
          </p:cNvPr>
          <p:cNvCxnSpPr>
            <a:cxnSpLocks/>
          </p:cNvCxnSpPr>
          <p:nvPr/>
        </p:nvCxnSpPr>
        <p:spPr>
          <a:xfrm flipH="1">
            <a:off x="6396070" y="3996311"/>
            <a:ext cx="2615617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90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Double Slit Experiment with Light (Young)</a:t>
            </a:r>
          </a:p>
        </p:txBody>
      </p:sp>
      <p:pic>
        <p:nvPicPr>
          <p:cNvPr id="5" name="Picture 4" descr="ThomasYoung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069" y="724351"/>
            <a:ext cx="3810000" cy="2870200"/>
          </a:xfrm>
          <a:prstGeom prst="rect">
            <a:avLst/>
          </a:prstGeom>
        </p:spPr>
      </p:pic>
      <p:pic>
        <p:nvPicPr>
          <p:cNvPr id="6" name="Picture 5" descr="DoubleSlitLaserPictur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145" y="3921570"/>
            <a:ext cx="6996143" cy="2688994"/>
          </a:xfrm>
          <a:prstGeom prst="rect">
            <a:avLst/>
          </a:prstGeom>
        </p:spPr>
      </p:pic>
      <p:pic>
        <p:nvPicPr>
          <p:cNvPr id="7" name="Picture 5" descr="wave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6946" y="698701"/>
            <a:ext cx="4072172" cy="29197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56153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Double Slit Experiment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2540" y="1338560"/>
            <a:ext cx="3879938" cy="8309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/>
                </a:solidFill>
              </a:rPr>
              <a:t>Case 3: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An Experiment with Electrons</a:t>
            </a:r>
          </a:p>
        </p:txBody>
      </p:sp>
      <p:pic>
        <p:nvPicPr>
          <p:cNvPr id="4" name="Picture 3" descr="KnijnspiepBin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422" y="2558196"/>
            <a:ext cx="2908253" cy="38776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 descr="KnijnspiepBuit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676" y="2558195"/>
            <a:ext cx="2908254" cy="38776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0187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Experiment with Electrons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29871" y="1211267"/>
            <a:ext cx="9144000" cy="4435467"/>
            <a:chOff x="0" y="1211266"/>
            <a:chExt cx="9144000" cy="4435467"/>
          </a:xfrm>
        </p:grpSpPr>
        <p:pic>
          <p:nvPicPr>
            <p:cNvPr id="4" name="Picture 3" descr="FeynmanLecturesElectrons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11266"/>
              <a:ext cx="9144000" cy="4435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6289" y="1211266"/>
              <a:ext cx="2021561" cy="42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185657" y="2669340"/>
            <a:ext cx="2444708" cy="1107996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u="sng" dirty="0">
                <a:solidFill>
                  <a:srgbClr val="7030A0"/>
                </a:solidFill>
              </a:rPr>
              <a:t>Observation:</a:t>
            </a:r>
          </a:p>
          <a:p>
            <a:r>
              <a:rPr lang="en-US" sz="2200" dirty="0">
                <a:solidFill>
                  <a:srgbClr val="7030A0"/>
                </a:solidFill>
              </a:rPr>
              <a:t>Electrons come in </a:t>
            </a:r>
          </a:p>
          <a:p>
            <a:r>
              <a:rPr lang="en-US" sz="2200" dirty="0">
                <a:solidFill>
                  <a:srgbClr val="7030A0"/>
                </a:solidFill>
              </a:rPr>
              <a:t>“lumps”, like bullets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288" y="717522"/>
            <a:ext cx="77786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From the detector counts deduce again the probabilities  P</a:t>
            </a:r>
            <a:r>
              <a:rPr lang="en-US" sz="2200" baseline="-25000" dirty="0">
                <a:solidFill>
                  <a:schemeClr val="accent1"/>
                </a:solidFill>
              </a:rPr>
              <a:t>1</a:t>
            </a:r>
            <a:r>
              <a:rPr lang="en-US" sz="2200" dirty="0">
                <a:solidFill>
                  <a:schemeClr val="accent1"/>
                </a:solidFill>
              </a:rPr>
              <a:t> and P</a:t>
            </a:r>
            <a:r>
              <a:rPr lang="en-US" sz="2200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6444" y="5974734"/>
            <a:ext cx="5428217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What do we expect when both slits are open?</a:t>
            </a:r>
            <a:endParaRPr lang="en-US" sz="2200" baseline="-250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68351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68351" y="4949633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49651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Experiment with Electrons</a:t>
            </a:r>
          </a:p>
        </p:txBody>
      </p:sp>
      <p:grpSp>
        <p:nvGrpSpPr>
          <p:cNvPr id="3" name="Group 5"/>
          <p:cNvGrpSpPr/>
          <p:nvPr/>
        </p:nvGrpSpPr>
        <p:grpSpPr>
          <a:xfrm>
            <a:off x="1427790" y="1211267"/>
            <a:ext cx="9144000" cy="4435467"/>
            <a:chOff x="0" y="1211266"/>
            <a:chExt cx="9144000" cy="4435467"/>
          </a:xfrm>
        </p:grpSpPr>
        <p:pic>
          <p:nvPicPr>
            <p:cNvPr id="4" name="Picture 3" descr="FeynmanLecturesElectron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1266"/>
              <a:ext cx="9144000" cy="4435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6289" y="1211266"/>
              <a:ext cx="2021561" cy="42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Double-slit_experiment_results_Tanamura_2.pdf"/>
          <p:cNvPicPr>
            <a:picLocks noChangeAspect="1"/>
          </p:cNvPicPr>
          <p:nvPr/>
        </p:nvPicPr>
        <p:blipFill rotWithShape="1">
          <a:blip r:embed="rId3"/>
          <a:srcRect b="79843"/>
          <a:stretch/>
        </p:blipFill>
        <p:spPr>
          <a:xfrm rot="5400000">
            <a:off x="7686413" y="2231598"/>
            <a:ext cx="3566496" cy="20865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68351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68351" y="4949633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769333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Experiment with Electrons</a:t>
            </a:r>
          </a:p>
        </p:txBody>
      </p:sp>
      <p:grpSp>
        <p:nvGrpSpPr>
          <p:cNvPr id="3" name="Group 5"/>
          <p:cNvGrpSpPr/>
          <p:nvPr/>
        </p:nvGrpSpPr>
        <p:grpSpPr>
          <a:xfrm>
            <a:off x="1427790" y="1211267"/>
            <a:ext cx="9144000" cy="4435467"/>
            <a:chOff x="0" y="1211266"/>
            <a:chExt cx="9144000" cy="4435467"/>
          </a:xfrm>
        </p:grpSpPr>
        <p:pic>
          <p:nvPicPr>
            <p:cNvPr id="4" name="Picture 3" descr="FeynmanLecturesElectron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1266"/>
              <a:ext cx="9144000" cy="4435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6289" y="1211266"/>
              <a:ext cx="2021561" cy="42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Double-slit_experiment_results_Tanamura_2.pdf"/>
          <p:cNvPicPr>
            <a:picLocks noChangeAspect="1"/>
          </p:cNvPicPr>
          <p:nvPr/>
        </p:nvPicPr>
        <p:blipFill rotWithShape="1">
          <a:blip r:embed="rId3"/>
          <a:srcRect t="20156" b="59759"/>
          <a:stretch/>
        </p:blipFill>
        <p:spPr>
          <a:xfrm rot="5400000">
            <a:off x="7670201" y="2229104"/>
            <a:ext cx="3559751" cy="20751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68351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68351" y="4949633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68927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Experiment with Electrons</a:t>
            </a:r>
          </a:p>
        </p:txBody>
      </p:sp>
      <p:grpSp>
        <p:nvGrpSpPr>
          <p:cNvPr id="3" name="Group 5"/>
          <p:cNvGrpSpPr/>
          <p:nvPr/>
        </p:nvGrpSpPr>
        <p:grpSpPr>
          <a:xfrm>
            <a:off x="1427790" y="1211267"/>
            <a:ext cx="9144000" cy="4435467"/>
            <a:chOff x="0" y="1211266"/>
            <a:chExt cx="9144000" cy="4435467"/>
          </a:xfrm>
        </p:grpSpPr>
        <p:pic>
          <p:nvPicPr>
            <p:cNvPr id="4" name="Picture 3" descr="FeynmanLecturesElectron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1266"/>
              <a:ext cx="9144000" cy="4435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6289" y="1211266"/>
              <a:ext cx="2021561" cy="42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Double-slit_experiment_results_Tanamura_2.pdf"/>
          <p:cNvPicPr>
            <a:picLocks noChangeAspect="1"/>
          </p:cNvPicPr>
          <p:nvPr/>
        </p:nvPicPr>
        <p:blipFill rotWithShape="1">
          <a:blip r:embed="rId3"/>
          <a:srcRect t="40241" b="40012"/>
          <a:stretch/>
        </p:blipFill>
        <p:spPr>
          <a:xfrm rot="5400000">
            <a:off x="7666445" y="2231754"/>
            <a:ext cx="3569309" cy="2045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68351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68351" y="4949633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855438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Quantum Mechanics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12873" y="672353"/>
            <a:ext cx="2929037" cy="2564222"/>
            <a:chOff x="227721" y="570042"/>
            <a:chExt cx="2573251" cy="2395492"/>
          </a:xfrm>
        </p:grpSpPr>
        <p:pic>
          <p:nvPicPr>
            <p:cNvPr id="3" name="Picture 2" descr="IsaacNewton-168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721" y="717258"/>
              <a:ext cx="1636939" cy="2248276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21" name="Oval Callout 20"/>
            <p:cNvSpPr/>
            <p:nvPr/>
          </p:nvSpPr>
          <p:spPr>
            <a:xfrm>
              <a:off x="1183441" y="570042"/>
              <a:ext cx="1585817" cy="575261"/>
            </a:xfrm>
            <a:prstGeom prst="wedgeEllipseCallout">
              <a:avLst>
                <a:gd name="adj1" fmla="val -45208"/>
                <a:gd name="adj2" fmla="val 132644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TextBox 3"/>
            <p:cNvSpPr txBox="1"/>
            <p:nvPr/>
          </p:nvSpPr>
          <p:spPr>
            <a:xfrm>
              <a:off x="1179810" y="576477"/>
              <a:ext cx="1621162" cy="60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Light is a stream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i="1" dirty="0">
                  <a:solidFill>
                    <a:srgbClr val="000090"/>
                  </a:solidFill>
                </a:rPr>
                <a:t>particles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6256" y="2585846"/>
              <a:ext cx="1151474" cy="316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Isaac Newton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65590" y="993345"/>
            <a:ext cx="2771529" cy="2657081"/>
            <a:chOff x="2091095" y="1576740"/>
            <a:chExt cx="2277045" cy="2132756"/>
          </a:xfrm>
        </p:grpSpPr>
        <p:pic>
          <p:nvPicPr>
            <p:cNvPr id="8" name="Picture 7" descr="Max_Planck_193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1095" y="1855094"/>
              <a:ext cx="1493225" cy="1854402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9" name="Oval Callout 28"/>
            <p:cNvSpPr/>
            <p:nvPr/>
          </p:nvSpPr>
          <p:spPr>
            <a:xfrm>
              <a:off x="2881928" y="1576740"/>
              <a:ext cx="1327247" cy="580401"/>
            </a:xfrm>
            <a:prstGeom prst="wedgeEllipseCallout">
              <a:avLst>
                <a:gd name="adj1" fmla="val -45484"/>
                <a:gd name="adj2" fmla="val 158969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2715950" y="1633539"/>
              <a:ext cx="16521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Light is</a:t>
              </a:r>
              <a:r>
                <a:rPr lang="en-US" i="1" dirty="0">
                  <a:solidFill>
                    <a:srgbClr val="000090"/>
                  </a:solidFill>
                </a:rPr>
                <a:t> emitted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in quanta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307171" y="3401396"/>
              <a:ext cx="925905" cy="27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Max Planck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62802" y="3394161"/>
            <a:ext cx="2627498" cy="3189886"/>
            <a:chOff x="-264019" y="3879560"/>
            <a:chExt cx="2080575" cy="2704485"/>
          </a:xfrm>
        </p:grpSpPr>
        <p:pic>
          <p:nvPicPr>
            <p:cNvPr id="10" name="Picture 9" descr="EisteinYoun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638" y="4547112"/>
              <a:ext cx="1440918" cy="203693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4" name="Oval Callout 23"/>
            <p:cNvSpPr/>
            <p:nvPr/>
          </p:nvSpPr>
          <p:spPr>
            <a:xfrm>
              <a:off x="-264019" y="3879560"/>
              <a:ext cx="1328434" cy="714151"/>
            </a:xfrm>
            <a:prstGeom prst="wedgeEllipseCallout">
              <a:avLst>
                <a:gd name="adj1" fmla="val 35308"/>
                <a:gd name="adj2" fmla="val 177290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-199594" y="3968152"/>
              <a:ext cx="1427317" cy="547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The </a:t>
              </a:r>
              <a:r>
                <a:rPr lang="en-US" i="1" dirty="0">
                  <a:solidFill>
                    <a:srgbClr val="000090"/>
                  </a:solidFill>
                </a:rPr>
                <a:t>nature</a:t>
              </a:r>
              <a:r>
                <a:rPr lang="en-US" dirty="0">
                  <a:solidFill>
                    <a:srgbClr val="000090"/>
                  </a:solidFill>
                </a:rPr>
                <a:t> of light is quanta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1840" y="6252840"/>
              <a:ext cx="1111326" cy="287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Albert Einstein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33694" y="3614375"/>
            <a:ext cx="2787297" cy="2975525"/>
            <a:chOff x="1988790" y="4224724"/>
            <a:chExt cx="2245307" cy="2365176"/>
          </a:xfrm>
        </p:grpSpPr>
        <p:pic>
          <p:nvPicPr>
            <p:cNvPr id="11" name="Picture 10" descr="Arthur_Compto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8790" y="4653607"/>
              <a:ext cx="1369096" cy="193629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5" name="Oval Callout 24"/>
            <p:cNvSpPr/>
            <p:nvPr/>
          </p:nvSpPr>
          <p:spPr>
            <a:xfrm>
              <a:off x="2617366" y="4224724"/>
              <a:ext cx="1511520" cy="596515"/>
            </a:xfrm>
            <a:prstGeom prst="wedgeEllipseCallout">
              <a:avLst>
                <a:gd name="adj1" fmla="val -19652"/>
                <a:gd name="adj2" fmla="val 172422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TextBox 29"/>
            <p:cNvSpPr txBox="1"/>
            <p:nvPr/>
          </p:nvSpPr>
          <p:spPr>
            <a:xfrm>
              <a:off x="2536960" y="4265824"/>
              <a:ext cx="16971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Yes, because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photons collide!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10877" y="6291620"/>
              <a:ext cx="1248066" cy="269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Arthur Compton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108475" y="3548901"/>
            <a:ext cx="2810292" cy="3049337"/>
            <a:chOff x="6969881" y="3548900"/>
            <a:chExt cx="2810292" cy="3049337"/>
          </a:xfrm>
        </p:grpSpPr>
        <p:pic>
          <p:nvPicPr>
            <p:cNvPr id="15" name="Picture 14" descr="Niels_Bohr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9881" y="4057681"/>
              <a:ext cx="1790458" cy="2532219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31" name="Oval Callout 30"/>
            <p:cNvSpPr/>
            <p:nvPr/>
          </p:nvSpPr>
          <p:spPr>
            <a:xfrm>
              <a:off x="7816035" y="3548900"/>
              <a:ext cx="1964138" cy="805982"/>
            </a:xfrm>
            <a:prstGeom prst="wedgeEllipseCallout">
              <a:avLst>
                <a:gd name="adj1" fmla="val -26505"/>
                <a:gd name="adj2" fmla="val 202737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46388" y="3575354"/>
              <a:ext cx="1878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Particles are </a:t>
              </a:r>
              <a:r>
                <a:rPr lang="en-US" i="1" dirty="0">
                  <a:solidFill>
                    <a:srgbClr val="000090"/>
                  </a:solidFill>
                </a:rPr>
                <a:t>probability waves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84221" y="6259683"/>
              <a:ext cx="10391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Niels</a:t>
              </a:r>
              <a:r>
                <a:rPr lang="en-US" sz="1600" dirty="0">
                  <a:solidFill>
                    <a:schemeClr val="bg1"/>
                  </a:solidFill>
                </a:rPr>
                <a:t> Bohr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97931" y="435595"/>
            <a:ext cx="3361427" cy="2850827"/>
            <a:chOff x="3657933" y="432512"/>
            <a:chExt cx="2793970" cy="2281056"/>
          </a:xfrm>
        </p:grpSpPr>
        <p:pic>
          <p:nvPicPr>
            <p:cNvPr id="5" name="Picture 4" descr="Christiaan_Huygens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7956" y="731261"/>
              <a:ext cx="1422307" cy="1982307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2" name="Oval Callout 21"/>
            <p:cNvSpPr/>
            <p:nvPr/>
          </p:nvSpPr>
          <p:spPr>
            <a:xfrm>
              <a:off x="3657933" y="442538"/>
              <a:ext cx="1749347" cy="770139"/>
            </a:xfrm>
            <a:prstGeom prst="wedgeEllipseCallout">
              <a:avLst>
                <a:gd name="adj1" fmla="val 53092"/>
                <a:gd name="adj2" fmla="val 49217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938" y="432512"/>
              <a:ext cx="1790080" cy="73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No, similar to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sound light consists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i="1" dirty="0">
                  <a:solidFill>
                    <a:srgbClr val="000090"/>
                  </a:solidFill>
                </a:rPr>
                <a:t>waves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77956" y="2429319"/>
              <a:ext cx="1473947" cy="270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Christiaan</a:t>
              </a:r>
              <a:r>
                <a:rPr lang="en-US" sz="1600" dirty="0">
                  <a:solidFill>
                    <a:schemeClr val="bg1"/>
                  </a:solidFill>
                </a:rPr>
                <a:t> Huygens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83758" y="448125"/>
            <a:ext cx="2679901" cy="2816227"/>
            <a:chOff x="6646522" y="441570"/>
            <a:chExt cx="2303266" cy="2374986"/>
          </a:xfrm>
        </p:grpSpPr>
        <p:pic>
          <p:nvPicPr>
            <p:cNvPr id="7" name="Picture 6" descr="Thomas_Young_(scientist)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46522" y="770642"/>
              <a:ext cx="1606808" cy="2036245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3" name="Oval Callout 22"/>
            <p:cNvSpPr/>
            <p:nvPr/>
          </p:nvSpPr>
          <p:spPr>
            <a:xfrm>
              <a:off x="7429429" y="441570"/>
              <a:ext cx="1520359" cy="620889"/>
            </a:xfrm>
            <a:prstGeom prst="wedgeEllipseCallout">
              <a:avLst>
                <a:gd name="adj1" fmla="val -32978"/>
                <a:gd name="adj2" fmla="val 136435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TextBox 27"/>
            <p:cNvSpPr txBox="1"/>
            <p:nvPr/>
          </p:nvSpPr>
          <p:spPr>
            <a:xfrm>
              <a:off x="7449926" y="471887"/>
              <a:ext cx="1393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Yes, because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it </a:t>
              </a:r>
              <a:r>
                <a:rPr lang="en-US" i="1" dirty="0">
                  <a:solidFill>
                    <a:srgbClr val="000090"/>
                  </a:solidFill>
                </a:rPr>
                <a:t>interferes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31104" y="2531046"/>
              <a:ext cx="1196849" cy="28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Thomas Young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43758" y="3309322"/>
            <a:ext cx="2926952" cy="3223433"/>
            <a:chOff x="4201637" y="3294307"/>
            <a:chExt cx="2730371" cy="2939673"/>
          </a:xfrm>
        </p:grpSpPr>
        <p:pic>
          <p:nvPicPr>
            <p:cNvPr id="13" name="Picture 12" descr="Broglie_Big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01637" y="4132526"/>
              <a:ext cx="1654688" cy="2101454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6" name="Oval Callout 25"/>
            <p:cNvSpPr/>
            <p:nvPr/>
          </p:nvSpPr>
          <p:spPr>
            <a:xfrm>
              <a:off x="5163901" y="3294307"/>
              <a:ext cx="1768107" cy="947179"/>
            </a:xfrm>
            <a:prstGeom prst="wedgeEllipseCallout">
              <a:avLst>
                <a:gd name="adj1" fmla="val -40971"/>
                <a:gd name="adj2" fmla="val 108669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4366967" y="5924497"/>
              <a:ext cx="1398384" cy="308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Louis de Broglie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11278" y="3381792"/>
              <a:ext cx="16341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Particles have a</a:t>
              </a:r>
            </a:p>
            <a:p>
              <a:pPr algn="ctr"/>
              <a:r>
                <a:rPr lang="en-US" i="1" dirty="0">
                  <a:solidFill>
                    <a:srgbClr val="000090"/>
                  </a:solidFill>
                </a:rPr>
                <a:t>wave nature</a:t>
              </a:r>
              <a:r>
                <a:rPr lang="en-US" dirty="0">
                  <a:solidFill>
                    <a:srgbClr val="000090"/>
                  </a:solidFill>
                </a:rPr>
                <a:t>:</a:t>
              </a:r>
              <a:r>
                <a:rPr lang="en-US" dirty="0">
                  <a:solidFill>
                    <a:srgbClr val="000090"/>
                  </a:solidFill>
                  <a:latin typeface="Symbol"/>
                </a:rPr>
                <a:t> </a:t>
              </a:r>
            </a:p>
            <a:p>
              <a:pPr algn="ctr"/>
              <a:r>
                <a:rPr lang="en-US" dirty="0" err="1">
                  <a:solidFill>
                    <a:srgbClr val="000090"/>
                  </a:solidFill>
                  <a:latin typeface="Symbol"/>
                </a:rPr>
                <a:t>l</a:t>
              </a:r>
              <a:r>
                <a:rPr lang="en-US" dirty="0">
                  <a:solidFill>
                    <a:srgbClr val="000090"/>
                  </a:solidFill>
                  <a:latin typeface="Symbol"/>
                </a:rPr>
                <a:t> </a:t>
              </a:r>
              <a:r>
                <a:rPr lang="en-US" dirty="0">
                  <a:solidFill>
                    <a:srgbClr val="000090"/>
                  </a:solidFill>
                </a:rPr>
                <a:t>= </a:t>
              </a:r>
              <a:r>
                <a:rPr lang="en-US" dirty="0" err="1">
                  <a:solidFill>
                    <a:srgbClr val="000090"/>
                  </a:solidFill>
                </a:rPr>
                <a:t>h/p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7300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Experiment with Electrons</a:t>
            </a:r>
          </a:p>
        </p:txBody>
      </p:sp>
      <p:grpSp>
        <p:nvGrpSpPr>
          <p:cNvPr id="3" name="Group 5"/>
          <p:cNvGrpSpPr/>
          <p:nvPr/>
        </p:nvGrpSpPr>
        <p:grpSpPr>
          <a:xfrm>
            <a:off x="1427790" y="1211267"/>
            <a:ext cx="9144000" cy="4435467"/>
            <a:chOff x="0" y="1211266"/>
            <a:chExt cx="9144000" cy="4435467"/>
          </a:xfrm>
        </p:grpSpPr>
        <p:pic>
          <p:nvPicPr>
            <p:cNvPr id="4" name="Picture 3" descr="FeynmanLecturesElectron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1266"/>
              <a:ext cx="9144000" cy="4435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6289" y="1211266"/>
              <a:ext cx="2021561" cy="42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Double-slit_experiment_results_Tanamura_2.pdf"/>
          <p:cNvPicPr>
            <a:picLocks noChangeAspect="1"/>
          </p:cNvPicPr>
          <p:nvPr/>
        </p:nvPicPr>
        <p:blipFill rotWithShape="1">
          <a:blip r:embed="rId3"/>
          <a:srcRect t="59819" b="19928"/>
          <a:stretch/>
        </p:blipFill>
        <p:spPr>
          <a:xfrm rot="5400000">
            <a:off x="7674896" y="2199816"/>
            <a:ext cx="3541594" cy="20819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68351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68351" y="4949633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471052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Experiment with Electrons</a:t>
            </a:r>
          </a:p>
        </p:txBody>
      </p:sp>
      <p:grpSp>
        <p:nvGrpSpPr>
          <p:cNvPr id="3" name="Group 5"/>
          <p:cNvGrpSpPr/>
          <p:nvPr/>
        </p:nvGrpSpPr>
        <p:grpSpPr>
          <a:xfrm>
            <a:off x="1427790" y="1211267"/>
            <a:ext cx="9144000" cy="4435467"/>
            <a:chOff x="0" y="1211266"/>
            <a:chExt cx="9144000" cy="4435467"/>
          </a:xfrm>
        </p:grpSpPr>
        <p:pic>
          <p:nvPicPr>
            <p:cNvPr id="4" name="Picture 3" descr="FeynmanLecturesElectron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1266"/>
              <a:ext cx="9144000" cy="4435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6289" y="1211266"/>
              <a:ext cx="2021561" cy="42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Double-slit_experiment_results_Tanamura_2.pdf"/>
          <p:cNvPicPr>
            <a:picLocks noChangeAspect="1"/>
          </p:cNvPicPr>
          <p:nvPr/>
        </p:nvPicPr>
        <p:blipFill rotWithShape="1">
          <a:blip r:embed="rId3"/>
          <a:srcRect t="79566" b="-325"/>
          <a:stretch/>
        </p:blipFill>
        <p:spPr>
          <a:xfrm rot="5400000">
            <a:off x="7705863" y="2141297"/>
            <a:ext cx="3518423" cy="2120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68351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68351" y="4949633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631666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1427790" y="1211267"/>
            <a:ext cx="9144000" cy="4435467"/>
            <a:chOff x="0" y="1211266"/>
            <a:chExt cx="9144000" cy="4435467"/>
          </a:xfrm>
        </p:grpSpPr>
        <p:pic>
          <p:nvPicPr>
            <p:cNvPr id="4" name="Picture 3" descr="FeynmanLecturesElectrons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11266"/>
              <a:ext cx="9144000" cy="44354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16289" y="1211266"/>
              <a:ext cx="2021561" cy="42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Experiment with Electrons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68351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68351" y="4949633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0788" y="2314318"/>
            <a:ext cx="3461218" cy="1946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272096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Experiment with Electrons</a:t>
            </a:r>
          </a:p>
        </p:txBody>
      </p:sp>
      <p:pic>
        <p:nvPicPr>
          <p:cNvPr id="4" name="Picture 3" descr="FeynmanLecturesElectron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71" y="1211267"/>
            <a:ext cx="9144000" cy="4435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7627" y="5792377"/>
            <a:ext cx="3165738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the wave amplitudes: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y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y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y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4941" y="640967"/>
            <a:ext cx="7440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Interference pattern!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electron wave function behaves exactly like classical waves.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5655" y="5778930"/>
            <a:ext cx="5875745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probability is the square of the sum: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|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y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|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y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y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|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y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|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y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y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y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40398" y="1163244"/>
            <a:ext cx="2161002" cy="430887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Broglie waves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34578" y="4977565"/>
            <a:ext cx="1375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|y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74222" y="5232778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|y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74222" y="4949633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|y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84253" y="4369586"/>
            <a:ext cx="6081594" cy="430887"/>
            <a:chOff x="2580176" y="4386628"/>
            <a:chExt cx="6081594" cy="430887"/>
          </a:xfrm>
        </p:grpSpPr>
        <p:sp>
          <p:nvSpPr>
            <p:cNvPr id="15" name="TextBox 14"/>
            <p:cNvSpPr txBox="1"/>
            <p:nvPr/>
          </p:nvSpPr>
          <p:spPr>
            <a:xfrm>
              <a:off x="2597225" y="4386628"/>
              <a:ext cx="6064545" cy="430887"/>
            </a:xfrm>
            <a:prstGeom prst="rect">
              <a:avLst/>
            </a:prstGeom>
            <a:solidFill>
              <a:schemeClr val="bg1"/>
            </a:solidFill>
            <a:ln w="254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Just like “waves” we can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just add up Intensities.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80176" y="4389458"/>
              <a:ext cx="6081593" cy="383545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4395239" y="2668955"/>
            <a:ext cx="1500949" cy="378151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04860" y="2757759"/>
            <a:ext cx="1500949" cy="991054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25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23B135-5D21-FE15-09F1-1C47FBE832A0}"/>
              </a:ext>
            </a:extLst>
          </p:cNvPr>
          <p:cNvCxnSpPr>
            <a:cxnSpLocks/>
          </p:cNvCxnSpPr>
          <p:nvPr/>
        </p:nvCxnSpPr>
        <p:spPr>
          <a:xfrm>
            <a:off x="2590496" y="3377234"/>
            <a:ext cx="1804743" cy="371579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B6A53B-5956-BD0B-96FD-A4405EF0869A}"/>
              </a:ext>
            </a:extLst>
          </p:cNvPr>
          <p:cNvCxnSpPr>
            <a:cxnSpLocks/>
          </p:cNvCxnSpPr>
          <p:nvPr/>
        </p:nvCxnSpPr>
        <p:spPr>
          <a:xfrm flipV="1">
            <a:off x="2590496" y="3047106"/>
            <a:ext cx="1804743" cy="330128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6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Experiment with Electrons</a:t>
            </a:r>
          </a:p>
        </p:txBody>
      </p:sp>
      <p:pic>
        <p:nvPicPr>
          <p:cNvPr id="4" name="Picture 3" descr="FeynmanLecturesElectron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71" y="1211267"/>
            <a:ext cx="9144000" cy="4435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732" y="689124"/>
            <a:ext cx="7297767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Perhaps the electrons interfere with each other.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Reduce the intensity, shoot electrons one by one: same result.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34578" y="4977565"/>
            <a:ext cx="1375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 </a:t>
            </a:r>
            <a:r>
              <a:rPr lang="en-US" dirty="0"/>
              <a:t>+ </a:t>
            </a:r>
            <a:r>
              <a:rPr lang="en-US" dirty="0">
                <a:latin typeface="Symbol"/>
              </a:rPr>
              <a:t>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4222" y="5232778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4222" y="4949633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DD6B66C-B289-1440-12A0-F5B1F5A6BF99}"/>
              </a:ext>
            </a:extLst>
          </p:cNvPr>
          <p:cNvCxnSpPr>
            <a:cxnSpLocks/>
          </p:cNvCxnSpPr>
          <p:nvPr/>
        </p:nvCxnSpPr>
        <p:spPr>
          <a:xfrm flipV="1">
            <a:off x="4395239" y="2668955"/>
            <a:ext cx="1500949" cy="378151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6C0887-17F2-79FD-5BE2-4A642165E914}"/>
              </a:ext>
            </a:extLst>
          </p:cNvPr>
          <p:cNvCxnSpPr/>
          <p:nvPr/>
        </p:nvCxnSpPr>
        <p:spPr>
          <a:xfrm flipV="1">
            <a:off x="4404860" y="2757759"/>
            <a:ext cx="1500949" cy="991054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E3BA68-FD18-93FB-2A9E-DC2B1DD5D9F6}"/>
              </a:ext>
            </a:extLst>
          </p:cNvPr>
          <p:cNvCxnSpPr>
            <a:cxnSpLocks/>
          </p:cNvCxnSpPr>
          <p:nvPr/>
        </p:nvCxnSpPr>
        <p:spPr>
          <a:xfrm>
            <a:off x="2590496" y="3377234"/>
            <a:ext cx="1804743" cy="371579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0EF2A2-5011-2B5C-0D6E-09956C1B0C7D}"/>
              </a:ext>
            </a:extLst>
          </p:cNvPr>
          <p:cNvCxnSpPr>
            <a:cxnSpLocks/>
          </p:cNvCxnSpPr>
          <p:nvPr/>
        </p:nvCxnSpPr>
        <p:spPr>
          <a:xfrm flipV="1">
            <a:off x="2590496" y="3047106"/>
            <a:ext cx="1804743" cy="330128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80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Experiment with Electrons</a:t>
            </a:r>
          </a:p>
        </p:txBody>
      </p:sp>
      <p:pic>
        <p:nvPicPr>
          <p:cNvPr id="4" name="Picture 3" descr="FeynmanLectures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71" y="1211267"/>
            <a:ext cx="9144000" cy="4435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732" y="689124"/>
            <a:ext cx="7297767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Perhaps the electrons interfere with each other.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Reduce the intensity, shoot electrons one by one: same result.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399" y="5365526"/>
            <a:ext cx="7663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P.S.:</a:t>
            </a:r>
          </a:p>
          <a:p>
            <a:r>
              <a:rPr lang="en-US" sz="2000" dirty="0">
                <a:solidFill>
                  <a:srgbClr val="660066"/>
                </a:solidFill>
              </a:rPr>
              <a:t>Classically, light behaves light waves.  However, if you shoot light, photon per photon, it “comes in lumps”, just like electrons.  </a:t>
            </a:r>
          </a:p>
          <a:p>
            <a:r>
              <a:rPr lang="en-US" sz="2000" dirty="0">
                <a:solidFill>
                  <a:srgbClr val="660066"/>
                </a:solidFill>
              </a:rPr>
              <a:t>Quantum Mechanics: for photons it is the same story as for electrons.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34578" y="4977565"/>
            <a:ext cx="1375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 </a:t>
            </a:r>
            <a:r>
              <a:rPr lang="en-US" dirty="0"/>
              <a:t>+ </a:t>
            </a:r>
            <a:r>
              <a:rPr lang="en-US" dirty="0">
                <a:latin typeface="Symbol"/>
              </a:rPr>
              <a:t>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4222" y="5232778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4222" y="4949633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2446" y="2292626"/>
            <a:ext cx="4492487" cy="181588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glow rad="1270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Although the electron is detected as a “lump” on the screen, apparently it has gone through both slits!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93994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DCC88D2-1A69-D8F1-33A4-0B1B27C96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031" y="1602199"/>
            <a:ext cx="5282111" cy="39615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Experiment with Electrons</a:t>
            </a:r>
          </a:p>
        </p:txBody>
      </p:sp>
      <p:pic>
        <p:nvPicPr>
          <p:cNvPr id="4" name="Picture 3" descr="FeynmanLecturesElectrons.pdf"/>
          <p:cNvPicPr>
            <a:picLocks noChangeAspect="1"/>
          </p:cNvPicPr>
          <p:nvPr/>
        </p:nvPicPr>
        <p:blipFill rotWithShape="1">
          <a:blip r:embed="rId3"/>
          <a:srcRect l="73227"/>
          <a:stretch/>
        </p:blipFill>
        <p:spPr>
          <a:xfrm>
            <a:off x="8125737" y="1211267"/>
            <a:ext cx="2448134" cy="4435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732" y="689124"/>
            <a:ext cx="7297767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Perhaps the electrons interfere with each other.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the intensity, shoot electrons one by one: same result.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399" y="5365526"/>
            <a:ext cx="7663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P.S.: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Classically, light behaves light waves.  However, if you shoot light, photon per photon, it “comes in lumps”, just like electrons.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Mechanics: for photons it is the same story as for electrons.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34578" y="4977565"/>
            <a:ext cx="1375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|y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28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A5F65-B36E-5394-0FA5-654779B0075C}"/>
              </a:ext>
            </a:extLst>
          </p:cNvPr>
          <p:cNvSpPr txBox="1"/>
          <p:nvPr/>
        </p:nvSpPr>
        <p:spPr>
          <a:xfrm>
            <a:off x="2808514" y="1741715"/>
            <a:ext cx="79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Waves</a:t>
            </a:r>
          </a:p>
        </p:txBody>
      </p:sp>
    </p:spTree>
    <p:extLst>
      <p:ext uri="{BB962C8B-B14F-4D97-AF65-F5344CB8AC3E}">
        <p14:creationId xmlns:p14="http://schemas.microsoft.com/office/powerpoint/2010/main" val="2196738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Double Slit Experiment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6921" y="1580137"/>
            <a:ext cx="4891183" cy="8309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/>
                </a:solidFill>
              </a:rPr>
              <a:t>Case 4: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A Different Experiment with Electrons</a:t>
            </a:r>
          </a:p>
        </p:txBody>
      </p:sp>
      <p:pic>
        <p:nvPicPr>
          <p:cNvPr id="6" name="Picture 5" descr="VogelstruysBuit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763" y="3611075"/>
            <a:ext cx="3523536" cy="26426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 descr="VogelstruysBinn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058" y="3611075"/>
            <a:ext cx="3960883" cy="26426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26343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FeynmanLecturesDifferentElectron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880" y="1102810"/>
            <a:ext cx="9375061" cy="4329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4: Watch the Electrons</a:t>
            </a:r>
          </a:p>
        </p:txBody>
      </p:sp>
      <p:grpSp>
        <p:nvGrpSpPr>
          <p:cNvPr id="15" name="Group 5"/>
          <p:cNvGrpSpPr/>
          <p:nvPr/>
        </p:nvGrpSpPr>
        <p:grpSpPr>
          <a:xfrm rot="19952416">
            <a:off x="4806070" y="2467375"/>
            <a:ext cx="539239" cy="167027"/>
            <a:chOff x="2335634" y="1857024"/>
            <a:chExt cx="3659333" cy="193479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5"/>
          <p:cNvGrpSpPr/>
          <p:nvPr/>
        </p:nvGrpSpPr>
        <p:grpSpPr>
          <a:xfrm rot="1592425">
            <a:off x="4808662" y="3812683"/>
            <a:ext cx="539239" cy="167027"/>
            <a:chOff x="2335634" y="1857024"/>
            <a:chExt cx="3659333" cy="1934794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4801666" y="2053406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D</a:t>
            </a:r>
            <a:r>
              <a:rPr lang="en-US" sz="2000" baseline="-25000" dirty="0">
                <a:solidFill>
                  <a:srgbClr val="660066"/>
                </a:solidFill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61660" y="3906657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D</a:t>
            </a:r>
            <a:r>
              <a:rPr lang="en-US" sz="2000" baseline="-25000" dirty="0">
                <a:solidFill>
                  <a:srgbClr val="660066"/>
                </a:solidFill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57970" y="814160"/>
            <a:ext cx="8545544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Let us try to out-smart the electron: just watch through which slit it goes!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72249" y="5721262"/>
            <a:ext cx="8555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D</a:t>
            </a:r>
            <a:r>
              <a:rPr lang="en-US" sz="2200" baseline="-25000" dirty="0">
                <a:solidFill>
                  <a:srgbClr val="7030A0"/>
                </a:solidFill>
              </a:rPr>
              <a:t>1</a:t>
            </a:r>
            <a:r>
              <a:rPr lang="en-US" sz="2200" dirty="0">
                <a:solidFill>
                  <a:srgbClr val="7030A0"/>
                </a:solidFill>
              </a:rPr>
              <a:t> and D</a:t>
            </a:r>
            <a:r>
              <a:rPr lang="en-US" sz="2200" baseline="-25000" dirty="0">
                <a:solidFill>
                  <a:srgbClr val="7030A0"/>
                </a:solidFill>
              </a:rPr>
              <a:t>2</a:t>
            </a:r>
            <a:r>
              <a:rPr lang="en-US" sz="2200" dirty="0">
                <a:solidFill>
                  <a:srgbClr val="7030A0"/>
                </a:solidFill>
              </a:rPr>
              <a:t> are two “microscopes” looking at the slits 1 and 2, respectively.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E41F5A-BE52-727F-2B10-5A36E3BCB35E}"/>
              </a:ext>
            </a:extLst>
          </p:cNvPr>
          <p:cNvCxnSpPr>
            <a:cxnSpLocks/>
          </p:cNvCxnSpPr>
          <p:nvPr/>
        </p:nvCxnSpPr>
        <p:spPr>
          <a:xfrm flipV="1">
            <a:off x="4404860" y="3156640"/>
            <a:ext cx="1691140" cy="447172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827349-3C8A-7F24-030C-AC0F3466B484}"/>
              </a:ext>
            </a:extLst>
          </p:cNvPr>
          <p:cNvCxnSpPr>
            <a:cxnSpLocks/>
          </p:cNvCxnSpPr>
          <p:nvPr/>
        </p:nvCxnSpPr>
        <p:spPr>
          <a:xfrm>
            <a:off x="2590496" y="3377234"/>
            <a:ext cx="1814364" cy="226578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9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4: Watch the Electrons</a:t>
            </a:r>
          </a:p>
        </p:txBody>
      </p:sp>
      <p:grpSp>
        <p:nvGrpSpPr>
          <p:cNvPr id="3" name="Group 5"/>
          <p:cNvGrpSpPr/>
          <p:nvPr/>
        </p:nvGrpSpPr>
        <p:grpSpPr>
          <a:xfrm rot="19952416">
            <a:off x="4303107" y="3672105"/>
            <a:ext cx="1432183" cy="555512"/>
            <a:chOff x="2335634" y="1857024"/>
            <a:chExt cx="3659333" cy="193479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FeynmanLecturesDifferent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880" y="1102810"/>
            <a:ext cx="9375061" cy="43298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77103" y="5593059"/>
            <a:ext cx="9587433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It requires an observation to let the quantum wave function “collapse” into reality.</a:t>
            </a:r>
          </a:p>
          <a:p>
            <a:r>
              <a:rPr lang="en-US" sz="2200" dirty="0">
                <a:solidFill>
                  <a:srgbClr val="C00000"/>
                </a:solidFill>
              </a:rPr>
              <a:t>As long as no measurement is made the wave function keeps “all options open”.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3470" y="658549"/>
            <a:ext cx="9463296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When we watch through which slit the electrons go, we destroy the interference!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Now the electron behaves just like a classical particle (“bullet”).</a:t>
            </a:r>
          </a:p>
        </p:txBody>
      </p:sp>
      <p:grpSp>
        <p:nvGrpSpPr>
          <p:cNvPr id="29" name="Group 5"/>
          <p:cNvGrpSpPr/>
          <p:nvPr/>
        </p:nvGrpSpPr>
        <p:grpSpPr>
          <a:xfrm rot="19952416">
            <a:off x="4806070" y="2467375"/>
            <a:ext cx="539239" cy="167027"/>
            <a:chOff x="2335634" y="1857024"/>
            <a:chExt cx="3659333" cy="1934794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5"/>
          <p:cNvGrpSpPr/>
          <p:nvPr/>
        </p:nvGrpSpPr>
        <p:grpSpPr>
          <a:xfrm rot="1592425">
            <a:off x="4808662" y="3812683"/>
            <a:ext cx="539239" cy="167027"/>
            <a:chOff x="2335634" y="1857024"/>
            <a:chExt cx="3659333" cy="1934794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4801666" y="2053406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D</a:t>
            </a:r>
            <a:r>
              <a:rPr lang="en-US" sz="2000" baseline="-25000" dirty="0">
                <a:solidFill>
                  <a:srgbClr val="660066"/>
                </a:solidFill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61660" y="3906657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D</a:t>
            </a:r>
            <a:r>
              <a:rPr lang="en-US" sz="2000" baseline="-25000" dirty="0">
                <a:solidFill>
                  <a:srgbClr val="660066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ACD3211-E640-8F0D-E6B5-73367557897E}"/>
              </a:ext>
            </a:extLst>
          </p:cNvPr>
          <p:cNvCxnSpPr>
            <a:cxnSpLocks/>
          </p:cNvCxnSpPr>
          <p:nvPr/>
        </p:nvCxnSpPr>
        <p:spPr>
          <a:xfrm flipV="1">
            <a:off x="4404860" y="3156640"/>
            <a:ext cx="1691140" cy="447172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DB2AD8-2D89-0C43-CC79-F8F0E1C856A8}"/>
              </a:ext>
            </a:extLst>
          </p:cNvPr>
          <p:cNvCxnSpPr>
            <a:cxnSpLocks/>
          </p:cNvCxnSpPr>
          <p:nvPr/>
        </p:nvCxnSpPr>
        <p:spPr>
          <a:xfrm>
            <a:off x="2590496" y="3377234"/>
            <a:ext cx="1814364" cy="226578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27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Quantum Mechanics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12873" y="672353"/>
            <a:ext cx="2929037" cy="2564222"/>
            <a:chOff x="227721" y="570042"/>
            <a:chExt cx="2573251" cy="2395492"/>
          </a:xfrm>
        </p:grpSpPr>
        <p:pic>
          <p:nvPicPr>
            <p:cNvPr id="3" name="Picture 2" descr="IsaacNewton-168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721" y="717258"/>
              <a:ext cx="1636939" cy="2248276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21" name="Oval Callout 20"/>
            <p:cNvSpPr/>
            <p:nvPr/>
          </p:nvSpPr>
          <p:spPr>
            <a:xfrm>
              <a:off x="1183441" y="570042"/>
              <a:ext cx="1585817" cy="575261"/>
            </a:xfrm>
            <a:prstGeom prst="wedgeEllipseCallout">
              <a:avLst>
                <a:gd name="adj1" fmla="val -45208"/>
                <a:gd name="adj2" fmla="val 132644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TextBox 3"/>
            <p:cNvSpPr txBox="1"/>
            <p:nvPr/>
          </p:nvSpPr>
          <p:spPr>
            <a:xfrm>
              <a:off x="1179810" y="576477"/>
              <a:ext cx="1621162" cy="60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Light is a stream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i="1" dirty="0">
                  <a:solidFill>
                    <a:srgbClr val="000090"/>
                  </a:solidFill>
                </a:rPr>
                <a:t>particles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6256" y="2585846"/>
              <a:ext cx="1151474" cy="316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Isaac Newton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65590" y="993345"/>
            <a:ext cx="2771529" cy="2657081"/>
            <a:chOff x="2091095" y="1576740"/>
            <a:chExt cx="2277045" cy="2132756"/>
          </a:xfrm>
        </p:grpSpPr>
        <p:pic>
          <p:nvPicPr>
            <p:cNvPr id="8" name="Picture 7" descr="Max_Planck_193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1095" y="1855094"/>
              <a:ext cx="1493225" cy="1854402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9" name="Oval Callout 28"/>
            <p:cNvSpPr/>
            <p:nvPr/>
          </p:nvSpPr>
          <p:spPr>
            <a:xfrm>
              <a:off x="2881928" y="1576740"/>
              <a:ext cx="1327247" cy="580401"/>
            </a:xfrm>
            <a:prstGeom prst="wedgeEllipseCallout">
              <a:avLst>
                <a:gd name="adj1" fmla="val -45484"/>
                <a:gd name="adj2" fmla="val 158969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2715950" y="1633539"/>
              <a:ext cx="16521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Light is</a:t>
              </a:r>
              <a:r>
                <a:rPr lang="en-US" i="1" dirty="0">
                  <a:solidFill>
                    <a:srgbClr val="000090"/>
                  </a:solidFill>
                </a:rPr>
                <a:t> emitted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in quanta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307171" y="3401396"/>
              <a:ext cx="925905" cy="27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Max Planck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62802" y="3394161"/>
            <a:ext cx="2627498" cy="3189886"/>
            <a:chOff x="-264019" y="3879560"/>
            <a:chExt cx="2080575" cy="2704485"/>
          </a:xfrm>
        </p:grpSpPr>
        <p:pic>
          <p:nvPicPr>
            <p:cNvPr id="10" name="Picture 9" descr="EisteinYoun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638" y="4547112"/>
              <a:ext cx="1440918" cy="203693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4" name="Oval Callout 23"/>
            <p:cNvSpPr/>
            <p:nvPr/>
          </p:nvSpPr>
          <p:spPr>
            <a:xfrm>
              <a:off x="-264019" y="3879560"/>
              <a:ext cx="1328434" cy="714151"/>
            </a:xfrm>
            <a:prstGeom prst="wedgeEllipseCallout">
              <a:avLst>
                <a:gd name="adj1" fmla="val 35308"/>
                <a:gd name="adj2" fmla="val 177290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-199594" y="3968152"/>
              <a:ext cx="1427317" cy="547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The </a:t>
              </a:r>
              <a:r>
                <a:rPr lang="en-US" i="1" dirty="0">
                  <a:solidFill>
                    <a:srgbClr val="000090"/>
                  </a:solidFill>
                </a:rPr>
                <a:t>nature</a:t>
              </a:r>
              <a:r>
                <a:rPr lang="en-US" dirty="0">
                  <a:solidFill>
                    <a:srgbClr val="000090"/>
                  </a:solidFill>
                </a:rPr>
                <a:t> of light is quanta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1840" y="6252840"/>
              <a:ext cx="1111326" cy="287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Albert Einstein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33694" y="3614375"/>
            <a:ext cx="2787297" cy="2975525"/>
            <a:chOff x="1988790" y="4224724"/>
            <a:chExt cx="2245307" cy="2365176"/>
          </a:xfrm>
        </p:grpSpPr>
        <p:pic>
          <p:nvPicPr>
            <p:cNvPr id="11" name="Picture 10" descr="Arthur_Compto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8790" y="4653607"/>
              <a:ext cx="1369096" cy="193629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5" name="Oval Callout 24"/>
            <p:cNvSpPr/>
            <p:nvPr/>
          </p:nvSpPr>
          <p:spPr>
            <a:xfrm>
              <a:off x="2617366" y="4224724"/>
              <a:ext cx="1511520" cy="596515"/>
            </a:xfrm>
            <a:prstGeom prst="wedgeEllipseCallout">
              <a:avLst>
                <a:gd name="adj1" fmla="val -19652"/>
                <a:gd name="adj2" fmla="val 172422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TextBox 29"/>
            <p:cNvSpPr txBox="1"/>
            <p:nvPr/>
          </p:nvSpPr>
          <p:spPr>
            <a:xfrm>
              <a:off x="2536960" y="4265824"/>
              <a:ext cx="16971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Yes, because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photons collide!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10877" y="6291620"/>
              <a:ext cx="1248066" cy="269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Arthur Compton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108475" y="3548901"/>
            <a:ext cx="2810292" cy="3049337"/>
            <a:chOff x="6969881" y="3548900"/>
            <a:chExt cx="2810292" cy="3049337"/>
          </a:xfrm>
        </p:grpSpPr>
        <p:pic>
          <p:nvPicPr>
            <p:cNvPr id="15" name="Picture 14" descr="Niels_Bohr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9881" y="4057681"/>
              <a:ext cx="1790458" cy="2532219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31" name="Oval Callout 30"/>
            <p:cNvSpPr/>
            <p:nvPr/>
          </p:nvSpPr>
          <p:spPr>
            <a:xfrm>
              <a:off x="7816035" y="3548900"/>
              <a:ext cx="1964138" cy="805982"/>
            </a:xfrm>
            <a:prstGeom prst="wedgeEllipseCallout">
              <a:avLst>
                <a:gd name="adj1" fmla="val -26505"/>
                <a:gd name="adj2" fmla="val 202737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46388" y="3575354"/>
              <a:ext cx="1878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Particles are </a:t>
              </a:r>
              <a:r>
                <a:rPr lang="en-US" i="1" dirty="0">
                  <a:solidFill>
                    <a:srgbClr val="000090"/>
                  </a:solidFill>
                </a:rPr>
                <a:t>probability waves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84221" y="6259683"/>
              <a:ext cx="10391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Niels</a:t>
              </a:r>
              <a:r>
                <a:rPr lang="en-US" sz="1600" dirty="0">
                  <a:solidFill>
                    <a:schemeClr val="bg1"/>
                  </a:solidFill>
                </a:rPr>
                <a:t> Bohr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97931" y="435595"/>
            <a:ext cx="3361427" cy="2850827"/>
            <a:chOff x="3657933" y="432512"/>
            <a:chExt cx="2793970" cy="2281056"/>
          </a:xfrm>
        </p:grpSpPr>
        <p:pic>
          <p:nvPicPr>
            <p:cNvPr id="5" name="Picture 4" descr="Christiaan_Huygens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7956" y="731261"/>
              <a:ext cx="1422307" cy="1982307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2" name="Oval Callout 21"/>
            <p:cNvSpPr/>
            <p:nvPr/>
          </p:nvSpPr>
          <p:spPr>
            <a:xfrm>
              <a:off x="3657933" y="442538"/>
              <a:ext cx="1749347" cy="770139"/>
            </a:xfrm>
            <a:prstGeom prst="wedgeEllipseCallout">
              <a:avLst>
                <a:gd name="adj1" fmla="val 53092"/>
                <a:gd name="adj2" fmla="val 49217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938" y="432512"/>
              <a:ext cx="1790080" cy="73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No, similar to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sound light consists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i="1" dirty="0">
                  <a:solidFill>
                    <a:srgbClr val="000090"/>
                  </a:solidFill>
                </a:rPr>
                <a:t>waves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77956" y="2429319"/>
              <a:ext cx="1473947" cy="270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Christiaan</a:t>
              </a:r>
              <a:r>
                <a:rPr lang="en-US" sz="1600" dirty="0">
                  <a:solidFill>
                    <a:schemeClr val="bg1"/>
                  </a:solidFill>
                </a:rPr>
                <a:t> Huygens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83758" y="448125"/>
            <a:ext cx="2679901" cy="2816227"/>
            <a:chOff x="6646522" y="441570"/>
            <a:chExt cx="2303266" cy="2374986"/>
          </a:xfrm>
        </p:grpSpPr>
        <p:pic>
          <p:nvPicPr>
            <p:cNvPr id="7" name="Picture 6" descr="Thomas_Young_(scientist)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46522" y="770642"/>
              <a:ext cx="1606808" cy="2036245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3" name="Oval Callout 22"/>
            <p:cNvSpPr/>
            <p:nvPr/>
          </p:nvSpPr>
          <p:spPr>
            <a:xfrm>
              <a:off x="7429429" y="441570"/>
              <a:ext cx="1520359" cy="620889"/>
            </a:xfrm>
            <a:prstGeom prst="wedgeEllipseCallout">
              <a:avLst>
                <a:gd name="adj1" fmla="val -32978"/>
                <a:gd name="adj2" fmla="val 136435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TextBox 27"/>
            <p:cNvSpPr txBox="1"/>
            <p:nvPr/>
          </p:nvSpPr>
          <p:spPr>
            <a:xfrm>
              <a:off x="7449926" y="471887"/>
              <a:ext cx="1393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Yes, because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it </a:t>
              </a:r>
              <a:r>
                <a:rPr lang="en-US" i="1" dirty="0">
                  <a:solidFill>
                    <a:srgbClr val="000090"/>
                  </a:solidFill>
                </a:rPr>
                <a:t>interferes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31104" y="2531046"/>
              <a:ext cx="1196849" cy="28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Thomas Young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43758" y="3309322"/>
            <a:ext cx="2926952" cy="3223433"/>
            <a:chOff x="4201637" y="3294307"/>
            <a:chExt cx="2730371" cy="2939673"/>
          </a:xfrm>
        </p:grpSpPr>
        <p:pic>
          <p:nvPicPr>
            <p:cNvPr id="13" name="Picture 12" descr="Broglie_Big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01637" y="4132526"/>
              <a:ext cx="1654688" cy="2101454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6" name="Oval Callout 25"/>
            <p:cNvSpPr/>
            <p:nvPr/>
          </p:nvSpPr>
          <p:spPr>
            <a:xfrm>
              <a:off x="5163901" y="3294307"/>
              <a:ext cx="1768107" cy="947179"/>
            </a:xfrm>
            <a:prstGeom prst="wedgeEllipseCallout">
              <a:avLst>
                <a:gd name="adj1" fmla="val -40971"/>
                <a:gd name="adj2" fmla="val 108669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4366967" y="5924497"/>
              <a:ext cx="1398384" cy="308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Louis de Broglie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11278" y="3381792"/>
              <a:ext cx="16341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Particles have a</a:t>
              </a:r>
            </a:p>
            <a:p>
              <a:pPr algn="ctr"/>
              <a:r>
                <a:rPr lang="en-US" i="1" dirty="0">
                  <a:solidFill>
                    <a:srgbClr val="000090"/>
                  </a:solidFill>
                </a:rPr>
                <a:t>wave nature</a:t>
              </a:r>
              <a:r>
                <a:rPr lang="en-US" dirty="0">
                  <a:solidFill>
                    <a:srgbClr val="000090"/>
                  </a:solidFill>
                </a:rPr>
                <a:t>:</a:t>
              </a:r>
              <a:r>
                <a:rPr lang="en-US" dirty="0">
                  <a:solidFill>
                    <a:srgbClr val="000090"/>
                  </a:solidFill>
                  <a:latin typeface="Symbol"/>
                </a:rPr>
                <a:t> </a:t>
              </a:r>
            </a:p>
            <a:p>
              <a:pPr algn="ctr"/>
              <a:r>
                <a:rPr lang="en-US" dirty="0" err="1">
                  <a:solidFill>
                    <a:srgbClr val="000090"/>
                  </a:solidFill>
                  <a:latin typeface="Symbol"/>
                </a:rPr>
                <a:t>l</a:t>
              </a:r>
              <a:r>
                <a:rPr lang="en-US" dirty="0">
                  <a:solidFill>
                    <a:srgbClr val="000090"/>
                  </a:solidFill>
                  <a:latin typeface="Symbol"/>
                </a:rPr>
                <a:t> </a:t>
              </a:r>
              <a:r>
                <a:rPr lang="en-US" dirty="0">
                  <a:solidFill>
                    <a:srgbClr val="000090"/>
                  </a:solidFill>
                </a:rPr>
                <a:t>= </a:t>
              </a:r>
              <a:r>
                <a:rPr lang="en-US" dirty="0" err="1">
                  <a:solidFill>
                    <a:srgbClr val="000090"/>
                  </a:solidFill>
                </a:rPr>
                <a:t>h/p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751720" y="2747280"/>
            <a:ext cx="4586897" cy="1077218"/>
          </a:xfrm>
          <a:prstGeom prst="rect">
            <a:avLst/>
          </a:prstGeom>
          <a:solidFill>
            <a:schemeClr val="bg1"/>
          </a:solidFill>
          <a:ln w="508000">
            <a:solidFill>
              <a:schemeClr val="bg1"/>
            </a:solidFill>
          </a:ln>
          <a:effectLst>
            <a:glow rad="127000">
              <a:srgbClr val="FFFF00"/>
            </a:glow>
          </a:effectLst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“Particle” and “Wave” are 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complementary aspects.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56089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Don’t Watch the Electrons</a:t>
            </a:r>
          </a:p>
        </p:txBody>
      </p:sp>
      <p:pic>
        <p:nvPicPr>
          <p:cNvPr id="4" name="Picture 3" descr="FeynmanLecturesElectron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71" y="1211267"/>
            <a:ext cx="9144000" cy="4435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28707" y="4977565"/>
            <a:ext cx="1375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 </a:t>
            </a:r>
            <a:r>
              <a:rPr lang="en-US" dirty="0"/>
              <a:t>+ </a:t>
            </a:r>
            <a:r>
              <a:rPr lang="en-US" dirty="0">
                <a:latin typeface="Symbol"/>
              </a:rPr>
              <a:t>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68351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68351" y="4949633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7103" y="5579612"/>
            <a:ext cx="9587433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It requires an observation to let the quantum wave function “collapse” into reality.</a:t>
            </a:r>
          </a:p>
          <a:p>
            <a:r>
              <a:rPr lang="en-US" sz="2200" dirty="0">
                <a:solidFill>
                  <a:srgbClr val="C00000"/>
                </a:solidFill>
              </a:rPr>
              <a:t>As long as no measurement is made the wave function keeps “all options open”.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7551" y="658549"/>
            <a:ext cx="7842788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When we don’t watch through through which slit the electrons go, 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the electron is an object that interferes with itself!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05998" y="6321897"/>
            <a:ext cx="9366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If you watch </a:t>
            </a:r>
            <a:r>
              <a:rPr lang="en-US" sz="2000" b="1" i="1" dirty="0">
                <a:solidFill>
                  <a:srgbClr val="7030A0"/>
                </a:solidFill>
              </a:rPr>
              <a:t>half the time</a:t>
            </a:r>
            <a:r>
              <a:rPr lang="en-US" sz="2000" dirty="0">
                <a:solidFill>
                  <a:srgbClr val="7030A0"/>
                </a:solidFill>
              </a:rPr>
              <a:t>; you only get the interference for the cases you </a:t>
            </a:r>
            <a:r>
              <a:rPr lang="en-US" sz="2000" b="1" i="1" dirty="0">
                <a:solidFill>
                  <a:srgbClr val="7030A0"/>
                </a:solidFill>
              </a:rPr>
              <a:t>did not watch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95DE06-9957-A70E-9F59-A8A1BF841E59}"/>
              </a:ext>
            </a:extLst>
          </p:cNvPr>
          <p:cNvCxnSpPr>
            <a:cxnSpLocks/>
          </p:cNvCxnSpPr>
          <p:nvPr/>
        </p:nvCxnSpPr>
        <p:spPr>
          <a:xfrm flipV="1">
            <a:off x="4404860" y="2668955"/>
            <a:ext cx="1491328" cy="934857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E0BB99-050E-AB63-02CE-142BB6C8BC23}"/>
              </a:ext>
            </a:extLst>
          </p:cNvPr>
          <p:cNvCxnSpPr>
            <a:cxnSpLocks/>
          </p:cNvCxnSpPr>
          <p:nvPr/>
        </p:nvCxnSpPr>
        <p:spPr>
          <a:xfrm>
            <a:off x="2590496" y="3377234"/>
            <a:ext cx="1814364" cy="226578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52F72CD-B260-606F-2E38-93FC8693BAD6}"/>
              </a:ext>
            </a:extLst>
          </p:cNvPr>
          <p:cNvCxnSpPr>
            <a:cxnSpLocks/>
          </p:cNvCxnSpPr>
          <p:nvPr/>
        </p:nvCxnSpPr>
        <p:spPr>
          <a:xfrm flipV="1">
            <a:off x="4395239" y="2668955"/>
            <a:ext cx="1500949" cy="378151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C6763F-663B-33A8-0E0B-47D38EDEEB3C}"/>
              </a:ext>
            </a:extLst>
          </p:cNvPr>
          <p:cNvCxnSpPr>
            <a:cxnSpLocks/>
          </p:cNvCxnSpPr>
          <p:nvPr/>
        </p:nvCxnSpPr>
        <p:spPr>
          <a:xfrm flipV="1">
            <a:off x="2590496" y="3047106"/>
            <a:ext cx="1804743" cy="330128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40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Don’t Watch the Electrons</a:t>
            </a:r>
          </a:p>
        </p:txBody>
      </p:sp>
      <p:pic>
        <p:nvPicPr>
          <p:cNvPr id="4" name="Picture 3" descr="FeynmanLecturesElectron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71" y="1211267"/>
            <a:ext cx="9144000" cy="4435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28707" y="4977565"/>
            <a:ext cx="1375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|y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68351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|y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68351" y="4949633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|y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7551" y="658549"/>
            <a:ext cx="7842788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we don’t watch through through which slit the electrons go,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electron is an object that interferes with itself!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8DE32-1468-D7A7-4F57-EAA7D1F0EFD1}"/>
              </a:ext>
            </a:extLst>
          </p:cNvPr>
          <p:cNvSpPr txBox="1"/>
          <p:nvPr/>
        </p:nvSpPr>
        <p:spPr>
          <a:xfrm>
            <a:off x="1277551" y="1790352"/>
            <a:ext cx="9484578" cy="830997"/>
          </a:xfrm>
          <a:prstGeom prst="rect">
            <a:avLst/>
          </a:prstGeom>
          <a:solidFill>
            <a:schemeClr val="bg1"/>
          </a:solidFill>
          <a:ln w="25400">
            <a:solidFill>
              <a:srgbClr val="CC00FF"/>
            </a:solidFill>
          </a:ln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rgbClr val="CC00FF"/>
                </a:solidFill>
              </a:rPr>
              <a:t>By the act of watching a quantum object we interfere with the quantum system and force it to bring one of its possible quantum states into reality.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679CB3-3A92-F331-B39A-49BCEAD4FDDA}"/>
              </a:ext>
            </a:extLst>
          </p:cNvPr>
          <p:cNvCxnSpPr>
            <a:cxnSpLocks/>
          </p:cNvCxnSpPr>
          <p:nvPr/>
        </p:nvCxnSpPr>
        <p:spPr>
          <a:xfrm flipV="1">
            <a:off x="4404860" y="2668955"/>
            <a:ext cx="1491328" cy="934857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4B07A8-9B14-67CE-89BE-5DB6305FDDF5}"/>
              </a:ext>
            </a:extLst>
          </p:cNvPr>
          <p:cNvCxnSpPr>
            <a:cxnSpLocks/>
          </p:cNvCxnSpPr>
          <p:nvPr/>
        </p:nvCxnSpPr>
        <p:spPr>
          <a:xfrm>
            <a:off x="2590496" y="3377234"/>
            <a:ext cx="1814364" cy="226578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D58775-2A5E-5B98-CD7F-0D3306A234BD}"/>
              </a:ext>
            </a:extLst>
          </p:cNvPr>
          <p:cNvCxnSpPr>
            <a:cxnSpLocks/>
          </p:cNvCxnSpPr>
          <p:nvPr/>
        </p:nvCxnSpPr>
        <p:spPr>
          <a:xfrm flipV="1">
            <a:off x="4395239" y="2668955"/>
            <a:ext cx="1500949" cy="378151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753D5A-EE04-F7DF-5C25-96A05560C764}"/>
              </a:ext>
            </a:extLst>
          </p:cNvPr>
          <p:cNvCxnSpPr>
            <a:cxnSpLocks/>
          </p:cNvCxnSpPr>
          <p:nvPr/>
        </p:nvCxnSpPr>
        <p:spPr>
          <a:xfrm flipV="1">
            <a:off x="2590496" y="3047106"/>
            <a:ext cx="1804743" cy="330128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6D23F0D-9B75-5AC4-3EA8-873AD95C0B88}"/>
              </a:ext>
            </a:extLst>
          </p:cNvPr>
          <p:cNvSpPr txBox="1"/>
          <p:nvPr/>
        </p:nvSpPr>
        <p:spPr>
          <a:xfrm>
            <a:off x="1477103" y="5579612"/>
            <a:ext cx="9587433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It requires an observation to let the quantum wave function “collapse” into reality.</a:t>
            </a:r>
          </a:p>
          <a:p>
            <a:r>
              <a:rPr lang="en-US" sz="2200" dirty="0">
                <a:solidFill>
                  <a:srgbClr val="C00000"/>
                </a:solidFill>
              </a:rPr>
              <a:t>As long as no measurement is made the wave function keeps “all options open”.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17724E-958B-F266-0AB4-C797D89D3553}"/>
              </a:ext>
            </a:extLst>
          </p:cNvPr>
          <p:cNvSpPr txBox="1"/>
          <p:nvPr/>
        </p:nvSpPr>
        <p:spPr>
          <a:xfrm>
            <a:off x="1505998" y="6321897"/>
            <a:ext cx="9366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If you watch </a:t>
            </a:r>
            <a:r>
              <a:rPr lang="en-US" sz="2000" b="1" i="1" dirty="0">
                <a:solidFill>
                  <a:srgbClr val="7030A0"/>
                </a:solidFill>
              </a:rPr>
              <a:t>half the time</a:t>
            </a:r>
            <a:r>
              <a:rPr lang="en-US" sz="2000" dirty="0">
                <a:solidFill>
                  <a:srgbClr val="7030A0"/>
                </a:solidFill>
              </a:rPr>
              <a:t>; you only get the interference for the cases you </a:t>
            </a:r>
            <a:r>
              <a:rPr lang="en-US" sz="2000" b="1" i="1" dirty="0">
                <a:solidFill>
                  <a:srgbClr val="7030A0"/>
                </a:solidFill>
              </a:rPr>
              <a:t>did not watch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745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Wave Particle Duality</a:t>
            </a:r>
          </a:p>
        </p:txBody>
      </p:sp>
      <p:pic>
        <p:nvPicPr>
          <p:cNvPr id="4" name="Picture 3" descr="Wave-Particle-Pe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66" y="954227"/>
            <a:ext cx="9041735" cy="4816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0094" y="5848460"/>
            <a:ext cx="72848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Next lecture we will try to out-smart nature one step further…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… and face the consequences.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27800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Next Lecture: Wheeler’s Delayed Choice</a:t>
            </a:r>
          </a:p>
        </p:txBody>
      </p:sp>
      <p:pic>
        <p:nvPicPr>
          <p:cNvPr id="6" name="Picture 5" descr="JohnWheel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145" y="189010"/>
            <a:ext cx="2066696" cy="236943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32823" y="746392"/>
            <a:ext cx="317266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u="sng" dirty="0"/>
              <a:t>John Wheeler (1911 – 2008):</a:t>
            </a:r>
          </a:p>
          <a:p>
            <a:r>
              <a:rPr lang="en-US" dirty="0"/>
              <a:t>Famous for work on gravitation</a:t>
            </a:r>
          </a:p>
          <a:p>
            <a:r>
              <a:rPr lang="en-US" dirty="0"/>
              <a:t>(Black holes – quantum gravity)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2899" y="1196310"/>
            <a:ext cx="4910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Replace detectors D</a:t>
            </a:r>
            <a:r>
              <a:rPr lang="en-US" sz="2000" baseline="-25000" dirty="0">
                <a:solidFill>
                  <a:srgbClr val="7030A0"/>
                </a:solidFill>
              </a:rPr>
              <a:t>1</a:t>
            </a:r>
            <a:r>
              <a:rPr lang="en-US" sz="2000" dirty="0">
                <a:solidFill>
                  <a:srgbClr val="7030A0"/>
                </a:solidFill>
              </a:rPr>
              <a:t> and D</a:t>
            </a:r>
            <a:r>
              <a:rPr lang="en-US" sz="2000" baseline="-25000" dirty="0">
                <a:solidFill>
                  <a:srgbClr val="7030A0"/>
                </a:solidFill>
              </a:rPr>
              <a:t>2</a:t>
            </a:r>
            <a:r>
              <a:rPr lang="en-US" sz="2000" dirty="0">
                <a:solidFill>
                  <a:srgbClr val="7030A0"/>
                </a:solidFill>
              </a:rPr>
              <a:t> with telescopes </a:t>
            </a:r>
            <a:r>
              <a:rPr lang="en-US" sz="2000" dirty="0">
                <a:solidFill>
                  <a:srgbClr val="0432FF"/>
                </a:solidFill>
              </a:rPr>
              <a:t>T</a:t>
            </a:r>
            <a:r>
              <a:rPr lang="en-US" sz="2000" baseline="-25000" dirty="0">
                <a:solidFill>
                  <a:srgbClr val="0432FF"/>
                </a:solidFill>
              </a:rPr>
              <a:t>1</a:t>
            </a:r>
            <a:r>
              <a:rPr lang="en-US" sz="2000" dirty="0">
                <a:solidFill>
                  <a:srgbClr val="7030A0"/>
                </a:solidFill>
              </a:rPr>
              <a:t> and </a:t>
            </a:r>
            <a:r>
              <a:rPr lang="en-US" sz="2000" dirty="0">
                <a:solidFill>
                  <a:srgbClr val="0432FF"/>
                </a:solidFill>
              </a:rPr>
              <a:t>T</a:t>
            </a:r>
            <a:r>
              <a:rPr lang="en-US" sz="2000" baseline="-25000" dirty="0">
                <a:solidFill>
                  <a:srgbClr val="0432FF"/>
                </a:solidFill>
              </a:rPr>
              <a:t>2</a:t>
            </a:r>
            <a:r>
              <a:rPr lang="en-US" sz="2000" dirty="0">
                <a:solidFill>
                  <a:srgbClr val="7030A0"/>
                </a:solidFill>
              </a:rPr>
              <a:t> which are focused on slits 1 and 2</a:t>
            </a:r>
          </a:p>
        </p:txBody>
      </p:sp>
      <p:grpSp>
        <p:nvGrpSpPr>
          <p:cNvPr id="3" name="Group 10"/>
          <p:cNvGrpSpPr/>
          <p:nvPr/>
        </p:nvGrpSpPr>
        <p:grpSpPr>
          <a:xfrm>
            <a:off x="1008529" y="2976015"/>
            <a:ext cx="4247870" cy="3052338"/>
            <a:chOff x="326073" y="3054673"/>
            <a:chExt cx="3852815" cy="3148489"/>
          </a:xfrm>
        </p:grpSpPr>
        <p:pic>
          <p:nvPicPr>
            <p:cNvPr id="4" name="Picture 3" descr="FeynmanLightSourc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30" y="3475120"/>
              <a:ext cx="3526429" cy="2586304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26073" y="3054673"/>
              <a:ext cx="3852815" cy="3148489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5449161" y="4308691"/>
            <a:ext cx="489956" cy="3301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1529" y="2018668"/>
            <a:ext cx="6084205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What happens if we </a:t>
            </a:r>
            <a:r>
              <a:rPr lang="en-US" sz="2200" b="1" i="1" dirty="0">
                <a:solidFill>
                  <a:schemeClr val="accent1"/>
                </a:solidFill>
              </a:rPr>
              <a:t>afterwards would reconstruct </a:t>
            </a:r>
            <a:r>
              <a:rPr lang="en-US" sz="2200" dirty="0">
                <a:solidFill>
                  <a:schemeClr val="accent1"/>
                </a:solidFill>
              </a:rPr>
              <a:t>whether the electron went through slit 1 or slit 2?</a:t>
            </a:r>
          </a:p>
        </p:txBody>
      </p:sp>
      <p:pic>
        <p:nvPicPr>
          <p:cNvPr id="16" name="Picture 15" descr="FeynmanSlitWheeler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281" y="2976015"/>
            <a:ext cx="4319442" cy="30523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9580939" y="3609501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80939" y="4638873"/>
            <a:ext cx="3770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1292" y="6127550"/>
            <a:ext cx="10394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Try to out-smart nature one step further… and face the consequences</a:t>
            </a:r>
            <a:r>
              <a:rPr lang="en-US" sz="2200">
                <a:solidFill>
                  <a:srgbClr val="C00000"/>
                </a:solidFill>
              </a:rPr>
              <a:t>: Schrödinger’s </a:t>
            </a:r>
            <a:r>
              <a:rPr lang="en-US" sz="2200" dirty="0">
                <a:solidFill>
                  <a:srgbClr val="C00000"/>
                </a:solidFill>
              </a:rPr>
              <a:t>cat.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26023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Next Lecture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2" y="1704042"/>
            <a:ext cx="10883860" cy="3647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721410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Uncertainty Relation</a:t>
            </a:r>
          </a:p>
        </p:txBody>
      </p:sp>
      <p:pic>
        <p:nvPicPr>
          <p:cNvPr id="6" name="Picture 5" descr="Heisenber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08" y="1904231"/>
            <a:ext cx="2262580" cy="358892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 descr="Schrod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657" y="1966163"/>
            <a:ext cx="2475348" cy="33174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27052" y="878352"/>
            <a:ext cx="861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It is  </a:t>
            </a:r>
            <a:r>
              <a:rPr lang="en-US" sz="2200" b="1" i="1" dirty="0">
                <a:solidFill>
                  <a:schemeClr val="accent1"/>
                </a:solidFill>
              </a:rPr>
              <a:t>not</a:t>
            </a:r>
            <a:r>
              <a:rPr lang="en-US" sz="2200" dirty="0">
                <a:solidFill>
                  <a:schemeClr val="accent1"/>
                </a:solidFill>
              </a:rPr>
              <a:t> possible to determine </a:t>
            </a:r>
            <a:r>
              <a:rPr lang="en-US" sz="2200" b="1" i="1" dirty="0">
                <a:solidFill>
                  <a:schemeClr val="accent1"/>
                </a:solidFill>
              </a:rPr>
              <a:t>position</a:t>
            </a:r>
            <a:r>
              <a:rPr lang="en-US" sz="2200" dirty="0">
                <a:solidFill>
                  <a:schemeClr val="accent1"/>
                </a:solidFill>
              </a:rPr>
              <a:t> and </a:t>
            </a:r>
            <a:r>
              <a:rPr lang="en-US" sz="2200" b="1" i="1" dirty="0">
                <a:solidFill>
                  <a:schemeClr val="accent1"/>
                </a:solidFill>
              </a:rPr>
              <a:t>momentum</a:t>
            </a:r>
            <a:r>
              <a:rPr lang="en-US" sz="2200" dirty="0">
                <a:solidFill>
                  <a:schemeClr val="accent1"/>
                </a:solidFill>
              </a:rPr>
              <a:t> at the same time: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2587" y="6204006"/>
            <a:ext cx="9398086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A particle </a:t>
            </a:r>
            <a:r>
              <a:rPr lang="en-US" sz="2200" b="1" i="1" dirty="0">
                <a:solidFill>
                  <a:srgbClr val="7030A0"/>
                </a:solidFill>
              </a:rPr>
              <a:t>does not have </a:t>
            </a:r>
            <a:r>
              <a:rPr lang="en-US" sz="2200" dirty="0">
                <a:solidFill>
                  <a:srgbClr val="7030A0"/>
                </a:solidFill>
              </a:rPr>
              <a:t>well defined position and momentum at the same time.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4818" y="5047822"/>
            <a:ext cx="201035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Werner Heisenberg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82405" y="4849157"/>
            <a:ext cx="1893852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Erwin Schrödinger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216119" y="1981153"/>
            <a:ext cx="5453119" cy="3459743"/>
            <a:chOff x="591667" y="968192"/>
            <a:chExt cx="5863254" cy="362423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907" y="968192"/>
              <a:ext cx="5242014" cy="3624238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793375" y="1335503"/>
              <a:ext cx="13447" cy="2859979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flipH="1">
              <a:off x="591667" y="2501153"/>
              <a:ext cx="605121" cy="428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en-US" dirty="0" err="1"/>
                <a:t>p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246687" y="483769"/>
                <a:ext cx="2156424" cy="13011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≥</m:t>
                      </m:r>
                      <m:f>
                        <m:fPr>
                          <m:ctrlPr>
                            <a:rPr lang="mr-IN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ℏ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b="0" dirty="0">
                  <a:solidFill>
                    <a:srgbClr val="C00000"/>
                  </a:solidFill>
                </a:endParaRPr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6687" y="483769"/>
                <a:ext cx="2156424" cy="130112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68459" y="5289345"/>
                <a:ext cx="1688026" cy="73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h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𝜆</m:t>
                          </m:r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h𝑓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459" y="5289345"/>
                <a:ext cx="1688026" cy="7360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39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wave function </a:t>
            </a:r>
            <a:r>
              <a:rPr lang="en-US" dirty="0">
                <a:latin typeface="Symbol"/>
              </a:rPr>
              <a:t>y</a:t>
            </a:r>
            <a:endParaRPr lang="en-US" dirty="0"/>
          </a:p>
        </p:txBody>
      </p:sp>
      <p:pic>
        <p:nvPicPr>
          <p:cNvPr id="4" name="Picture 3" descr="Quantum_mechanics_travelling_wavefunctions.png"/>
          <p:cNvPicPr>
            <a:picLocks noChangeAspect="1"/>
          </p:cNvPicPr>
          <p:nvPr/>
        </p:nvPicPr>
        <p:blipFill rotWithShape="1">
          <a:blip r:embed="rId2"/>
          <a:srcRect r="50128" b="51776"/>
          <a:stretch/>
        </p:blipFill>
        <p:spPr>
          <a:xfrm>
            <a:off x="1190854" y="1232057"/>
            <a:ext cx="4252676" cy="2339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5364" y="751280"/>
            <a:ext cx="2816925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Momentum badly known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0281" y="708419"/>
            <a:ext cx="2361993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Position fairly known</a:t>
            </a:r>
          </a:p>
        </p:txBody>
      </p:sp>
      <p:pic>
        <p:nvPicPr>
          <p:cNvPr id="9" name="Picture 8" descr="Quantum_mechanics_travelling_wavefunctions.png"/>
          <p:cNvPicPr>
            <a:picLocks noChangeAspect="1"/>
          </p:cNvPicPr>
          <p:nvPr/>
        </p:nvPicPr>
        <p:blipFill rotWithShape="1">
          <a:blip r:embed="rId2"/>
          <a:srcRect l="48588" b="51677"/>
          <a:stretch/>
        </p:blipFill>
        <p:spPr>
          <a:xfrm>
            <a:off x="6629401" y="1227289"/>
            <a:ext cx="4384012" cy="234458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714998" y="21859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3980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wave function </a:t>
            </a:r>
            <a:r>
              <a:rPr lang="en-US" dirty="0">
                <a:latin typeface="Symbol"/>
              </a:rPr>
              <a:t>y</a:t>
            </a:r>
            <a:endParaRPr lang="en-US" dirty="0"/>
          </a:p>
        </p:txBody>
      </p:sp>
      <p:pic>
        <p:nvPicPr>
          <p:cNvPr id="4" name="Picture 3" descr="Quantum_mechanics_travelling_wavefunctions.png"/>
          <p:cNvPicPr>
            <a:picLocks noChangeAspect="1"/>
          </p:cNvPicPr>
          <p:nvPr/>
        </p:nvPicPr>
        <p:blipFill rotWithShape="1">
          <a:blip r:embed="rId3"/>
          <a:srcRect r="50128"/>
          <a:stretch/>
        </p:blipFill>
        <p:spPr>
          <a:xfrm>
            <a:off x="1190854" y="1232057"/>
            <a:ext cx="4252676" cy="4851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5364" y="751280"/>
            <a:ext cx="2816925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Momentum badly known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0281" y="708419"/>
            <a:ext cx="2361993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Position fairly known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0892" y="6124679"/>
            <a:ext cx="2408544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Position badly known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2904" y="6124679"/>
            <a:ext cx="2770374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Momentum fairly known</a:t>
            </a:r>
          </a:p>
        </p:txBody>
      </p:sp>
      <p:pic>
        <p:nvPicPr>
          <p:cNvPr id="9" name="Picture 8" descr="Quantum_mechanics_travelling_wavefunctions.png"/>
          <p:cNvPicPr>
            <a:picLocks noChangeAspect="1"/>
          </p:cNvPicPr>
          <p:nvPr/>
        </p:nvPicPr>
        <p:blipFill rotWithShape="1">
          <a:blip r:embed="rId3"/>
          <a:srcRect l="48588"/>
          <a:stretch/>
        </p:blipFill>
        <p:spPr>
          <a:xfrm>
            <a:off x="6629401" y="1227289"/>
            <a:ext cx="4384012" cy="485194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714998" y="21859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738807" y="449583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63D5FB-5A97-D94E-8E0D-85113696EF5A}"/>
              </a:ext>
            </a:extLst>
          </p:cNvPr>
          <p:cNvSpPr txBox="1"/>
          <p:nvPr/>
        </p:nvSpPr>
        <p:spPr>
          <a:xfrm>
            <a:off x="4944166" y="1560537"/>
            <a:ext cx="1589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en-NL" sz="1600" dirty="0">
                <a:solidFill>
                  <a:srgbClr val="FF0000"/>
                </a:solidFill>
              </a:rPr>
              <a:t>probability </a:t>
            </a:r>
            <a:r>
              <a:rPr lang="en-GB" sz="1600" dirty="0">
                <a:solidFill>
                  <a:srgbClr val="FF0000"/>
                </a:solidFill>
              </a:rPr>
              <a:t>f</a:t>
            </a:r>
            <a:r>
              <a:rPr lang="en-NL" sz="1600" dirty="0">
                <a:solidFill>
                  <a:srgbClr val="FF0000"/>
                </a:solidFill>
              </a:rPr>
              <a:t>or</a:t>
            </a:r>
          </a:p>
          <a:p>
            <a:r>
              <a:rPr lang="en-NL" sz="1600" dirty="0">
                <a:solidFill>
                  <a:srgbClr val="FF0000"/>
                </a:solidFill>
              </a:rPr>
              <a:t> being at any 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C211B-941E-3A53-C67D-A29D36F7772B}"/>
              </a:ext>
            </a:extLst>
          </p:cNvPr>
          <p:cNvSpPr txBox="1"/>
          <p:nvPr/>
        </p:nvSpPr>
        <p:spPr>
          <a:xfrm>
            <a:off x="5158226" y="3849294"/>
            <a:ext cx="1615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en-NL" sz="1600" dirty="0">
                <a:solidFill>
                  <a:srgbClr val="FF0000"/>
                </a:solidFill>
              </a:rPr>
              <a:t>probability for</a:t>
            </a:r>
          </a:p>
          <a:p>
            <a:r>
              <a:rPr lang="en-GB" sz="1600" dirty="0">
                <a:solidFill>
                  <a:srgbClr val="FF0000"/>
                </a:solidFill>
              </a:rPr>
              <a:t>being at</a:t>
            </a:r>
            <a:r>
              <a:rPr lang="en-NL" sz="1600" dirty="0">
                <a:solidFill>
                  <a:srgbClr val="FF0000"/>
                </a:solidFill>
              </a:rPr>
              <a:t> any 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305C6A-9C4A-5DA7-AB65-391E90B7A4B8}"/>
              </a:ext>
            </a:extLst>
          </p:cNvPr>
          <p:cNvSpPr txBox="1"/>
          <p:nvPr/>
        </p:nvSpPr>
        <p:spPr>
          <a:xfrm>
            <a:off x="10546404" y="1625490"/>
            <a:ext cx="1589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0432FF"/>
                </a:solidFill>
                <a:sym typeface="Wingdings" pitchFamily="2" charset="2"/>
              </a:rPr>
              <a:t></a:t>
            </a:r>
            <a:r>
              <a:rPr lang="en-NL" sz="1600" dirty="0">
                <a:solidFill>
                  <a:srgbClr val="0432FF"/>
                </a:solidFill>
              </a:rPr>
              <a:t>probability </a:t>
            </a:r>
            <a:r>
              <a:rPr lang="en-GB" sz="1600" dirty="0">
                <a:solidFill>
                  <a:srgbClr val="0432FF"/>
                </a:solidFill>
              </a:rPr>
              <a:t>f</a:t>
            </a:r>
            <a:r>
              <a:rPr lang="en-NL" sz="1600" dirty="0">
                <a:solidFill>
                  <a:srgbClr val="0432FF"/>
                </a:solidFill>
              </a:rPr>
              <a:t>or</a:t>
            </a:r>
          </a:p>
          <a:p>
            <a:r>
              <a:rPr lang="en-NL" sz="1600" dirty="0">
                <a:solidFill>
                  <a:srgbClr val="0432FF"/>
                </a:solidFill>
              </a:rPr>
              <a:t>having 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C64B1C-9886-F80A-920E-79BBCFCD8B2B}"/>
              </a:ext>
            </a:extLst>
          </p:cNvPr>
          <p:cNvSpPr txBox="1"/>
          <p:nvPr/>
        </p:nvSpPr>
        <p:spPr>
          <a:xfrm>
            <a:off x="10469351" y="3746226"/>
            <a:ext cx="1589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0432FF"/>
                </a:solidFill>
                <a:sym typeface="Wingdings" pitchFamily="2" charset="2"/>
              </a:rPr>
              <a:t></a:t>
            </a:r>
            <a:r>
              <a:rPr lang="en-NL" sz="1600" dirty="0">
                <a:solidFill>
                  <a:srgbClr val="0432FF"/>
                </a:solidFill>
              </a:rPr>
              <a:t>probability </a:t>
            </a:r>
            <a:r>
              <a:rPr lang="en-GB" sz="1600" dirty="0">
                <a:solidFill>
                  <a:srgbClr val="0432FF"/>
                </a:solidFill>
              </a:rPr>
              <a:t>f</a:t>
            </a:r>
            <a:r>
              <a:rPr lang="en-NL" sz="1600" dirty="0">
                <a:solidFill>
                  <a:srgbClr val="0432FF"/>
                </a:solidFill>
              </a:rPr>
              <a:t>or</a:t>
            </a:r>
          </a:p>
          <a:p>
            <a:r>
              <a:rPr lang="en-NL" sz="1600" dirty="0">
                <a:solidFill>
                  <a:srgbClr val="0432FF"/>
                </a:solidFill>
              </a:rPr>
              <a:t> having any 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E36B78-BF1A-F0A1-55E5-771AC7FB1498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926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0611" y="1475854"/>
            <a:ext cx="1537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1"/>
                </a:solidFill>
              </a:rPr>
              <a:t>Lecture </a:t>
            </a:r>
            <a:r>
              <a:rPr lang="en-US" sz="2800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9107" y="2265264"/>
            <a:ext cx="5320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Feynman’s Double </a:t>
            </a:r>
            <a:r>
              <a:rPr lang="en-US" sz="2800">
                <a:solidFill>
                  <a:schemeClr val="accent1"/>
                </a:solidFill>
              </a:rPr>
              <a:t>Slit Experiment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1758" y="1295663"/>
            <a:ext cx="7542593" cy="175043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96949" y="3940104"/>
            <a:ext cx="8561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“It doesn’t matter how beautiful your theory is, it doesn’t matter how smart you are. If it doesn’t agree with experiment it’s wrong.”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accent1"/>
                </a:solidFill>
              </a:rPr>
              <a:t> Richard Feynman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03155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Richard Feynman (1918 – 1988)                               .</a:t>
            </a:r>
          </a:p>
        </p:txBody>
      </p:sp>
      <p:pic>
        <p:nvPicPr>
          <p:cNvPr id="4" name="Picture 3" descr="Richard_Feynman_Nob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557" y="173793"/>
            <a:ext cx="2713551" cy="37989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36691" y="779374"/>
            <a:ext cx="5901167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chemeClr val="accent1"/>
                </a:solidFill>
              </a:rPr>
              <a:t>Nobelprize</a:t>
            </a:r>
            <a:r>
              <a:rPr lang="en-US" sz="2200" dirty="0">
                <a:solidFill>
                  <a:schemeClr val="accent1"/>
                </a:solidFill>
              </a:rPr>
              <a:t> 1965: Quantum Electrodynamics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(Path Integral formulation of quantum mechanics)</a:t>
            </a:r>
          </a:p>
        </p:txBody>
      </p:sp>
      <p:pic>
        <p:nvPicPr>
          <p:cNvPr id="6" name="Picture 5" descr="Challenger_explos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35" y="2922538"/>
            <a:ext cx="4621550" cy="37410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28731" y="2977227"/>
            <a:ext cx="2763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Challenger disaster 1986</a:t>
            </a:r>
          </a:p>
        </p:txBody>
      </p:sp>
      <p:pic>
        <p:nvPicPr>
          <p:cNvPr id="8" name="Picture 7" descr="feynman-diagram-tattoo-1.jpg"/>
          <p:cNvPicPr>
            <a:picLocks noChangeAspect="1"/>
          </p:cNvPicPr>
          <p:nvPr/>
        </p:nvPicPr>
        <p:blipFill rotWithShape="1">
          <a:blip r:embed="rId5"/>
          <a:srcRect b="18306"/>
          <a:stretch/>
        </p:blipFill>
        <p:spPr>
          <a:xfrm>
            <a:off x="6664470" y="4146557"/>
            <a:ext cx="4458078" cy="251706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764438" y="4329252"/>
            <a:ext cx="2048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Feynman diagram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159" y="1644371"/>
            <a:ext cx="29380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・Feynman diagrams</a:t>
            </a:r>
          </a:p>
          <a:p>
            <a:r>
              <a:rPr lang="en-US" sz="2000" dirty="0">
                <a:solidFill>
                  <a:srgbClr val="7030A0"/>
                </a:solidFill>
              </a:rPr>
              <a:t>・Challenger investigation</a:t>
            </a:r>
          </a:p>
          <a:p>
            <a:r>
              <a:rPr lang="en-US" sz="2000" dirty="0">
                <a:solidFill>
                  <a:srgbClr val="7030A0"/>
                </a:solidFill>
              </a:rPr>
              <a:t>・Popular books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400" y="1635511"/>
            <a:ext cx="2289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Mostly known from: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00874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15238</TotalTime>
  <Words>2722</Words>
  <Application>Microsoft Macintosh PowerPoint</Application>
  <PresentationFormat>Widescreen</PresentationFormat>
  <Paragraphs>478</Paragraphs>
  <Slides>44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Symbol</vt:lpstr>
      <vt:lpstr>Office Theme</vt:lpstr>
      <vt:lpstr>1_Office Theme</vt:lpstr>
      <vt:lpstr>PowerPoint Presentation</vt:lpstr>
      <vt:lpstr>   The Relativistic Quantum World</vt:lpstr>
      <vt:lpstr>   Quantum Mechanics</vt:lpstr>
      <vt:lpstr>   Quantum Mechanics</vt:lpstr>
      <vt:lpstr>   Uncertainty Relation</vt:lpstr>
      <vt:lpstr>   The wave function y</vt:lpstr>
      <vt:lpstr>   The wave function y</vt:lpstr>
      <vt:lpstr>PowerPoint Presentation</vt:lpstr>
      <vt:lpstr>   Richard Feynman (1918 – 1988)                               .</vt:lpstr>
      <vt:lpstr>   Richard Feynman (1918 – 1988)                               .</vt:lpstr>
      <vt:lpstr>   Richard Feynman and the double slit experiment</vt:lpstr>
      <vt:lpstr>   The Double Slit Experiment</vt:lpstr>
      <vt:lpstr>   Case 1: Experiment with Bullets</vt:lpstr>
      <vt:lpstr>   Case 1: Experiment with Bullets</vt:lpstr>
      <vt:lpstr>   The Double Slit Experiment</vt:lpstr>
      <vt:lpstr>   Waves &amp;  Interference : water, sound, light</vt:lpstr>
      <vt:lpstr>   Case 2: Experiment with Waves</vt:lpstr>
      <vt:lpstr>   Intermezzo: Wave Oscillation &amp; Intensity</vt:lpstr>
      <vt:lpstr>   Case 2: Experiment with Waves</vt:lpstr>
      <vt:lpstr>   For math lovers: let’s calculate</vt:lpstr>
      <vt:lpstr>   Interference of Waves</vt:lpstr>
      <vt:lpstr>   Case 2: Experiment with Waves</vt:lpstr>
      <vt:lpstr>   Case 2: Experiment with Waves</vt:lpstr>
      <vt:lpstr>   Double Slit Experiment with Light (Young)</vt:lpstr>
      <vt:lpstr>   The Double Slit Experiment</vt:lpstr>
      <vt:lpstr>   Case 3: Experiment with Electrons</vt:lpstr>
      <vt:lpstr>   Case 3: Experiment with Electrons</vt:lpstr>
      <vt:lpstr>   Case 3: Experiment with Electrons</vt:lpstr>
      <vt:lpstr>   Case 3: Experiment with Electrons</vt:lpstr>
      <vt:lpstr>   Case 3: Experiment with Electrons</vt:lpstr>
      <vt:lpstr>   Case 3: Experiment with Electrons</vt:lpstr>
      <vt:lpstr>   Case 3: Experiment with Electrons</vt:lpstr>
      <vt:lpstr>   Case 3: Experiment with Electrons</vt:lpstr>
      <vt:lpstr>   Case 3: Experiment with Electrons</vt:lpstr>
      <vt:lpstr>   Case 3: Experiment with Electrons</vt:lpstr>
      <vt:lpstr>   Case 3: Experiment with Electrons</vt:lpstr>
      <vt:lpstr>   The Double Slit Experiment</vt:lpstr>
      <vt:lpstr>   Case 4: Watch the Electrons</vt:lpstr>
      <vt:lpstr>   Case 4: Watch the Electrons</vt:lpstr>
      <vt:lpstr>   Case 3: Don’t Watch the Electrons</vt:lpstr>
      <vt:lpstr>   Case 3: Don’t Watch the Electrons</vt:lpstr>
      <vt:lpstr>   Wave Particle Duality</vt:lpstr>
      <vt:lpstr>   Next Lecture: Wheeler’s Delayed Choice</vt:lpstr>
      <vt:lpstr>   Next Lecture…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1136</cp:revision>
  <dcterms:created xsi:type="dcterms:W3CDTF">2018-08-16T13:53:51Z</dcterms:created>
  <dcterms:modified xsi:type="dcterms:W3CDTF">2025-09-24T13:23:46Z</dcterms:modified>
</cp:coreProperties>
</file>