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6"/>
  </p:notesMasterIdLst>
  <p:sldIdLst>
    <p:sldId id="1613" r:id="rId3"/>
    <p:sldId id="1446" r:id="rId4"/>
    <p:sldId id="1591" r:id="rId5"/>
    <p:sldId id="1738" r:id="rId6"/>
    <p:sldId id="1739" r:id="rId7"/>
    <p:sldId id="1766" r:id="rId8"/>
    <p:sldId id="1740" r:id="rId9"/>
    <p:sldId id="1799" r:id="rId10"/>
    <p:sldId id="1794" r:id="rId11"/>
    <p:sldId id="1709" r:id="rId12"/>
    <p:sldId id="1795" r:id="rId13"/>
    <p:sldId id="1772" r:id="rId14"/>
    <p:sldId id="1805" r:id="rId15"/>
    <p:sldId id="1777" r:id="rId16"/>
    <p:sldId id="1776" r:id="rId17"/>
    <p:sldId id="1778" r:id="rId18"/>
    <p:sldId id="1802" r:id="rId19"/>
    <p:sldId id="1745" r:id="rId20"/>
    <p:sldId id="1809" r:id="rId21"/>
    <p:sldId id="1717" r:id="rId22"/>
    <p:sldId id="1800" r:id="rId23"/>
    <p:sldId id="1768" r:id="rId24"/>
    <p:sldId id="1719" r:id="rId25"/>
    <p:sldId id="1720" r:id="rId26"/>
    <p:sldId id="1721" r:id="rId27"/>
    <p:sldId id="1796" r:id="rId28"/>
    <p:sldId id="1785" r:id="rId29"/>
    <p:sldId id="1781" r:id="rId30"/>
    <p:sldId id="1806" r:id="rId31"/>
    <p:sldId id="1808" r:id="rId32"/>
    <p:sldId id="1751" r:id="rId33"/>
    <p:sldId id="1810" r:id="rId34"/>
    <p:sldId id="1797" r:id="rId35"/>
    <p:sldId id="1726" r:id="rId36"/>
    <p:sldId id="1793" r:id="rId37"/>
    <p:sldId id="1728" r:id="rId38"/>
    <p:sldId id="1758" r:id="rId39"/>
    <p:sldId id="1729" r:id="rId40"/>
    <p:sldId id="1516" r:id="rId41"/>
    <p:sldId id="1730" r:id="rId42"/>
    <p:sldId id="1765" r:id="rId43"/>
    <p:sldId id="1760" r:id="rId44"/>
    <p:sldId id="180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E7"/>
    <a:srgbClr val="CC00FF"/>
    <a:srgbClr val="4472C4"/>
    <a:srgbClr val="0432FF"/>
    <a:srgbClr val="3366FF"/>
    <a:srgbClr val="76D6FF"/>
    <a:srgbClr val="4FB1FF"/>
    <a:srgbClr val="542378"/>
    <a:srgbClr val="DD84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61"/>
    <p:restoredTop sz="94904"/>
  </p:normalViewPr>
  <p:slideViewPr>
    <p:cSldViewPr snapToGrid="0" snapToObjects="1">
      <p:cViewPr varScale="1">
        <p:scale>
          <a:sx n="93" d="100"/>
          <a:sy n="93" d="100"/>
        </p:scale>
        <p:origin x="24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vay_Conference?utm_source=chatgpt.co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of interference in water 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 interference</a:t>
            </a:r>
            <a:r>
              <a:rPr lang="en-US" baseline="0" dirty="0"/>
              <a:t>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93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black body is idealized object that </a:t>
            </a:r>
            <a:r>
              <a:rPr lang="en-US" baseline="0" dirty="0" err="1"/>
              <a:t>absorps</a:t>
            </a:r>
            <a:r>
              <a:rPr lang="en-US" baseline="0" dirty="0"/>
              <a:t> all radiation, i.e. there is no reflection. </a:t>
            </a:r>
          </a:p>
          <a:p>
            <a:r>
              <a:rPr lang="en-US" dirty="0"/>
              <a:t>The term UV catastrophe was introduced by Paul </a:t>
            </a:r>
            <a:r>
              <a:rPr lang="en-US" dirty="0" err="1"/>
              <a:t>Ehrenfest</a:t>
            </a:r>
            <a:r>
              <a:rPr lang="en-US" dirty="0"/>
              <a:t>. </a:t>
            </a:r>
          </a:p>
          <a:p>
            <a:r>
              <a:rPr lang="en-US" dirty="0"/>
              <a:t>The number of modes of a classic oscillator</a:t>
            </a:r>
            <a:r>
              <a:rPr lang="en-US" baseline="0" dirty="0"/>
              <a:t> in a cavity is proportional to the square of the frequency. (equipartition theorem) All modes have an energy </a:t>
            </a:r>
            <a:r>
              <a:rPr lang="en-US" baseline="0" dirty="0" err="1"/>
              <a:t>kT.</a:t>
            </a:r>
            <a:r>
              <a:rPr lang="en-US" baseline="0" dirty="0"/>
              <a:t> Therefore the energy is infinite.</a:t>
            </a:r>
          </a:p>
          <a:p>
            <a:r>
              <a:rPr lang="en-US" baseline="0" dirty="0"/>
              <a:t>Energy required to emit light is proportional to frequency – more difficult at high frequency.</a:t>
            </a:r>
          </a:p>
          <a:p>
            <a:endParaRPr lang="en-US" baseline="0" dirty="0"/>
          </a:p>
          <a:p>
            <a:r>
              <a:rPr lang="en-US" baseline="0" dirty="0"/>
              <a:t>h is a constant like the speed of light. It is the same for each observer! (action=Joule*second). Quantum of Action.</a:t>
            </a:r>
          </a:p>
          <a:p>
            <a:r>
              <a:rPr lang="en-US" baseline="0" dirty="0"/>
              <a:t>Constants: c, h, G, epsilon_0, </a:t>
            </a:r>
            <a:r>
              <a:rPr lang="en-US" baseline="0" dirty="0" err="1"/>
              <a:t>k_B</a:t>
            </a:r>
            <a:r>
              <a:rPr lang="en-US" baseline="0" dirty="0"/>
              <a:t> (“God units”)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electric effect discovered by Heinrich Hertz in 1887. </a:t>
            </a:r>
          </a:p>
          <a:p>
            <a:r>
              <a:rPr lang="en-US" dirty="0"/>
              <a:t>Relation between wave aspect wavelength and particle aspect.  Energy depends on frequency, not intensity!</a:t>
            </a:r>
          </a:p>
          <a:p>
            <a:r>
              <a:rPr lang="en-US" dirty="0"/>
              <a:t>E=mc^2 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6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electric effect discovered by Heinrich Hertz in 1887. </a:t>
            </a:r>
          </a:p>
          <a:p>
            <a:r>
              <a:rPr lang="en-US" dirty="0"/>
              <a:t>Relation between wave aspect wavelength and particle aspect.  Energy depends on frequency, not intensity!</a:t>
            </a:r>
          </a:p>
          <a:p>
            <a:r>
              <a:rPr lang="en-US" dirty="0"/>
              <a:t>E=mc^2 , Mass</a:t>
            </a:r>
            <a:r>
              <a:rPr lang="en-US" baseline="0" dirty="0"/>
              <a:t> m = m/c    p = mv = C/c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323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Wavelength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2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Wavelength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45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about microscopes...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6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Balmer</a:t>
            </a:r>
            <a:r>
              <a:rPr lang="en-US" dirty="0"/>
              <a:t> spectrum from hydrogen jumping n=7</a:t>
            </a:r>
            <a:r>
              <a:rPr lang="en-US" dirty="0">
                <a:sym typeface="Wingdings"/>
              </a:rPr>
              <a:t>2 (397 nm), </a:t>
            </a:r>
            <a:r>
              <a:rPr lang="en-US" dirty="0"/>
              <a:t>6</a:t>
            </a:r>
            <a:r>
              <a:rPr lang="en-US" dirty="0">
                <a:sym typeface="Wingdings"/>
              </a:rPr>
              <a:t>2 (410 nm),</a:t>
            </a:r>
            <a:r>
              <a:rPr lang="en-US" baseline="0" dirty="0">
                <a:sym typeface="Wingdings"/>
              </a:rPr>
              <a:t> 52 (434 nm), 42 (486 nm), 32 (656 nm).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677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Balmer</a:t>
            </a:r>
            <a:r>
              <a:rPr lang="en-US" dirty="0"/>
              <a:t> spectrum from hydrogen jumping n=7</a:t>
            </a:r>
            <a:r>
              <a:rPr lang="en-US" dirty="0">
                <a:sym typeface="Wingdings"/>
              </a:rPr>
              <a:t>2 (397 nm), </a:t>
            </a:r>
            <a:r>
              <a:rPr lang="en-US" dirty="0"/>
              <a:t>6</a:t>
            </a:r>
            <a:r>
              <a:rPr lang="en-US" dirty="0">
                <a:sym typeface="Wingdings"/>
              </a:rPr>
              <a:t>2 (410 nm),</a:t>
            </a:r>
            <a:r>
              <a:rPr lang="en-US" baseline="0" dirty="0">
                <a:sym typeface="Wingdings"/>
              </a:rPr>
              <a:t> 52 (434 nm), 42 (486 nm), 32 (656 nm).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1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= - Z^2 R_E / n^2. Standing</a:t>
            </a:r>
            <a:r>
              <a:rPr lang="en-US" baseline="0" dirty="0"/>
              <a:t> waves; no “orbits” anymore.</a:t>
            </a:r>
          </a:p>
          <a:p>
            <a:endParaRPr lang="en-US" baseline="0" dirty="0"/>
          </a:p>
          <a:p>
            <a:r>
              <a:rPr lang="en-US" baseline="0" dirty="0"/>
              <a:t>Use relation of orbit and lambda to derive quantization of orbital angular momentum, also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0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main regions: Islay, </a:t>
            </a:r>
            <a:r>
              <a:rPr lang="en-US" dirty="0" err="1"/>
              <a:t>speyside</a:t>
            </a:r>
            <a:r>
              <a:rPr lang="en-US" dirty="0"/>
              <a:t>,</a:t>
            </a:r>
            <a:r>
              <a:rPr lang="en-US" baseline="0" dirty="0"/>
              <a:t> highlands, lowlands,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3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Quanta collide like particles or interfere like waves. Depends on the measurement you do.</a:t>
            </a:r>
          </a:p>
          <a:p>
            <a:r>
              <a:rPr lang="en-US" dirty="0"/>
              <a:t>Complementary: spin components, angular position/m </a:t>
            </a:r>
            <a:r>
              <a:rPr lang="en-US" dirty="0" err="1"/>
              <a:t>omentum</a:t>
            </a:r>
            <a:r>
              <a:rPr lang="en-US" dirty="0"/>
              <a:t>, number and phase.</a:t>
            </a:r>
          </a:p>
          <a:p>
            <a:r>
              <a:rPr lang="en-US" dirty="0"/>
              <a:t>Just like the finite</a:t>
            </a:r>
            <a:r>
              <a:rPr lang="en-US" baseline="0" dirty="0"/>
              <a:t> speed of light means that it is impossible to make a sharp </a:t>
            </a:r>
            <a:r>
              <a:rPr lang="en-US" baseline="0" dirty="0" err="1"/>
              <a:t>seperation</a:t>
            </a:r>
            <a:r>
              <a:rPr lang="en-US" baseline="0" dirty="0"/>
              <a:t> between space and time, the quantum of action (constant of Planck) implies that it it impossible to separate a system and its interaction with instruments.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first measure position, then momentum or the other</a:t>
            </a:r>
            <a:r>
              <a:rPr lang="en-US" baseline="0" dirty="0"/>
              <a:t> way around, you do not get the same.</a:t>
            </a:r>
          </a:p>
          <a:p>
            <a:r>
              <a:rPr lang="en-US" baseline="0" dirty="0"/>
              <a:t>Dirac used abstract mathematical properties of q-numbers and showed that Heisenberg and Schrodinger were representations of the same fundamental aspect</a:t>
            </a:r>
          </a:p>
          <a:p>
            <a:r>
              <a:rPr lang="en-US" baseline="0" dirty="0"/>
              <a:t>Schrodinger picture: state vectors evolve in time, operators time independent.</a:t>
            </a:r>
          </a:p>
          <a:p>
            <a:r>
              <a:rPr lang="en-US" baseline="0" dirty="0"/>
              <a:t>Heisenberg picture: operators time dependent, state vectors time independent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78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first measure position, then momentum or the other</a:t>
            </a:r>
            <a:r>
              <a:rPr lang="en-US" baseline="0" dirty="0"/>
              <a:t> way around, you do not get the same.</a:t>
            </a:r>
          </a:p>
          <a:p>
            <a:r>
              <a:rPr lang="en-US" baseline="0" dirty="0"/>
              <a:t>Dirac used abstract mathematical properties of q-numbers and showed that Heisenberg and Schrodinger were representations of the same fundamental aspect</a:t>
            </a:r>
          </a:p>
          <a:p>
            <a:r>
              <a:rPr lang="en-US" baseline="0" dirty="0"/>
              <a:t>Schrodinger picture: state vectors evolve in time, operators time independent.</a:t>
            </a:r>
          </a:p>
          <a:p>
            <a:r>
              <a:rPr lang="en-US" baseline="0" dirty="0"/>
              <a:t>Heisenberg picture: operators time dependent, state vectors time independent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8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first measure position, then momentum or the other</a:t>
            </a:r>
            <a:r>
              <a:rPr lang="en-US" baseline="0" dirty="0"/>
              <a:t> way around, you do not get the same.</a:t>
            </a:r>
          </a:p>
          <a:p>
            <a:r>
              <a:rPr lang="en-US" baseline="0" dirty="0"/>
              <a:t>Dirac used abstract mathematical properties of q-numbers and showed that Heisenberg and Schrodinger were representations of the same fundamental aspect</a:t>
            </a:r>
          </a:p>
          <a:p>
            <a:r>
              <a:rPr lang="en-US" baseline="0" dirty="0"/>
              <a:t>Schrodinger picture: state vectors evolve in time, operators time independent.</a:t>
            </a:r>
          </a:p>
          <a:p>
            <a:r>
              <a:rPr lang="en-US" baseline="0" dirty="0"/>
              <a:t>Heisenberg picture: operators time dependent, state vectors time independent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35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78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98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laser pointer: dot becomes an ellipse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83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Afterwards you measure the paticle either on the left or on the right </a:t>
            </a:r>
            <a:r>
              <a:rPr lang="en-NL" dirty="0">
                <a:sym typeface="Wingdings" pitchFamily="2" charset="2"/>
              </a:rPr>
              <a:t> it is a probability wave.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4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blue the wave function; in red the </a:t>
            </a:r>
            <a:r>
              <a:rPr lang="en-US" dirty="0" err="1"/>
              <a:t>probaility</a:t>
            </a:r>
            <a:r>
              <a:rPr lang="en-US" dirty="0"/>
              <a:t>!  </a:t>
            </a:r>
          </a:p>
          <a:p>
            <a:r>
              <a:rPr lang="en-US" dirty="0"/>
              <a:t>Focus</a:t>
            </a:r>
            <a:r>
              <a:rPr lang="en-US" baseline="0" dirty="0"/>
              <a:t> on the blue first!</a:t>
            </a:r>
          </a:p>
          <a:p>
            <a:r>
              <a:rPr lang="en-US" baseline="0" dirty="0"/>
              <a:t>The red comes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look at the red (left) blue(right) lines!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Bohr</a:t>
            </a:r>
            <a:r>
              <a:rPr lang="en-US" baseline="0" dirty="0"/>
              <a:t> Einstein dialogues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56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Founding fathers: Einstein,</a:t>
            </a:r>
            <a:r>
              <a:rPr lang="en-US" baseline="0" dirty="0"/>
              <a:t> Planck, etc.  C</a:t>
            </a:r>
            <a:r>
              <a:rPr lang="en-US" dirty="0"/>
              <a:t>openhagen interpretation = orthodox opinion,</a:t>
            </a:r>
            <a:r>
              <a:rPr lang="en-US" baseline="0" dirty="0"/>
              <a:t> generally accepted.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"Collapse of the wave function"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are more persons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Max Planck, Einstein, John von Neumann, Wolfgang Pauli, David Bohm, Louis de Broglie, John Bell </a:t>
            </a:r>
            <a:r>
              <a:rPr lang="mr-IN" baseline="0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6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Front row (seated, left → right)</a:t>
            </a: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Irving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Langmuir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Max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Planck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Marie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Curie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Hendrik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Antoon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Lorentz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(chair); Albert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Einstein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Paul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Langevin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Charles-Eugène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Guye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C. T. R.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Wilson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Owen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Willans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Richardson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hlinkClick r:id="rId3"/>
              </a:rPr>
              <a:t>Wikipedia+1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Middle row (left → right)</a:t>
            </a: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Peter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Debye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Martin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Knudsen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William Lawrence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Bragg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Hendrik Anthony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Kramers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Paul Adrien Maurice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Dirac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Arthur Holly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Compton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Louis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de Broglie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Max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Born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Niels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Bohr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hlinkClick r:id="rId3"/>
              </a:rPr>
              <a:t>Wikipedia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Back row (left → right)</a:t>
            </a: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Auguste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Piccard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Émile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Henriot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Paul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Ehrenfest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Édouard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Herzen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Théophile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de Donder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Erwin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Schrödinger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Jules-Émile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Verschaffelt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Wolfgang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Pauli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Werner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Heisenberg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Ralph Howard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Fowler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; Léon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Brillouin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hlinkClick r:id="rId3"/>
              </a:rPr>
              <a:t>Wikipedia+1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3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Scientific revolution: Started</a:t>
            </a:r>
            <a:r>
              <a:rPr lang="en-US" baseline="0" dirty="0"/>
              <a:t> at the renaissance until Newton’s principia.  Newton’s laws and gravitation. Copernicus(1473-1543), Brahe (1546 – 1601), Galilei (1564-1642), Kepler (1571-1642), Bacon (1561-1626), Descartes (1596-1650), Leibniz (1646 – 1716), Huygens (1629 – 1695), Newton (1642 – 1726). Motion of planets and macroscopic objects are fully predictable. Even with deterministic laws.</a:t>
            </a:r>
          </a:p>
          <a:p>
            <a:endParaRPr lang="en-US" baseline="0" dirty="0"/>
          </a:p>
          <a:p>
            <a:r>
              <a:rPr lang="en-US" baseline="0" dirty="0"/>
              <a:t>Deep thoughts!</a:t>
            </a:r>
          </a:p>
          <a:p>
            <a:endParaRPr lang="en-US" baseline="0" dirty="0"/>
          </a:p>
          <a:p>
            <a:r>
              <a:rPr lang="en-US" baseline="0" dirty="0"/>
              <a:t>Note that even in classical physics Chaos Theory shows that Newtonian systems become practically unpredictable because tiny errors in in initial conditions grow exponentially.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6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Mystery</a:t>
            </a:r>
            <a:r>
              <a:rPr lang="en-US" baseline="0" dirty="0"/>
              <a:t> of the nature of light.</a:t>
            </a:r>
          </a:p>
          <a:p>
            <a:r>
              <a:rPr lang="en-US" dirty="0"/>
              <a:t>Newton in </a:t>
            </a:r>
            <a:r>
              <a:rPr lang="en-US" dirty="0" err="1"/>
              <a:t>Opticks</a:t>
            </a:r>
            <a:r>
              <a:rPr lang="en-US" dirty="0"/>
              <a:t> 1704: corpuscular theory particles: shadows. May depend on medium. Reflection and refraction can be explained, light going faster(!) in medium.</a:t>
            </a:r>
          </a:p>
          <a:p>
            <a:endParaRPr lang="en-US" dirty="0"/>
          </a:p>
          <a:p>
            <a:r>
              <a:rPr lang="en-US" dirty="0"/>
              <a:t>Refraction: </a:t>
            </a:r>
            <a:r>
              <a:rPr lang="en-US" dirty="0" err="1"/>
              <a:t>snellius</a:t>
            </a:r>
            <a:r>
              <a:rPr lang="en-US" dirty="0"/>
              <a:t> ;  Diffraction: slit  bending in media; Diffraction can not be explained</a:t>
            </a:r>
          </a:p>
          <a:p>
            <a:r>
              <a:rPr lang="en-US" dirty="0"/>
              <a:t>Huygens wave theory: light </a:t>
            </a:r>
            <a:r>
              <a:rPr lang="en-US" dirty="0" err="1"/>
              <a:t>propapgates</a:t>
            </a:r>
            <a:r>
              <a:rPr lang="en-US" dirty="0"/>
              <a:t> through medium (ether). Every</a:t>
            </a:r>
            <a:r>
              <a:rPr lang="en-US" baseline="0" dirty="0"/>
              <a:t> point becomes a source of waves. Explains diffraction and refraction.</a:t>
            </a:r>
          </a:p>
          <a:p>
            <a:endParaRPr lang="en-US" baseline="0" dirty="0"/>
          </a:p>
          <a:p>
            <a:r>
              <a:rPr lang="en-US" baseline="0" dirty="0"/>
              <a:t>Young: interference can only be explained with the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6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Rope example.</a:t>
            </a:r>
          </a:p>
          <a:p>
            <a:r>
              <a:rPr lang="en-US" dirty="0"/>
              <a:t>S = v T </a:t>
            </a:r>
            <a:r>
              <a:rPr lang="en-US" dirty="0">
                <a:sym typeface="Wingdings"/>
              </a:rPr>
              <a:t></a:t>
            </a:r>
            <a:r>
              <a:rPr lang="en-US" baseline="0" dirty="0">
                <a:sym typeface="Wingdings"/>
              </a:rPr>
              <a:t> lambda = v T  lambda = v / f</a:t>
            </a:r>
          </a:p>
          <a:p>
            <a:r>
              <a:rPr lang="en-US" baseline="0" dirty="0">
                <a:sym typeface="Wingdings"/>
              </a:rPr>
              <a:t>Waves can cancel each other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Young: shine light on two slits: each becomes a source: light + light = darkness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This principle is also used in interferometers (Michelson-Morley, gravitational waves)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4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6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68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967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4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75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07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3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4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12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51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9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0.jpe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e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0.jpe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10" Type="http://schemas.openxmlformats.org/officeDocument/2006/relationships/image" Target="../media/image44.jpe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10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10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8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7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40714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3" grpId="0"/>
      <p:bldP spid="11" grpId="0"/>
      <p:bldP spid="9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Interference with Water Waves</a:t>
            </a:r>
          </a:p>
        </p:txBody>
      </p:sp>
      <p:pic>
        <p:nvPicPr>
          <p:cNvPr id="4" name="Watersl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400" y="825891"/>
            <a:ext cx="10164949" cy="57177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DDC0D-1D4A-5B1E-D536-41F69E8422FE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237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Interfering Light Waves</a:t>
            </a:r>
          </a:p>
        </p:txBody>
      </p:sp>
      <p:pic>
        <p:nvPicPr>
          <p:cNvPr id="8" name="Picture 5" descr="wav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2427" y="847989"/>
            <a:ext cx="7969624" cy="5714177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74496" y="953889"/>
            <a:ext cx="3320677" cy="423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2197" y="696273"/>
            <a:ext cx="400122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slit experiment: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consists definitely of waves!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</a:t>
            </a:r>
            <a:r>
              <a:rPr lang="en-US" sz="22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 </a:t>
            </a:r>
            <a:r>
              <a:rPr lang="en-US" sz="2200" dirty="0">
                <a:solidFill>
                  <a:srgbClr val="4472C4"/>
                </a:solidFill>
                <a:latin typeface="Calibri" panose="020F0502020204030204"/>
              </a:rPr>
              <a:t>Oscillating E and B fields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homasYoung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20" y="4072159"/>
            <a:ext cx="3388997" cy="25530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ACFD7D-D363-42BD-698B-F489B067D636}"/>
              </a:ext>
            </a:extLst>
          </p:cNvPr>
          <p:cNvCxnSpPr>
            <a:cxnSpLocks/>
          </p:cNvCxnSpPr>
          <p:nvPr/>
        </p:nvCxnSpPr>
        <p:spPr>
          <a:xfrm>
            <a:off x="2752235" y="3705077"/>
            <a:ext cx="3975004" cy="60188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19C9C1-69B9-1DA8-31CF-ABD09C1C9B13}"/>
              </a:ext>
            </a:extLst>
          </p:cNvPr>
          <p:cNvCxnSpPr>
            <a:cxnSpLocks/>
          </p:cNvCxnSpPr>
          <p:nvPr/>
        </p:nvCxnSpPr>
        <p:spPr>
          <a:xfrm flipV="1">
            <a:off x="6727239" y="2759675"/>
            <a:ext cx="3741982" cy="15472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3E7250-F318-8F44-D252-6174ACD8D880}"/>
              </a:ext>
            </a:extLst>
          </p:cNvPr>
          <p:cNvCxnSpPr>
            <a:cxnSpLocks/>
            <a:stCxn id="8" idx="1"/>
          </p:cNvCxnSpPr>
          <p:nvPr/>
        </p:nvCxnSpPr>
        <p:spPr>
          <a:xfrm flipV="1">
            <a:off x="2742427" y="3152923"/>
            <a:ext cx="3984812" cy="552155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AC0870-8C21-91DE-ED30-B0E0FA2FE27C}"/>
              </a:ext>
            </a:extLst>
          </p:cNvPr>
          <p:cNvCxnSpPr>
            <a:cxnSpLocks/>
          </p:cNvCxnSpPr>
          <p:nvPr/>
        </p:nvCxnSpPr>
        <p:spPr>
          <a:xfrm flipV="1">
            <a:off x="6727239" y="2759676"/>
            <a:ext cx="3741982" cy="393246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151DB4-DC5F-A4E2-EBEF-0E1B463BA67A}"/>
              </a:ext>
            </a:extLst>
          </p:cNvPr>
          <p:cNvCxnSpPr>
            <a:cxnSpLocks/>
          </p:cNvCxnSpPr>
          <p:nvPr/>
        </p:nvCxnSpPr>
        <p:spPr>
          <a:xfrm>
            <a:off x="6727239" y="3152922"/>
            <a:ext cx="3741982" cy="2608695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B9F7FD-98D3-AAB2-AC8C-B24CEFB9C3FC}"/>
              </a:ext>
            </a:extLst>
          </p:cNvPr>
          <p:cNvCxnSpPr>
            <a:cxnSpLocks/>
          </p:cNvCxnSpPr>
          <p:nvPr/>
        </p:nvCxnSpPr>
        <p:spPr>
          <a:xfrm>
            <a:off x="6727239" y="4306957"/>
            <a:ext cx="3741982" cy="1481569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nterferenceDiagram.jpg">
            <a:extLst>
              <a:ext uri="{FF2B5EF4-FFF2-40B4-BE49-F238E27FC236}">
                <a16:creationId xmlns:a16="http://schemas.microsoft.com/office/drawing/2014/main" id="{13926B8D-3309-CB42-E32E-0786DDAD0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6" t="8761" r="48346" b="55104"/>
          <a:stretch/>
        </p:blipFill>
        <p:spPr>
          <a:xfrm>
            <a:off x="10617491" y="4368514"/>
            <a:ext cx="1493486" cy="9166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InterferenceDiagram.jpg">
            <a:extLst>
              <a:ext uri="{FF2B5EF4-FFF2-40B4-BE49-F238E27FC236}">
                <a16:creationId xmlns:a16="http://schemas.microsoft.com/office/drawing/2014/main" id="{211B3515-CA41-E646-6585-0328C16B76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9" t="46096" r="49062" b="17404"/>
          <a:stretch/>
        </p:blipFill>
        <p:spPr>
          <a:xfrm>
            <a:off x="10666067" y="1311194"/>
            <a:ext cx="1435504" cy="9001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5BE114C-897B-33A2-0BA3-E282F87CC6A4}"/>
              </a:ext>
            </a:extLst>
          </p:cNvPr>
          <p:cNvSpPr txBox="1"/>
          <p:nvPr/>
        </p:nvSpPr>
        <p:spPr>
          <a:xfrm>
            <a:off x="10663273" y="5273448"/>
            <a:ext cx="1493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Amplification: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ight + light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more light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969CA0-00D9-3A2A-666C-BA774ADFB62A}"/>
              </a:ext>
            </a:extLst>
          </p:cNvPr>
          <p:cNvSpPr txBox="1"/>
          <p:nvPr/>
        </p:nvSpPr>
        <p:spPr>
          <a:xfrm>
            <a:off x="10717194" y="2191994"/>
            <a:ext cx="14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Cancellation: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ight + light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dark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D7F8C3-F420-F70A-0A40-51DF620BD1EE}"/>
              </a:ext>
            </a:extLst>
          </p:cNvPr>
          <p:cNvGrpSpPr/>
          <p:nvPr/>
        </p:nvGrpSpPr>
        <p:grpSpPr>
          <a:xfrm>
            <a:off x="346579" y="949860"/>
            <a:ext cx="2435618" cy="2178041"/>
            <a:chOff x="8199422" y="320706"/>
            <a:chExt cx="3646211" cy="2734658"/>
          </a:xfrm>
        </p:grpSpPr>
        <p:pic>
          <p:nvPicPr>
            <p:cNvPr id="9" name="Picture 8" descr="LightElectromagneticWave.gif">
              <a:extLst>
                <a:ext uri="{FF2B5EF4-FFF2-40B4-BE49-F238E27FC236}">
                  <a16:creationId xmlns:a16="http://schemas.microsoft.com/office/drawing/2014/main" id="{1FE34BE2-A892-6480-AD5A-EA88DAA4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09292C-8D6B-456D-C781-3E8EEDFE4985}"/>
                </a:ext>
              </a:extLst>
            </p:cNvPr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F862A-059C-AC76-D634-8F37C76FD0A8}"/>
                </a:ext>
              </a:extLst>
            </p:cNvPr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3E1D36-7368-7DB2-D9E0-31AE690B679F}"/>
              </a:ext>
            </a:extLst>
          </p:cNvPr>
          <p:cNvSpPr txBox="1"/>
          <p:nvPr/>
        </p:nvSpPr>
        <p:spPr>
          <a:xfrm>
            <a:off x="390556" y="2708410"/>
            <a:ext cx="97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Maxwell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55893-62DD-53E1-3325-F2C1C625E692}"/>
              </a:ext>
            </a:extLst>
          </p:cNvPr>
          <p:cNvSpPr txBox="1"/>
          <p:nvPr/>
        </p:nvSpPr>
        <p:spPr>
          <a:xfrm>
            <a:off x="2139518" y="5940857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+ light can give darkness!</a:t>
            </a:r>
          </a:p>
        </p:txBody>
      </p:sp>
    </p:spTree>
    <p:extLst>
      <p:ext uri="{BB962C8B-B14F-4D97-AF65-F5344CB8AC3E}">
        <p14:creationId xmlns:p14="http://schemas.microsoft.com/office/powerpoint/2010/main" val="37959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9821-4A10-DA50-1C1B-A6706405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What can you see with light waves?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B610F0-EA03-4BB5-345A-E882CE3F9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678" y="672353"/>
            <a:ext cx="10280607" cy="609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24C4E-1566-95F1-A54A-C4887D18C840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0829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82DC-5A5C-72ED-B5CE-66189471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D0AE0-24DC-C333-1E8D-C709861F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0947DF-BE8B-5123-9DE3-8B90FB2685FB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3968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Particle nature: Quantized 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187" y="733311"/>
            <a:ext cx="7486203" cy="19697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“UV catastrophe” in Black Body radiation spectrum: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heat a body it emits radiation. Classical thermodynamics predicts the amount of light at very short wavelength to be infinite!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Planck invented an ad-hoc solution: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some reason material emitted light in “packages”.</a:t>
            </a:r>
          </a:p>
        </p:txBody>
      </p:sp>
      <p:pic>
        <p:nvPicPr>
          <p:cNvPr id="4" name="Picture 3" descr="Max_Planck_19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251452"/>
            <a:ext cx="2659092" cy="330226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228290" y="285544"/>
            <a:ext cx="259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Planck (1858 – 1947)</a:t>
            </a:r>
          </a:p>
        </p:txBody>
      </p:sp>
      <p:pic>
        <p:nvPicPr>
          <p:cNvPr id="6" name="Picture 5" descr="Black_bod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6" y="2845569"/>
            <a:ext cx="4720372" cy="377629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86450" y="4159227"/>
            <a:ext cx="5886450" cy="1046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theory: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more short wavelength “oscillations” of atoms than large wavelength “oscillations”.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8353" y="322117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 prize 1918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450" y="5441326"/>
            <a:ext cx="5886450" cy="1046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theory: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of high frequency (small wavelength) requires more energy: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h f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Planck’s constant)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660" y="2892545"/>
            <a:ext cx="3257789" cy="1077218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Planck’s constant: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6.62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/>
                <a:ea typeface="ＭＳ ゴシック"/>
                <a:cs typeface="ＭＳ ゴシック"/>
              </a:rPr>
              <a:t>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-34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013" y="266091"/>
            <a:ext cx="1314143" cy="18624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809213" y="1805258"/>
            <a:ext cx="1253741" cy="307777"/>
          </a:xfrm>
          <a:custGeom>
            <a:avLst/>
            <a:gdLst>
              <a:gd name="connsiteX0" fmla="*/ 0 w 1531188"/>
              <a:gd name="connsiteY0" fmla="*/ 0 h 369332"/>
              <a:gd name="connsiteX1" fmla="*/ 1531188 w 1531188"/>
              <a:gd name="connsiteY1" fmla="*/ 0 h 369332"/>
              <a:gd name="connsiteX2" fmla="*/ 1531188 w 1531188"/>
              <a:gd name="connsiteY2" fmla="*/ 369332 h 369332"/>
              <a:gd name="connsiteX3" fmla="*/ 0 w 1531188"/>
              <a:gd name="connsiteY3" fmla="*/ 369332 h 369332"/>
              <a:gd name="connsiteX4" fmla="*/ 0 w 1531188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188" h="369332">
                <a:moveTo>
                  <a:pt x="0" y="0"/>
                </a:moveTo>
                <a:lnTo>
                  <a:pt x="1531188" y="0"/>
                </a:lnTo>
                <a:lnTo>
                  <a:pt x="1531188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Ehrenfest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474D38-D235-85CB-7503-906CFF3A90AD}"/>
              </a:ext>
            </a:extLst>
          </p:cNvPr>
          <p:cNvCxnSpPr>
            <a:cxnSpLocks/>
          </p:cNvCxnSpPr>
          <p:nvPr/>
        </p:nvCxnSpPr>
        <p:spPr>
          <a:xfrm flipH="1" flipV="1">
            <a:off x="3301139" y="4029559"/>
            <a:ext cx="2585311" cy="340963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8E84E8-B396-1809-0C47-535CD4735853}"/>
              </a:ext>
            </a:extLst>
          </p:cNvPr>
          <p:cNvCxnSpPr>
            <a:cxnSpLocks/>
          </p:cNvCxnSpPr>
          <p:nvPr/>
        </p:nvCxnSpPr>
        <p:spPr>
          <a:xfrm flipH="1" flipV="1">
            <a:off x="2634712" y="4500190"/>
            <a:ext cx="3251737" cy="1166485"/>
          </a:xfrm>
          <a:prstGeom prst="straightConnector1">
            <a:avLst/>
          </a:prstGeom>
          <a:ln w="1270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0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Photoelectric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139" y="749039"/>
            <a:ext cx="4650887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Photoelectric effect: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kicks out electron with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h 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(Independent on light intensity!)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quanta.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02" y="4750422"/>
            <a:ext cx="4686300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Scattering: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“Playing billiards” with light quanta and electrons.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behaves as a particle with: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h / p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1927)</a:t>
            </a:r>
          </a:p>
        </p:txBody>
      </p:sp>
      <p:pic>
        <p:nvPicPr>
          <p:cNvPr id="8" name="Picture 7" descr="Arthur_Comp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695" y="3914771"/>
            <a:ext cx="1848719" cy="261461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EisteinYou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172" y="743790"/>
            <a:ext cx="1909613" cy="269949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 descr="Compton-scatter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8" y="3785784"/>
            <a:ext cx="4042192" cy="28007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79808" y="5534843"/>
            <a:ext cx="732075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2206" y="5401468"/>
            <a:ext cx="1182230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4924" y="3042500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 Einstein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80436" y="6131113"/>
            <a:ext cx="17187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Arthur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𝜆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1− </m:t>
                          </m:r>
                          <m:func>
                            <m:func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h𝑓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𝐸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Momentum: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	           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𝑝𝑐</m:t>
                    </m:r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 follows that: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blipFill>
                <a:blip r:embed="rId8"/>
                <a:stretch>
                  <a:fillRect l="-750" t="-42105" b="-63158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BFFE1D5-B4BC-E46A-6DF1-231BEBBC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2" y="459112"/>
            <a:ext cx="3301314" cy="33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0781" y="1769157"/>
            <a:ext cx="721879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0841" y="2295409"/>
            <a:ext cx="1280476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C13B47-41D7-3FBA-03A4-EF76F8BFEC95}"/>
              </a:ext>
            </a:extLst>
          </p:cNvPr>
          <p:cNvSpPr/>
          <p:nvPr/>
        </p:nvSpPr>
        <p:spPr>
          <a:xfrm>
            <a:off x="373868" y="714040"/>
            <a:ext cx="4042192" cy="29357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53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9" grpId="0" animBg="1"/>
      <p:bldP spid="1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Photoelectric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139" y="749039"/>
            <a:ext cx="4650887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Photoelectric effect: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kicks out electron with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h 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(Independent on light intensity!)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quanta.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02" y="4750422"/>
            <a:ext cx="4686300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Scattering: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“Playing billiards” with light quanta and electrons.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behaves as a particle with: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h / p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1927)</a:t>
            </a:r>
          </a:p>
        </p:txBody>
      </p:sp>
      <p:pic>
        <p:nvPicPr>
          <p:cNvPr id="8" name="Picture 7" descr="Arthur_Comp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695" y="3914771"/>
            <a:ext cx="1848719" cy="261461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EisteinYou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172" y="743790"/>
            <a:ext cx="1909613" cy="269949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 descr="Compton-scatter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8" y="3785784"/>
            <a:ext cx="4042192" cy="28007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79808" y="5534843"/>
            <a:ext cx="732075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2206" y="5401468"/>
            <a:ext cx="1182230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4924" y="3042500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 Einstein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80436" y="6131113"/>
            <a:ext cx="17187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Arthur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𝜆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1− </m:t>
                          </m:r>
                          <m:func>
                            <m:func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h𝑓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𝐸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Momentum: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𝑚𝑐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𝑝𝑐</m:t>
                    </m:r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 follows that: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842" t="-45223" r="-5415" b="-68790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DEA0045A-B22B-8363-FF5D-CEE2D19F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2" y="459112"/>
            <a:ext cx="3301314" cy="33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7937FE-AC37-71D4-7392-444DC3705811}"/>
              </a:ext>
            </a:extLst>
          </p:cNvPr>
          <p:cNvSpPr txBox="1"/>
          <p:nvPr/>
        </p:nvSpPr>
        <p:spPr>
          <a:xfrm>
            <a:off x="680781" y="1769157"/>
            <a:ext cx="721879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79817-F3AD-68AF-66CA-9ECEDCD8C3F0}"/>
              </a:ext>
            </a:extLst>
          </p:cNvPr>
          <p:cNvSpPr txBox="1"/>
          <p:nvPr/>
        </p:nvSpPr>
        <p:spPr>
          <a:xfrm>
            <a:off x="2940841" y="2295409"/>
            <a:ext cx="1280476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CB5FF-7E94-9E76-C20B-C71EBC32FABD}"/>
              </a:ext>
            </a:extLst>
          </p:cNvPr>
          <p:cNvSpPr/>
          <p:nvPr/>
        </p:nvSpPr>
        <p:spPr>
          <a:xfrm>
            <a:off x="373868" y="714040"/>
            <a:ext cx="4042192" cy="29357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0" name="Picture 19" descr="Wave-particle-fun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1090" y="2536939"/>
            <a:ext cx="3030778" cy="1715091"/>
          </a:xfrm>
          <a:prstGeom prst="rect">
            <a:avLst/>
          </a:prstGeom>
          <a:ln w="889000">
            <a:solidFill>
              <a:schemeClr val="bg1"/>
            </a:solidFill>
          </a:ln>
          <a:effectLst>
            <a:glow rad="635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384570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ghtParticleWaveJoke.png"/>
          <p:cNvPicPr>
            <a:picLocks noChangeAspect="1"/>
          </p:cNvPicPr>
          <p:nvPr/>
        </p:nvPicPr>
        <p:blipFill rotWithShape="1">
          <a:blip r:embed="rId2"/>
          <a:srcRect b="10209"/>
          <a:stretch/>
        </p:blipFill>
        <p:spPr>
          <a:xfrm>
            <a:off x="2057749" y="148624"/>
            <a:ext cx="7227549" cy="5603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63395-EC11-E491-F229-3F6699E0BA3E}"/>
              </a:ext>
            </a:extLst>
          </p:cNvPr>
          <p:cNvSpPr txBox="1"/>
          <p:nvPr/>
        </p:nvSpPr>
        <p:spPr>
          <a:xfrm>
            <a:off x="1008183" y="5990492"/>
            <a:ext cx="982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Segoe Print" panose="02000800000000000000" pitchFamily="2" charset="0"/>
              </a:rPr>
              <a:t>“Once and for all I want to know what I am paying for. When the electric company tells me whether light is a wave or a particle I’ll write my check.”</a:t>
            </a:r>
          </a:p>
        </p:txBody>
      </p:sp>
    </p:spTree>
    <p:extLst>
      <p:ext uri="{BB962C8B-B14F-4D97-AF65-F5344CB8AC3E}">
        <p14:creationId xmlns:p14="http://schemas.microsoft.com/office/powerpoint/2010/main" val="2772084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ctron Microscopy | University of Michigan Medical School">
            <a:extLst>
              <a:ext uri="{FF2B5EF4-FFF2-40B4-BE49-F238E27FC236}">
                <a16:creationId xmlns:a16="http://schemas.microsoft.com/office/drawing/2014/main" id="{C5054ED9-4C9F-2F1E-637A-AECA46FB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98" y="3429000"/>
            <a:ext cx="2434137" cy="324451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Matter Waves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8" y="738266"/>
            <a:ext cx="8186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Louis de Broglie - PhD Thesis(!) 1924 (Nobel prize 1929):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 light are particles incorporated in a wave, it suggests that particles (electrons) “are carried” by waves.</a:t>
            </a:r>
          </a:p>
        </p:txBody>
      </p:sp>
      <p:pic>
        <p:nvPicPr>
          <p:cNvPr id="7" name="Picture 6" descr="Broglie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097" y="169442"/>
            <a:ext cx="2484261" cy="31550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536310" y="2346885"/>
            <a:ext cx="177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Louis de Broglie</a:t>
            </a:r>
          </a:p>
          <a:p>
            <a:r>
              <a:rPr lang="en-US" dirty="0">
                <a:solidFill>
                  <a:schemeClr val="bg1"/>
                </a:solidFill>
              </a:rPr>
              <a:t>Nobel prize 1929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Particle wavelength: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h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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h</m:t>
                        </m:r>
                      </m:num>
                      <m:den>
                        <m:d>
                          <m:dPr>
                            <m:ctrlPr>
                              <a:rPr lang="mr-IN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𝑚𝑣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57" t="-123611" r="-1990" b="-186111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5761" y="1832676"/>
            <a:ext cx="79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Original idea: a physical wave  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 </a:t>
            </a:r>
            <a:r>
              <a:rPr lang="en-US" sz="2000" dirty="0">
                <a:solidFill>
                  <a:schemeClr val="accent1"/>
                </a:solidFill>
              </a:rPr>
              <a:t> Quantum mechanics: probability wave!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626" y="3563407"/>
            <a:ext cx="4994412" cy="280076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Wavelength visible light: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400 – 700 nm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Use </a:t>
            </a:r>
            <a:r>
              <a:rPr lang="en-US" sz="2200" i="1" dirty="0">
                <a:solidFill>
                  <a:schemeClr val="accent1"/>
                </a:solidFill>
              </a:rPr>
              <a:t>h</a:t>
            </a:r>
            <a:r>
              <a:rPr lang="en-US" sz="2200" dirty="0">
                <a:solidFill>
                  <a:schemeClr val="accent1"/>
                </a:solidFill>
              </a:rPr>
              <a:t>= 6.62 × 10</a:t>
            </a:r>
            <a:r>
              <a:rPr lang="en-US" sz="2200" baseline="30000" dirty="0">
                <a:solidFill>
                  <a:schemeClr val="accent1"/>
                </a:solidFill>
              </a:rPr>
              <a:t>-34 </a:t>
            </a:r>
            <a:r>
              <a:rPr lang="en-US" sz="2200" dirty="0">
                <a:solidFill>
                  <a:schemeClr val="accent1"/>
                </a:solidFill>
              </a:rPr>
              <a:t>Js  to calculate: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electron with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0.1 c: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0.024 nm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of a fly (m = 0.01 gram, 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  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10 m/s):</a:t>
            </a:r>
          </a:p>
          <a:p>
            <a:r>
              <a:rPr lang="en-US" sz="2200" dirty="0">
                <a:solidFill>
                  <a:srgbClr val="0000FF"/>
                </a:solidFill>
              </a:rPr>
              <a:t>   </a:t>
            </a:r>
            <a:r>
              <a:rPr lang="en-US" sz="2200" dirty="0">
                <a:solidFill>
                  <a:srgbClr val="C00000"/>
                </a:solidFill>
              </a:rPr>
              <a:t>0.0000000000000000000062  nm</a:t>
            </a:r>
          </a:p>
        </p:txBody>
      </p:sp>
      <p:pic>
        <p:nvPicPr>
          <p:cNvPr id="14" name="Picture 13" descr="Real_graphen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25" y="3544486"/>
            <a:ext cx="3514673" cy="3130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177669" y="3580838"/>
            <a:ext cx="1269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FFFF"/>
                </a:solidFill>
              </a:rPr>
              <a:t>graphene</a:t>
            </a:r>
            <a:endParaRPr lang="en-US" sz="2200" dirty="0">
              <a:solidFill>
                <a:srgbClr val="CC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AA19C-C426-9F17-E738-31BDBD494C09}"/>
              </a:ext>
            </a:extLst>
          </p:cNvPr>
          <p:cNvSpPr txBox="1"/>
          <p:nvPr/>
        </p:nvSpPr>
        <p:spPr>
          <a:xfrm>
            <a:off x="5615850" y="6240319"/>
            <a:ext cx="243413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electron microscope</a:t>
            </a:r>
          </a:p>
        </p:txBody>
      </p:sp>
    </p:spTree>
    <p:extLst>
      <p:ext uri="{BB962C8B-B14F-4D97-AF65-F5344CB8AC3E}">
        <p14:creationId xmlns:p14="http://schemas.microsoft.com/office/powerpoint/2010/main" val="53863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ctron Microscopy | University of Michigan Medical School">
            <a:extLst>
              <a:ext uri="{FF2B5EF4-FFF2-40B4-BE49-F238E27FC236}">
                <a16:creationId xmlns:a16="http://schemas.microsoft.com/office/drawing/2014/main" id="{C5054ED9-4C9F-2F1E-637A-AECA46FB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98" y="3429000"/>
            <a:ext cx="2434137" cy="324451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Matter Waves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8" y="738266"/>
            <a:ext cx="8186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Louis de Broglie - PhD Thesis(!) 1924 (Nobel prize 1929):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 light are particles incorporated in a wave, it suggests that particles (electrons) “are carried” by waves.</a:t>
            </a:r>
          </a:p>
        </p:txBody>
      </p:sp>
      <p:pic>
        <p:nvPicPr>
          <p:cNvPr id="7" name="Picture 6" descr="Broglie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097" y="169442"/>
            <a:ext cx="2484261" cy="31550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536310" y="2346885"/>
            <a:ext cx="177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Louis de Broglie</a:t>
            </a:r>
          </a:p>
          <a:p>
            <a:r>
              <a:rPr lang="en-US" dirty="0">
                <a:solidFill>
                  <a:schemeClr val="bg1"/>
                </a:solidFill>
              </a:rPr>
              <a:t>Nobel prize 1929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Particle wavelength: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h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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h</m:t>
                        </m:r>
                      </m:num>
                      <m:den>
                        <m:d>
                          <m:dPr>
                            <m:ctrlPr>
                              <a:rPr lang="mr-IN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𝑚𝑣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57" t="-123611" r="-1990" b="-186111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5761" y="1832676"/>
            <a:ext cx="79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Original idea: a physical wave  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 </a:t>
            </a:r>
            <a:r>
              <a:rPr lang="en-US" sz="2000" dirty="0">
                <a:solidFill>
                  <a:schemeClr val="accent1"/>
                </a:solidFill>
              </a:rPr>
              <a:t> Quantum mechanics: probability wave!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626" y="3563407"/>
            <a:ext cx="4994412" cy="280076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Wavelength visible light: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400 – 700 nm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Use </a:t>
            </a:r>
            <a:r>
              <a:rPr lang="en-US" sz="2200" i="1" dirty="0">
                <a:solidFill>
                  <a:schemeClr val="accent1"/>
                </a:solidFill>
              </a:rPr>
              <a:t>h</a:t>
            </a:r>
            <a:r>
              <a:rPr lang="en-US" sz="2200" dirty="0">
                <a:solidFill>
                  <a:schemeClr val="accent1"/>
                </a:solidFill>
              </a:rPr>
              <a:t>= 6.62 × 10</a:t>
            </a:r>
            <a:r>
              <a:rPr lang="en-US" sz="2200" baseline="30000" dirty="0">
                <a:solidFill>
                  <a:schemeClr val="accent1"/>
                </a:solidFill>
              </a:rPr>
              <a:t>-34 </a:t>
            </a:r>
            <a:r>
              <a:rPr lang="en-US" sz="2200" dirty="0">
                <a:solidFill>
                  <a:schemeClr val="accent1"/>
                </a:solidFill>
              </a:rPr>
              <a:t>Js  to calculate: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electron with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0.1 c: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0.024 nm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of a fly (m = 0.01 gram, 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  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10 m/s):</a:t>
            </a:r>
          </a:p>
          <a:p>
            <a:r>
              <a:rPr lang="en-US" sz="2200" dirty="0">
                <a:solidFill>
                  <a:srgbClr val="0000FF"/>
                </a:solidFill>
              </a:rPr>
              <a:t>   </a:t>
            </a:r>
            <a:r>
              <a:rPr lang="en-US" sz="2200" dirty="0">
                <a:solidFill>
                  <a:srgbClr val="C00000"/>
                </a:solidFill>
              </a:rPr>
              <a:t>0.0000000000000000000062  nm</a:t>
            </a:r>
          </a:p>
        </p:txBody>
      </p:sp>
      <p:pic>
        <p:nvPicPr>
          <p:cNvPr id="14" name="Picture 13" descr="Real_graphen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25" y="3544486"/>
            <a:ext cx="3514673" cy="3130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177669" y="3580838"/>
            <a:ext cx="1269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FFFF"/>
                </a:solidFill>
              </a:rPr>
              <a:t>graphene</a:t>
            </a:r>
            <a:endParaRPr lang="en-US" sz="2200" dirty="0">
              <a:solidFill>
                <a:srgbClr val="CC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AA19C-C426-9F17-E738-31BDBD494C09}"/>
              </a:ext>
            </a:extLst>
          </p:cNvPr>
          <p:cNvSpPr txBox="1"/>
          <p:nvPr/>
        </p:nvSpPr>
        <p:spPr>
          <a:xfrm>
            <a:off x="5615850" y="6240319"/>
            <a:ext cx="243413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electron microscope</a:t>
            </a:r>
          </a:p>
        </p:txBody>
      </p:sp>
      <p:pic>
        <p:nvPicPr>
          <p:cNvPr id="3" name="Picture 2" descr="Wave-particle-fun2.jpg">
            <a:extLst>
              <a:ext uri="{FF2B5EF4-FFF2-40B4-BE49-F238E27FC236}">
                <a16:creationId xmlns:a16="http://schemas.microsoft.com/office/drawing/2014/main" id="{22607F69-0D17-E865-9D5A-198514412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414" y="2436923"/>
            <a:ext cx="3030778" cy="1715091"/>
          </a:xfrm>
          <a:prstGeom prst="rect">
            <a:avLst/>
          </a:prstGeom>
          <a:ln w="889000">
            <a:solidFill>
              <a:schemeClr val="bg1"/>
            </a:solidFill>
          </a:ln>
          <a:effectLst>
            <a:glow rad="635000">
              <a:schemeClr val="accent1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F3A989-2F03-FCB0-0FB5-0A646EDE18E9}"/>
              </a:ext>
            </a:extLst>
          </p:cNvPr>
          <p:cNvSpPr txBox="1"/>
          <p:nvPr/>
        </p:nvSpPr>
        <p:spPr>
          <a:xfrm>
            <a:off x="4243430" y="2440015"/>
            <a:ext cx="18095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erpetua Titling" charset="0"/>
              </a:rPr>
              <a:t>ELECTRON</a:t>
            </a:r>
            <a:endParaRPr lang="en-US" sz="2800" dirty="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0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icroscopeJo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48" y="253998"/>
            <a:ext cx="4844811" cy="6383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06BB5-223F-BA6A-D841-5BA3F521C40B}"/>
              </a:ext>
            </a:extLst>
          </p:cNvPr>
          <p:cNvSpPr txBox="1"/>
          <p:nvPr/>
        </p:nvSpPr>
        <p:spPr>
          <a:xfrm>
            <a:off x="890954" y="1629508"/>
            <a:ext cx="2432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Speaking about</a:t>
            </a:r>
          </a:p>
          <a:p>
            <a:r>
              <a:rPr lang="en-GB" sz="2800" dirty="0">
                <a:solidFill>
                  <a:schemeClr val="accent1"/>
                </a:solidFill>
              </a:rPr>
              <a:t>M</a:t>
            </a:r>
            <a:r>
              <a:rPr lang="en-NL" sz="2800" dirty="0">
                <a:solidFill>
                  <a:schemeClr val="accent1"/>
                </a:solidFill>
              </a:rPr>
              <a:t>icroscopes…</a:t>
            </a:r>
          </a:p>
        </p:txBody>
      </p:sp>
    </p:spTree>
    <p:extLst>
      <p:ext uri="{BB962C8B-B14F-4D97-AF65-F5344CB8AC3E}">
        <p14:creationId xmlns:p14="http://schemas.microsoft.com/office/powerpoint/2010/main" val="401847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Quantum Atom of Niels Bohr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506" y="725718"/>
            <a:ext cx="5250474" cy="153888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classical Atom is unstable!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Expect: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10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Niels Bohr:  Atom is only stable for specific orbits: “energy levels”.</a:t>
            </a:r>
          </a:p>
        </p:txBody>
      </p:sp>
      <p:pic>
        <p:nvPicPr>
          <p:cNvPr id="6" name="Picture 5" descr="Bohr-atom-P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" y="2384590"/>
            <a:ext cx="3401382" cy="296260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560" y="848709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UnstableAtom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485" y="794590"/>
            <a:ext cx="3254433" cy="243421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22773" y="3784378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Bohr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1885 - 1962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3" name="Freeform 12"/>
          <p:cNvSpPr/>
          <p:nvPr/>
        </p:nvSpPr>
        <p:spPr>
          <a:xfrm rot="19856668">
            <a:off x="5543388" y="2843329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658974" y="1627458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rot="20017008">
            <a:off x="7361868" y="1096123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 rot="2382615">
            <a:off x="5309172" y="1022616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 rot="2600320">
            <a:off x="8010225" y="2868198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8670C-EAB2-34F8-CF3B-F7B17CD684A6}"/>
              </a:ext>
            </a:extLst>
          </p:cNvPr>
          <p:cNvSpPr txBox="1"/>
          <p:nvPr/>
        </p:nvSpPr>
        <p:spPr>
          <a:xfrm>
            <a:off x="4069683" y="3665861"/>
            <a:ext cx="4806462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electron can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jump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a high to lower level by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emitting a light quantum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corresponding energy difference.</a:t>
            </a:r>
          </a:p>
        </p:txBody>
      </p:sp>
    </p:spTree>
    <p:extLst>
      <p:ext uri="{BB962C8B-B14F-4D97-AF65-F5344CB8AC3E}">
        <p14:creationId xmlns:p14="http://schemas.microsoft.com/office/powerpoint/2010/main" val="18740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Quantum Atom of Niels Bohr</a:t>
            </a:r>
          </a:p>
        </p:txBody>
      </p:sp>
      <p:pic>
        <p:nvPicPr>
          <p:cNvPr id="6" name="Picture 5" descr="Bohr-atom-P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" y="2384590"/>
            <a:ext cx="3401382" cy="296260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22773" y="3784378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53837" y="4990546"/>
                <a:ext cx="670002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Hydrogen “Balmer” spectrum of wavelengths: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=−13.6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837" y="4990546"/>
                <a:ext cx="6700022" cy="369332"/>
              </a:xfrm>
              <a:prstGeom prst="rect">
                <a:avLst/>
              </a:prstGeom>
              <a:blipFill>
                <a:blip r:embed="rId4"/>
                <a:stretch>
                  <a:fillRect l="-758" t="-10345" b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Visible_spectrum_of_hydrog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" y="5432883"/>
            <a:ext cx="11740092" cy="12687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3" name="Picture 2" descr="alt">
            <a:extLst>
              <a:ext uri="{FF2B5EF4-FFF2-40B4-BE49-F238E27FC236}">
                <a16:creationId xmlns:a16="http://schemas.microsoft.com/office/drawing/2014/main" id="{CD775426-4871-4882-1607-BAF984208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/>
          <a:stretch/>
        </p:blipFill>
        <p:spPr bwMode="auto">
          <a:xfrm>
            <a:off x="5505920" y="723032"/>
            <a:ext cx="3934642" cy="287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560" y="848709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70506" y="725718"/>
            <a:ext cx="5250474" cy="153888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classical Atom is unstable!</a:t>
            </a:r>
          </a:p>
          <a:p>
            <a:r>
              <a:rPr lang="en-US" sz="2200" dirty="0">
                <a:solidFill>
                  <a:srgbClr val="7030A0"/>
                </a:solidFill>
              </a:rPr>
              <a:t>Expect: </a:t>
            </a:r>
            <a:r>
              <a:rPr lang="en-US" sz="2600" i="1" dirty="0" err="1">
                <a:solidFill>
                  <a:srgbClr val="7030A0"/>
                </a:solidFill>
              </a:rPr>
              <a:t>t</a:t>
            </a:r>
            <a:r>
              <a:rPr lang="en-US" sz="2200" dirty="0">
                <a:solidFill>
                  <a:srgbClr val="7030A0"/>
                </a:solidFill>
              </a:rPr>
              <a:t> &lt; 10</a:t>
            </a:r>
            <a:r>
              <a:rPr lang="en-US" sz="2200" baseline="30000" dirty="0">
                <a:solidFill>
                  <a:srgbClr val="7030A0"/>
                </a:solidFill>
              </a:rPr>
              <a:t>-10 </a:t>
            </a:r>
            <a:r>
              <a:rPr lang="en-US" sz="2200" dirty="0" err="1">
                <a:solidFill>
                  <a:srgbClr val="7030A0"/>
                </a:solidFill>
              </a:rPr>
              <a:t>s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>
                <a:solidFill>
                  <a:srgbClr val="7030A0"/>
                </a:solidFill>
              </a:rPr>
              <a:t>Niels Bohr:  Atom is only stable for specific orbits: “energy levels”.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37893-B487-4127-5EC3-907D4107B3C8}"/>
              </a:ext>
            </a:extLst>
          </p:cNvPr>
          <p:cNvSpPr txBox="1"/>
          <p:nvPr/>
        </p:nvSpPr>
        <p:spPr>
          <a:xfrm>
            <a:off x="8860647" y="591251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3</a:t>
            </a:r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D0FCD-6FBC-BF9D-24D0-328FFA296853}"/>
              </a:ext>
            </a:extLst>
          </p:cNvPr>
          <p:cNvSpPr txBox="1"/>
          <p:nvPr/>
        </p:nvSpPr>
        <p:spPr>
          <a:xfrm>
            <a:off x="4135809" y="590846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42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A5E8F-CDB4-72BC-2D88-D6767F9459BD}"/>
              </a:ext>
            </a:extLst>
          </p:cNvPr>
          <p:cNvSpPr txBox="1"/>
          <p:nvPr/>
        </p:nvSpPr>
        <p:spPr>
          <a:xfrm>
            <a:off x="2671128" y="590943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52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0F9124-E100-A266-C9C9-6D0848E050A5}"/>
              </a:ext>
            </a:extLst>
          </p:cNvPr>
          <p:cNvSpPr txBox="1"/>
          <p:nvPr/>
        </p:nvSpPr>
        <p:spPr>
          <a:xfrm>
            <a:off x="1948909" y="603244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62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5B986-71A6-2EB2-B945-54CE216CD170}"/>
              </a:ext>
            </a:extLst>
          </p:cNvPr>
          <p:cNvSpPr txBox="1"/>
          <p:nvPr/>
        </p:nvSpPr>
        <p:spPr>
          <a:xfrm>
            <a:off x="1562225" y="575933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72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AD6734-F909-3C47-02D9-FA8B061944AA}"/>
              </a:ext>
            </a:extLst>
          </p:cNvPr>
          <p:cNvSpPr txBox="1"/>
          <p:nvPr/>
        </p:nvSpPr>
        <p:spPr>
          <a:xfrm>
            <a:off x="9320193" y="3781798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49890-7D1E-E0EF-41D5-76999A1934AF}"/>
              </a:ext>
            </a:extLst>
          </p:cNvPr>
          <p:cNvSpPr txBox="1"/>
          <p:nvPr/>
        </p:nvSpPr>
        <p:spPr>
          <a:xfrm>
            <a:off x="4069683" y="3665861"/>
            <a:ext cx="4806462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electron can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jump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a high to lower level by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emitting a light quantum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corresponding energy difference.</a:t>
            </a:r>
          </a:p>
        </p:txBody>
      </p:sp>
    </p:spTree>
    <p:extLst>
      <p:ext uri="{BB962C8B-B14F-4D97-AF65-F5344CB8AC3E}">
        <p14:creationId xmlns:p14="http://schemas.microsoft.com/office/powerpoint/2010/main" val="21004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Schrödinger: Bohr atom and de Broglie waves</a:t>
            </a:r>
          </a:p>
        </p:txBody>
      </p:sp>
      <p:pic>
        <p:nvPicPr>
          <p:cNvPr id="8" name="Picture 7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180" y="243049"/>
            <a:ext cx="1843222" cy="247029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 descr="InterferenceDiagr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9" y="790003"/>
            <a:ext cx="3178323" cy="2661317"/>
          </a:xfrm>
          <a:prstGeom prst="rect">
            <a:avLst/>
          </a:prstGeom>
          <a:ln w="127000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3031226" y="704277"/>
            <a:ext cx="4399640" cy="3736009"/>
            <a:chOff x="3421768" y="689988"/>
            <a:chExt cx="4399640" cy="3736009"/>
          </a:xfrm>
        </p:grpSpPr>
        <p:grpSp>
          <p:nvGrpSpPr>
            <p:cNvPr id="11" name="Group 10"/>
            <p:cNvGrpSpPr/>
            <p:nvPr/>
          </p:nvGrpSpPr>
          <p:grpSpPr>
            <a:xfrm>
              <a:off x="3421768" y="689988"/>
              <a:ext cx="4399640" cy="3736009"/>
              <a:chOff x="1280473" y="2280601"/>
              <a:chExt cx="4996078" cy="4216400"/>
            </a:xfrm>
          </p:grpSpPr>
          <p:pic>
            <p:nvPicPr>
              <p:cNvPr id="4" name="Picture 3" descr="BohrAtomBroglie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0473" y="2280601"/>
                <a:ext cx="4914902" cy="42164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361651" y="5851071"/>
                <a:ext cx="4914900" cy="6459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989289" y="2095503"/>
              <a:ext cx="67043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b="1" dirty="0"/>
                <a:t>n = 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243563" y="2384727"/>
            <a:ext cx="1703608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Erwin Schrödinger</a:t>
            </a:r>
          </a:p>
        </p:txBody>
      </p:sp>
      <p:pic>
        <p:nvPicPr>
          <p:cNvPr id="17" name="Picture 16" descr="PeriodicTable-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728" y="3018076"/>
            <a:ext cx="6364971" cy="3580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9829" y="4410200"/>
            <a:ext cx="3044551" cy="144655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Energy levels explained</a:t>
            </a:r>
            <a:br>
              <a:rPr lang="en-US" sz="2200" dirty="0">
                <a:solidFill>
                  <a:srgbClr val="7030A0"/>
                </a:solidFill>
              </a:rPr>
            </a:br>
            <a:r>
              <a:rPr lang="en-US" sz="2200" dirty="0">
                <a:solidFill>
                  <a:srgbClr val="7030A0"/>
                </a:solidFill>
                <a:sym typeface="Wingdings"/>
              </a:rPr>
              <a:t> a</a:t>
            </a:r>
            <a:r>
              <a:rPr lang="en-US" sz="2200" dirty="0">
                <a:solidFill>
                  <a:srgbClr val="7030A0"/>
                </a:solidFill>
              </a:rPr>
              <a:t>tom explained</a:t>
            </a:r>
          </a:p>
          <a:p>
            <a:r>
              <a:rPr lang="en-US" sz="2200" dirty="0">
                <a:solidFill>
                  <a:srgbClr val="7030A0"/>
                </a:solidFill>
              </a:rPr>
              <a:t>Outer shell electrons</a:t>
            </a:r>
          </a:p>
          <a:p>
            <a:r>
              <a:rPr lang="en-US" sz="2200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sz="2200" dirty="0">
                <a:solidFill>
                  <a:srgbClr val="7030A0"/>
                </a:solidFill>
              </a:rPr>
              <a:t>“chemistry explained”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3093" y="779486"/>
            <a:ext cx="3581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If orbit length “fits”:  </a:t>
            </a:r>
          </a:p>
          <a:p>
            <a:r>
              <a:rPr lang="en-US" sz="2200" i="1" dirty="0">
                <a:solidFill>
                  <a:srgbClr val="C00000"/>
                </a:solidFill>
              </a:rPr>
              <a:t>2π r = n </a:t>
            </a:r>
            <a:r>
              <a:rPr lang="en-US" sz="2200" i="1" dirty="0" err="1">
                <a:solidFill>
                  <a:srgbClr val="C00000"/>
                </a:solidFill>
              </a:rPr>
              <a:t>λ</a:t>
            </a:r>
            <a:r>
              <a:rPr lang="en-US" sz="2200" i="1" dirty="0">
                <a:solidFill>
                  <a:srgbClr val="C00000"/>
                </a:solidFill>
              </a:rPr>
              <a:t>    </a:t>
            </a:r>
            <a:r>
              <a:rPr lang="en-US" sz="2200" dirty="0">
                <a:solidFill>
                  <a:srgbClr val="C00000"/>
                </a:solidFill>
              </a:rPr>
              <a:t>with </a:t>
            </a:r>
            <a:r>
              <a:rPr lang="en-US" sz="2200" i="1" dirty="0">
                <a:solidFill>
                  <a:srgbClr val="C00000"/>
                </a:solidFill>
              </a:rPr>
              <a:t>n</a:t>
            </a:r>
            <a:r>
              <a:rPr lang="en-US" sz="2200" dirty="0">
                <a:solidFill>
                  <a:srgbClr val="C00000"/>
                </a:solidFill>
              </a:rPr>
              <a:t> = 1, 2, 3, …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The wave positively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interferes with itself!         </a:t>
            </a:r>
          </a:p>
          <a:p>
            <a:r>
              <a:rPr lang="en-US" sz="2200" dirty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200" dirty="0">
                <a:solidFill>
                  <a:srgbClr val="C00000"/>
                </a:solidFill>
              </a:rPr>
              <a:t>Stable orbits!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0866" y="2998304"/>
            <a:ext cx="27018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Periodic Table of the Elements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2050" name="Picture 2" descr="CDN media">
            <a:extLst>
              <a:ext uri="{FF2B5EF4-FFF2-40B4-BE49-F238E27FC236}">
                <a16:creationId xmlns:a16="http://schemas.microsoft.com/office/drawing/2014/main" id="{E28D1DE8-2908-7F75-56CB-15E2F483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40030" r="82203" b="31697"/>
          <a:stretch/>
        </p:blipFill>
        <p:spPr bwMode="auto">
          <a:xfrm>
            <a:off x="447927" y="3775534"/>
            <a:ext cx="2331332" cy="229391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BFFC4-5189-CAD5-CA78-38AF42921783}"/>
              </a:ext>
            </a:extLst>
          </p:cNvPr>
          <p:cNvSpPr txBox="1"/>
          <p:nvPr/>
        </p:nvSpPr>
        <p:spPr>
          <a:xfrm>
            <a:off x="618408" y="6025692"/>
            <a:ext cx="213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More realistic atom: </a:t>
            </a:r>
          </a:p>
          <a:p>
            <a:r>
              <a:rPr lang="en-NL" dirty="0"/>
              <a:t>probability waves</a:t>
            </a:r>
          </a:p>
        </p:txBody>
      </p:sp>
    </p:spTree>
    <p:extLst>
      <p:ext uri="{BB962C8B-B14F-4D97-AF65-F5344CB8AC3E}">
        <p14:creationId xmlns:p14="http://schemas.microsoft.com/office/powerpoint/2010/main" val="24352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Not yet explained: “</a:t>
            </a:r>
            <a:r>
              <a:rPr lang="en-US" dirty="0" err="1"/>
              <a:t>Dramming</a:t>
            </a:r>
            <a:r>
              <a:rPr lang="en-US" dirty="0"/>
              <a:t>”</a:t>
            </a:r>
          </a:p>
        </p:txBody>
      </p:sp>
      <p:pic>
        <p:nvPicPr>
          <p:cNvPr id="4" name="Picture 3" descr="PeriodicTableOfScotchWhisky_1_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668" y="429267"/>
            <a:ext cx="9251953" cy="6569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86357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8779" y="4208920"/>
            <a:ext cx="8054787" cy="24314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Copenhagen Interpretation (Niels Bohr):</a:t>
            </a:r>
          </a:p>
          <a:p>
            <a:endParaRPr lang="en-US" sz="1000" dirty="0"/>
          </a:p>
          <a:p>
            <a:r>
              <a:rPr lang="en-US" sz="2000" dirty="0">
                <a:solidFill>
                  <a:srgbClr val="7030A0"/>
                </a:solidFill>
              </a:rPr>
              <a:t>One can observe wave characteristics or particle characteristics of quantum objects, </a:t>
            </a:r>
            <a:r>
              <a:rPr lang="en-US" sz="2000" b="1" i="1" dirty="0">
                <a:solidFill>
                  <a:srgbClr val="C00000"/>
                </a:solidFill>
              </a:rPr>
              <a:t>never both </a:t>
            </a:r>
            <a:r>
              <a:rPr lang="en-US" sz="2000" dirty="0">
                <a:solidFill>
                  <a:srgbClr val="7030A0"/>
                </a:solidFill>
              </a:rPr>
              <a:t>at the same time.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Particle and Wave aspects of a physical object are </a:t>
            </a:r>
            <a:r>
              <a:rPr lang="en-US" sz="2000" b="1" i="1" dirty="0">
                <a:solidFill>
                  <a:srgbClr val="C00000"/>
                </a:solidFill>
              </a:rPr>
              <a:t>complementary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  <a:endParaRPr lang="en-US" sz="2000" b="1" i="1" dirty="0">
              <a:solidFill>
                <a:srgbClr val="C00000"/>
              </a:solidFill>
            </a:endParaRP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Similarly one can never determine from a quantum object at the same time: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energy and time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i="1" dirty="0">
                <a:solidFill>
                  <a:srgbClr val="C00000"/>
                </a:solidFill>
              </a:rPr>
              <a:t>position and momentum </a:t>
            </a:r>
            <a:r>
              <a:rPr lang="en-US" sz="2000" dirty="0">
                <a:solidFill>
                  <a:srgbClr val="7030A0"/>
                </a:solidFill>
              </a:rPr>
              <a:t>(and more).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257" y="848130"/>
            <a:ext cx="717824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Subatomic matter is not just waves and it is not just particles.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It is nothing we know from macroscopic world.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Complementarity</a:t>
            </a:r>
          </a:p>
        </p:txBody>
      </p:sp>
      <p:pic>
        <p:nvPicPr>
          <p:cNvPr id="6" name="Picture 5" descr="Wave-particle-fun2.jpg"/>
          <p:cNvPicPr>
            <a:picLocks noChangeAspect="1"/>
          </p:cNvPicPr>
          <p:nvPr/>
        </p:nvPicPr>
        <p:blipFill rotWithShape="1">
          <a:blip r:embed="rId3"/>
          <a:srcRect t="34960"/>
          <a:stretch/>
        </p:blipFill>
        <p:spPr>
          <a:xfrm>
            <a:off x="3137644" y="2296389"/>
            <a:ext cx="3030778" cy="1115494"/>
          </a:xfrm>
          <a:prstGeom prst="rect">
            <a:avLst/>
          </a:prstGeom>
          <a:ln w="317500">
            <a:solidFill>
              <a:schemeClr val="bg1"/>
            </a:solidFill>
          </a:ln>
          <a:effectLst>
            <a:glow rad="317500">
              <a:schemeClr val="accent1"/>
            </a:glow>
          </a:effectLst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485" y="282116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51274" y="3204461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709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Heisenberg Uncertainty Relation</a:t>
            </a:r>
          </a:p>
        </p:txBody>
      </p:sp>
      <p:pic>
        <p:nvPicPr>
          <p:cNvPr id="5" name="Picture 4" descr="Heisenber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82" y="1822389"/>
            <a:ext cx="2214831" cy="351318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23" y="1822389"/>
            <a:ext cx="2621373" cy="3513180"/>
          </a:xfrm>
          <a:prstGeom prst="rect">
            <a:avLst/>
          </a:prstGeom>
        </p:spPr>
      </p:pic>
      <p:pic>
        <p:nvPicPr>
          <p:cNvPr id="7" name="Picture 6" descr="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248" y="1822389"/>
            <a:ext cx="2381220" cy="351318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335501" y="4664443"/>
            <a:ext cx="203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Werner Heisenberg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“Matrix mechanics”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7737" y="4675097"/>
            <a:ext cx="1955922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Erwin Schrödinger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“Wave Mechanics”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8665" y="4673514"/>
            <a:ext cx="261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Adrian Maurice Dirac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numbers”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669" y="766647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measurement of a characteristic of quantum matter affects the object.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Heisenberg’s “non-commuting” observables: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5541" y="1817255"/>
                <a:ext cx="3698851" cy="196977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You cannot know 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position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momentum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at the same time: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𝑥𝑝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usually written in the form: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≥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 2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41" y="1817255"/>
                <a:ext cx="3698851" cy="1969770"/>
              </a:xfrm>
              <a:prstGeom prst="rect">
                <a:avLst/>
              </a:prstGeom>
              <a:blipFill>
                <a:blip r:embed="rId6"/>
                <a:stretch>
                  <a:fillRect l="-1701" t="-1274" r="-1020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5540" y="3937877"/>
                <a:ext cx="3698851" cy="1815882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You cannot know both 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time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𝑡𝐸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usually written in the form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≥ 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 2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40" y="3937877"/>
                <a:ext cx="3698851" cy="1815882"/>
              </a:xfrm>
              <a:prstGeom prst="rect">
                <a:avLst/>
              </a:prstGeom>
              <a:blipFill>
                <a:blip r:embed="rId7"/>
                <a:stretch>
                  <a:fillRect l="-1701" t="-2069" b="-4138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474873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Heisenberg Uncertainty Relation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8665" y="4673514"/>
            <a:ext cx="261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Adrian Maurice Dirac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numbers”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1944" y="3556447"/>
                <a:ext cx="11020882" cy="194437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Position and momentum: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of a wavefunction”: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Consequence: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Measuring momentum means locality in space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4" y="3556447"/>
                <a:ext cx="11020882" cy="1944378"/>
              </a:xfrm>
              <a:prstGeom prst="rect">
                <a:avLst/>
              </a:prstGeom>
              <a:blipFill>
                <a:blip r:embed="rId3"/>
                <a:stretch>
                  <a:fillRect l="-690" t="-1935" r="-345" b="-45161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81944" y="1289320"/>
                <a:ext cx="11020882" cy="198958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 and time: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of a wavefunction”:</a:t>
                </a:r>
                <a:endPara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onsequence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Measuring energy means locality in time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4" y="1289320"/>
                <a:ext cx="11020882" cy="1989584"/>
              </a:xfrm>
              <a:prstGeom prst="rect">
                <a:avLst/>
              </a:prstGeom>
              <a:blipFill>
                <a:blip r:embed="rId4"/>
                <a:stretch>
                  <a:fillRect l="-690" t="-1899" b="-41772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/>
              <p:nvPr/>
            </p:nvSpPr>
            <p:spPr>
              <a:xfrm>
                <a:off x="9056782" y="3694562"/>
                <a:ext cx="1870769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782" y="3694562"/>
                <a:ext cx="1870769" cy="736099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DD2D47-F516-1B87-3E7B-C8636C18FF21}"/>
                  </a:ext>
                </a:extLst>
              </p:cNvPr>
              <p:cNvSpPr txBox="1"/>
              <p:nvPr/>
            </p:nvSpPr>
            <p:spPr>
              <a:xfrm>
                <a:off x="8910009" y="1462152"/>
                <a:ext cx="1848262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DD2D47-F516-1B87-3E7B-C8636C18F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009" y="1462152"/>
                <a:ext cx="1848262" cy="736099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5CE7E96-A1E8-1774-C1AD-C0CA79A35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0" y="1447356"/>
            <a:ext cx="11647320" cy="4058188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35000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Heisenberg Uncertainty Relation: for experts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8665" y="4673514"/>
            <a:ext cx="261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Adrian Maurice Dirac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numbers”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5754" y="3556447"/>
                <a:ext cx="11438306" cy="178510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Position and momentum:</a:t>
                </a:r>
              </a:p>
              <a:p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</a:t>
                </a:r>
                <a:r>
                  <a:rPr lang="en-US" sz="2200" dirty="0">
                    <a:solidFill>
                      <a:srgbClr val="4472C4"/>
                    </a:solidFill>
                    <a:latin typeface="Calibri" panose="020F0502020204030204"/>
                  </a:rPr>
                  <a:t>momentum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“rate of change in space of a wavefunction”:</a:t>
                </a:r>
              </a:p>
              <a:p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2200" dirty="0">
                    <a:solidFill>
                      <a:prstClr val="black"/>
                    </a:solidFill>
                  </a:rPr>
                  <a:t>It fundamentally requires space to measure momentum, </a:t>
                </a:r>
                <a:r>
                  <a:rPr lang="en-US" sz="2200" dirty="0" err="1">
                    <a:solidFill>
                      <a:prstClr val="black"/>
                    </a:solidFill>
                  </a:rPr>
                  <a:t>ie</a:t>
                </a:r>
                <a:r>
                  <a:rPr lang="en-US" sz="2200" dirty="0">
                    <a:solidFill>
                      <a:prstClr val="black"/>
                    </a:solidFill>
                  </a:rPr>
                  <a:t>. change in space.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/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Consequence: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</a:t>
                </a:r>
                <a:r>
                  <a:rPr lang="en-US" sz="2400" dirty="0">
                    <a:solidFill>
                      <a:srgbClr val="7030A0"/>
                    </a:solidFill>
                  </a:rPr>
                  <a:t>Measuring momentum means locality in space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4" y="3556447"/>
                <a:ext cx="11438306" cy="1785104"/>
              </a:xfrm>
              <a:prstGeom prst="rect">
                <a:avLst/>
              </a:prstGeom>
              <a:blipFill>
                <a:blip r:embed="rId3"/>
                <a:stretch>
                  <a:fillRect l="-554" t="-2113" b="-50000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5754" y="1289320"/>
                <a:ext cx="11399668" cy="147732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 and time:</a:t>
                </a:r>
              </a:p>
              <a:p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in time of a wavefunction”: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 fundamentally requires time to measure energy,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ie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 change in time.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</a:rPr>
                  <a:t>C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onsequence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Measuring energy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means locality in time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4" y="1289320"/>
                <a:ext cx="11399668" cy="1477328"/>
              </a:xfrm>
              <a:prstGeom prst="rect">
                <a:avLst/>
              </a:prstGeom>
              <a:blipFill>
                <a:blip r:embed="rId4"/>
                <a:stretch>
                  <a:fillRect l="-556" t="-2542" b="-59322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33FF7E-E886-29A7-E2F5-283F768DC338}"/>
                  </a:ext>
                </a:extLst>
              </p:cNvPr>
              <p:cNvSpPr txBox="1"/>
              <p:nvPr/>
            </p:nvSpPr>
            <p:spPr>
              <a:xfrm>
                <a:off x="9490302" y="1444567"/>
                <a:ext cx="1848262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33FF7E-E886-29A7-E2F5-283F768DC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302" y="1444567"/>
                <a:ext cx="1848262" cy="736099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/>
              <p:nvPr/>
            </p:nvSpPr>
            <p:spPr>
              <a:xfrm>
                <a:off x="9693298" y="3664098"/>
                <a:ext cx="2080762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298" y="3664098"/>
                <a:ext cx="2080762" cy="736099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338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0E3C-F1A3-1C44-EF74-CE2EB27E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…and if you REALLY want to see where it comes from….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AA0814-A580-3269-E52D-AF3DDC9709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9564" y="1356163"/>
                <a:ext cx="5660756" cy="15519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𝐸𝑡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NL" sz="2600" dirty="0"/>
              </a:p>
              <a:p>
                <a:pPr marL="0" indent="0">
                  <a:buNone/>
                </a:pPr>
                <a:r>
                  <a:rPr lang="en-US" sz="2600" b="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𝑡𝐸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NL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AA0814-A580-3269-E52D-AF3DDC970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9564" y="1356163"/>
                <a:ext cx="5660756" cy="155191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CF1D3-95F8-CBAA-FBA3-7CE4D1F3799F}"/>
                  </a:ext>
                </a:extLst>
              </p:cNvPr>
              <p:cNvSpPr txBox="1"/>
              <p:nvPr/>
            </p:nvSpPr>
            <p:spPr>
              <a:xfrm>
                <a:off x="8054923" y="1882032"/>
                <a:ext cx="3106171" cy="43088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𝐸𝑡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𝑡𝐸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800" dirty="0">
                    <a:solidFill>
                      <a:srgbClr val="C00000"/>
                    </a:solidFill>
                  </a:rPr>
                  <a:t> </a:t>
                </a:r>
                <a:endParaRPr lang="en-NL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CF1D3-95F8-CBAA-FBA3-7CE4D1F37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923" y="1882032"/>
                <a:ext cx="3106171" cy="430887"/>
              </a:xfrm>
              <a:prstGeom prst="rect">
                <a:avLst/>
              </a:prstGeom>
              <a:blipFill>
                <a:blip r:embed="rId3"/>
                <a:stretch>
                  <a:fillRect t="-8333" r="-2024" b="-3333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0CF4FB3-3197-E51D-29BC-DF0D958C0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4428" y="3387959"/>
                <a:ext cx="6117956" cy="15519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𝑝𝑥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NL" dirty="0"/>
              </a:p>
              <a:p>
                <a:pPr marL="0" indent="0">
                  <a:buFont typeface="Arial"/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𝑥𝑝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0CF4FB3-3197-E51D-29BC-DF0D958C0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28" y="3387959"/>
                <a:ext cx="6117956" cy="1551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B7ACF-96FC-F328-25CB-706BF46B805D}"/>
                  </a:ext>
                </a:extLst>
              </p:cNvPr>
              <p:cNvSpPr txBox="1"/>
              <p:nvPr/>
            </p:nvSpPr>
            <p:spPr>
              <a:xfrm>
                <a:off x="8054923" y="3883967"/>
                <a:ext cx="3149901" cy="43088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𝑥𝑝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B7ACF-96FC-F328-25CB-706BF46B8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923" y="3883967"/>
                <a:ext cx="3149901" cy="430887"/>
              </a:xfrm>
              <a:prstGeom prst="rect">
                <a:avLst/>
              </a:prstGeom>
              <a:blipFill>
                <a:blip r:embed="rId5"/>
                <a:stretch>
                  <a:fillRect t="-8333" r="-1594" b="-3333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2D0D8B-C7D0-FFDA-7B82-C61AABB3D11C}"/>
                  </a:ext>
                </a:extLst>
              </p:cNvPr>
              <p:cNvSpPr txBox="1"/>
              <p:nvPr/>
            </p:nvSpPr>
            <p:spPr>
              <a:xfrm>
                <a:off x="709564" y="713195"/>
                <a:ext cx="8267391" cy="63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400" dirty="0">
                    <a:solidFill>
                      <a:srgbClr val="7030A0"/>
                    </a:solidFill>
                  </a:rPr>
                  <a:t>1. Replace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 by the operator</a:t>
                </a:r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NL" sz="2400" dirty="0">
                    <a:solidFill>
                      <a:srgbClr val="7030A0"/>
                    </a:solidFill>
                  </a:rPr>
                  <a:t>operating on wave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2D0D8B-C7D0-FFDA-7B82-C61AABB3D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4" y="713195"/>
                <a:ext cx="8267391" cy="635367"/>
              </a:xfrm>
              <a:prstGeom prst="rect">
                <a:avLst/>
              </a:prstGeom>
              <a:blipFill>
                <a:blip r:embed="rId6"/>
                <a:stretch>
                  <a:fillRect l="-1072" b="-78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753A6F-6003-5F64-E374-384A74A6EB8C}"/>
                  </a:ext>
                </a:extLst>
              </p:cNvPr>
              <p:cNvSpPr txBox="1"/>
              <p:nvPr/>
            </p:nvSpPr>
            <p:spPr>
              <a:xfrm>
                <a:off x="801004" y="2786303"/>
                <a:ext cx="8419421" cy="63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400" dirty="0">
                    <a:solidFill>
                      <a:srgbClr val="7030A0"/>
                    </a:solidFill>
                  </a:rPr>
                  <a:t>2. Replace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 by the operator</a:t>
                </a:r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NL" sz="2400" dirty="0">
                    <a:solidFill>
                      <a:srgbClr val="7030A0"/>
                    </a:solidFill>
                  </a:rPr>
                  <a:t>operating on wave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753A6F-6003-5F64-E374-384A74A6E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4" y="2786303"/>
                <a:ext cx="8419421" cy="635367"/>
              </a:xfrm>
              <a:prstGeom prst="rect">
                <a:avLst/>
              </a:prstGeom>
              <a:blipFill>
                <a:blip r:embed="rId7"/>
                <a:stretch>
                  <a:fillRect l="-1053" r="-1053" b="-78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FE16A75A-9C97-CF22-4B8F-B238671872EC}"/>
              </a:ext>
            </a:extLst>
          </p:cNvPr>
          <p:cNvSpPr/>
          <p:nvPr/>
        </p:nvSpPr>
        <p:spPr>
          <a:xfrm rot="16200000">
            <a:off x="6957000" y="1775230"/>
            <a:ext cx="247009" cy="688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2E79BB-F7F3-84EE-420B-9C5111740D64}"/>
              </a:ext>
            </a:extLst>
          </p:cNvPr>
          <p:cNvSpPr/>
          <p:nvPr/>
        </p:nvSpPr>
        <p:spPr>
          <a:xfrm rot="16200000">
            <a:off x="6957000" y="3808152"/>
            <a:ext cx="247009" cy="688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3E012-7C71-2446-7E9A-5C8972720568}"/>
              </a:ext>
            </a:extLst>
          </p:cNvPr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65F72-50A5-47A6-5938-DEFEFC028F46}"/>
              </a:ext>
            </a:extLst>
          </p:cNvPr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95FC5-1BAC-0FA6-88DD-BB4A540F8F0A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E9365-52F7-D9E7-4ECE-3B2641A4DE24}"/>
              </a:ext>
            </a:extLst>
          </p:cNvPr>
          <p:cNvSpPr txBox="1"/>
          <p:nvPr/>
        </p:nvSpPr>
        <p:spPr>
          <a:xfrm>
            <a:off x="6319676" y="4931553"/>
            <a:ext cx="4663264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rgbClr val="C00000"/>
                </a:solidFill>
              </a:rPr>
              <a:t>“Non commuting observables”</a:t>
            </a:r>
          </a:p>
        </p:txBody>
      </p:sp>
    </p:spTree>
    <p:extLst>
      <p:ext uri="{BB962C8B-B14F-4D97-AF65-F5344CB8AC3E}">
        <p14:creationId xmlns:p14="http://schemas.microsoft.com/office/powerpoint/2010/main" val="29642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7ECC-0707-191C-8D99-6A4FF7F5312D}"/>
              </a:ext>
            </a:extLst>
          </p:cNvPr>
          <p:cNvSpPr txBox="1"/>
          <p:nvPr/>
        </p:nvSpPr>
        <p:spPr>
          <a:xfrm>
            <a:off x="2785275" y="3276637"/>
            <a:ext cx="6400535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our experience we are not used to relativistic and quantum mechanical phenomena. That’s why we find it counterintuitive.</a:t>
            </a:r>
          </a:p>
        </p:txBody>
      </p:sp>
    </p:spTree>
    <p:extLst>
      <p:ext uri="{BB962C8B-B14F-4D97-AF65-F5344CB8AC3E}">
        <p14:creationId xmlns:p14="http://schemas.microsoft.com/office/powerpoint/2010/main" val="336285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0E3C-F1A3-1C44-EF74-CE2EB27E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…and if you REALLY want to see where it comes from….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AA0814-A580-3269-E52D-AF3DDC9709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9564" y="1356163"/>
                <a:ext cx="5660756" cy="15519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𝐸𝑡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NL" sz="2600" dirty="0"/>
              </a:p>
              <a:p>
                <a:pPr marL="0" indent="0">
                  <a:buNone/>
                </a:pPr>
                <a:r>
                  <a:rPr lang="en-US" sz="2600" b="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𝑡𝐸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NL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AA0814-A580-3269-E52D-AF3DDC970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9564" y="1356163"/>
                <a:ext cx="5660756" cy="155191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CF1D3-95F8-CBAA-FBA3-7CE4D1F3799F}"/>
                  </a:ext>
                </a:extLst>
              </p:cNvPr>
              <p:cNvSpPr txBox="1"/>
              <p:nvPr/>
            </p:nvSpPr>
            <p:spPr>
              <a:xfrm>
                <a:off x="8054923" y="1882032"/>
                <a:ext cx="3106171" cy="43088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𝐸𝑡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𝑡𝐸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800" dirty="0">
                    <a:solidFill>
                      <a:srgbClr val="C00000"/>
                    </a:solidFill>
                  </a:rPr>
                  <a:t> </a:t>
                </a:r>
                <a:endParaRPr lang="en-NL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CF1D3-95F8-CBAA-FBA3-7CE4D1F37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923" y="1882032"/>
                <a:ext cx="3106171" cy="430887"/>
              </a:xfrm>
              <a:prstGeom prst="rect">
                <a:avLst/>
              </a:prstGeom>
              <a:blipFill>
                <a:blip r:embed="rId3"/>
                <a:stretch>
                  <a:fillRect t="-8333" r="-2024" b="-3333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0CF4FB3-3197-E51D-29BC-DF0D958C0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4428" y="3387959"/>
                <a:ext cx="6117956" cy="15519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𝑝𝑥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NL" dirty="0"/>
              </a:p>
              <a:p>
                <a:pPr marL="0" indent="0">
                  <a:buFont typeface="Arial"/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𝑥𝑝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0CF4FB3-3197-E51D-29BC-DF0D958C0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28" y="3387959"/>
                <a:ext cx="6117956" cy="1551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B7ACF-96FC-F328-25CB-706BF46B805D}"/>
                  </a:ext>
                </a:extLst>
              </p:cNvPr>
              <p:cNvSpPr txBox="1"/>
              <p:nvPr/>
            </p:nvSpPr>
            <p:spPr>
              <a:xfrm>
                <a:off x="8054923" y="3883967"/>
                <a:ext cx="3149901" cy="43088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𝑥𝑝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B7ACF-96FC-F328-25CB-706BF46B8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923" y="3883967"/>
                <a:ext cx="3149901" cy="430887"/>
              </a:xfrm>
              <a:prstGeom prst="rect">
                <a:avLst/>
              </a:prstGeom>
              <a:blipFill>
                <a:blip r:embed="rId5"/>
                <a:stretch>
                  <a:fillRect t="-8333" r="-1594" b="-3333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2D0D8B-C7D0-FFDA-7B82-C61AABB3D11C}"/>
                  </a:ext>
                </a:extLst>
              </p:cNvPr>
              <p:cNvSpPr txBox="1"/>
              <p:nvPr/>
            </p:nvSpPr>
            <p:spPr>
              <a:xfrm>
                <a:off x="709564" y="713195"/>
                <a:ext cx="8267391" cy="63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400" dirty="0">
                    <a:solidFill>
                      <a:srgbClr val="7030A0"/>
                    </a:solidFill>
                  </a:rPr>
                  <a:t>1. Replace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 by the operator</a:t>
                </a:r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NL" sz="2400" dirty="0">
                    <a:solidFill>
                      <a:srgbClr val="7030A0"/>
                    </a:solidFill>
                  </a:rPr>
                  <a:t>operating on wave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2D0D8B-C7D0-FFDA-7B82-C61AABB3D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4" y="713195"/>
                <a:ext cx="8267391" cy="635367"/>
              </a:xfrm>
              <a:prstGeom prst="rect">
                <a:avLst/>
              </a:prstGeom>
              <a:blipFill>
                <a:blip r:embed="rId6"/>
                <a:stretch>
                  <a:fillRect l="-1072" b="-78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753A6F-6003-5F64-E374-384A74A6EB8C}"/>
                  </a:ext>
                </a:extLst>
              </p:cNvPr>
              <p:cNvSpPr txBox="1"/>
              <p:nvPr/>
            </p:nvSpPr>
            <p:spPr>
              <a:xfrm>
                <a:off x="801004" y="2786303"/>
                <a:ext cx="8419421" cy="63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400" dirty="0">
                    <a:solidFill>
                      <a:srgbClr val="7030A0"/>
                    </a:solidFill>
                  </a:rPr>
                  <a:t>2. Replace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 by the operator</a:t>
                </a:r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NL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NL" sz="2400" dirty="0">
                    <a:solidFill>
                      <a:srgbClr val="7030A0"/>
                    </a:solidFill>
                  </a:rPr>
                  <a:t>operating on wave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NL" sz="2400" dirty="0">
                    <a:solidFill>
                      <a:srgbClr val="7030A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753A6F-6003-5F64-E374-384A74A6E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4" y="2786303"/>
                <a:ext cx="8419421" cy="635367"/>
              </a:xfrm>
              <a:prstGeom prst="rect">
                <a:avLst/>
              </a:prstGeom>
              <a:blipFill>
                <a:blip r:embed="rId7"/>
                <a:stretch>
                  <a:fillRect l="-1053" r="-1053" b="-78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FE16A75A-9C97-CF22-4B8F-B238671872EC}"/>
              </a:ext>
            </a:extLst>
          </p:cNvPr>
          <p:cNvSpPr/>
          <p:nvPr/>
        </p:nvSpPr>
        <p:spPr>
          <a:xfrm rot="16200000">
            <a:off x="6957000" y="1775230"/>
            <a:ext cx="247009" cy="688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2E79BB-F7F3-84EE-420B-9C5111740D64}"/>
              </a:ext>
            </a:extLst>
          </p:cNvPr>
          <p:cNvSpPr/>
          <p:nvPr/>
        </p:nvSpPr>
        <p:spPr>
          <a:xfrm rot="16200000">
            <a:off x="6957000" y="3808152"/>
            <a:ext cx="247009" cy="688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7346C-D0EA-110C-7770-9EAF5505B927}"/>
              </a:ext>
            </a:extLst>
          </p:cNvPr>
          <p:cNvSpPr txBox="1"/>
          <p:nvPr/>
        </p:nvSpPr>
        <p:spPr>
          <a:xfrm>
            <a:off x="6319676" y="4931553"/>
            <a:ext cx="4663264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rgbClr val="C00000"/>
                </a:solidFill>
              </a:rPr>
              <a:t>“Non commuting observables”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3E012-7C71-2446-7E9A-5C8972720568}"/>
              </a:ext>
            </a:extLst>
          </p:cNvPr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65F72-50A5-47A6-5938-DEFEFC028F46}"/>
              </a:ext>
            </a:extLst>
          </p:cNvPr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p:pic>
        <p:nvPicPr>
          <p:cNvPr id="14" name="Picture 2" descr="Calvin and Hobbes Math 73 for Stickers&quot; Magnet for Sale by Darcy777 |  Redbubble">
            <a:extLst>
              <a:ext uri="{FF2B5EF4-FFF2-40B4-BE49-F238E27FC236}">
                <a16:creationId xmlns:a16="http://schemas.microsoft.com/office/drawing/2014/main" id="{C92E8BDA-056B-2EBC-3C5E-1FDF4BA6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12492" r="20085" b="10983"/>
          <a:stretch/>
        </p:blipFill>
        <p:spPr bwMode="auto">
          <a:xfrm>
            <a:off x="1485746" y="1054770"/>
            <a:ext cx="3540085" cy="4614041"/>
          </a:xfrm>
          <a:prstGeom prst="rect">
            <a:avLst/>
          </a:prstGeom>
          <a:noFill/>
          <a:effectLst>
            <a:glow rad="281406">
              <a:schemeClr val="accent1"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95F9D-6670-04EB-28A5-9A7950D21682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252758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Waves and Uncertainty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41714" y="-22638"/>
            <a:ext cx="4473298" cy="5788973"/>
            <a:chOff x="1241714" y="99822"/>
            <a:chExt cx="4473298" cy="5788973"/>
          </a:xfrm>
        </p:grpSpPr>
        <p:pic>
          <p:nvPicPr>
            <p:cNvPr id="5" name="Picture 4" descr="TwoCosWave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714" y="99822"/>
              <a:ext cx="4473298" cy="5788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68927" y="1895961"/>
              <a:ext cx="701689" cy="281214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82381" y="-52722"/>
            <a:ext cx="4517572" cy="5846269"/>
            <a:chOff x="4789714" y="795417"/>
            <a:chExt cx="4517572" cy="5846269"/>
          </a:xfrm>
        </p:grpSpPr>
        <p:pic>
          <p:nvPicPr>
            <p:cNvPr id="8" name="Picture 7" descr="TwoCosSumWaves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9714" y="795417"/>
              <a:ext cx="4517572" cy="584626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08688" y="2610749"/>
              <a:ext cx="701689" cy="281214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27772" y="649417"/>
            <a:ext cx="5354864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Use the “wave-mechanics” picture of Schrödinger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0283" y="1017431"/>
            <a:ext cx="4512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wave has an exactly defined frequency.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15" y="1026502"/>
            <a:ext cx="457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 particle has an exactly defined position.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0283" y="1388231"/>
            <a:ext cx="366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Two waves: </a:t>
            </a:r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/>
              <a:t> = hf</a:t>
            </a:r>
            <a:r>
              <a:rPr lang="en-US" sz="2000" baseline="-25000" dirty="0"/>
              <a:t>1</a:t>
            </a:r>
            <a:r>
              <a:rPr lang="en-US" sz="2000" dirty="0"/>
              <a:t>/c  ,  </a:t>
            </a: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= hf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/c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0834" y="1388231"/>
            <a:ext cx="4507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Wave Packet: sum of black and </a:t>
            </a:r>
            <a:r>
              <a:rPr lang="en-US" sz="2000" dirty="0">
                <a:solidFill>
                  <a:srgbClr val="0000FF"/>
                </a:solidFill>
              </a:rPr>
              <a:t>blue</a:t>
            </a:r>
            <a:r>
              <a:rPr lang="en-US" sz="2000" dirty="0"/>
              <a:t> wave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884" y="5794304"/>
            <a:ext cx="10816936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more waves are added, the more the wave packet looks like a particle, or,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If we try to determine the position </a:t>
            </a:r>
            <a:r>
              <a:rPr lang="en-US" sz="2200" b="1" dirty="0">
                <a:solidFill>
                  <a:srgbClr val="7030A0"/>
                </a:solidFill>
              </a:rPr>
              <a:t>x</a:t>
            </a:r>
            <a:r>
              <a:rPr lang="en-US" sz="2200" dirty="0">
                <a:solidFill>
                  <a:schemeClr val="accent1"/>
                </a:solidFill>
              </a:rPr>
              <a:t>, we destroy the frequency/momentum </a:t>
            </a:r>
            <a:r>
              <a:rPr lang="en-US" sz="2200" b="1" dirty="0">
                <a:solidFill>
                  <a:srgbClr val="C00000"/>
                </a:solidFill>
              </a:rPr>
              <a:t>p</a:t>
            </a:r>
            <a:r>
              <a:rPr lang="en-US" sz="2200" dirty="0">
                <a:solidFill>
                  <a:schemeClr val="accent1"/>
                </a:solidFill>
              </a:rPr>
              <a:t> and vice versa.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2E9ADF-15C0-F76F-A7D7-0D1F5BC75489}"/>
              </a:ext>
            </a:extLst>
          </p:cNvPr>
          <p:cNvCxnSpPr>
            <a:cxnSpLocks/>
          </p:cNvCxnSpPr>
          <p:nvPr/>
        </p:nvCxnSpPr>
        <p:spPr>
          <a:xfrm>
            <a:off x="3284679" y="5653947"/>
            <a:ext cx="138031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11AAF2-B240-0B13-4B37-31ECC2467729}"/>
              </a:ext>
            </a:extLst>
          </p:cNvPr>
          <p:cNvSpPr txBox="1"/>
          <p:nvPr/>
        </p:nvSpPr>
        <p:spPr>
          <a:xfrm>
            <a:off x="10037975" y="5415383"/>
            <a:ext cx="314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C22AA4-B1DA-81E8-31A1-A39BC497F351}"/>
              </a:ext>
            </a:extLst>
          </p:cNvPr>
          <p:cNvSpPr txBox="1"/>
          <p:nvPr/>
        </p:nvSpPr>
        <p:spPr>
          <a:xfrm>
            <a:off x="4709125" y="5404654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>
                <a:solidFill>
                  <a:srgbClr val="C00000"/>
                </a:solidFill>
              </a:rPr>
              <a:t>f (p)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546E85-6658-FBB7-E8B8-38FF5BDBFF4F}"/>
              </a:ext>
            </a:extLst>
          </p:cNvPr>
          <p:cNvCxnSpPr>
            <a:cxnSpLocks/>
          </p:cNvCxnSpPr>
          <p:nvPr/>
        </p:nvCxnSpPr>
        <p:spPr>
          <a:xfrm>
            <a:off x="8600912" y="5663928"/>
            <a:ext cx="138031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Waves and Uncertainty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41714" y="-22638"/>
            <a:ext cx="4473298" cy="5788973"/>
            <a:chOff x="1241714" y="99822"/>
            <a:chExt cx="4473298" cy="5788973"/>
          </a:xfrm>
        </p:grpSpPr>
        <p:pic>
          <p:nvPicPr>
            <p:cNvPr id="5" name="Picture 4" descr="TwoCosWave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714" y="99822"/>
              <a:ext cx="4473298" cy="5788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68927" y="1895961"/>
              <a:ext cx="701689" cy="281214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82381" y="-52722"/>
            <a:ext cx="4517572" cy="5846269"/>
            <a:chOff x="4789714" y="795417"/>
            <a:chExt cx="4517572" cy="5846269"/>
          </a:xfrm>
        </p:grpSpPr>
        <p:pic>
          <p:nvPicPr>
            <p:cNvPr id="8" name="Picture 7" descr="TwoCosSumWaves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9714" y="795417"/>
              <a:ext cx="4517572" cy="584626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08688" y="2610749"/>
              <a:ext cx="701689" cy="281214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27772" y="649417"/>
            <a:ext cx="5354864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Use the “wave-mechanics” picture of Schrödinger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0283" y="1017431"/>
            <a:ext cx="4512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wave has an exactly defined frequency.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15" y="1026502"/>
            <a:ext cx="457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 particle has an exactly defined position.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0283" y="1388231"/>
            <a:ext cx="366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Two waves: </a:t>
            </a:r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/>
              <a:t> = hf</a:t>
            </a:r>
            <a:r>
              <a:rPr lang="en-US" sz="2000" baseline="-25000" dirty="0"/>
              <a:t>1</a:t>
            </a:r>
            <a:r>
              <a:rPr lang="en-US" sz="2000" dirty="0"/>
              <a:t>/c  ,  </a:t>
            </a: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= hf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/c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0834" y="1388231"/>
            <a:ext cx="4507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Wave Packet: sum of black and </a:t>
            </a:r>
            <a:r>
              <a:rPr lang="en-US" sz="2000" dirty="0">
                <a:solidFill>
                  <a:srgbClr val="0000FF"/>
                </a:solidFill>
              </a:rPr>
              <a:t>blue</a:t>
            </a:r>
            <a:r>
              <a:rPr lang="en-US" sz="2000" dirty="0"/>
              <a:t> wave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884" y="5794304"/>
            <a:ext cx="10816936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more waves are added, the more the wave packet looks like a particle, or,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If we try to determine the position </a:t>
            </a:r>
            <a:r>
              <a:rPr lang="en-US" sz="2200" b="1" dirty="0">
                <a:solidFill>
                  <a:srgbClr val="7030A0"/>
                </a:solidFill>
              </a:rPr>
              <a:t>x</a:t>
            </a:r>
            <a:r>
              <a:rPr lang="en-US" sz="2200" dirty="0">
                <a:solidFill>
                  <a:schemeClr val="accent1"/>
                </a:solidFill>
              </a:rPr>
              <a:t>, we destroy the frequency/momentum </a:t>
            </a:r>
            <a:r>
              <a:rPr lang="en-US" sz="2200" b="1" dirty="0">
                <a:solidFill>
                  <a:srgbClr val="C00000"/>
                </a:solidFill>
              </a:rPr>
              <a:t>p</a:t>
            </a:r>
            <a:r>
              <a:rPr lang="en-US" sz="2200" dirty="0">
                <a:solidFill>
                  <a:schemeClr val="accent1"/>
                </a:solidFill>
              </a:rPr>
              <a:t> and vice versa.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2E9ADF-15C0-F76F-A7D7-0D1F5BC75489}"/>
              </a:ext>
            </a:extLst>
          </p:cNvPr>
          <p:cNvCxnSpPr>
            <a:cxnSpLocks/>
          </p:cNvCxnSpPr>
          <p:nvPr/>
        </p:nvCxnSpPr>
        <p:spPr>
          <a:xfrm>
            <a:off x="3284679" y="5653947"/>
            <a:ext cx="138031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11AAF2-B240-0B13-4B37-31ECC2467729}"/>
              </a:ext>
            </a:extLst>
          </p:cNvPr>
          <p:cNvSpPr txBox="1"/>
          <p:nvPr/>
        </p:nvSpPr>
        <p:spPr>
          <a:xfrm>
            <a:off x="10037975" y="5415383"/>
            <a:ext cx="314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C22AA4-B1DA-81E8-31A1-A39BC497F351}"/>
              </a:ext>
            </a:extLst>
          </p:cNvPr>
          <p:cNvSpPr txBox="1"/>
          <p:nvPr/>
        </p:nvSpPr>
        <p:spPr>
          <a:xfrm>
            <a:off x="4709125" y="5404654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>
                <a:solidFill>
                  <a:srgbClr val="C00000"/>
                </a:solidFill>
              </a:rPr>
              <a:t>f (p)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546E85-6658-FBB7-E8B8-38FF5BDBFF4F}"/>
              </a:ext>
            </a:extLst>
          </p:cNvPr>
          <p:cNvCxnSpPr>
            <a:cxnSpLocks/>
          </p:cNvCxnSpPr>
          <p:nvPr/>
        </p:nvCxnSpPr>
        <p:spPr>
          <a:xfrm>
            <a:off x="8600912" y="5663928"/>
            <a:ext cx="138031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9BC9119-E166-632D-7C0B-505B76C7EB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387"/>
          <a:stretch/>
        </p:blipFill>
        <p:spPr>
          <a:xfrm>
            <a:off x="1770465" y="1776788"/>
            <a:ext cx="2991368" cy="39401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23F02A-1409-1FEE-713E-8C4F0E39D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90"/>
          <a:stretch/>
        </p:blipFill>
        <p:spPr>
          <a:xfrm>
            <a:off x="7221773" y="1788341"/>
            <a:ext cx="2954262" cy="39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59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2702" y="2905230"/>
            <a:ext cx="6253896" cy="3797750"/>
            <a:chOff x="591668" y="981827"/>
            <a:chExt cx="5847135" cy="3624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789" y="981827"/>
              <a:ext cx="5242014" cy="362423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flipH="1">
              <a:off x="591668" y="2501153"/>
              <a:ext cx="484094" cy="3966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Waves and Particles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6562" y="2021654"/>
            <a:ext cx="3868803" cy="449353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precise </a:t>
            </a:r>
            <a:r>
              <a:rPr lang="en-US" sz="2200" u="sng" dirty="0">
                <a:solidFill>
                  <a:srgbClr val="7030A0"/>
                </a:solidFill>
                <a:latin typeface="Calibri" panose="020F0502020204030204"/>
              </a:rPr>
              <a:t>momentum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US" sz="22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sym typeface="Wingding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You force the quantum to </a:t>
            </a:r>
            <a:r>
              <a:rPr lang="en-US" sz="2200" b="1" i="1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have</a:t>
            </a:r>
            <a:r>
              <a:rPr lang="en-US" sz="2200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 a specific frequency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You lose the locality of the quantum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No position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Measure precise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position</a:t>
            </a:r>
          </a:p>
          <a:p>
            <a:pPr marL="342900" lvl="0" indent="-342900">
              <a:buFont typeface="Wingdings" pitchFamily="2" charset="2"/>
              <a:buChar char="à"/>
              <a:defRPr/>
            </a:pPr>
            <a:r>
              <a:rPr lang="en-US" sz="2200" dirty="0">
                <a:solidFill>
                  <a:srgbClr val="C00000"/>
                </a:solidFill>
                <a:sym typeface="Wingdings"/>
              </a:rPr>
              <a:t>You force the quantum to </a:t>
            </a:r>
            <a:r>
              <a:rPr lang="en-US" sz="2200" b="1" i="1" dirty="0">
                <a:solidFill>
                  <a:srgbClr val="C00000"/>
                </a:solidFill>
                <a:sym typeface="Wingdings"/>
              </a:rPr>
              <a:t>have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 a specific position</a:t>
            </a:r>
          </a:p>
          <a:p>
            <a:pPr marL="342900" lvl="0" indent="-342900">
              <a:buFont typeface="Wingdings" pitchFamily="2" charset="2"/>
              <a:buChar char="à"/>
              <a:defRPr/>
            </a:pPr>
            <a:r>
              <a:rPr lang="en-US" sz="2200" u="sng" dirty="0">
                <a:solidFill>
                  <a:srgbClr val="C00000"/>
                </a:solidFill>
                <a:sym typeface="Wingdings"/>
              </a:rPr>
              <a:t>You lose the momentum 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(frequency) information of the quantum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0561" y="1005239"/>
            <a:ext cx="135216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“Particle:”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1036" y="3244380"/>
            <a:ext cx="1530099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localized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84139" y="3257473"/>
            <a:ext cx="1610056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localized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2" y="217426"/>
            <a:ext cx="3650126" cy="2281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203" y="2096056"/>
            <a:ext cx="345145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Pure waves of different frequency,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different momentum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=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hf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6280" y="2095618"/>
            <a:ext cx="163365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package,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“particle”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9A71D-8506-9D13-590B-15F8800198E9}"/>
              </a:ext>
            </a:extLst>
          </p:cNvPr>
          <p:cNvSpPr txBox="1"/>
          <p:nvPr/>
        </p:nvSpPr>
        <p:spPr>
          <a:xfrm>
            <a:off x="8661264" y="1652322"/>
            <a:ext cx="2626681" cy="430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accent1"/>
                </a:solidFill>
              </a:rPr>
              <a:t>Uncertainty Revisited</a:t>
            </a:r>
          </a:p>
        </p:txBody>
      </p:sp>
    </p:spTree>
    <p:extLst>
      <p:ext uri="{BB962C8B-B14F-4D97-AF65-F5344CB8AC3E}">
        <p14:creationId xmlns:p14="http://schemas.microsoft.com/office/powerpoint/2010/main" val="10115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3" grpId="0" animBg="1"/>
      <p:bldP spid="8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uncertainty relation at work</a:t>
            </a:r>
          </a:p>
        </p:txBody>
      </p:sp>
      <p:pic>
        <p:nvPicPr>
          <p:cNvPr id="5" name="Picture 4" descr="SingleSli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63" y="2871788"/>
            <a:ext cx="5667270" cy="29615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99906" y="957023"/>
            <a:ext cx="834619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Shine a beam of light through a narrow slit which has a opening size </a:t>
            </a:r>
            <a:r>
              <a:rPr lang="en-US" sz="2200" dirty="0" err="1">
                <a:solidFill>
                  <a:srgbClr val="7030A0"/>
                </a:solidFill>
              </a:rPr>
              <a:t>Δx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 light comes out over an undefined angle that corresponds to </a:t>
            </a:r>
            <a:r>
              <a:rPr lang="en-US" sz="2200" dirty="0" err="1">
                <a:solidFill>
                  <a:srgbClr val="C00000"/>
                </a:solidFill>
              </a:rPr>
              <a:t>Δp</a:t>
            </a:r>
            <a:r>
              <a:rPr lang="en-US" sz="2200" baseline="-25000" dirty="0" err="1">
                <a:solidFill>
                  <a:srgbClr val="C00000"/>
                </a:solidFill>
              </a:rPr>
              <a:t>x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192" y="2752348"/>
            <a:ext cx="5138542" cy="3440188"/>
            <a:chOff x="3948794" y="1426699"/>
            <a:chExt cx="3771557" cy="2221602"/>
          </a:xfrm>
        </p:grpSpPr>
        <p:pic>
          <p:nvPicPr>
            <p:cNvPr id="4" name="Picture 3" descr="SingleSlitScheme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8794" y="1426699"/>
              <a:ext cx="3771557" cy="22216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7698" y="1858978"/>
              <a:ext cx="416127" cy="27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>
                  <a:solidFill>
                    <a:srgbClr val="C00000"/>
                  </a:solidFill>
                </a:rPr>
                <a:t>Δp</a:t>
              </a:r>
              <a:r>
                <a:rPr lang="en-US" sz="2200" baseline="-25000" dirty="0" err="1">
                  <a:solidFill>
                    <a:srgbClr val="C00000"/>
                  </a:solidFill>
                </a:rPr>
                <a:t>x</a:t>
              </a:r>
              <a:endParaRPr lang="en-US" sz="220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31" y="2435877"/>
              <a:ext cx="341439" cy="27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>
                  <a:solidFill>
                    <a:srgbClr val="7030A0"/>
                  </a:solidFill>
                </a:rPr>
                <a:t>Δx</a:t>
              </a:r>
              <a:endParaRPr lang="en-US" sz="22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13766" y="2178510"/>
            <a:ext cx="1775101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Δx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Δp</a:t>
            </a:r>
            <a:r>
              <a:rPr lang="en-US" sz="2400" baseline="-25000" dirty="0" err="1">
                <a:solidFill>
                  <a:srgbClr val="C00000"/>
                </a:solidFill>
              </a:rPr>
              <a:t>x</a:t>
            </a:r>
            <a:r>
              <a:rPr lang="en-US" sz="2400" dirty="0"/>
              <a:t> ~ ħ/2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6463" y="2383016"/>
            <a:ext cx="501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Image of a laser pointer after passing through a slit:</a:t>
            </a:r>
          </a:p>
        </p:txBody>
      </p:sp>
    </p:spTree>
    <p:extLst>
      <p:ext uri="{BB962C8B-B14F-4D97-AF65-F5344CB8AC3E}">
        <p14:creationId xmlns:p14="http://schemas.microsoft.com/office/powerpoint/2010/main" val="1196207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4442-8860-2772-0072-3971DCBE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Consequence: Particles can quantum tunnel through a wall!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8B2F5E1-03C7-08FE-CABD-6FAFE2FA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65" y="1941500"/>
            <a:ext cx="7115367" cy="47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77C14-60F1-AB6C-1FB2-74BA74E467E5}"/>
              </a:ext>
            </a:extLst>
          </p:cNvPr>
          <p:cNvSpPr txBox="1"/>
          <p:nvPr/>
        </p:nvSpPr>
        <p:spPr>
          <a:xfrm>
            <a:off x="5158637" y="859637"/>
            <a:ext cx="6797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dirty="0">
                <a:solidFill>
                  <a:schemeClr val="accent1"/>
                </a:solidFill>
              </a:rPr>
              <a:t>Quantum explanation: particles are waves packets:</a:t>
            </a:r>
          </a:p>
          <a:p>
            <a:r>
              <a:rPr lang="en-NL" sz="2200" dirty="0">
                <a:solidFill>
                  <a:schemeClr val="accent1"/>
                </a:solidFill>
              </a:rPr>
              <a:t>“The particles energy (or momentum) is uncertain enough to pass through if the time (or space) is short enough.”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9AE5B-3F50-2EB0-CE11-B30C1B927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67" y="947305"/>
            <a:ext cx="4708512" cy="23856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0A4A3-6630-E8D1-995A-FADA005A7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4" y="3836055"/>
            <a:ext cx="4771292" cy="23856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B2A681-1DE7-EC4F-B707-AA494C971BC5}"/>
                  </a:ext>
                </a:extLst>
              </p:cNvPr>
              <p:cNvSpPr txBox="1"/>
              <p:nvPr/>
            </p:nvSpPr>
            <p:spPr>
              <a:xfrm>
                <a:off x="382070" y="949949"/>
                <a:ext cx="4271824" cy="686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600" u="sng" dirty="0"/>
                  <a:t>Classic</a:t>
                </a:r>
                <a:r>
                  <a:rPr lang="en-NL" sz="1600" dirty="0"/>
                  <a:t>: particle needs enough energy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NL" sz="1600" dirty="0"/>
                  <a:t> to go over barrier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B2A681-1DE7-EC4F-B707-AA494C971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0" y="949949"/>
                <a:ext cx="4271824" cy="686213"/>
              </a:xfrm>
              <a:prstGeom prst="rect">
                <a:avLst/>
              </a:prstGeom>
              <a:blipFill>
                <a:blip r:embed="rId6"/>
                <a:stretch>
                  <a:fillRect l="-890" b="-90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0C0B0E0-2138-B8C2-DA82-51E3D75610BF}"/>
              </a:ext>
            </a:extLst>
          </p:cNvPr>
          <p:cNvSpPr txBox="1"/>
          <p:nvPr/>
        </p:nvSpPr>
        <p:spPr>
          <a:xfrm>
            <a:off x="339533" y="3927366"/>
            <a:ext cx="4356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u="sng" dirty="0"/>
              <a:t>Quantum</a:t>
            </a:r>
            <a:r>
              <a:rPr lang="en-NL" sz="1600" dirty="0"/>
              <a:t>: particle can tunnel through the barrier. </a:t>
            </a:r>
          </a:p>
          <a:p>
            <a:r>
              <a:rPr lang="en-NL" sz="1600" dirty="0"/>
              <a:t>Even if its energy is not enough.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36B93C-943A-4F5E-6448-3C301CE473D2}"/>
              </a:ext>
            </a:extLst>
          </p:cNvPr>
          <p:cNvCxnSpPr>
            <a:cxnSpLocks/>
          </p:cNvCxnSpPr>
          <p:nvPr/>
        </p:nvCxnSpPr>
        <p:spPr>
          <a:xfrm>
            <a:off x="4626409" y="1828800"/>
            <a:ext cx="0" cy="103155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38F0EA-8800-7864-DF69-EFDFCCD4AB5E}"/>
              </a:ext>
            </a:extLst>
          </p:cNvPr>
          <p:cNvCxnSpPr>
            <a:cxnSpLocks/>
          </p:cNvCxnSpPr>
          <p:nvPr/>
        </p:nvCxnSpPr>
        <p:spPr>
          <a:xfrm>
            <a:off x="4679389" y="4718949"/>
            <a:ext cx="0" cy="115129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864375-25F6-F30D-4FFA-E22D48440986}"/>
              </a:ext>
            </a:extLst>
          </p:cNvPr>
          <p:cNvCxnSpPr/>
          <p:nvPr/>
        </p:nvCxnSpPr>
        <p:spPr>
          <a:xfrm>
            <a:off x="2824843" y="1828800"/>
            <a:ext cx="168184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9B8AFA-4371-B126-58AF-5703BE18BA61}"/>
              </a:ext>
            </a:extLst>
          </p:cNvPr>
          <p:cNvCxnSpPr/>
          <p:nvPr/>
        </p:nvCxnSpPr>
        <p:spPr>
          <a:xfrm>
            <a:off x="2850585" y="4757050"/>
            <a:ext cx="168184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9F0DCF-6824-28DA-9B15-F0AC7686FFEC}"/>
                  </a:ext>
                </a:extLst>
              </p:cNvPr>
              <p:cNvSpPr txBox="1"/>
              <p:nvPr/>
            </p:nvSpPr>
            <p:spPr>
              <a:xfrm>
                <a:off x="4208853" y="2041910"/>
                <a:ext cx="43614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9F0DCF-6824-28DA-9B15-F0AC7686F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853" y="2041910"/>
                <a:ext cx="43614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34DF82-DCEA-0F16-0604-CB1618411E32}"/>
                  </a:ext>
                </a:extLst>
              </p:cNvPr>
              <p:cNvSpPr txBox="1"/>
              <p:nvPr/>
            </p:nvSpPr>
            <p:spPr>
              <a:xfrm>
                <a:off x="4134464" y="5012151"/>
                <a:ext cx="57419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Δp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34DF82-DCEA-0F16-0604-CB1618411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464" y="5012151"/>
                <a:ext cx="574196" cy="430887"/>
              </a:xfrm>
              <a:prstGeom prst="rect">
                <a:avLst/>
              </a:prstGeom>
              <a:blipFill>
                <a:blip r:embed="rId8"/>
                <a:stretch>
                  <a:fillRect l="-2174" r="-2174" b="-1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D9448A-645A-4164-83E0-0D2157E79A5B}"/>
              </a:ext>
            </a:extLst>
          </p:cNvPr>
          <p:cNvCxnSpPr>
            <a:cxnSpLocks/>
          </p:cNvCxnSpPr>
          <p:nvPr/>
        </p:nvCxnSpPr>
        <p:spPr>
          <a:xfrm>
            <a:off x="1681843" y="5941002"/>
            <a:ext cx="2220686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F0802-5191-CB92-DB6B-B1476073E21F}"/>
                  </a:ext>
                </a:extLst>
              </p:cNvPr>
              <p:cNvSpPr txBox="1"/>
              <p:nvPr/>
            </p:nvSpPr>
            <p:spPr>
              <a:xfrm>
                <a:off x="2586218" y="5875552"/>
                <a:ext cx="5533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Δx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F0802-5191-CB92-DB6B-B1476073E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18" y="5875552"/>
                <a:ext cx="553357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E9A80C4-14FE-EA76-BCEA-7B22AEA9DF5E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9258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r="50128" b="51776"/>
          <a:stretch/>
        </p:blipFill>
        <p:spPr>
          <a:xfrm>
            <a:off x="1190854" y="1232057"/>
            <a:ext cx="4252676" cy="2339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l="48588" b="51677"/>
          <a:stretch/>
        </p:blipFill>
        <p:spPr>
          <a:xfrm>
            <a:off x="6629401" y="1227289"/>
            <a:ext cx="4384012" cy="234458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591482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2"/>
          <a:srcRect r="50128"/>
          <a:stretch/>
        </p:blipFill>
        <p:spPr>
          <a:xfrm>
            <a:off x="1190854" y="1232057"/>
            <a:ext cx="4252676" cy="4851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92" y="6124679"/>
            <a:ext cx="2408544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badly known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2904" y="6124679"/>
            <a:ext cx="2770374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2"/>
          <a:srcRect l="48588"/>
          <a:stretch/>
        </p:blipFill>
        <p:spPr>
          <a:xfrm>
            <a:off x="6629401" y="1227289"/>
            <a:ext cx="4384012" cy="485194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738807" y="44958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39259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Imaginary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33" y="1239351"/>
            <a:ext cx="10670027" cy="3343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444" y="1509420"/>
            <a:ext cx="1438507" cy="4436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54966" y="1731224"/>
            <a:ext cx="1910575" cy="22180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75CF9-CF0D-E91D-E36B-9D07A697F520}"/>
              </a:ext>
            </a:extLst>
          </p:cNvPr>
          <p:cNvSpPr txBox="1"/>
          <p:nvPr/>
        </p:nvSpPr>
        <p:spPr>
          <a:xfrm>
            <a:off x="2403231" y="5287109"/>
            <a:ext cx="68571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i="1" dirty="0">
                <a:solidFill>
                  <a:srgbClr val="7030A0"/>
                </a:solidFill>
              </a:rPr>
              <a:t>“Life is complex, it has both real and imaginary parts”</a:t>
            </a:r>
          </a:p>
          <a:p>
            <a:r>
              <a:rPr lang="en-NL" dirty="0">
                <a:solidFill>
                  <a:srgbClr val="7030A0"/>
                </a:solidFill>
              </a:rPr>
              <a:t>- Anonymous</a:t>
            </a:r>
          </a:p>
        </p:txBody>
      </p:sp>
    </p:spTree>
    <p:extLst>
      <p:ext uri="{BB962C8B-B14F-4D97-AF65-F5344CB8AC3E}">
        <p14:creationId xmlns:p14="http://schemas.microsoft.com/office/powerpoint/2010/main" val="11438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beration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04900"/>
            <a:ext cx="5778500" cy="463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2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3877" y="2265264"/>
            <a:ext cx="408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Early Quantum 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7554" y="3460421"/>
            <a:ext cx="676220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“If Quantum Mechanics hasn’t profoundly shocked you, you haven’t understood it yet.”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Niels Bohr</a:t>
            </a:r>
          </a:p>
          <a:p>
            <a:pPr>
              <a:buFontTx/>
              <a:buChar char="-"/>
            </a:pPr>
            <a:endParaRPr lang="en-US" sz="800" dirty="0"/>
          </a:p>
          <a:p>
            <a:r>
              <a:rPr lang="en-US" sz="2200" i="1" dirty="0">
                <a:solidFill>
                  <a:srgbClr val="7030A0"/>
                </a:solidFill>
              </a:rPr>
              <a:t>“</a:t>
            </a:r>
            <a:r>
              <a:rPr lang="en-US" sz="2200" i="1" dirty="0" err="1">
                <a:solidFill>
                  <a:srgbClr val="7030A0"/>
                </a:solidFill>
              </a:rPr>
              <a:t>Gott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würfelt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nicht</a:t>
            </a:r>
            <a:r>
              <a:rPr lang="en-US" sz="2200" i="1" dirty="0">
                <a:solidFill>
                  <a:srgbClr val="7030A0"/>
                </a:solidFill>
              </a:rPr>
              <a:t> (God does not play dice).” </a:t>
            </a:r>
            <a:endParaRPr lang="en-US" sz="22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  <a:p>
            <a:pPr>
              <a:buFontTx/>
              <a:buChar char="-"/>
            </a:pPr>
            <a:endParaRPr lang="en-US" sz="800" dirty="0"/>
          </a:p>
          <a:p>
            <a:r>
              <a:rPr lang="en-US" sz="2200" i="1" dirty="0">
                <a:solidFill>
                  <a:srgbClr val="7030A0"/>
                </a:solidFill>
              </a:rPr>
              <a:t>”Einstein, stop telling God what to do!”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Niels Bohr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7033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Copenhagen Interpretation: what </a:t>
                </a:r>
                <a:r>
                  <a:rPr lang="en-US" b="1" dirty="0"/>
                  <a:t>is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Niels_Bo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94" y="740621"/>
            <a:ext cx="2131784" cy="3014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 descr="Max_Bor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051" y="740621"/>
            <a:ext cx="2340800" cy="3014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21062" y="3386239"/>
            <a:ext cx="114646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97892" y="3386239"/>
            <a:ext cx="109165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 Born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8438" y="2924575"/>
            <a:ext cx="476393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/>
              <a:t>Prob</a:t>
            </a:r>
            <a:r>
              <a:rPr lang="en-US" sz="3200" dirty="0"/>
              <a:t>(</a:t>
            </a:r>
            <a:r>
              <a:rPr lang="en-US" sz="3200" dirty="0" err="1">
                <a:solidFill>
                  <a:srgbClr val="7030A0"/>
                </a:solidFill>
              </a:rPr>
              <a:t>x</a:t>
            </a:r>
            <a:r>
              <a:rPr lang="en-US" sz="3200" dirty="0" err="1"/>
              <a:t>,</a:t>
            </a:r>
            <a:r>
              <a:rPr lang="en-US" sz="3200" dirty="0" err="1">
                <a:solidFill>
                  <a:srgbClr val="7030A0"/>
                </a:solidFill>
              </a:rPr>
              <a:t>t</a:t>
            </a:r>
            <a:r>
              <a:rPr lang="en-US" sz="3200" dirty="0"/>
              <a:t>) = |</a:t>
            </a:r>
            <a:r>
              <a:rPr lang="en-US" sz="3200" b="1" dirty="0">
                <a:solidFill>
                  <a:srgbClr val="C00000"/>
                </a:solidFill>
                <a:latin typeface="Symbol"/>
              </a:rPr>
              <a:t>y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7030A0"/>
                </a:solidFill>
              </a:rPr>
              <a:t>x</a:t>
            </a:r>
            <a:r>
              <a:rPr lang="en-US" sz="3200" dirty="0"/>
              <a:t>,</a:t>
            </a:r>
            <a:r>
              <a:rPr lang="en-US" sz="3200" dirty="0">
                <a:solidFill>
                  <a:srgbClr val="7030A0"/>
                </a:solidFill>
              </a:rPr>
              <a:t>t</a:t>
            </a:r>
            <a:r>
              <a:rPr lang="en-US" sz="3200" dirty="0"/>
              <a:t>)|</a:t>
            </a:r>
            <a:r>
              <a:rPr lang="en-US" sz="3200" baseline="30000" dirty="0"/>
              <a:t>2</a:t>
            </a:r>
            <a:r>
              <a:rPr lang="en-US" sz="3200" dirty="0"/>
              <a:t> = </a:t>
            </a:r>
            <a:r>
              <a:rPr lang="en-US" sz="3200" b="1" dirty="0">
                <a:solidFill>
                  <a:srgbClr val="C00000"/>
                </a:solidFill>
                <a:latin typeface="Symbol"/>
              </a:rPr>
              <a:t>y y</a:t>
            </a:r>
            <a:r>
              <a:rPr lang="en-US" sz="3200" b="1" baseline="30000" dirty="0">
                <a:solidFill>
                  <a:srgbClr val="C00000"/>
                </a:solidFill>
                <a:latin typeface="Symbol"/>
              </a:rPr>
              <a:t>*</a:t>
            </a:r>
            <a:r>
              <a:rPr lang="en-US" sz="32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5845" y="826348"/>
            <a:ext cx="5157787" cy="150810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wave function </a:t>
            </a:r>
            <a:r>
              <a:rPr lang="en-US" sz="2600" b="1" dirty="0" err="1">
                <a:solidFill>
                  <a:srgbClr val="C00000"/>
                </a:solidFill>
                <a:latin typeface="Symbol"/>
              </a:rPr>
              <a:t>y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is not a real object. The only physical meaning is that its square gives the </a:t>
            </a:r>
            <a:r>
              <a:rPr lang="en-US" sz="2200" dirty="0"/>
              <a:t>probability</a:t>
            </a:r>
            <a:r>
              <a:rPr lang="en-US" sz="2200" dirty="0">
                <a:solidFill>
                  <a:schemeClr val="accent1"/>
                </a:solidFill>
              </a:rPr>
              <a:t> to find a particle at a position </a:t>
            </a:r>
            <a:r>
              <a:rPr lang="en-US" sz="2200" dirty="0">
                <a:solidFill>
                  <a:srgbClr val="7030A0"/>
                </a:solidFill>
              </a:rPr>
              <a:t>x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and time </a:t>
            </a:r>
            <a:r>
              <a:rPr lang="en-US" sz="2200" dirty="0">
                <a:solidFill>
                  <a:srgbClr val="7030A0"/>
                </a:solidFill>
              </a:rPr>
              <a:t>t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  <a:r>
              <a:rPr lang="en-US" sz="2200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2898" y="5617460"/>
            <a:ext cx="9272886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mathematics for the </a:t>
            </a:r>
            <a:r>
              <a:rPr lang="en-US" sz="2200" b="1" i="1" dirty="0">
                <a:solidFill>
                  <a:srgbClr val="C00000"/>
                </a:solidFill>
              </a:rPr>
              <a:t>probability</a:t>
            </a:r>
            <a:r>
              <a:rPr lang="en-US" sz="2200" dirty="0">
                <a:solidFill>
                  <a:srgbClr val="C00000"/>
                </a:solidFill>
              </a:rPr>
              <a:t> of the quantum wave-function is the same as the mathematics of the </a:t>
            </a:r>
            <a:r>
              <a:rPr lang="en-US" sz="2200" b="1" i="1" dirty="0">
                <a:solidFill>
                  <a:srgbClr val="C00000"/>
                </a:solidFill>
              </a:rPr>
              <a:t>intensity</a:t>
            </a:r>
            <a:r>
              <a:rPr lang="en-US" sz="2200" dirty="0">
                <a:solidFill>
                  <a:srgbClr val="C00000"/>
                </a:solidFill>
              </a:rPr>
              <a:t> of a classical wave function.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4441" y="4125689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Quantum mechanics allows only to calculate </a:t>
            </a:r>
            <a:r>
              <a:rPr lang="en-US" sz="2200" b="1" i="1" dirty="0">
                <a:solidFill>
                  <a:schemeClr val="accent1"/>
                </a:solidFill>
              </a:rPr>
              <a:t>probabilities</a:t>
            </a:r>
            <a:r>
              <a:rPr lang="en-US" sz="2200" dirty="0">
                <a:solidFill>
                  <a:schemeClr val="accent1"/>
                </a:solidFill>
              </a:rPr>
              <a:t> for possible outcomes of an experiment and is non-deterministic, contrary to classical theory. </a:t>
            </a:r>
          </a:p>
          <a:p>
            <a:r>
              <a:rPr lang="en-US" sz="2200" i="1" dirty="0">
                <a:solidFill>
                  <a:srgbClr val="7030A0"/>
                </a:solidFill>
              </a:rPr>
              <a:t>Einstein: “</a:t>
            </a:r>
            <a:r>
              <a:rPr lang="en-US" sz="2200" i="1" dirty="0" err="1">
                <a:solidFill>
                  <a:srgbClr val="7030A0"/>
                </a:solidFill>
              </a:rPr>
              <a:t>Gott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würfelt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nicht</a:t>
            </a:r>
            <a:r>
              <a:rPr lang="en-US" sz="2200" i="1" dirty="0">
                <a:solidFill>
                  <a:srgbClr val="7030A0"/>
                </a:solidFill>
              </a:rPr>
              <a:t>.” 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8266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r="50128"/>
          <a:stretch/>
        </p:blipFill>
        <p:spPr>
          <a:xfrm>
            <a:off x="1190854" y="1232057"/>
            <a:ext cx="4252676" cy="4851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92" y="6124679"/>
            <a:ext cx="2408544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badly known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2904" y="6124679"/>
            <a:ext cx="2770374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l="48588"/>
          <a:stretch/>
        </p:blipFill>
        <p:spPr>
          <a:xfrm>
            <a:off x="6629401" y="1227289"/>
            <a:ext cx="4384012" cy="485194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738807" y="44958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3D5FB-5A97-D94E-8E0D-85113696EF5A}"/>
              </a:ext>
            </a:extLst>
          </p:cNvPr>
          <p:cNvSpPr txBox="1"/>
          <p:nvPr/>
        </p:nvSpPr>
        <p:spPr>
          <a:xfrm>
            <a:off x="4944166" y="1560537"/>
            <a:ext cx="158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FF0000"/>
                </a:solidFill>
              </a:rPr>
              <a:t>probability </a:t>
            </a:r>
            <a:r>
              <a:rPr lang="en-GB" sz="1600" dirty="0">
                <a:solidFill>
                  <a:srgbClr val="FF0000"/>
                </a:solidFill>
              </a:rPr>
              <a:t>f</a:t>
            </a:r>
            <a:r>
              <a:rPr lang="en-NL" sz="1600" dirty="0">
                <a:solidFill>
                  <a:srgbClr val="FF0000"/>
                </a:solidFill>
              </a:rPr>
              <a:t>or</a:t>
            </a:r>
          </a:p>
          <a:p>
            <a:r>
              <a:rPr lang="en-NL" sz="1600" dirty="0">
                <a:solidFill>
                  <a:srgbClr val="FF0000"/>
                </a:solidFill>
              </a:rPr>
              <a:t> being at any 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C211B-941E-3A53-C67D-A29D36F7772B}"/>
              </a:ext>
            </a:extLst>
          </p:cNvPr>
          <p:cNvSpPr txBox="1"/>
          <p:nvPr/>
        </p:nvSpPr>
        <p:spPr>
          <a:xfrm>
            <a:off x="5158226" y="3849294"/>
            <a:ext cx="1615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FF0000"/>
                </a:solidFill>
              </a:rPr>
              <a:t>probability for</a:t>
            </a:r>
          </a:p>
          <a:p>
            <a:r>
              <a:rPr lang="en-GB" sz="1600" dirty="0">
                <a:solidFill>
                  <a:srgbClr val="FF0000"/>
                </a:solidFill>
              </a:rPr>
              <a:t>being at</a:t>
            </a:r>
            <a:r>
              <a:rPr lang="en-NL" sz="1600" dirty="0">
                <a:solidFill>
                  <a:srgbClr val="FF0000"/>
                </a:solidFill>
              </a:rPr>
              <a:t> any 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305C6A-9C4A-5DA7-AB65-391E90B7A4B8}"/>
              </a:ext>
            </a:extLst>
          </p:cNvPr>
          <p:cNvSpPr txBox="1"/>
          <p:nvPr/>
        </p:nvSpPr>
        <p:spPr>
          <a:xfrm>
            <a:off x="10546404" y="1625490"/>
            <a:ext cx="158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432FF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0432FF"/>
                </a:solidFill>
              </a:rPr>
              <a:t>probability </a:t>
            </a:r>
            <a:r>
              <a:rPr lang="en-GB" sz="1600" dirty="0">
                <a:solidFill>
                  <a:srgbClr val="0432FF"/>
                </a:solidFill>
              </a:rPr>
              <a:t>f</a:t>
            </a:r>
            <a:r>
              <a:rPr lang="en-NL" sz="1600" dirty="0">
                <a:solidFill>
                  <a:srgbClr val="0432FF"/>
                </a:solidFill>
              </a:rPr>
              <a:t>or</a:t>
            </a:r>
          </a:p>
          <a:p>
            <a:r>
              <a:rPr lang="en-NL" sz="1600" dirty="0">
                <a:solidFill>
                  <a:srgbClr val="0432FF"/>
                </a:solidFill>
              </a:rPr>
              <a:t>having 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64B1C-9886-F80A-920E-79BBCFCD8B2B}"/>
              </a:ext>
            </a:extLst>
          </p:cNvPr>
          <p:cNvSpPr txBox="1"/>
          <p:nvPr/>
        </p:nvSpPr>
        <p:spPr>
          <a:xfrm>
            <a:off x="10469351" y="3746226"/>
            <a:ext cx="158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432FF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0432FF"/>
                </a:solidFill>
              </a:rPr>
              <a:t>probability </a:t>
            </a:r>
            <a:r>
              <a:rPr lang="en-GB" sz="1600" dirty="0">
                <a:solidFill>
                  <a:srgbClr val="0432FF"/>
                </a:solidFill>
              </a:rPr>
              <a:t>f</a:t>
            </a:r>
            <a:r>
              <a:rPr lang="en-NL" sz="1600" dirty="0">
                <a:solidFill>
                  <a:srgbClr val="0432FF"/>
                </a:solidFill>
              </a:rPr>
              <a:t>or</a:t>
            </a:r>
          </a:p>
          <a:p>
            <a:r>
              <a:rPr lang="en-NL" sz="1600" dirty="0">
                <a:solidFill>
                  <a:srgbClr val="0432FF"/>
                </a:solidFill>
              </a:rPr>
              <a:t> having any p</a:t>
            </a:r>
          </a:p>
        </p:txBody>
      </p:sp>
    </p:spTree>
    <p:extLst>
      <p:ext uri="{BB962C8B-B14F-4D97-AF65-F5344CB8AC3E}">
        <p14:creationId xmlns:p14="http://schemas.microsoft.com/office/powerpoint/2010/main" val="692673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Lecture: double slit experiment</a:t>
            </a:r>
          </a:p>
        </p:txBody>
      </p:sp>
      <p:pic>
        <p:nvPicPr>
          <p:cNvPr id="6" name="Picture 5" descr="egu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20" y="862831"/>
            <a:ext cx="4126097" cy="30945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egu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93" y="832850"/>
            <a:ext cx="4126098" cy="30945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Richard_Feynman_Nob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620" y="830281"/>
            <a:ext cx="2201766" cy="30824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909996" y="3593480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Richard Feynman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709" y="4690442"/>
            <a:ext cx="6916285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core of quantum mechanics illustrated by Feynman. Einstein and Schrödinger did not like it.</a:t>
            </a:r>
          </a:p>
          <a:p>
            <a:r>
              <a:rPr lang="en-US" sz="2200" dirty="0">
                <a:solidFill>
                  <a:srgbClr val="7030A0"/>
                </a:solidFill>
              </a:rPr>
              <a:t>Wheeler later took it to the extreme.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Even today people are debating its interpretation.</a:t>
            </a:r>
          </a:p>
        </p:txBody>
      </p:sp>
      <p:pic>
        <p:nvPicPr>
          <p:cNvPr id="11" name="Picture 10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76" y="4413706"/>
            <a:ext cx="3654043" cy="19421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08704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9F0A-8F4F-ADE9-7FBB-4BA9150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55DDE-6219-B551-934A-27E8FE0B8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466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Key Persons of Quantum Mechanics</a:t>
            </a:r>
          </a:p>
        </p:txBody>
      </p:sp>
      <p:pic>
        <p:nvPicPr>
          <p:cNvPr id="4" name="Picture 3" descr="Niels_Bo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1" y="730504"/>
            <a:ext cx="2061778" cy="2915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Dir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863" y="715125"/>
            <a:ext cx="2052714" cy="29313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Schrodin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219" y="730503"/>
            <a:ext cx="2175745" cy="291594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 descr="Heisenber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415" y="730503"/>
            <a:ext cx="2061780" cy="291594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94663" y="3242354"/>
            <a:ext cx="1167307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Niels Bohr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3798" y="3217657"/>
            <a:ext cx="1921616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Erwin Schrodinger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0317" y="3217657"/>
            <a:ext cx="2031903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Werner Heisenberg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0434" y="3222045"/>
            <a:ext cx="1138838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2066" y="3825047"/>
            <a:ext cx="9994182" cy="17851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Niels Bohr:</a:t>
            </a:r>
            <a:r>
              <a:rPr lang="en-US" sz="2200" dirty="0">
                <a:solidFill>
                  <a:srgbClr val="0000FF"/>
                </a:solidFill>
              </a:rPr>
              <a:t>		</a:t>
            </a:r>
            <a:r>
              <a:rPr lang="en-US" sz="2200" dirty="0">
                <a:solidFill>
                  <a:srgbClr val="7030A0"/>
                </a:solidFill>
              </a:rPr>
              <a:t>Nestor of the ”Copenhagen Interpretation”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Erwin Schrödinger:</a:t>
            </a:r>
            <a:r>
              <a:rPr lang="en-US" sz="2200" dirty="0">
                <a:solidFill>
                  <a:srgbClr val="0000FF"/>
                </a:solidFill>
              </a:rPr>
              <a:t>	</a:t>
            </a:r>
            <a:r>
              <a:rPr lang="en-US" sz="2200" dirty="0">
                <a:solidFill>
                  <a:srgbClr val="7030A0"/>
                </a:solidFill>
              </a:rPr>
              <a:t>Inventor of the quantum mechanical wave equation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Werner Heisenberg:	</a:t>
            </a:r>
            <a:r>
              <a:rPr lang="en-US" sz="2200" dirty="0">
                <a:solidFill>
                  <a:srgbClr val="7030A0"/>
                </a:solidFill>
              </a:rPr>
              <a:t>Inventor of the uncertainty relation and “matrix mechanics”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Paul Dirac: 	</a:t>
            </a:r>
            <a:r>
              <a:rPr lang="en-US" sz="2200" dirty="0">
                <a:solidFill>
                  <a:srgbClr val="0000FF"/>
                </a:solidFill>
              </a:rPr>
              <a:t>	</a:t>
            </a:r>
            <a:r>
              <a:rPr lang="en-US" sz="2200" dirty="0">
                <a:solidFill>
                  <a:srgbClr val="7030A0"/>
                </a:solidFill>
              </a:rPr>
              <a:t>Inventor of relativistic wave equation: Antimatter!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Max Born: 	</a:t>
            </a:r>
            <a:r>
              <a:rPr lang="en-US" sz="2200" dirty="0">
                <a:solidFill>
                  <a:srgbClr val="7030A0"/>
                </a:solidFill>
              </a:rPr>
              <a:t>	Inventor of the probability interpretation of the wave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326686" y="5701553"/>
                <a:ext cx="687373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We will focus of the Copenhagen Interpretation and work with the concept of Schrödinger’s wave-function: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686" y="5701553"/>
                <a:ext cx="6873731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154" t="-4380" b="-12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5" name="Picture 14" descr="Max_Born.jpg"/>
          <p:cNvPicPr>
            <a:picLocks noChangeAspect="1"/>
          </p:cNvPicPr>
          <p:nvPr/>
        </p:nvPicPr>
        <p:blipFill rotWithShape="1">
          <a:blip r:embed="rId8"/>
          <a:srcRect l="1915" r="1579"/>
          <a:stretch/>
        </p:blipFill>
        <p:spPr>
          <a:xfrm>
            <a:off x="9635142" y="715125"/>
            <a:ext cx="2196302" cy="29313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110686" y="3206506"/>
            <a:ext cx="1115562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Max Born</a:t>
            </a:r>
          </a:p>
        </p:txBody>
      </p:sp>
    </p:spTree>
    <p:extLst>
      <p:ext uri="{BB962C8B-B14F-4D97-AF65-F5344CB8AC3E}">
        <p14:creationId xmlns:p14="http://schemas.microsoft.com/office/powerpoint/2010/main" val="5007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A811-1511-EDF0-6715-C04F7A35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1927 Solvay Conference Brussels</a:t>
            </a:r>
          </a:p>
        </p:txBody>
      </p:sp>
      <p:pic>
        <p:nvPicPr>
          <p:cNvPr id="1028" name="Picture 4" descr="The Solvay Conference, probably the most intelligent picture ever taken,  1927 - Rare Historical Photos">
            <a:extLst>
              <a:ext uri="{FF2B5EF4-FFF2-40B4-BE49-F238E27FC236}">
                <a16:creationId xmlns:a16="http://schemas.microsoft.com/office/drawing/2014/main" id="{EFF4F4D3-0448-62A5-3CB9-57085FD6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" y="699267"/>
            <a:ext cx="12192000" cy="614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59BB4-8F90-A6A9-AC25-BC9C47ADFF5C}"/>
              </a:ext>
            </a:extLst>
          </p:cNvPr>
          <p:cNvSpPr txBox="1"/>
          <p:nvPr/>
        </p:nvSpPr>
        <p:spPr>
          <a:xfrm>
            <a:off x="4980612" y="866672"/>
            <a:ext cx="6365589" cy="46166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“Possibly the most intelligent picture ever taken”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04289-248D-FAF3-0ABE-B6E75783506B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37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Deterministic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51329" y="779798"/>
                <a:ext cx="7011006" cy="144655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u="sng" dirty="0">
                    <a:solidFill>
                      <a:schemeClr val="accent1"/>
                    </a:solidFill>
                  </a:rPr>
                  <a:t>Mechanics Laws of Newton:</a:t>
                </a:r>
              </a:p>
              <a:p>
                <a:endParaRPr lang="en-US" sz="600" dirty="0"/>
              </a:p>
              <a:p>
                <a:pPr marL="342900" indent="-342900">
                  <a:buAutoNum type="arabicPeriod"/>
                </a:pPr>
                <a:r>
                  <a:rPr lang="en-US" sz="2000" dirty="0">
                    <a:solidFill>
                      <a:srgbClr val="7030A0"/>
                    </a:solidFill>
                  </a:rPr>
                  <a:t>The law of inertia: a body in rest moves with a constant speed</a:t>
                </a:r>
              </a:p>
              <a:p>
                <a:pPr marL="342900" indent="-342900">
                  <a:buAutoNum type="arabicPeriod"/>
                </a:pPr>
                <a:r>
                  <a:rPr lang="en-US" sz="2000" dirty="0">
                    <a:solidFill>
                      <a:srgbClr val="7030A0"/>
                    </a:solidFill>
                  </a:rPr>
                  <a:t>The law of force and acceleration: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000" dirty="0">
                    <a:solidFill>
                      <a:srgbClr val="7030A0"/>
                    </a:solidFill>
                  </a:rPr>
                  <a:t>The law: Action = - Reaction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29" y="779798"/>
                <a:ext cx="7011006" cy="1446550"/>
              </a:xfrm>
              <a:prstGeom prst="rect">
                <a:avLst/>
              </a:prstGeom>
              <a:blipFill>
                <a:blip r:embed="rId3"/>
                <a:stretch>
                  <a:fillRect l="-901" t="-1724" b="-6034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11389" y="4625787"/>
                <a:ext cx="7624482" cy="178510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Font typeface="Arial"/>
                  <a:buChar char="•"/>
                </a:pPr>
                <a:r>
                  <a:rPr lang="en-US" sz="2200" dirty="0">
                    <a:solidFill>
                      <a:srgbClr val="660066"/>
                    </a:solidFill>
                  </a:rPr>
                  <a:t> Classical Mechanics leads to a deterministic universe.</a:t>
                </a:r>
              </a:p>
              <a:p>
                <a:r>
                  <a:rPr lang="en-US" sz="2200" dirty="0">
                    <a:solidFill>
                      <a:srgbClr val="660066"/>
                    </a:solidFill>
                  </a:rPr>
                  <a:t>   - From </a:t>
                </a:r>
                <a:r>
                  <a:rPr lang="en-US" sz="2200" b="1" i="1" dirty="0">
                    <a:solidFill>
                      <a:srgbClr val="660066"/>
                    </a:solidFill>
                  </a:rPr>
                  <a:t>exact initial conditions future can be predicted</a:t>
                </a:r>
                <a:r>
                  <a:rPr lang="en-US" sz="2200" dirty="0">
                    <a:solidFill>
                      <a:srgbClr val="660066"/>
                    </a:solidFill>
                  </a:rPr>
                  <a:t>.</a:t>
                </a:r>
              </a:p>
              <a:p>
                <a:pPr>
                  <a:buFont typeface="Arial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 Quantum mechanics introduces a fundamental element</a:t>
                </a: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   of chance in the laws of nature: Planck’s constant: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h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   - </a:t>
                </a:r>
                <a:r>
                  <a:rPr lang="en-US" sz="2200" b="1" i="1" dirty="0">
                    <a:solidFill>
                      <a:srgbClr val="C00000"/>
                    </a:solidFill>
                  </a:rPr>
                  <a:t>Quantum mechanics only makes statistical predictions</a:t>
                </a:r>
                <a:r>
                  <a:rPr lang="en-US" sz="2200" dirty="0">
                    <a:solidFill>
                      <a:srgbClr val="C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389" y="4625787"/>
                <a:ext cx="7624482" cy="1785104"/>
              </a:xfrm>
              <a:prstGeom prst="rect">
                <a:avLst/>
              </a:prstGeom>
              <a:blipFill>
                <a:blip r:embed="rId4"/>
                <a:stretch>
                  <a:fillRect l="-829" t="-2098" b="-5594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IsaacNewton-16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428" y="246146"/>
            <a:ext cx="3012141" cy="413706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10483" y="3437374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Isaac Newton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(1642 – 1727)</a:t>
            </a:r>
          </a:p>
        </p:txBody>
      </p:sp>
      <p:pic>
        <p:nvPicPr>
          <p:cNvPr id="8" name="Picture 7" descr="Prinicipia-tit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37" y="2695408"/>
            <a:ext cx="2669958" cy="374710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20456" y="2987782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“Principia” (1687)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639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 Clerk Maxwell">
            <a:extLst>
              <a:ext uri="{FF2B5EF4-FFF2-40B4-BE49-F238E27FC236}">
                <a16:creationId xmlns:a16="http://schemas.microsoft.com/office/drawing/2014/main" id="{73FC38DC-E5BB-1DFA-B4A7-261F16676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8675" b="-527"/>
          <a:stretch/>
        </p:blipFill>
        <p:spPr bwMode="auto">
          <a:xfrm>
            <a:off x="10248624" y="805828"/>
            <a:ext cx="1761179" cy="21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33E433-A03C-74DB-E902-C1A8568FA17B}"/>
              </a:ext>
            </a:extLst>
          </p:cNvPr>
          <p:cNvSpPr/>
          <p:nvPr/>
        </p:nvSpPr>
        <p:spPr>
          <a:xfrm>
            <a:off x="10305190" y="2257516"/>
            <a:ext cx="1372586" cy="67361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Nature of Light</a:t>
            </a:r>
          </a:p>
        </p:txBody>
      </p:sp>
      <p:pic>
        <p:nvPicPr>
          <p:cNvPr id="6" name="Picture 5" descr="LightParticleWav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41" y="3671405"/>
            <a:ext cx="5490881" cy="28974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Christiaan_Huygens.jpg"/>
          <p:cNvPicPr>
            <a:picLocks noChangeAspect="1"/>
          </p:cNvPicPr>
          <p:nvPr/>
        </p:nvPicPr>
        <p:blipFill rotWithShape="1">
          <a:blip r:embed="rId5"/>
          <a:srcRect l="9538" t="-10428" r="25300" b="39422"/>
          <a:stretch/>
        </p:blipFill>
        <p:spPr>
          <a:xfrm>
            <a:off x="6877190" y="432451"/>
            <a:ext cx="1645238" cy="249868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IsaacNewton-1689.jpg"/>
          <p:cNvPicPr>
            <a:picLocks noChangeAspect="1"/>
          </p:cNvPicPr>
          <p:nvPr/>
        </p:nvPicPr>
        <p:blipFill rotWithShape="1">
          <a:blip r:embed="rId6"/>
          <a:srcRect b="5899"/>
          <a:stretch/>
        </p:blipFill>
        <p:spPr>
          <a:xfrm>
            <a:off x="5128810" y="826692"/>
            <a:ext cx="1645238" cy="21263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91040" y="2460222"/>
            <a:ext cx="159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Isaac Newton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9575" y="2245180"/>
            <a:ext cx="128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Christiaan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Huygens</a:t>
            </a:r>
          </a:p>
        </p:txBody>
      </p:sp>
      <p:pic>
        <p:nvPicPr>
          <p:cNvPr id="12" name="Picture 11" descr="Thomas_Young_(scientist).jpg"/>
          <p:cNvPicPr>
            <a:picLocks noChangeAspect="1"/>
          </p:cNvPicPr>
          <p:nvPr/>
        </p:nvPicPr>
        <p:blipFill rotWithShape="1">
          <a:blip r:embed="rId7"/>
          <a:srcRect l="16394" t="2629" r="11782" b="16504"/>
          <a:stretch/>
        </p:blipFill>
        <p:spPr>
          <a:xfrm>
            <a:off x="8636452" y="793507"/>
            <a:ext cx="1498148" cy="21376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625570" y="2245180"/>
            <a:ext cx="1066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5501" y="5922572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Huygens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388" y="750762"/>
            <a:ext cx="4735039" cy="286232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Isaac Newton (1642 – 1727):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is a stream of particles.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Christiaan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Huygens (1629 – 1695):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consists of waves.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Thomas Young (1773 – 1829):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observed: Light is waves!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Clerk Maxwell (1831 – 1879):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is a wave of electromagnetic fields.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2F544B-E712-7D51-33B2-3BE41C69CA70}"/>
              </a:ext>
            </a:extLst>
          </p:cNvPr>
          <p:cNvSpPr txBox="1"/>
          <p:nvPr/>
        </p:nvSpPr>
        <p:spPr>
          <a:xfrm>
            <a:off x="3493769" y="4146757"/>
            <a:ext cx="93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Newton</a:t>
            </a:r>
          </a:p>
        </p:txBody>
      </p:sp>
      <p:pic>
        <p:nvPicPr>
          <p:cNvPr id="3074" name="Picture 2" descr="26. Light – Conceptual Physics">
            <a:extLst>
              <a:ext uri="{FF2B5EF4-FFF2-40B4-BE49-F238E27FC236}">
                <a16:creationId xmlns:a16="http://schemas.microsoft.com/office/drawing/2014/main" id="{417F55CF-7F1A-3147-7358-A5BA1D69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63" y="3642675"/>
            <a:ext cx="6367028" cy="28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111B18-3BB7-6A95-E954-00E8EF906AD7}"/>
              </a:ext>
            </a:extLst>
          </p:cNvPr>
          <p:cNvSpPr txBox="1"/>
          <p:nvPr/>
        </p:nvSpPr>
        <p:spPr>
          <a:xfrm>
            <a:off x="10305190" y="2269674"/>
            <a:ext cx="1529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Clerk Maxwell</a:t>
            </a:r>
          </a:p>
        </p:txBody>
      </p:sp>
    </p:spTree>
    <p:extLst>
      <p:ext uri="{BB962C8B-B14F-4D97-AF65-F5344CB8AC3E}">
        <p14:creationId xmlns:p14="http://schemas.microsoft.com/office/powerpoint/2010/main" val="40567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Waves &amp;  Interference : water, sound, 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0" y="3856153"/>
            <a:ext cx="334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noise cancellation:</a:t>
            </a:r>
          </a:p>
        </p:txBody>
      </p:sp>
      <p:pic>
        <p:nvPicPr>
          <p:cNvPr id="5" name="Picture 4" descr="InterferenceWaterWave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95" y="1054231"/>
            <a:ext cx="2655147" cy="272613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Active_Noise_Reduc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2" y="4243722"/>
            <a:ext cx="3073316" cy="24571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 descr="ThomasYoung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161" y="4254022"/>
            <a:ext cx="3185419" cy="239968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13952" y="3884977"/>
            <a:ext cx="33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Thomas Young experiment: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8340" y="647040"/>
            <a:ext cx="3161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Interference pattern: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541" y="642038"/>
            <a:ext cx="215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 wave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3716" y="5960002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+ light can give darkness!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8" y="1035069"/>
            <a:ext cx="3089787" cy="27020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5544" y="2506162"/>
            <a:ext cx="4896700" cy="4100171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528708" y="1007857"/>
                <a:ext cx="144045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</m:num>
                      <m:den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den>
                    </m:f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708" y="1007857"/>
                <a:ext cx="1440459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456169" y="1557290"/>
                <a:ext cx="146116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169" y="1557290"/>
                <a:ext cx="1461169" cy="4924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427593" y="871769"/>
            <a:ext cx="1587947" cy="1359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1591A-9AF4-D134-6CD3-2D7F277544E8}"/>
              </a:ext>
            </a:extLst>
          </p:cNvPr>
          <p:cNvSpPr txBox="1"/>
          <p:nvPr/>
        </p:nvSpPr>
        <p:spPr>
          <a:xfrm>
            <a:off x="4366042" y="1416195"/>
            <a:ext cx="185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+ wave can cancel each other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E20470-F48E-12BC-70E9-3185645AC348}"/>
              </a:ext>
            </a:extLst>
          </p:cNvPr>
          <p:cNvSpPr txBox="1"/>
          <p:nvPr/>
        </p:nvSpPr>
        <p:spPr>
          <a:xfrm>
            <a:off x="1686443" y="6054507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+ sound can give silence</a:t>
            </a:r>
          </a:p>
        </p:txBody>
      </p:sp>
    </p:spTree>
    <p:extLst>
      <p:ext uri="{BB962C8B-B14F-4D97-AF65-F5344CB8AC3E}">
        <p14:creationId xmlns:p14="http://schemas.microsoft.com/office/powerpoint/2010/main" val="28756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/>
      <p:bldP spid="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15862</TotalTime>
  <Words>4294</Words>
  <Application>Microsoft Macintosh PowerPoint</Application>
  <PresentationFormat>Widescreen</PresentationFormat>
  <Paragraphs>601</Paragraphs>
  <Slides>43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ＭＳ ゴシック</vt:lpstr>
      <vt:lpstr>Arial</vt:lpstr>
      <vt:lpstr>Calibri</vt:lpstr>
      <vt:lpstr>Calibri Light</vt:lpstr>
      <vt:lpstr>Cambria Math</vt:lpstr>
      <vt:lpstr>Chalkboard</vt:lpstr>
      <vt:lpstr>Perpetua Titling</vt:lpstr>
      <vt:lpstr>Segoe Print</vt:lpstr>
      <vt:lpstr>Symbol</vt:lpstr>
      <vt:lpstr>Tahoma</vt:lpstr>
      <vt:lpstr>Wingdings</vt:lpstr>
      <vt:lpstr>Office Theme</vt:lpstr>
      <vt:lpstr>1_Office Theme</vt:lpstr>
      <vt:lpstr>PowerPoint Presentation</vt:lpstr>
      <vt:lpstr>   The Relativistic Quantum World</vt:lpstr>
      <vt:lpstr>   Relativity and Quantum Mechanics</vt:lpstr>
      <vt:lpstr>PowerPoint Presentation</vt:lpstr>
      <vt:lpstr>   Key Persons of Quantum Mechanics</vt:lpstr>
      <vt:lpstr>  1927 Solvay Conference Brussels</vt:lpstr>
      <vt:lpstr>   Deterministic Universe</vt:lpstr>
      <vt:lpstr>   The Nature of Light</vt:lpstr>
      <vt:lpstr>   Waves &amp;  Interference : water, sound, light</vt:lpstr>
      <vt:lpstr>   Interference with Water Waves</vt:lpstr>
      <vt:lpstr>   Interfering Light Waves</vt:lpstr>
      <vt:lpstr>   What can you see with light waves?</vt:lpstr>
      <vt:lpstr>PowerPoint Presentation</vt:lpstr>
      <vt:lpstr>   Particle nature: Quantized Light</vt:lpstr>
      <vt:lpstr>   Photoelectric Effect</vt:lpstr>
      <vt:lpstr>   Photoelectric Effect</vt:lpstr>
      <vt:lpstr>PowerPoint Presentation</vt:lpstr>
      <vt:lpstr>   Matter Waves</vt:lpstr>
      <vt:lpstr>   Matter Waves</vt:lpstr>
      <vt:lpstr>PowerPoint Presentation</vt:lpstr>
      <vt:lpstr>   The Quantum Atom of Niels Bohr</vt:lpstr>
      <vt:lpstr>   The Quantum Atom of Niels Bohr</vt:lpstr>
      <vt:lpstr>   Schrödinger: Bohr atom and de Broglie waves</vt:lpstr>
      <vt:lpstr>   Not yet explained: “Dramming”</vt:lpstr>
      <vt:lpstr>   Complementarity</vt:lpstr>
      <vt:lpstr>   Heisenberg Uncertainty Relation</vt:lpstr>
      <vt:lpstr>   Heisenberg Uncertainty Relation</vt:lpstr>
      <vt:lpstr>   Heisenberg Uncertainty Relation: for experts</vt:lpstr>
      <vt:lpstr>   …and if you REALLY want to see where it comes from….</vt:lpstr>
      <vt:lpstr>   …and if you REALLY want to see where it comes from….</vt:lpstr>
      <vt:lpstr>   Waves and Uncertainty</vt:lpstr>
      <vt:lpstr>   Waves and Uncertainty</vt:lpstr>
      <vt:lpstr>   Waves and Particles</vt:lpstr>
      <vt:lpstr>   The uncertainty relation at work</vt:lpstr>
      <vt:lpstr>   Consequence: Particles can quantum tunnel through a wall!</vt:lpstr>
      <vt:lpstr>   The wave function y</vt:lpstr>
      <vt:lpstr>   The wave function y</vt:lpstr>
      <vt:lpstr>   Imaginary Numbers</vt:lpstr>
      <vt:lpstr>PowerPoint Presentation</vt:lpstr>
      <vt:lpstr>   The Copenhagen Interpretation: what is ψ ?</vt:lpstr>
      <vt:lpstr>   The wave function y</vt:lpstr>
      <vt:lpstr>   Next Lecture: double slit experiment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1140</cp:revision>
  <dcterms:created xsi:type="dcterms:W3CDTF">2018-08-16T13:53:51Z</dcterms:created>
  <dcterms:modified xsi:type="dcterms:W3CDTF">2025-09-23T08:54:08Z</dcterms:modified>
</cp:coreProperties>
</file>