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812" r:id="rId3"/>
    <p:sldMasterId id="2147483856" r:id="rId4"/>
    <p:sldMasterId id="2147483923" r:id="rId5"/>
    <p:sldMasterId id="2147483935" r:id="rId6"/>
    <p:sldMasterId id="2147483977" r:id="rId7"/>
    <p:sldMasterId id="2147483983" r:id="rId8"/>
  </p:sldMasterIdLst>
  <p:notesMasterIdLst>
    <p:notesMasterId r:id="rId63"/>
  </p:notesMasterIdLst>
  <p:sldIdLst>
    <p:sldId id="3027" r:id="rId9"/>
    <p:sldId id="1446" r:id="rId10"/>
    <p:sldId id="3030" r:id="rId11"/>
    <p:sldId id="2734" r:id="rId12"/>
    <p:sldId id="2741" r:id="rId13"/>
    <p:sldId id="2820" r:id="rId14"/>
    <p:sldId id="2802" r:id="rId15"/>
    <p:sldId id="2766" r:id="rId16"/>
    <p:sldId id="2767" r:id="rId17"/>
    <p:sldId id="2768" r:id="rId18"/>
    <p:sldId id="2769" r:id="rId19"/>
    <p:sldId id="2770" r:id="rId20"/>
    <p:sldId id="2771" r:id="rId21"/>
    <p:sldId id="2783" r:id="rId22"/>
    <p:sldId id="742" r:id="rId23"/>
    <p:sldId id="3031" r:id="rId24"/>
    <p:sldId id="746" r:id="rId25"/>
    <p:sldId id="2784" r:id="rId26"/>
    <p:sldId id="2821" r:id="rId27"/>
    <p:sldId id="2785" r:id="rId28"/>
    <p:sldId id="2786" r:id="rId29"/>
    <p:sldId id="3032" r:id="rId30"/>
    <p:sldId id="3033" r:id="rId31"/>
    <p:sldId id="2803" r:id="rId32"/>
    <p:sldId id="2791" r:id="rId33"/>
    <p:sldId id="2453" r:id="rId34"/>
    <p:sldId id="2822" r:id="rId35"/>
    <p:sldId id="2497" r:id="rId36"/>
    <p:sldId id="2729" r:id="rId37"/>
    <p:sldId id="2499" r:id="rId38"/>
    <p:sldId id="2816" r:id="rId39"/>
    <p:sldId id="2809" r:id="rId40"/>
    <p:sldId id="2817" r:id="rId41"/>
    <p:sldId id="2829" r:id="rId42"/>
    <p:sldId id="3028" r:id="rId43"/>
    <p:sldId id="2775" r:id="rId44"/>
    <p:sldId id="2818" r:id="rId45"/>
    <p:sldId id="2814" r:id="rId46"/>
    <p:sldId id="3029" r:id="rId47"/>
    <p:sldId id="2807" r:id="rId48"/>
    <p:sldId id="2792" r:id="rId49"/>
    <p:sldId id="680" r:id="rId50"/>
    <p:sldId id="744" r:id="rId51"/>
    <p:sldId id="745" r:id="rId52"/>
    <p:sldId id="2830" r:id="rId53"/>
    <p:sldId id="2808" r:id="rId54"/>
    <p:sldId id="1797" r:id="rId55"/>
    <p:sldId id="2823" r:id="rId56"/>
    <p:sldId id="2824" r:id="rId57"/>
    <p:sldId id="2825" r:id="rId58"/>
    <p:sldId id="2826" r:id="rId59"/>
    <p:sldId id="2827" r:id="rId60"/>
    <p:sldId id="2828" r:id="rId61"/>
    <p:sldId id="279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AFF"/>
    <a:srgbClr val="4CBF98"/>
    <a:srgbClr val="E7B2FF"/>
    <a:srgbClr val="D324FF"/>
    <a:srgbClr val="98EC60"/>
    <a:srgbClr val="00B0F0"/>
    <a:srgbClr val="985881"/>
    <a:srgbClr val="555555"/>
    <a:srgbClr val="518865"/>
    <a:srgbClr val="846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1"/>
    <p:restoredTop sz="95041"/>
  </p:normalViewPr>
  <p:slideViewPr>
    <p:cSldViewPr snapToGrid="0" snapToObjects="1">
      <p:cViewPr>
        <p:scale>
          <a:sx n="70" d="100"/>
          <a:sy n="70" d="100"/>
        </p:scale>
        <p:origin x="560" y="126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Fisch</a:t>
            </a:r>
            <a:r>
              <a:rPr lang="en-US" dirty="0"/>
              <a:t>, cold blooded, clear water, doesn’t know about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2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2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</a:t>
            </a:r>
            <a:r>
              <a:rPr lang="en-NL" dirty="0"/>
              <a:t>itmakersstraat / Hondstraat . Oorspronkelijk bij aanlanding romeinse brug. Voor burgemeester Fons Baeten.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2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63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77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49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534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4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53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27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339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99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89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63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174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Higgs coupling is the origin of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982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particles</a:t>
            </a:r>
            <a:r>
              <a:rPr lang="en-US" baseline="0" dirty="0"/>
              <a:t> and the Higgs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18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5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29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6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Minckelers</a:t>
            </a:r>
            <a:r>
              <a:rPr lang="en-US" dirty="0"/>
              <a:t> 1785: coal gas could be used to burn with a bright flame.  (Today burns on natural gas – mainly methane)</a:t>
            </a:r>
          </a:p>
          <a:p>
            <a:r>
              <a:rPr lang="en-US" dirty="0" err="1"/>
              <a:t>Hyfrogen</a:t>
            </a:r>
            <a:r>
              <a:rPr lang="en-US" dirty="0"/>
              <a:t> + methane + </a:t>
            </a:r>
            <a:r>
              <a:rPr lang="en-US" dirty="0" err="1"/>
              <a:t>carnon</a:t>
            </a:r>
            <a:r>
              <a:rPr lang="en-US" dirty="0"/>
              <a:t> monoxide:  H2 + CH4 + CO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7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86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8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3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51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0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2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2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9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23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88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8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4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752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17146473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368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559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9580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8954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4549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582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8863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549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7134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0407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5652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3708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1431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0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6441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79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49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084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95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060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8520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44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3125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1217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566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72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998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94" r:id="rId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4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1" r:id="rId3"/>
    <p:sldLayoutId id="2147483982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75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3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45.jpg"/><Relationship Id="rId4" Type="http://schemas.openxmlformats.org/officeDocument/2006/relationships/image" Target="../media/image44.png"/><Relationship Id="rId9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33.jpe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6.png"/><Relationship Id="rId4" Type="http://schemas.openxmlformats.org/officeDocument/2006/relationships/image" Target="../media/image35.jpeg"/><Relationship Id="rId9" Type="http://schemas.openxmlformats.org/officeDocument/2006/relationships/image" Target="../media/image9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0.png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75808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collecting data and testing theory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1952779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3366FF"/>
                </a:solidFill>
                <a:latin typeface="Tahoma"/>
              </a:rPr>
              <a:t>Discovery of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Higgs </a:t>
            </a:r>
            <a:r>
              <a:rPr lang="en-US" sz="2400" dirty="0">
                <a:solidFill>
                  <a:srgbClr val="3366FF"/>
                </a:solidFill>
                <a:latin typeface="Tahoma"/>
              </a:rPr>
              <a:t>boson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257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2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00FFFF"/>
                </a:solidFill>
              </a:rPr>
              <a:t>pp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63602" y="30480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97002" y="33528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406602" y="24384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300366" y="2651126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430930" y="6002729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-104" charset="0"/>
                <a:ea typeface="+mn-ea"/>
                <a:cs typeface="+mn-cs"/>
              </a:rPr>
              <a:t>Atlas event </a:t>
            </a:r>
          </a:p>
        </p:txBody>
      </p:sp>
      <p:pic>
        <p:nvPicPr>
          <p:cNvPr id="9" name="Picture 8" descr="ScientistBlinked.jpg">
            <a:extLst>
              <a:ext uri="{FF2B5EF4-FFF2-40B4-BE49-F238E27FC236}">
                <a16:creationId xmlns:a16="http://schemas.microsoft.com/office/drawing/2014/main" id="{20C6E598-4AAE-98B3-5142-CAE151FD1B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491" y="1308847"/>
            <a:ext cx="3381513" cy="4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433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Announcement Higgs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discovery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427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5" y="1935757"/>
            <a:ext cx="7151532" cy="42909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41252" y="6226676"/>
            <a:ext cx="235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Francois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nglert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2070" y="6226676"/>
            <a:ext cx="17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iggs</a:t>
            </a:r>
          </a:p>
        </p:txBody>
      </p:sp>
      <p:sp>
        <p:nvSpPr>
          <p:cNvPr id="9" name="Up Ribbon 8"/>
          <p:cNvSpPr/>
          <p:nvPr/>
        </p:nvSpPr>
        <p:spPr>
          <a:xfrm>
            <a:off x="5589407" y="329953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2013 Nobel prize in Physics </a:t>
            </a:r>
          </a:p>
        </p:txBody>
      </p:sp>
      <p:pic>
        <p:nvPicPr>
          <p:cNvPr id="1026" name="Picture 2" descr="A mechanism for mass – CERN Courier">
            <a:extLst>
              <a:ext uri="{FF2B5EF4-FFF2-40B4-BE49-F238E27FC236}">
                <a16:creationId xmlns:a16="http://schemas.microsoft.com/office/drawing/2014/main" id="{66409B6A-3B8F-45D4-2A99-55F33097A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2471"/>
          <a:stretch/>
        </p:blipFill>
        <p:spPr bwMode="auto">
          <a:xfrm>
            <a:off x="588808" y="2642603"/>
            <a:ext cx="3155578" cy="35687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ECB55-E39F-0D08-03C7-03E627A97169}"/>
              </a:ext>
            </a:extLst>
          </p:cNvPr>
          <p:cNvSpPr txBox="1"/>
          <p:nvPr/>
        </p:nvSpPr>
        <p:spPr>
          <a:xfrm>
            <a:off x="1273099" y="6211303"/>
            <a:ext cx="191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Robert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rout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411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What</a:t>
            </a:r>
            <a:r>
              <a:rPr lang="en-US" dirty="0"/>
              <a:t> did we discover?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The ‘Higgs’ fie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fills the vacuum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103661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"/>
            <a:ext cx="12191999" cy="6951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779" y="0"/>
            <a:ext cx="5181600" cy="762000"/>
          </a:xfrm>
          <a:solidFill>
            <a:srgbClr val="445689">
              <a:alpha val="29804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Higgs Field </a:t>
            </a:r>
            <a:r>
              <a:rPr lang="en-US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 </a:t>
            </a:r>
            <a:r>
              <a:rPr lang="en-US" dirty="0">
                <a:solidFill>
                  <a:schemeClr val="bg1"/>
                </a:solidFill>
              </a:rPr>
              <a:t>and Particle </a:t>
            </a:r>
            <a:r>
              <a:rPr lang="en-US" i="1" dirty="0">
                <a:solidFill>
                  <a:srgbClr val="FFFF00"/>
                </a:solidFill>
              </a:rPr>
              <a:t>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47" y="1014476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Higgs field is uniform, hard to see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Higgs boson particle is “wave” of the field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Mass results from interaction of matter particles with the Higgs field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7692" y="2864056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147" y="304006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CCECFF"/>
                </a:solidFill>
              </a:rPr>
              <a:t>Compare: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CCECFF"/>
                </a:solidFill>
              </a:rPr>
              <a:t>A photon is a quantum of electromagnetic field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CCECFF"/>
                </a:solidFill>
              </a:rPr>
              <a:t>Water wave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419" y="5686346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0235" y="5670592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 “field-quantum”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1" y="4820468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ble Ultra Deep Field">
            <a:extLst>
              <a:ext uri="{FF2B5EF4-FFF2-40B4-BE49-F238E27FC236}">
                <a16:creationId xmlns:a16="http://schemas.microsoft.com/office/drawing/2014/main" id="{EA1D5353-70B6-14C3-6221-DE964B2A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July 4, 2012: The Vacuum</a:t>
            </a:r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7016" y="1060413"/>
            <a:ext cx="5585012" cy="4058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385F9-A343-3BC0-7F4C-E9CCA440F8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4464" y="1219201"/>
            <a:ext cx="5868449" cy="38686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9760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Hence</a:t>
            </a:r>
            <a:r>
              <a:rPr lang="mr-IN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04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2: Symmetry between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matter and antimatter?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0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2: Symmetry between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matter and antimatter?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huivendekinder.jpg">
            <a:extLst>
              <a:ext uri="{FF2B5EF4-FFF2-40B4-BE49-F238E27FC236}">
                <a16:creationId xmlns:a16="http://schemas.microsoft.com/office/drawing/2014/main" id="{1F7AAAE7-753E-6A79-149B-D8030FF0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898" y="492676"/>
            <a:ext cx="3300449" cy="2198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AD1CD-BCB6-BD9D-D7B9-599CAB049D41}"/>
              </a:ext>
            </a:extLst>
          </p:cNvPr>
          <p:cNvSpPr txBox="1"/>
          <p:nvPr/>
        </p:nvSpPr>
        <p:spPr>
          <a:xfrm>
            <a:off x="9529484" y="657106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/>
              <a:t>Dreij Huivende kinder</a:t>
            </a:r>
          </a:p>
        </p:txBody>
      </p:sp>
    </p:spTree>
    <p:extLst>
      <p:ext uri="{BB962C8B-B14F-4D97-AF65-F5344CB8AC3E}">
        <p14:creationId xmlns:p14="http://schemas.microsoft.com/office/powerpoint/2010/main" val="3285204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FFFF00"/>
                </a:solidFill>
              </a:rPr>
              <a:t>   </a:t>
            </a:r>
            <a:r>
              <a:rPr lang="en-NL" i="1" dirty="0">
                <a:solidFill>
                  <a:schemeClr val="bg1"/>
                </a:solidFill>
              </a:rPr>
              <a:t>LHCb Experiment: </a:t>
            </a:r>
            <a:r>
              <a:rPr lang="en-NL" i="1" dirty="0">
                <a:solidFill>
                  <a:srgbClr val="FFFF00"/>
                </a:solidFill>
              </a:rPr>
              <a:t>decays of b-particles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7"/>
            <a:ext cx="412127" cy="40291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5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B-particles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98B399-60E2-D44C-A439-23DDC4FFFF1E}"/>
              </a:ext>
            </a:extLst>
          </p:cNvPr>
          <p:cNvSpPr txBox="1"/>
          <p:nvPr/>
        </p:nvSpPr>
        <p:spPr>
          <a:xfrm>
            <a:off x="1114243" y="5022128"/>
            <a:ext cx="9669092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Reconstruct</a:t>
            </a:r>
            <a:r>
              <a:rPr kumimoji="0" lang="en-NL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millions of B-particle decays and select interesting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</a:rPr>
              <a:t>Do we observe differences between matter and antimatter?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Zoom in </a:t>
            </a:r>
            <a:r>
              <a:rPr lang="en-NL" dirty="0">
                <a:solidFill>
                  <a:srgbClr val="FFFFFF"/>
                </a:solidFill>
                <a:latin typeface="Tahoma"/>
              </a:rPr>
              <a:t>on collision point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4830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2012: B-meson decay process: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matter vs antimatter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1986" y="5709579"/>
            <a:ext cx="9808958" cy="863602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>
                <a:sym typeface="Wingdings" pitchFamily="2" charset="2"/>
              </a:rPr>
              <a:t>Asymmetry</a:t>
            </a:r>
            <a:r>
              <a:rPr lang="en-US" sz="2200" dirty="0">
                <a:sym typeface="Wingdings" pitchFamily="2" charset="2"/>
              </a:rPr>
              <a:t>: matter and antimatter decay processes proceed differently! </a:t>
            </a:r>
            <a:r>
              <a:rPr lang="en-US" sz="2200" dirty="0"/>
              <a:t>Quantum forces between particles and anti-particles</a:t>
            </a:r>
            <a:r>
              <a:rPr lang="en-US" sz="2200" b="1" i="1" dirty="0"/>
              <a:t> not always identical!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84172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21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3082046" y="1643357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46" y="1643357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59612" y="1683051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612" y="1683051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13759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951182" cy="16654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𝑲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𝑲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noProof="0" dirty="0">
                    <a:solidFill>
                      <a:srgbClr val="FF0000"/>
                    </a:solidFill>
                    <a:latin typeface="Tahoma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825315-2110-AF43-75CD-6425737D45CC}"/>
                  </a:ext>
                </a:extLst>
              </p:cNvPr>
              <p:cNvSpPr txBox="1"/>
              <p:nvPr/>
            </p:nvSpPr>
            <p:spPr>
              <a:xfrm>
                <a:off x="2772116" y="1927158"/>
                <a:ext cx="2245999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125A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125A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125AFF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125A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rgbClr val="125AFF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825315-2110-AF43-75CD-6425737D4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116" y="1927158"/>
                <a:ext cx="2245999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40135-66EF-1175-8310-DCF15695323C}"/>
                  </a:ext>
                </a:extLst>
              </p:cNvPr>
              <p:cNvSpPr txBox="1"/>
              <p:nvPr/>
            </p:nvSpPr>
            <p:spPr>
              <a:xfrm>
                <a:off x="8374484" y="2002366"/>
                <a:ext cx="2261773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40135-66EF-1175-8310-DCF156953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484" y="2002366"/>
                <a:ext cx="2261773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250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2012: B-meson decay process: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matter vs antimatter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1986" y="5709579"/>
            <a:ext cx="9808958" cy="863602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>
                <a:sym typeface="Wingdings" pitchFamily="2" charset="2"/>
              </a:rPr>
              <a:t>Asymmetry</a:t>
            </a:r>
            <a:r>
              <a:rPr lang="en-US" sz="2200" dirty="0">
                <a:sym typeface="Wingdings" pitchFamily="2" charset="2"/>
              </a:rPr>
              <a:t>: matter and antimatter decay processes proceed differently! </a:t>
            </a:r>
            <a:r>
              <a:rPr lang="en-US" sz="2200" dirty="0"/>
              <a:t>Quantum forces between particles and anti-particles</a:t>
            </a:r>
            <a:r>
              <a:rPr lang="en-US" sz="2200" b="1" i="1" dirty="0"/>
              <a:t> not always identical!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84172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21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3082046" y="1643357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46" y="1643357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59612" y="1683051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612" y="1683051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13759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951182" cy="16654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𝑲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𝑲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825315-2110-AF43-75CD-6425737D45CC}"/>
                  </a:ext>
                </a:extLst>
              </p:cNvPr>
              <p:cNvSpPr txBox="1"/>
              <p:nvPr/>
            </p:nvSpPr>
            <p:spPr>
              <a:xfrm>
                <a:off x="2772116" y="1927158"/>
                <a:ext cx="2245999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</m:ac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25A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25A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825315-2110-AF43-75CD-6425737D4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116" y="1927158"/>
                <a:ext cx="2245999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40135-66EF-1175-8310-DCF15695323C}"/>
                  </a:ext>
                </a:extLst>
              </p:cNvPr>
              <p:cNvSpPr txBox="1"/>
              <p:nvPr/>
            </p:nvSpPr>
            <p:spPr>
              <a:xfrm>
                <a:off x="8374484" y="2002366"/>
                <a:ext cx="2261773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40135-66EF-1175-8310-DCF156953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484" y="2002366"/>
                <a:ext cx="2261773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1" descr="CartoonCP">
            <a:extLst>
              <a:ext uri="{FF2B5EF4-FFF2-40B4-BE49-F238E27FC236}">
                <a16:creationId xmlns:a16="http://schemas.microsoft.com/office/drawing/2014/main" id="{7F8B8809-4B57-3984-6152-15C2FAB5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891531-B1BE-B706-D58C-5DAEB26DC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92BAD62-639A-3CA4-12C1-7195E727E0E4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EF8A45-CCF3-47C9-EA5E-4D40476216C6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D236A4-B56C-B4F8-525D-9D28457E3534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70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 bwMode="auto">
          <a:xfrm flipH="1">
            <a:off x="931545" y="3329354"/>
            <a:ext cx="1389990" cy="968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2497015" y="3329354"/>
            <a:ext cx="1142901" cy="105043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116603" y="730856"/>
            <a:ext cx="5731441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Asymmetry in </a:t>
            </a: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physics laws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Little bit more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matter than antimatter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annihilates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Matter universe </a:t>
            </a: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remains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007539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FF"/>
                </a:solidFill>
                <a:latin typeface="Tahoma"/>
              </a:rPr>
              <a:t>Early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Universe: How did the antimatter disappear?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F8896-F527-2B65-1E16-09039CE100ED}"/>
              </a:ext>
            </a:extLst>
          </p:cNvPr>
          <p:cNvSpPr txBox="1"/>
          <p:nvPr/>
        </p:nvSpPr>
        <p:spPr>
          <a:xfrm>
            <a:off x="8810779" y="5262848"/>
            <a:ext cx="2638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400" dirty="0">
                <a:latin typeface="Bradley Hand" pitchFamily="2" charset="77"/>
              </a:rPr>
              <a:t>“Perfect, don’t touch it further!”</a:t>
            </a:r>
          </a:p>
        </p:txBody>
      </p:sp>
    </p:spTree>
    <p:extLst>
      <p:ext uri="{BB962C8B-B14F-4D97-AF65-F5344CB8AC3E}">
        <p14:creationId xmlns:p14="http://schemas.microsoft.com/office/powerpoint/2010/main" val="2036182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3569897" y="2491599"/>
            <a:ext cx="6429331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3636457" y="2432394"/>
            <a:ext cx="62504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However: it does not work!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Asymmetry is not large enough.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Explanation requires a new force!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6AAA9-4391-095E-F882-40031C691D92}"/>
              </a:ext>
            </a:extLst>
          </p:cNvPr>
          <p:cNvSpPr/>
          <p:nvPr/>
        </p:nvSpPr>
        <p:spPr bwMode="auto">
          <a:xfrm>
            <a:off x="2578302" y="1060788"/>
            <a:ext cx="8629286" cy="1143032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1B910-F096-8445-3934-472FC9714ECC}"/>
              </a:ext>
            </a:extLst>
          </p:cNvPr>
          <p:cNvSpPr txBox="1"/>
          <p:nvPr/>
        </p:nvSpPr>
        <p:spPr>
          <a:xfrm>
            <a:off x="2672463" y="1071123"/>
            <a:ext cx="853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are there three identical copies of all particles?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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Is it the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simplest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universe that can exist?!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5AAD01-780D-296D-F4F9-A5C472508C01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007539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FF"/>
                </a:solidFill>
                <a:latin typeface="Tahoma"/>
              </a:rPr>
              <a:t>Early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Universe: How did the antimatter disappear? </a:t>
            </a:r>
          </a:p>
        </p:txBody>
      </p:sp>
    </p:spTree>
    <p:extLst>
      <p:ext uri="{BB962C8B-B14F-4D97-AF65-F5344CB8AC3E}">
        <p14:creationId xmlns:p14="http://schemas.microsoft.com/office/powerpoint/2010/main" val="2816616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A new force of Nature?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A new force of Nature?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ekeDassen.jpg">
            <a:extLst>
              <a:ext uri="{FF2B5EF4-FFF2-40B4-BE49-F238E27FC236}">
                <a16:creationId xmlns:a16="http://schemas.microsoft.com/office/drawing/2014/main" id="{13E83F2B-D0EC-AC7D-2794-47706A0DC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30" y="654779"/>
            <a:ext cx="3559205" cy="2502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83730-BBAF-B11F-CB68-7893F90C9076}"/>
              </a:ext>
            </a:extLst>
          </p:cNvPr>
          <p:cNvSpPr txBox="1"/>
          <p:nvPr/>
        </p:nvSpPr>
        <p:spPr>
          <a:xfrm>
            <a:off x="8736341" y="303831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Pieke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Dassen</a:t>
            </a:r>
            <a:r>
              <a:rPr lang="en-US" sz="1200" b="1" dirty="0">
                <a:solidFill>
                  <a:schemeClr val="bg1"/>
                </a:solidFill>
              </a:rPr>
              <a:t>: art</a:t>
            </a:r>
          </a:p>
        </p:txBody>
      </p:sp>
    </p:spTree>
    <p:extLst>
      <p:ext uri="{BB962C8B-B14F-4D97-AF65-F5344CB8AC3E}">
        <p14:creationId xmlns:p14="http://schemas.microsoft.com/office/powerpoint/2010/main" val="21404784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Standard Model: Universality of the Forces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807" y="5480264"/>
            <a:ext cx="10448432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Forces are identical for particles of 1</a:t>
            </a:r>
            <a:r>
              <a:rPr lang="en-NL" baseline="30000" dirty="0">
                <a:solidFill>
                  <a:srgbClr val="66FFFF"/>
                </a:solidFill>
              </a:rPr>
              <a:t>st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nd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rd</a:t>
            </a:r>
            <a:r>
              <a:rPr lang="en-NL" dirty="0">
                <a:solidFill>
                  <a:srgbClr val="66FFFF"/>
                </a:solidFill>
              </a:rPr>
              <a:t> generation.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“Universality”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 err="1">
                <a:solidFill>
                  <a:srgbClr val="FFFF00"/>
                </a:solidFill>
                <a:latin typeface="Tahoma" pitchFamily="34" charset="0"/>
              </a:rPr>
              <a:t>Gravity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943795" y="4877013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00"/>
                </a:solidFill>
                <a:latin typeface="Tahoma" pitchFamily="34" charset="0"/>
              </a:rPr>
              <a:t>Weak</a:t>
            </a:r>
            <a:r>
              <a:rPr lang="nl-NL" sz="2000" b="1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sz="2000" b="1" dirty="0" err="1">
                <a:solidFill>
                  <a:srgbClr val="FFFF00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00"/>
                </a:solidFill>
                <a:latin typeface="Tahoma" pitchFamily="34" charset="0"/>
              </a:rPr>
              <a:t> Force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F5372D-CFA5-0F5E-47B2-6F94DA3CE8D3}"/>
              </a:ext>
            </a:extLst>
          </p:cNvPr>
          <p:cNvCxnSpPr/>
          <p:nvPr/>
        </p:nvCxnSpPr>
        <p:spPr bwMode="auto">
          <a:xfrm flipH="1">
            <a:off x="6333145" y="3417935"/>
            <a:ext cx="1107035" cy="140425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231154-00B3-96F3-662F-510BFC969B45}"/>
              </a:ext>
            </a:extLst>
          </p:cNvPr>
          <p:cNvCxnSpPr>
            <a:cxnSpLocks/>
          </p:cNvCxnSpPr>
          <p:nvPr/>
        </p:nvCxnSpPr>
        <p:spPr bwMode="auto">
          <a:xfrm>
            <a:off x="6515532" y="3429000"/>
            <a:ext cx="849031" cy="138295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Do B-particles decay the same way to </a:t>
            </a:r>
            <a:r>
              <a:rPr lang="en-NL" i="1" dirty="0">
                <a:solidFill>
                  <a:srgbClr val="00B0F0"/>
                </a:solidFill>
              </a:rPr>
              <a:t>electrons</a:t>
            </a:r>
            <a:r>
              <a:rPr lang="en-NL" dirty="0"/>
              <a:t> and </a:t>
            </a:r>
            <a:r>
              <a:rPr lang="en-NL" i="1" dirty="0">
                <a:solidFill>
                  <a:srgbClr val="FB93FF"/>
                </a:solidFill>
              </a:rPr>
              <a:t>muons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438703" y="6124540"/>
            <a:ext cx="8616207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“Flavor“ puzzle: why are there three generations of fundamental particles?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Why is there something rather than nothing?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ED5829-01E0-A647-E415-88C19E45481E}"/>
              </a:ext>
            </a:extLst>
          </p:cNvPr>
          <p:cNvGrpSpPr/>
          <p:nvPr/>
        </p:nvGrpSpPr>
        <p:grpSpPr>
          <a:xfrm>
            <a:off x="354997" y="4098106"/>
            <a:ext cx="2798450" cy="2538705"/>
            <a:chOff x="3564357" y="3882953"/>
            <a:chExt cx="2798450" cy="25387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B6FE8-A29B-A7BA-9D62-F3E650E5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357" y="3882953"/>
              <a:ext cx="2798450" cy="2538705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DC7A40-A662-3ED5-A920-218D04A474ED}"/>
                </a:ext>
              </a:extLst>
            </p:cNvPr>
            <p:cNvSpPr/>
            <p:nvPr/>
          </p:nvSpPr>
          <p:spPr bwMode="auto">
            <a:xfrm>
              <a:off x="4504308" y="6142222"/>
              <a:ext cx="287780" cy="14000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BF5AB3-7C51-F722-39D9-0195234F5B0D}"/>
                </a:ext>
              </a:extLst>
            </p:cNvPr>
            <p:cNvSpPr txBox="1"/>
            <p:nvPr/>
          </p:nvSpPr>
          <p:spPr>
            <a:xfrm>
              <a:off x="4432055" y="6028444"/>
              <a:ext cx="161265" cy="29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59254C-0EDE-86CF-D50F-03802C7E5EC2}"/>
                </a:ext>
              </a:extLst>
            </p:cNvPr>
            <p:cNvSpPr/>
            <p:nvPr/>
          </p:nvSpPr>
          <p:spPr bwMode="auto">
            <a:xfrm>
              <a:off x="5485186" y="4645257"/>
              <a:ext cx="706307" cy="16405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B05367-3718-2995-27D6-A99D797A17D0}"/>
                </a:ext>
              </a:extLst>
            </p:cNvPr>
            <p:cNvSpPr txBox="1"/>
            <p:nvPr/>
          </p:nvSpPr>
          <p:spPr>
            <a:xfrm>
              <a:off x="5488300" y="4583953"/>
              <a:ext cx="771812" cy="29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Forces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9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767588" cy="2059884"/>
            <a:chOff x="1440873" y="2850230"/>
            <a:chExt cx="8767588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767588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162937" y="3277215"/>
              <a:ext cx="1921731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</a:t>
              </a:r>
              <a:r>
                <a:rPr kumimoji="0" lang="en-US" sz="6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</a:t>
              </a:r>
              <a:r>
                <a:rPr kumimoji="0" lang="en-US" sz="6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2655234" y="3833039"/>
            <a:ext cx="7529906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2780368" y="3844070"/>
            <a:ext cx="7731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not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exactly equal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ahoma"/>
              </a:rPr>
              <a:t>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noProof="0" dirty="0">
                <a:solidFill>
                  <a:srgbClr val="000000"/>
                </a:solidFill>
                <a:latin typeface="Tahoma"/>
                <a:sym typeface="Wingdings"/>
              </a:rPr>
              <a:t>Different force for electrons and muons?!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A38901-C165-234C-AF7C-9649A188720E}"/>
              </a:ext>
            </a:extLst>
          </p:cNvPr>
          <p:cNvSpPr txBox="1">
            <a:spLocks/>
          </p:cNvSpPr>
          <p:nvPr/>
        </p:nvSpPr>
        <p:spPr bwMode="auto">
          <a:xfrm>
            <a:off x="3421228" y="436737"/>
            <a:ext cx="726300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NL" kern="0" dirty="0"/>
              <a:t>   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r>
              <a:rPr lang="en-NL" kern="0" dirty="0">
                <a:solidFill>
                  <a:srgbClr val="FB9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March 2021: Headlines… “cautious excitement”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2439907" y="2941935"/>
            <a:ext cx="6784101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we discovering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lang="en-NL" sz="2400" b="1" i="1" dirty="0">
                <a:solidFill>
                  <a:srgbClr val="C00000"/>
                </a:solidFill>
                <a:latin typeface="Calibri" panose="020F0502020204030204"/>
              </a:rPr>
              <a:t>force for </a:t>
            </a:r>
            <a:r>
              <a:rPr kumimoji="0" lang="en-NL" sz="2400" b="1" i="1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particles?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9786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new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electrons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F422F8ED-FA9F-4B33-8358-F0CB6682EBF4}"/>
              </a:ext>
            </a:extLst>
          </p:cNvPr>
          <p:cNvSpPr txBox="1">
            <a:spLocks/>
          </p:cNvSpPr>
          <p:nvPr/>
        </p:nvSpPr>
        <p:spPr bwMode="auto">
          <a:xfrm>
            <a:off x="3421228" y="436737"/>
            <a:ext cx="726300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NL" kern="0" dirty="0"/>
              <a:t>   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r>
              <a:rPr lang="en-NL" kern="0" dirty="0">
                <a:solidFill>
                  <a:srgbClr val="FB9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458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new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electrons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CBBB33-1359-705F-3D00-9B0C7C3F4E57}"/>
              </a:ext>
            </a:extLst>
          </p:cNvPr>
          <p:cNvSpPr txBox="1"/>
          <p:nvPr/>
        </p:nvSpPr>
        <p:spPr>
          <a:xfrm>
            <a:off x="6684578" y="1776522"/>
            <a:ext cx="362607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2400" dirty="0">
                <a:solidFill>
                  <a:srgbClr val="C00000"/>
                </a:solidFill>
                <a:latin typeface="Tahoma"/>
              </a:rPr>
              <a:t>Th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</a:t>
            </a:r>
            <a:r>
              <a:rPr kumimoji="0" lang="en-NL" sz="2400" b="0" i="1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lang="en-NL" sz="2400" dirty="0">
                <a:solidFill>
                  <a:srgbClr val="C00000"/>
                </a:solidFill>
                <a:latin typeface="Tahoma"/>
              </a:rPr>
              <a:t>value now seems to agree better with 1 ?!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0E476D-B495-C77F-0539-43DD171A7EE4}"/>
              </a:ext>
            </a:extLst>
          </p:cNvPr>
          <p:cNvSpPr txBox="1">
            <a:spLocks/>
          </p:cNvSpPr>
          <p:nvPr/>
        </p:nvSpPr>
        <p:spPr bwMode="auto">
          <a:xfrm>
            <a:off x="3421228" y="436737"/>
            <a:ext cx="726300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NL" kern="0" dirty="0"/>
              <a:t>   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r>
              <a:rPr lang="en-NL" kern="0" dirty="0">
                <a:solidFill>
                  <a:srgbClr val="FB9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680836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4E8D435-CE83-6F50-C152-11BC1059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65" y="1106918"/>
            <a:ext cx="5611382" cy="5611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86101D-2659-1B1B-9B60-9F26D13493F4}"/>
              </a:ext>
            </a:extLst>
          </p:cNvPr>
          <p:cNvSpPr/>
          <p:nvPr/>
        </p:nvSpPr>
        <p:spPr bwMode="auto">
          <a:xfrm>
            <a:off x="573283" y="827028"/>
            <a:ext cx="5600364" cy="29571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34D1E-84EF-2C9F-87AA-45B7C88F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But for </a:t>
            </a:r>
            <a:r>
              <a:rPr lang="en-NL" i="1" u="sng" dirty="0"/>
              <a:t>muons</a:t>
            </a:r>
            <a:r>
              <a:rPr lang="en-NL" dirty="0"/>
              <a:t> more and more </a:t>
            </a:r>
            <a:r>
              <a:rPr lang="en-NL"/>
              <a:t>measurements disagree with SM!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3EC6-5AD6-4C23-11AA-FA48E5F6FC7B}"/>
              </a:ext>
            </a:extLst>
          </p:cNvPr>
          <p:cNvSpPr txBox="1"/>
          <p:nvPr/>
        </p:nvSpPr>
        <p:spPr>
          <a:xfrm>
            <a:off x="7279882" y="4220153"/>
            <a:ext cx="25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E7B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g-2 result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2958-127A-51EB-9AE6-2876FFFE190A}"/>
              </a:ext>
            </a:extLst>
          </p:cNvPr>
          <p:cNvSpPr/>
          <p:nvPr/>
        </p:nvSpPr>
        <p:spPr>
          <a:xfrm>
            <a:off x="686601" y="1262444"/>
            <a:ext cx="9276062" cy="3004461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98896-B6D1-1180-4D6F-1C8D0D4D5CA3}"/>
              </a:ext>
            </a:extLst>
          </p:cNvPr>
          <p:cNvSpPr/>
          <p:nvPr/>
        </p:nvSpPr>
        <p:spPr>
          <a:xfrm>
            <a:off x="699301" y="4307644"/>
            <a:ext cx="9276062" cy="357717"/>
          </a:xfrm>
          <a:prstGeom prst="rect">
            <a:avLst/>
          </a:prstGeom>
          <a:solidFill>
            <a:srgbClr val="EFABFF">
              <a:alpha val="20000"/>
            </a:srgbClr>
          </a:solidFill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AFD8-89B1-B2D8-0DFD-24CABC116089}"/>
              </a:ext>
            </a:extLst>
          </p:cNvPr>
          <p:cNvSpPr txBox="1"/>
          <p:nvPr/>
        </p:nvSpPr>
        <p:spPr>
          <a:xfrm>
            <a:off x="7572003" y="2618328"/>
            <a:ext cx="1604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98EC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09070-6C4C-AA19-7703-F387C070D228}"/>
              </a:ext>
            </a:extLst>
          </p:cNvPr>
          <p:cNvSpPr txBox="1"/>
          <p:nvPr/>
        </p:nvSpPr>
        <p:spPr>
          <a:xfrm>
            <a:off x="2908300" y="827028"/>
            <a:ext cx="69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D832-3BB8-FE08-7ADC-E1B604BDD36E}"/>
              </a:ext>
            </a:extLst>
          </p:cNvPr>
          <p:cNvSpPr txBox="1"/>
          <p:nvPr/>
        </p:nvSpPr>
        <p:spPr>
          <a:xfrm>
            <a:off x="4140199" y="820019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FC0-6E62-B687-D56B-C894FBB5B949}"/>
              </a:ext>
            </a:extLst>
          </p:cNvPr>
          <p:cNvSpPr txBox="1"/>
          <p:nvPr/>
        </p:nvSpPr>
        <p:spPr>
          <a:xfrm>
            <a:off x="1071032" y="832237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F24265-7AF5-D13E-40A5-7F677259D9BA}"/>
              </a:ext>
            </a:extLst>
          </p:cNvPr>
          <p:cNvSpPr/>
          <p:nvPr/>
        </p:nvSpPr>
        <p:spPr>
          <a:xfrm>
            <a:off x="686601" y="4706100"/>
            <a:ext cx="9276062" cy="1385435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1C64-50E8-1CFB-B319-C5832112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64" y="5402856"/>
            <a:ext cx="3079143" cy="1098718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sz="3000" dirty="0">
                <a:solidFill>
                  <a:srgbClr val="C00000"/>
                </a:solidFill>
              </a:rPr>
              <a:t>The puzzle deepens further!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E4266-5DA6-2327-1A79-09C9E636982C}"/>
              </a:ext>
            </a:extLst>
          </p:cNvPr>
          <p:cNvSpPr txBox="1"/>
          <p:nvPr/>
        </p:nvSpPr>
        <p:spPr>
          <a:xfrm>
            <a:off x="856593" y="620218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28-8-2023</a:t>
            </a:r>
          </a:p>
        </p:txBody>
      </p:sp>
    </p:spTree>
    <p:extLst>
      <p:ext uri="{BB962C8B-B14F-4D97-AF65-F5344CB8AC3E}">
        <p14:creationId xmlns:p14="http://schemas.microsoft.com/office/powerpoint/2010/main" val="241319228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A527-4822-A7E1-1068-793B888C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Observing deviations from the Standard Model predictions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E6CE1-017E-BCAB-BE0F-22B5921D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8CE92E-7B3D-578E-4BE8-2F3993BC27B9}"/>
              </a:ext>
            </a:extLst>
          </p:cNvPr>
          <p:cNvGrpSpPr/>
          <p:nvPr/>
        </p:nvGrpSpPr>
        <p:grpSpPr>
          <a:xfrm>
            <a:off x="250770" y="1617646"/>
            <a:ext cx="11457416" cy="3849837"/>
            <a:chOff x="250770" y="1615907"/>
            <a:chExt cx="11457416" cy="384983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9509C7-34BD-8214-7C5B-5C661967E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085" y="1615907"/>
              <a:ext cx="5580101" cy="384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1D8A53D-F671-869D-6F55-A12F3406E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70" y="1615907"/>
              <a:ext cx="5604598" cy="384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3C95023-37F7-A75F-B5B6-3AA29D8B9690}"/>
                </a:ext>
              </a:extLst>
            </p:cNvPr>
            <p:cNvSpPr/>
            <p:nvPr/>
          </p:nvSpPr>
          <p:spPr bwMode="auto">
            <a:xfrm rot="1856610">
              <a:off x="1394095" y="3399514"/>
              <a:ext cx="2066871" cy="1054775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AA436D-8C4D-E55F-E054-CE15C7B0B093}"/>
                </a:ext>
              </a:extLst>
            </p:cNvPr>
            <p:cNvSpPr/>
            <p:nvPr/>
          </p:nvSpPr>
          <p:spPr bwMode="auto">
            <a:xfrm rot="19996077">
              <a:off x="7306756" y="2896394"/>
              <a:ext cx="1409553" cy="832355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BE3719-8994-12C8-F87F-3AF5F5A234E1}"/>
              </a:ext>
            </a:extLst>
          </p:cNvPr>
          <p:cNvSpPr txBox="1"/>
          <p:nvPr/>
        </p:nvSpPr>
        <p:spPr>
          <a:xfrm>
            <a:off x="1890586" y="5613265"/>
            <a:ext cx="8377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dirty="0">
                <a:solidFill>
                  <a:srgbClr val="FFFF00"/>
                </a:solidFill>
              </a:rPr>
              <a:t>The effects are not yet statistically convincing but seem to have consistent pattern pointing towars a potential new force…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E02F76A4-3998-FAF1-0A6B-3A2C438CE12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51016" y="848582"/>
                <a:ext cx="9949935" cy="762000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FFFF99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j-ea"/>
                    <a:cs typeface="+mj-cs"/>
                  </a:rPr>
                  <a:t>   1 Sept 2025: new LHCb results for </a:t>
                </a:r>
                <a14:m>
                  <m:oMath xmlns:m="http://schemas.openxmlformats.org/officeDocument/2006/math">
                    <m:r>
                      <a:rPr kumimoji="0" lang="en-US" sz="3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𝑩</m:t>
                    </m:r>
                    <m:r>
                      <a:rPr kumimoji="0" lang="en-US" sz="3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→</m:t>
                    </m:r>
                    <m:r>
                      <a:rPr kumimoji="0" lang="en-US" sz="3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𝑲</m:t>
                    </m:r>
                    <m:r>
                      <a:rPr kumimoji="0" lang="en-US" sz="3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𝝁𝝁</m:t>
                    </m:r>
                  </m:oMath>
                </a14:m>
                <a:endParaRPr kumimoji="0" lang="en-NL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E02F76A4-3998-FAF1-0A6B-3A2C438CE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016" y="848582"/>
                <a:ext cx="9949935" cy="7620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48407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Four(?)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Graivity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Weak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2808" y="3065290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829" y="2922770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913" y="6178899"/>
            <a:ext cx="21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D9880-D1EE-6A03-BD16-24E79F16BB9F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0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 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</a:t>
            </a:r>
            <a:r>
              <a:rPr lang="en-GB" sz="3200" dirty="0">
                <a:solidFill>
                  <a:srgbClr val="FFFFFF"/>
                </a:solidFill>
                <a:latin typeface="Tahoma"/>
              </a:rPr>
              <a:t>Fifth</a:t>
            </a:r>
            <a:r>
              <a:rPr kumimoji="0" lang="en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force?</a:t>
            </a:r>
          </a:p>
        </p:txBody>
      </p:sp>
    </p:spTree>
    <p:extLst>
      <p:ext uri="{BB962C8B-B14F-4D97-AF65-F5344CB8AC3E}">
        <p14:creationId xmlns:p14="http://schemas.microsoft.com/office/powerpoint/2010/main" val="2642998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546246" y="2572500"/>
            <a:ext cx="8246398" cy="623112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57084" y="2577399"/>
            <a:ext cx="813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Through a fifth force during the Big Bang…?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How did antimatter disappear in the early universe?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3CDFA-00F3-6862-6E8D-97CB40A96455}"/>
              </a:ext>
            </a:extLst>
          </p:cNvPr>
          <p:cNvSpPr txBox="1">
            <a:spLocks/>
          </p:cNvSpPr>
          <p:nvPr/>
        </p:nvSpPr>
        <p:spPr bwMode="auto">
          <a:xfrm>
            <a:off x="83125" y="576864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Why is there something rather than nothing?</a:t>
            </a:r>
          </a:p>
        </p:txBody>
      </p:sp>
    </p:spTree>
    <p:extLst>
      <p:ext uri="{BB962C8B-B14F-4D97-AF65-F5344CB8AC3E}">
        <p14:creationId xmlns:p14="http://schemas.microsoft.com/office/powerpoint/2010/main" val="3700082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  <a:ln w="254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871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srgbClr val="FFFF00"/>
                </a:solidFill>
                <a:latin typeface="Tahoma"/>
              </a:rPr>
              <a:t>P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article Colliders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simulating </a:t>
            </a:r>
            <a:r>
              <a:rPr lang="en-US" sz="2400" b="1" dirty="0" err="1">
                <a:solidFill>
                  <a:srgbClr val="FFFF00"/>
                </a:solidFill>
                <a:latin typeface="Tahoma"/>
              </a:rPr>
              <a:t>ph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ysics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83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52753-DF96-0164-03D3-484CB9A3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43" y="4348333"/>
            <a:ext cx="4163509" cy="2343461"/>
          </a:xfrm>
          <a:prstGeom prst="rect">
            <a:avLst/>
          </a:prstGeom>
          <a:ln w="254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904885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1284933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  <a:ln w="254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871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srgbClr val="FFFF00"/>
                </a:solidFill>
                <a:latin typeface="Tahoma"/>
              </a:rPr>
              <a:t>P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article Colliders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simulating </a:t>
            </a:r>
            <a:r>
              <a:rPr lang="en-US" sz="2400" b="1" dirty="0" err="1">
                <a:solidFill>
                  <a:srgbClr val="FFFF00"/>
                </a:solidFill>
                <a:latin typeface="Tahoma"/>
              </a:rPr>
              <a:t>ph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ysics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83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52753-DF96-0164-03D3-484CB9A3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43" y="4348333"/>
            <a:ext cx="4163509" cy="2343461"/>
          </a:xfrm>
          <a:prstGeom prst="rect">
            <a:avLst/>
          </a:prstGeom>
          <a:ln w="254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904885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9E41B-CE78-9E7E-8DAD-7B6C1BE8004C}"/>
              </a:ext>
            </a:extLst>
          </p:cNvPr>
          <p:cNvSpPr/>
          <p:nvPr/>
        </p:nvSpPr>
        <p:spPr bwMode="auto">
          <a:xfrm>
            <a:off x="2730380" y="51122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87F6B-B572-60B6-D01B-2F3B8D118BEA}"/>
              </a:ext>
            </a:extLst>
          </p:cNvPr>
          <p:cNvSpPr/>
          <p:nvPr/>
        </p:nvSpPr>
        <p:spPr bwMode="auto">
          <a:xfrm>
            <a:off x="1407375" y="1970561"/>
            <a:ext cx="8943125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C47D3-E7F5-507B-0E52-11CC2878685D}"/>
              </a:ext>
            </a:extLst>
          </p:cNvPr>
          <p:cNvSpPr txBox="1"/>
          <p:nvPr/>
        </p:nvSpPr>
        <p:spPr>
          <a:xfrm>
            <a:off x="1457144" y="2140049"/>
            <a:ext cx="88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Lots of exciting research ongoing</a:t>
            </a:r>
            <a:endParaRPr kumimoji="0" lang="en-NL" sz="4000" b="1" i="1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FE8BC-82DA-B411-5BB1-E6A1194CDB75}"/>
              </a:ext>
            </a:extLst>
          </p:cNvPr>
          <p:cNvSpPr txBox="1"/>
          <p:nvPr/>
        </p:nvSpPr>
        <p:spPr>
          <a:xfrm>
            <a:off x="2758773" y="5279695"/>
            <a:ext cx="6947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Thanks</a:t>
            </a: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for your</a:t>
            </a: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1846934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D886-C459-F57D-2194-5EC1A5D7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9"/>
            <a:ext cx="12192000" cy="679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5B4C5-A68F-BA64-965C-10B31CCD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916" y="2104285"/>
            <a:ext cx="9385546" cy="2228397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/>
              <a:t>Lecture 10: </a:t>
            </a:r>
            <a:r>
              <a:rPr lang="en-US" u="sng" dirty="0"/>
              <a:t>Why is there something rather than nothing?</a:t>
            </a:r>
            <a:endParaRPr lang="en-NL" u="sng" dirty="0"/>
          </a:p>
          <a:p>
            <a:pPr marL="0" indent="0">
              <a:buNone/>
            </a:pPr>
            <a:r>
              <a:rPr lang="en-NL" dirty="0"/>
              <a:t>1: Discovery of the Higgs boson</a:t>
            </a:r>
          </a:p>
          <a:p>
            <a:pPr marL="0" indent="0">
              <a:buNone/>
            </a:pPr>
            <a:r>
              <a:rPr lang="en-NL" dirty="0"/>
              <a:t>2: Symmetry between Matter and Antimatter?</a:t>
            </a:r>
          </a:p>
          <a:p>
            <a:pPr marL="0" indent="0">
              <a:buNone/>
            </a:pPr>
            <a:r>
              <a:rPr lang="en-NL" dirty="0"/>
              <a:t>3: A new force of Nature?</a:t>
            </a:r>
          </a:p>
        </p:txBody>
      </p:sp>
    </p:spTree>
    <p:extLst>
      <p:ext uri="{BB962C8B-B14F-4D97-AF65-F5344CB8AC3E}">
        <p14:creationId xmlns:p14="http://schemas.microsoft.com/office/powerpoint/2010/main" val="1914229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B195-83BD-E4FA-A164-27AD9FB3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41BEA-59BA-4C40-0FE4-9D1BD6D13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AECE-735D-93BA-E142-45D96A42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32A17-CEFA-0686-B182-A564CE05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1874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4F41-7197-9071-E565-49626395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5F04-07E7-8B7D-E803-12F7D6B8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74CA2-C03E-9E6F-6DD7-7ED51329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36781-2885-8F6F-C7F2-D8F7D818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467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823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1600200" y="457200"/>
            <a:ext cx="2336800" cy="5943600"/>
            <a:chOff x="48" y="576"/>
            <a:chExt cx="1472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467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Electron,</a:t>
              </a:r>
              <a:r>
                <a:rPr lang="en-US" sz="10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Charge </a:t>
              </a: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2895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33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1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dirty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Charge </a:t>
                  </a: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67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385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dirty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Charge </a:t>
                </a: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816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9363076" y="5553076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3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7902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21CCA0A9-2073-766F-C162-8839BA95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58" y="264064"/>
            <a:ext cx="8420002" cy="39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467C0C-8457-7C96-7482-2010C9FBCFB9}"/>
                  </a:ext>
                </a:extLst>
              </p:cNvPr>
              <p:cNvSpPr txBox="1"/>
              <p:nvPr/>
            </p:nvSpPr>
            <p:spPr>
              <a:xfrm>
                <a:off x="510577" y="5100581"/>
                <a:ext cx="353616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Matter vs antimatter asymmetry: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𝐶𝑃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2.45±0.46±0.1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  <a:sym typeface="Wingdings" pitchFamily="2" charset="2"/>
                  </a:rPr>
                  <a:t>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2.5 %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467C0C-8457-7C96-7482-2010C9FBC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77" y="5100581"/>
                <a:ext cx="3536161" cy="923330"/>
              </a:xfrm>
              <a:prstGeom prst="rect">
                <a:avLst/>
              </a:prstGeom>
              <a:blipFill>
                <a:blip r:embed="rId3"/>
                <a:stretch>
                  <a:fillRect l="-1434" t="-2703" r="-717" b="-945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76A411-862F-32A7-636B-2B090473850F}"/>
              </a:ext>
            </a:extLst>
          </p:cNvPr>
          <p:cNvSpPr txBox="1"/>
          <p:nvPr/>
        </p:nvSpPr>
        <p:spPr>
          <a:xfrm>
            <a:off x="4883409" y="762000"/>
            <a:ext cx="383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Reconstruction of one of the decays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FD875-C9D7-ACBC-04E4-740F781C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Nature: 16 July 2025 </a:t>
            </a:r>
            <a:r>
              <a:rPr lang="en-NL" dirty="0">
                <a:sym typeface="Wingdings" pitchFamily="2" charset="2"/>
              </a:rPr>
              <a:t> Asymmetry in </a:t>
            </a:r>
            <a:r>
              <a:rPr lang="en-NL" dirty="0"/>
              <a:t>Baryons!!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36323-9895-A7ED-D442-9E625B1D2B5C}"/>
              </a:ext>
            </a:extLst>
          </p:cNvPr>
          <p:cNvGrpSpPr/>
          <p:nvPr/>
        </p:nvGrpSpPr>
        <p:grpSpPr>
          <a:xfrm>
            <a:off x="4255357" y="3489420"/>
            <a:ext cx="7078051" cy="3185123"/>
            <a:chOff x="4255357" y="3361084"/>
            <a:chExt cx="7078051" cy="3185123"/>
          </a:xfrm>
        </p:grpSpPr>
        <p:pic>
          <p:nvPicPr>
            <p:cNvPr id="1028" name="Picture 4" descr="Fig. 2">
              <a:extLst>
                <a:ext uri="{FF2B5EF4-FFF2-40B4-BE49-F238E27FC236}">
                  <a16:creationId xmlns:a16="http://schemas.microsoft.com/office/drawing/2014/main" id="{FDC1770A-440A-474F-6FB7-1E1145B08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357" y="3361084"/>
              <a:ext cx="7078051" cy="318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206976-CEDB-A7D2-FD68-3D4D00650C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60720" y="3778542"/>
              <a:ext cx="2276375" cy="0"/>
            </a:xfrm>
            <a:prstGeom prst="line">
              <a:avLst/>
            </a:prstGeom>
            <a:solidFill>
              <a:srgbClr val="FFFF99"/>
            </a:solidFill>
            <a:ln w="1905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465806-1BD9-D3A3-4E02-77CDF4BC60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5832" y="3930942"/>
              <a:ext cx="2106328" cy="0"/>
            </a:xfrm>
            <a:prstGeom prst="line">
              <a:avLst/>
            </a:prstGeom>
            <a:solidFill>
              <a:srgbClr val="FFFF99"/>
            </a:solidFill>
            <a:ln w="1905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E119AD-CA60-49CE-5037-245E2A12C42C}"/>
              </a:ext>
            </a:extLst>
          </p:cNvPr>
          <p:cNvSpPr txBox="1"/>
          <p:nvPr/>
        </p:nvSpPr>
        <p:spPr>
          <a:xfrm>
            <a:off x="9150375" y="1018622"/>
            <a:ext cx="2613209" cy="830997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Baryons are particle like proton and neutron.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Constituetns of our atoms</a:t>
            </a:r>
          </a:p>
        </p:txBody>
      </p:sp>
    </p:spTree>
    <p:extLst>
      <p:ext uri="{BB962C8B-B14F-4D97-AF65-F5344CB8AC3E}">
        <p14:creationId xmlns:p14="http://schemas.microsoft.com/office/powerpoint/2010/main" val="3316269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weeks later in Fermilab … muon magnetic moment?!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47069-DFD1-B74A-8416-93C9D785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2" y="-1"/>
            <a:ext cx="5246364" cy="74242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9D13DC-9098-2C33-50F6-61B6C96072BE}"/>
              </a:ext>
            </a:extLst>
          </p:cNvPr>
          <p:cNvGrpSpPr/>
          <p:nvPr/>
        </p:nvGrpSpPr>
        <p:grpSpPr>
          <a:xfrm>
            <a:off x="6375347" y="777640"/>
            <a:ext cx="5488165" cy="5814802"/>
            <a:chOff x="5943605" y="1043198"/>
            <a:chExt cx="5488165" cy="58148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EC43C-BCB8-F3BC-E4D3-814194F19FF6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DC15DF-E127-00CB-4BC5-5DDC10A6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EA97B2-EAA0-9149-FB88-5F47069A998A}"/>
              </a:ext>
            </a:extLst>
          </p:cNvPr>
          <p:cNvSpPr txBox="1"/>
          <p:nvPr/>
        </p:nvSpPr>
        <p:spPr>
          <a:xfrm>
            <a:off x="6768229" y="5599819"/>
            <a:ext cx="177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Standard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>
                <a:solidFill>
                  <a:srgbClr val="518865"/>
                </a:solidFill>
                <a:latin typeface="Tahoma"/>
              </a:rPr>
              <a:t>pr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ediction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50772-1C0E-D121-8D32-498E4678D77F}"/>
              </a:ext>
            </a:extLst>
          </p:cNvPr>
          <p:cNvSpPr txBox="1"/>
          <p:nvPr/>
        </p:nvSpPr>
        <p:spPr>
          <a:xfrm>
            <a:off x="9858549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985881"/>
                </a:solidFill>
                <a:latin typeface="Tahoma"/>
              </a:rPr>
              <a:t>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easurement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D393CB-3BFE-2965-CF8A-E3CBCAA1C1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8218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030869-1B0A-6338-6791-032F1030788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05708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2BEFD3-A1B3-4483-455A-0CAE35DBC6A0}"/>
              </a:ext>
            </a:extLst>
          </p:cNvPr>
          <p:cNvSpPr txBox="1"/>
          <p:nvPr/>
        </p:nvSpPr>
        <p:spPr>
          <a:xfrm>
            <a:off x="6912009" y="984873"/>
            <a:ext cx="4794198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Standard Model cannot explain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 </a:t>
            </a:r>
            <a:r>
              <a:rPr lang="en-NL" dirty="0">
                <a:solidFill>
                  <a:srgbClr val="C00000"/>
                </a:solidFill>
                <a:latin typeface="Tahoma"/>
                <a:sym typeface="Wingdings" pitchFamily="2" charset="2"/>
              </a:rPr>
              <a:t>A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new </a:t>
            </a:r>
            <a:r>
              <a:rPr lang="en-NL" dirty="0">
                <a:solidFill>
                  <a:srgbClr val="C00000"/>
                </a:solidFill>
                <a:latin typeface="Tahoma"/>
              </a:rPr>
              <a:t>force acting up?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D6AC2-5692-DB01-DDE2-DAB862E6EF1D}"/>
                  </a:ext>
                </a:extLst>
              </p:cNvPr>
              <p:cNvSpPr txBox="1"/>
              <p:nvPr/>
            </p:nvSpPr>
            <p:spPr>
              <a:xfrm>
                <a:off x="8679966" y="5949364"/>
                <a:ext cx="919611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“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NL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NL" dirty="0"/>
                  <a:t>”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D6AC2-5692-DB01-DDE2-DAB862E6E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966" y="5949364"/>
                <a:ext cx="919611" cy="369332"/>
              </a:xfrm>
              <a:prstGeom prst="rect">
                <a:avLst/>
              </a:prstGeom>
              <a:blipFill>
                <a:blip r:embed="rId5"/>
                <a:stretch>
                  <a:fillRect l="-5405" t="-6452" r="-4054" b="-2258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B9DEC0C-9C48-4AC6-8D32-E4F0EBEFF1AF}"/>
              </a:ext>
            </a:extLst>
          </p:cNvPr>
          <p:cNvSpPr txBox="1"/>
          <p:nvPr/>
        </p:nvSpPr>
        <p:spPr>
          <a:xfrm>
            <a:off x="2023110" y="818154"/>
            <a:ext cx="365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“Again trouble in Standard model”</a:t>
            </a:r>
          </a:p>
        </p:txBody>
      </p:sp>
    </p:spTree>
    <p:extLst>
      <p:ext uri="{BB962C8B-B14F-4D97-AF65-F5344CB8AC3E}">
        <p14:creationId xmlns:p14="http://schemas.microsoft.com/office/powerpoint/2010/main" val="863597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Applications of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4414" y="1754794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75055" y="3088195"/>
            <a:ext cx="28636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dirty="0" err="1">
                <a:solidFill>
                  <a:srgbClr val="00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hydrogen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“baryonic” matter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93399" y="372825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1: Discovery of the </a:t>
            </a:r>
            <a:br>
              <a:rPr lang="en-US" sz="4000" dirty="0"/>
            </a:br>
            <a:r>
              <a:rPr lang="en-US" sz="4000" dirty="0"/>
              <a:t>Higgs boson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Peter_Higgs_2Curtains.jpg">
            <a:extLst>
              <a:ext uri="{FF2B5EF4-FFF2-40B4-BE49-F238E27FC236}">
                <a16:creationId xmlns:a16="http://schemas.microsoft.com/office/drawing/2014/main" id="{EE1A14C4-8360-4A0E-F97F-9AE660E680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2497" y="333934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4" name="Picture 3" descr="05-0440-01D">
            <a:extLst>
              <a:ext uri="{FF2B5EF4-FFF2-40B4-BE49-F238E27FC236}">
                <a16:creationId xmlns:a16="http://schemas.microsoft.com/office/drawing/2014/main" id="{99099B62-5D52-E26E-3DAA-373E0C2A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329" y="4732681"/>
            <a:ext cx="2420619" cy="1938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71320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Normal matter scatters and stays behind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Dark matter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moves undisturbed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388987" cy="4049271"/>
            <a:chOff x="-78" y="1035"/>
            <a:chExt cx="2884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  <a:sym typeface="Symbol" pitchFamily="18" charset="2"/>
                      </a:rPr>
                      <a:t> </a:t>
                    </a: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  <a:sym typeface="Symbol" pitchFamily="18" charset="2"/>
                      </a:rPr>
                      <a:t> </a:t>
                    </a: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746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Verdana" pitchFamily="34" charset="0"/>
                </a:rPr>
                <a:t>expected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" y="1655"/>
              <a:ext cx="1894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Verdana" pitchFamily="34" charset="0"/>
                </a:rPr>
                <a:t>measured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Spiralarm</a:t>
            </a:r>
            <a:r>
              <a:rPr lang="en-US" dirty="0"/>
              <a:t> rotation and gravitational lensing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3113807" y="4034281"/>
            <a:ext cx="621997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dark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 energy &amp; 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dark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 matter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</a:t>
            </a:r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5822-BD3B-DF00-9F74-A37B343E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B02-08D6-39A9-C26D-AF6B4C401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8BBC-D3D1-57D7-EBD6-70ACEE87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2DE6-93C9-DD6A-0038-243B0F10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018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93399" y="372825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1: Discovery of the </a:t>
            </a:r>
            <a:br>
              <a:rPr lang="en-US" sz="4000" dirty="0"/>
            </a:br>
            <a:r>
              <a:rPr lang="en-US" sz="4000" dirty="0"/>
              <a:t>Higgs boson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3" descr="05-0440-01D">
            <a:extLst>
              <a:ext uri="{FF2B5EF4-FFF2-40B4-BE49-F238E27FC236}">
                <a16:creationId xmlns:a16="http://schemas.microsoft.com/office/drawing/2014/main" id="{75C7A31C-900D-D39A-AABE-84CA2485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329" y="4732681"/>
            <a:ext cx="2420619" cy="1938863"/>
          </a:xfrm>
          <a:prstGeom prst="rect">
            <a:avLst/>
          </a:prstGeom>
          <a:noFill/>
        </p:spPr>
      </p:pic>
      <p:pic>
        <p:nvPicPr>
          <p:cNvPr id="4" name="Picture 3" descr="Minckeleers2.jpg">
            <a:extLst>
              <a:ext uri="{FF2B5EF4-FFF2-40B4-BE49-F238E27FC236}">
                <a16:creationId xmlns:a16="http://schemas.microsoft.com/office/drawing/2014/main" id="{97DD8687-3680-9FDC-0683-D05021326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50" y="182677"/>
            <a:ext cx="2365994" cy="2768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B0C99-45A3-CE6D-4459-13E9539FA348}"/>
              </a:ext>
            </a:extLst>
          </p:cNvPr>
          <p:cNvSpPr txBox="1"/>
          <p:nvPr/>
        </p:nvSpPr>
        <p:spPr>
          <a:xfrm>
            <a:off x="8551689" y="202002"/>
            <a:ext cx="229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tx1"/>
                </a:solidFill>
              </a:rPr>
              <a:t>Minckeleers</a:t>
            </a:r>
            <a:r>
              <a:rPr lang="en-US" sz="1200" b="1" dirty="0">
                <a:solidFill>
                  <a:schemeClr val="tx1"/>
                </a:solidFill>
              </a:rPr>
              <a:t>: also discovery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0F1864-98F6-3993-02AC-0054AEB9048A}"/>
              </a:ext>
            </a:extLst>
          </p:cNvPr>
          <p:cNvSpPr/>
          <p:nvPr/>
        </p:nvSpPr>
        <p:spPr bwMode="auto">
          <a:xfrm>
            <a:off x="9093661" y="785004"/>
            <a:ext cx="552196" cy="5798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76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dirty="0">
                <a:solidFill>
                  <a:schemeClr val="bg1"/>
                </a:solidFill>
              </a:rPr>
              <a:t>CERN:</a:t>
            </a:r>
            <a:r>
              <a:rPr lang="en-NL" i="1" dirty="0">
                <a:solidFill>
                  <a:schemeClr val="bg1"/>
                </a:solidFill>
              </a:rPr>
              <a:t> </a:t>
            </a:r>
            <a:r>
              <a:rPr lang="en-NL" i="1" dirty="0">
                <a:solidFill>
                  <a:srgbClr val="FFFF00"/>
                </a:solidFill>
              </a:rPr>
              <a:t>Atlas</a:t>
            </a:r>
            <a:r>
              <a:rPr lang="en-NL" i="1" dirty="0"/>
              <a:t> </a:t>
            </a:r>
            <a:r>
              <a:rPr lang="en-NL" i="1" dirty="0">
                <a:solidFill>
                  <a:srgbClr val="FFFF00"/>
                </a:solidFill>
              </a:rPr>
              <a:t>experiment at the LHC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548382-8D98-3FDF-4968-42C1731E321B}"/>
              </a:ext>
            </a:extLst>
          </p:cNvPr>
          <p:cNvSpPr/>
          <p:nvPr/>
        </p:nvSpPr>
        <p:spPr bwMode="auto">
          <a:xfrm>
            <a:off x="6514318" y="3772509"/>
            <a:ext cx="1571173" cy="73574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Discovery of the Higgs boson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9DB1A-EEF5-B52C-E06E-A43AB26B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pp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Higgs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11797857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Discovery of the H</a:t>
            </a:r>
            <a:r>
              <a:rPr lang="en-GB" dirty="0" err="1"/>
              <a:t>i</a:t>
            </a:r>
            <a:r>
              <a:rPr lang="en-NL" dirty="0"/>
              <a:t>ggs boson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D398FD3-7CF6-8C5B-0ABC-2306D8D90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pp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Higgs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306092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14285</TotalTime>
  <Words>1611</Words>
  <Application>Microsoft Macintosh PowerPoint</Application>
  <PresentationFormat>Widescreen</PresentationFormat>
  <Paragraphs>370</Paragraphs>
  <Slides>54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Arial</vt:lpstr>
      <vt:lpstr>Arial Hebrew Light</vt:lpstr>
      <vt:lpstr>Bradley Hand</vt:lpstr>
      <vt:lpstr>Calibri</vt:lpstr>
      <vt:lpstr>Calibri Light</vt:lpstr>
      <vt:lpstr>Cambria Math</vt:lpstr>
      <vt:lpstr>Capitals</vt:lpstr>
      <vt:lpstr>Chalkduster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9_Default Design</vt:lpstr>
      <vt:lpstr>3_Default Design</vt:lpstr>
      <vt:lpstr>Office Theme</vt:lpstr>
      <vt:lpstr>13_Default Design</vt:lpstr>
      <vt:lpstr>5_Default Design</vt:lpstr>
      <vt:lpstr>Default Design</vt:lpstr>
      <vt:lpstr>PowerPoint Presentation</vt:lpstr>
      <vt:lpstr>   The Relativistic Quantum World</vt:lpstr>
      <vt:lpstr>Why is there something rather than nothing?</vt:lpstr>
      <vt:lpstr>PowerPoint Presentation</vt:lpstr>
      <vt:lpstr>1: Discovery of the  Higgs boson  </vt:lpstr>
      <vt:lpstr>1: Discovery of the  Higgs boson  </vt:lpstr>
      <vt:lpstr>   CERN: Atlas experiment at the LHC</vt:lpstr>
      <vt:lpstr>Discovery of the Higgs boson</vt:lpstr>
      <vt:lpstr>Discovery of the Higgs boson</vt:lpstr>
      <vt:lpstr>Higgs: collecting data and testing theory</vt:lpstr>
      <vt:lpstr>ppHiggs</vt:lpstr>
      <vt:lpstr>PowerPoint Presentation</vt:lpstr>
      <vt:lpstr>PowerPoint Presentation</vt:lpstr>
      <vt:lpstr>What did we discover?</vt:lpstr>
      <vt:lpstr>Higgs Field f and Particle H</vt:lpstr>
      <vt:lpstr>July 4, 2012: The Vacuum</vt:lpstr>
      <vt:lpstr>Hence…</vt:lpstr>
      <vt:lpstr>2: Symmetry between  matter and antimatter? </vt:lpstr>
      <vt:lpstr>2: Symmetry between  matter and antimatter? </vt:lpstr>
      <vt:lpstr>   LHCb Experiment: decays of b-particles</vt:lpstr>
      <vt:lpstr>   LHCb Detector: B-particles</vt:lpstr>
      <vt:lpstr>2012: B-meson decay process:  matter vs antimatter </vt:lpstr>
      <vt:lpstr>2012: B-meson decay process:  matter vs antimatter </vt:lpstr>
      <vt:lpstr>PowerPoint Presentation</vt:lpstr>
      <vt:lpstr>PowerPoint Presentation</vt:lpstr>
      <vt:lpstr>6: A new force of Nature?</vt:lpstr>
      <vt:lpstr>6: A new force of Nature?</vt:lpstr>
      <vt:lpstr>Standard Model: Universality of the Forces </vt:lpstr>
      <vt:lpstr>   LHCb: Do B-particles decay the same way to electrons and muons ? </vt:lpstr>
      <vt:lpstr>PowerPoint Presentation</vt:lpstr>
      <vt:lpstr>   23 March 2021: Headlines… “cautious excitement” </vt:lpstr>
      <vt:lpstr>PowerPoint Presentation</vt:lpstr>
      <vt:lpstr>PowerPoint Presentation</vt:lpstr>
      <vt:lpstr>  But for muons more and more measurements disagree with SM!</vt:lpstr>
      <vt:lpstr>Observing deviations from the Standard Model predictions</vt:lpstr>
      <vt:lpstr>Four(?) fundamental forces of nature</vt:lpstr>
      <vt:lpstr>PowerPoint Presentation</vt:lpstr>
      <vt:lpstr>Future: “Circles and Triangles”</vt:lpstr>
      <vt:lpstr>Future: “Circles and Triangles”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Nature: 16 July 2025  Asymmetry in Baryons!!</vt:lpstr>
      <vt:lpstr>   Twee weeks later in Fermilab … muon magnetic moment?!</vt:lpstr>
      <vt:lpstr>Applications of Science</vt:lpstr>
      <vt:lpstr>Dark Matter</vt:lpstr>
      <vt:lpstr>Visible “baryonic” matter</vt:lpstr>
      <vt:lpstr>Spiralarm rotation and gravitational lensing</vt:lpstr>
      <vt:lpstr>Dark Matter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920</cp:revision>
  <cp:lastPrinted>2021-01-20T08:03:16Z</cp:lastPrinted>
  <dcterms:created xsi:type="dcterms:W3CDTF">2018-08-16T13:53:51Z</dcterms:created>
  <dcterms:modified xsi:type="dcterms:W3CDTF">2025-10-08T10:17:23Z</dcterms:modified>
</cp:coreProperties>
</file>