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613" r:id="rId2"/>
    <p:sldId id="1507" r:id="rId3"/>
    <p:sldId id="1480" r:id="rId4"/>
    <p:sldId id="1446" r:id="rId5"/>
    <p:sldId id="1612" r:id="rId6"/>
    <p:sldId id="1447" r:id="rId7"/>
    <p:sldId id="1485" r:id="rId8"/>
    <p:sldId id="1475" r:id="rId9"/>
    <p:sldId id="1424" r:id="rId10"/>
    <p:sldId id="1425" r:id="rId11"/>
    <p:sldId id="1469" r:id="rId12"/>
    <p:sldId id="1427" r:id="rId13"/>
    <p:sldId id="1428" r:id="rId14"/>
    <p:sldId id="1457" r:id="rId15"/>
    <p:sldId id="1512" r:id="rId16"/>
    <p:sldId id="1433" r:id="rId17"/>
    <p:sldId id="1487" r:id="rId18"/>
    <p:sldId id="1473" r:id="rId19"/>
    <p:sldId id="1474" r:id="rId20"/>
    <p:sldId id="1497" r:id="rId21"/>
    <p:sldId id="1496" r:id="rId22"/>
    <p:sldId id="1463" r:id="rId23"/>
    <p:sldId id="1489" r:id="rId24"/>
    <p:sldId id="1498" r:id="rId25"/>
    <p:sldId id="1518" r:id="rId26"/>
    <p:sldId id="1611" r:id="rId27"/>
    <p:sldId id="1502" r:id="rId28"/>
    <p:sldId id="1501" r:id="rId29"/>
    <p:sldId id="1505" r:id="rId30"/>
    <p:sldId id="1503" r:id="rId31"/>
    <p:sldId id="1504" r:id="rId32"/>
    <p:sldId id="1509" r:id="rId33"/>
    <p:sldId id="1511" r:id="rId34"/>
    <p:sldId id="1514" r:id="rId35"/>
    <p:sldId id="1515" r:id="rId36"/>
    <p:sldId id="1439" r:id="rId37"/>
    <p:sldId id="1440" r:id="rId38"/>
    <p:sldId id="14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DB"/>
    <a:srgbClr val="FFFDB8"/>
    <a:srgbClr val="CC00FF"/>
    <a:srgbClr val="FFCE12"/>
    <a:srgbClr val="F8FFCB"/>
    <a:srgbClr val="FF9900"/>
    <a:srgbClr val="0432FF"/>
    <a:srgbClr val="0000FF"/>
    <a:srgbClr val="8B8FE3"/>
    <a:srgbClr val="D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6"/>
    <p:restoredTop sz="94353"/>
  </p:normalViewPr>
  <p:slideViewPr>
    <p:cSldViewPr snapToGrid="0" snapToObjects="1">
      <p:cViewPr varScale="1">
        <p:scale>
          <a:sx n="105" d="100"/>
          <a:sy n="105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concepts, but very counterintuitive:</a:t>
            </a:r>
            <a:r>
              <a:rPr lang="en-US" baseline="0" dirty="0"/>
              <a:t> makes it </a:t>
            </a:r>
            <a:r>
              <a:rPr lang="en-US" dirty="0"/>
              <a:t>really hard to fully understand.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75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Amazing performance by Einstein while working at the patent office in Bern: </a:t>
            </a:r>
          </a:p>
          <a:p>
            <a:r>
              <a:rPr lang="en-US" dirty="0"/>
              <a:t>4 groundbreaking articles</a:t>
            </a:r>
            <a:r>
              <a:rPr lang="en-US" baseline="0" dirty="0"/>
              <a:t> in </a:t>
            </a:r>
            <a:r>
              <a:rPr lang="en-US" baseline="0" dirty="0" err="1"/>
              <a:t>Zeitschrift</a:t>
            </a:r>
            <a:r>
              <a:rPr lang="en-US" baseline="0" dirty="0"/>
              <a:t> fur </a:t>
            </a:r>
            <a:r>
              <a:rPr lang="en-US" baseline="0" dirty="0" err="1"/>
              <a:t>Physik</a:t>
            </a:r>
            <a:r>
              <a:rPr lang="en-US" dirty="0"/>
              <a:t>. </a:t>
            </a:r>
          </a:p>
          <a:p>
            <a:r>
              <a:rPr lang="en-US" dirty="0"/>
              <a:t>E=mc^2 is most famous. Photo electric effect</a:t>
            </a:r>
            <a:r>
              <a:rPr lang="en-US" baseline="0" dirty="0"/>
              <a:t> was a Noble Prize. Relativity not!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Relativity: Maxwell </a:t>
            </a:r>
            <a:r>
              <a:rPr lang="en-US" dirty="0" err="1"/>
              <a:t>equationsare</a:t>
            </a:r>
            <a:r>
              <a:rPr lang="en-US" dirty="0"/>
              <a:t> the same in all inertial frames.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8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“know” nothing can move faster than speed of light. It</a:t>
            </a:r>
            <a:r>
              <a:rPr lang="en-US" baseline="0" dirty="0"/>
              <a:t> is actually a strange statement.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3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Galilei</a:t>
            </a:r>
            <a:r>
              <a:rPr lang="en-US" dirty="0"/>
              <a:t> is famous for supporting</a:t>
            </a:r>
            <a:r>
              <a:rPr lang="en-US" baseline="0" dirty="0"/>
              <a:t> </a:t>
            </a:r>
            <a:r>
              <a:rPr lang="en-US" baseline="0" dirty="0" err="1"/>
              <a:t>Heliocentrism</a:t>
            </a:r>
            <a:r>
              <a:rPr lang="en-US" baseline="0" dirty="0"/>
              <a:t> of Copernicus (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Geocentrism</a:t>
            </a:r>
            <a:r>
              <a:rPr lang="en-US" baseline="0" dirty="0"/>
              <a:t> of </a:t>
            </a:r>
            <a:r>
              <a:rPr lang="en-US" baseline="0" dirty="0" err="1"/>
              <a:t>Ptolemaeus</a:t>
            </a:r>
            <a:r>
              <a:rPr lang="en-US" baseline="0" dirty="0"/>
              <a:t> and Aristotle) and was given house arrest by the inquisition.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we replace the ball by light again and things go really fast. Not daily life speeds.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4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we replace the ball by light again and things go really fast. Not daily life speeds.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41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light?</a:t>
            </a:r>
            <a:r>
              <a:rPr lang="en-US" baseline="0" dirty="0"/>
              <a:t> EM wave. Electric and Magnetic fields.</a:t>
            </a:r>
          </a:p>
          <a:p>
            <a:r>
              <a:rPr lang="en-US" dirty="0"/>
              <a:t>Epsilon: electric permittivity of vacuum; Mu magnetic permeability of vacuum.</a:t>
            </a:r>
            <a:r>
              <a:rPr lang="en-US" baseline="0" dirty="0"/>
              <a:t> </a:t>
            </a:r>
            <a:r>
              <a:rPr lang="en-US" dirty="0"/>
              <a:t>No need to understand</a:t>
            </a:r>
          </a:p>
          <a:p>
            <a:endParaRPr lang="en-US" dirty="0"/>
          </a:p>
          <a:p>
            <a:r>
              <a:rPr lang="en-US" dirty="0"/>
              <a:t>Armand </a:t>
            </a:r>
            <a:r>
              <a:rPr lang="en-US" dirty="0" err="1"/>
              <a:t>Hippolyte</a:t>
            </a:r>
            <a:r>
              <a:rPr lang="en-US" dirty="0"/>
              <a:t> </a:t>
            </a:r>
            <a:r>
              <a:rPr lang="en-US" dirty="0" err="1"/>
              <a:t>Fizeau</a:t>
            </a:r>
            <a:r>
              <a:rPr lang="en-US" dirty="0"/>
              <a:t>:</a:t>
            </a:r>
            <a:r>
              <a:rPr lang="en-US" baseline="0" dirty="0"/>
              <a:t> shine light through semi transparent lens. Via cogwheel to mirror at 8 km! Block the light that returns: darkness if rotation blocked. Detector can be eye.</a:t>
            </a:r>
          </a:p>
          <a:p>
            <a:endParaRPr lang="en-US" baseline="0" dirty="0"/>
          </a:p>
          <a:p>
            <a:r>
              <a:rPr lang="en-US" baseline="0" dirty="0"/>
              <a:t>Foucault: More precise. Shine light detector on a rotating mirror onto a distant (20 m) stationary mirror. When returns it has changed: angle=2 theta: c = 2 d omega / theta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95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</a:t>
            </a:r>
            <a:r>
              <a:rPr lang="en-US" baseline="0" dirty="0"/>
              <a:t> a picture of the real set-up.</a:t>
            </a:r>
          </a:p>
          <a:p>
            <a:endParaRPr lang="en-US" baseline="0" dirty="0"/>
          </a:p>
          <a:p>
            <a:r>
              <a:rPr lang="en-US" baseline="0" dirty="0"/>
              <a:t>Difference of lightspeed in two arms</a:t>
            </a:r>
          </a:p>
          <a:p>
            <a:endParaRPr lang="en-US" baseline="0" dirty="0"/>
          </a:p>
          <a:p>
            <a:r>
              <a:rPr lang="en-US" baseline="0" dirty="0"/>
              <a:t>Experiment can be compared to swimming in a canal</a:t>
            </a:r>
            <a:r>
              <a:rPr lang="mr-IN" baseline="0" dirty="0"/>
              <a:t>…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05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waves need water,</a:t>
            </a:r>
            <a:r>
              <a:rPr lang="en-US" baseline="0" dirty="0"/>
              <a:t> air waves need air, electromagnetic waves need </a:t>
            </a:r>
            <a:r>
              <a:rPr lang="en-US" baseline="0" dirty="0" err="1"/>
              <a:t>aether</a:t>
            </a:r>
            <a:r>
              <a:rPr lang="en-US" baseline="0" dirty="0"/>
              <a:t> as a medium?</a:t>
            </a:r>
          </a:p>
          <a:p>
            <a:r>
              <a:rPr lang="en-US" baseline="0" dirty="0"/>
              <a:t>Universe filled with </a:t>
            </a:r>
            <a:r>
              <a:rPr lang="en-US" baseline="0" dirty="0" err="1"/>
              <a:t>aether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On earth </a:t>
            </a:r>
            <a:r>
              <a:rPr lang="en-US" baseline="0" dirty="0" err="1"/>
              <a:t>eather</a:t>
            </a:r>
            <a:r>
              <a:rPr lang="en-US" baseline="0" dirty="0"/>
              <a:t> “wind” from certain direction.</a:t>
            </a:r>
          </a:p>
          <a:p>
            <a:r>
              <a:rPr lang="en-US" baseline="0" dirty="0"/>
              <a:t>Measure precisely speed of light in different directions </a:t>
            </a:r>
            <a:r>
              <a:rPr lang="en-US" baseline="0" dirty="0" err="1"/>
              <a:t>wrt</a:t>
            </a:r>
            <a:r>
              <a:rPr lang="en-US" baseline="0" dirty="0"/>
              <a:t> </a:t>
            </a:r>
            <a:r>
              <a:rPr lang="en-US" baseline="0" dirty="0" err="1"/>
              <a:t>aether</a:t>
            </a:r>
            <a:r>
              <a:rPr lang="en-US" baseline="0" dirty="0"/>
              <a:t>. </a:t>
            </a:r>
          </a:p>
          <a:p>
            <a:r>
              <a:rPr lang="en-US" baseline="0" dirty="0"/>
              <a:t>Michelson Morley interference experiment: details do not matter. Interference comes back in lecture 5.</a:t>
            </a:r>
          </a:p>
          <a:p>
            <a:r>
              <a:rPr lang="en-US" baseline="0" dirty="0"/>
              <a:t>Beam splitter is semi transparent mirror.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0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m wide canal with water flowing 3 m/s. Swim speed 5 m/s. </a:t>
            </a:r>
          </a:p>
          <a:p>
            <a:r>
              <a:rPr lang="en-US" dirty="0"/>
              <a:t>Swim up-and-down: A-&gt;D-&gt;A (200 m)</a:t>
            </a:r>
          </a:p>
          <a:p>
            <a:r>
              <a:rPr lang="en-US" dirty="0"/>
              <a:t>Swim across A-&gt;B-&gt;A (200 m)</a:t>
            </a:r>
          </a:p>
          <a:p>
            <a:r>
              <a:rPr lang="en-US" dirty="0"/>
              <a:t>Which is</a:t>
            </a:r>
            <a:r>
              <a:rPr lang="en-US" baseline="0" dirty="0"/>
              <a:t> faster? We will show that across (AB) goes faster than up and down (AD).</a:t>
            </a:r>
          </a:p>
          <a:p>
            <a:r>
              <a:rPr lang="en-US" baseline="0" dirty="0"/>
              <a:t> </a:t>
            </a:r>
          </a:p>
          <a:p>
            <a:r>
              <a:rPr lang="en-US" baseline="0" dirty="0"/>
              <a:t>This is the same experiment as Michelson-Morley: but they found: no difference!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0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47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proof for the canal!</a:t>
            </a:r>
          </a:p>
          <a:p>
            <a:r>
              <a:rPr lang="en-US" dirty="0"/>
              <a:t>First AD+DA</a:t>
            </a:r>
          </a:p>
          <a:p>
            <a:r>
              <a:rPr lang="en-US" dirty="0"/>
              <a:t>Against the stream: v=2 ;</a:t>
            </a:r>
            <a:r>
              <a:rPr lang="en-US" baseline="0" dirty="0"/>
              <a:t> </a:t>
            </a:r>
            <a:r>
              <a:rPr lang="en-US" dirty="0"/>
              <a:t> with the </a:t>
            </a:r>
            <a:r>
              <a:rPr lang="en-US" dirty="0" err="1"/>
              <a:t>spream</a:t>
            </a:r>
            <a:r>
              <a:rPr lang="en-US" dirty="0"/>
              <a:t> v=8</a:t>
            </a:r>
          </a:p>
          <a:p>
            <a:endParaRPr lang="en-US" dirty="0"/>
          </a:p>
          <a:p>
            <a:r>
              <a:rPr lang="en-US" dirty="0"/>
              <a:t>Then AB+BA</a:t>
            </a:r>
          </a:p>
          <a:p>
            <a:r>
              <a:rPr lang="en-US" dirty="0"/>
              <a:t>In order</a:t>
            </a:r>
            <a:r>
              <a:rPr lang="en-US" baseline="0" dirty="0"/>
              <a:t> to end up at B, you have to swim in direction to C “against” the stream: net speed v=4 m/s</a:t>
            </a:r>
            <a:endParaRPr lang="en-US" dirty="0"/>
          </a:p>
          <a:p>
            <a:endParaRPr lang="en-US" dirty="0"/>
          </a:p>
          <a:p>
            <a:r>
              <a:rPr lang="en-US" dirty="0"/>
              <a:t>Michelson Morley used L = 11m lambda = 500 x 10^(-9)m =</a:t>
            </a:r>
            <a:r>
              <a:rPr lang="en-US" baseline="0" dirty="0"/>
              <a:t> 500 nm. They should have expected for v=30 km/s a shift of 0.1 wave.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61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write it in formula’s</a:t>
            </a:r>
            <a:r>
              <a:rPr lang="en-US" baseline="0" dirty="0"/>
              <a:t> and do some high-school math for fun. </a:t>
            </a:r>
          </a:p>
          <a:p>
            <a:r>
              <a:rPr lang="en-US" baseline="0" dirty="0"/>
              <a:t>Note that end result is not the same</a:t>
            </a:r>
            <a:endParaRPr lang="en-US" dirty="0"/>
          </a:p>
          <a:p>
            <a:endParaRPr lang="en-US" dirty="0"/>
          </a:p>
          <a:p>
            <a:r>
              <a:rPr lang="en-US" dirty="0"/>
              <a:t>Michelson Morley used L = 11m lambda = 500 x 10^(-9)m =</a:t>
            </a:r>
            <a:r>
              <a:rPr lang="en-US" baseline="0" dirty="0"/>
              <a:t> 500 nm. They should have expected for v=30 km/s a shift of 0.1 wave.</a:t>
            </a:r>
          </a:p>
          <a:p>
            <a:endParaRPr lang="en-US" baseline="0" dirty="0"/>
          </a:p>
          <a:p>
            <a:r>
              <a:rPr lang="en-US" baseline="0" dirty="0"/>
              <a:t>Exactly the same would be true for the light </a:t>
            </a:r>
            <a:r>
              <a:rPr lang="en-US" baseline="0" dirty="0" err="1"/>
              <a:t>wrt</a:t>
            </a:r>
            <a:r>
              <a:rPr lang="en-US" baseline="0" dirty="0"/>
              <a:t> the </a:t>
            </a:r>
            <a:r>
              <a:rPr lang="en-US" baseline="0" dirty="0" err="1"/>
              <a:t>aether</a:t>
            </a:r>
            <a:r>
              <a:rPr lang="en-US" baseline="0" dirty="0"/>
              <a:t>.</a:t>
            </a:r>
          </a:p>
          <a:p>
            <a:r>
              <a:rPr lang="en-US" baseline="0" dirty="0"/>
              <a:t>But there is no difference seen </a:t>
            </a:r>
            <a:r>
              <a:rPr lang="en-US" baseline="0" dirty="0">
                <a:sym typeface="Wingdings"/>
              </a:rPr>
              <a:t> no </a:t>
            </a:r>
            <a:r>
              <a:rPr lang="en-US" baseline="0" dirty="0" err="1">
                <a:sym typeface="Wingdings"/>
              </a:rPr>
              <a:t>aether</a:t>
            </a:r>
            <a:r>
              <a:rPr lang="en-US" baseline="0" dirty="0">
                <a:sym typeface="Wingdings"/>
              </a:rPr>
              <a:t>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650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 m wide canal with water flowing 3 m/s. Swim speed 5 m/s. </a:t>
            </a:r>
          </a:p>
          <a:p>
            <a:r>
              <a:rPr lang="en-US" dirty="0"/>
              <a:t>Swim up-and-down: A-&gt;D-&gt;A (200 m)</a:t>
            </a:r>
          </a:p>
          <a:p>
            <a:r>
              <a:rPr lang="en-US" dirty="0"/>
              <a:t>Swim across A-&gt;B-&gt;A (200 m)</a:t>
            </a:r>
          </a:p>
          <a:p>
            <a:r>
              <a:rPr lang="en-US" dirty="0"/>
              <a:t>Which is</a:t>
            </a:r>
            <a:r>
              <a:rPr lang="en-US" baseline="0" dirty="0"/>
              <a:t> faster? We will show that across (AB) goes faster than up and down (AD).</a:t>
            </a:r>
          </a:p>
          <a:p>
            <a:r>
              <a:rPr lang="en-US" baseline="0" dirty="0"/>
              <a:t> </a:t>
            </a:r>
          </a:p>
          <a:p>
            <a:r>
              <a:rPr lang="en-US" baseline="0" dirty="0"/>
              <a:t>This is the same experiment as Michelson-Morley: but they found: no difference!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97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that we will use a lot. Bohr</a:t>
            </a:r>
            <a:r>
              <a:rPr lang="en-US" baseline="0" dirty="0"/>
              <a:t> and Einstein in their famous dialogues used it a lot.</a:t>
            </a:r>
          </a:p>
          <a:p>
            <a:r>
              <a:rPr lang="en-US" baseline="0" dirty="0"/>
              <a:t>Einstein could not accept the consequences of quantum theory. Nature could not be like that! The lord does not play dice.</a:t>
            </a:r>
          </a:p>
          <a:p>
            <a:endParaRPr lang="en-US" baseline="0" dirty="0"/>
          </a:p>
          <a:p>
            <a:r>
              <a:rPr lang="en-US" baseline="0" dirty="0"/>
              <a:t> This one invented by </a:t>
            </a:r>
            <a:r>
              <a:rPr lang="en-US" baseline="0" dirty="0" err="1"/>
              <a:t>einstein</a:t>
            </a:r>
            <a:r>
              <a:rPr lang="en-US" baseline="0" dirty="0"/>
              <a:t> to prove QM wrong. Bohr used Einstein relativity to prove that QM was correct!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7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38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new situation: Alice on a boat, Bob on shore. </a:t>
            </a:r>
          </a:p>
          <a:p>
            <a:r>
              <a:rPr lang="en-US" dirty="0"/>
              <a:t>What is the real speed?</a:t>
            </a:r>
          </a:p>
          <a:p>
            <a:endParaRPr lang="en-US" dirty="0"/>
          </a:p>
          <a:p>
            <a:r>
              <a:rPr lang="en-US" dirty="0"/>
              <a:t>First thought experiment.</a:t>
            </a:r>
            <a:r>
              <a:rPr lang="en-US" baseline="0" dirty="0"/>
              <a:t> Throw up a ball. Can’t measure absolute speed! Only relative by looking out.</a:t>
            </a:r>
          </a:p>
          <a:p>
            <a:endParaRPr lang="en-US" baseline="0" dirty="0"/>
          </a:p>
          <a:p>
            <a:r>
              <a:rPr lang="en-US" baseline="0" dirty="0"/>
              <a:t>Andre </a:t>
            </a:r>
            <a:r>
              <a:rPr lang="en-US" baseline="0" dirty="0" err="1"/>
              <a:t>Kuipers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30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</a:t>
            </a:r>
            <a:r>
              <a:rPr lang="en-US" baseline="0" dirty="0"/>
              <a:t> time in patent office in Bern Einstein formulated postulates. </a:t>
            </a:r>
          </a:p>
          <a:p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One cannot do an experiment to determine absolute velocity</a:t>
            </a:r>
          </a:p>
          <a:p>
            <a:pPr marL="228600" indent="-228600">
              <a:buAutoNum type="arabicParenR"/>
            </a:pPr>
            <a:r>
              <a:rPr lang="en-US" baseline="0" dirty="0"/>
              <a:t>Speed of light in vacuum\</a:t>
            </a:r>
          </a:p>
          <a:p>
            <a:pPr marL="228600" indent="-228600">
              <a:buAutoNum type="arabicParenR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56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fact, Einstein predicts something different</a:t>
            </a:r>
            <a:r>
              <a:rPr lang="en-US" baseline="0" dirty="0"/>
              <a:t> for baseball as well! Almost correct!. Just bit different. Nobody notices!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79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for very high speed the differences in the same formula</a:t>
            </a:r>
            <a:r>
              <a:rPr lang="en-US" baseline="0" dirty="0"/>
              <a:t> are large. </a:t>
            </a:r>
          </a:p>
          <a:p>
            <a:r>
              <a:rPr lang="en-US" baseline="0" dirty="0"/>
              <a:t>4 / (1 + 1/3) = 4 / ((3+1)/3) = 12 / 4 = 3!</a:t>
            </a:r>
          </a:p>
          <a:p>
            <a:endParaRPr lang="en-US" baseline="0" dirty="0"/>
          </a:p>
          <a:p>
            <a:r>
              <a:rPr lang="en-US" baseline="0" dirty="0"/>
              <a:t>We will later “prove” the formula! Alternative: do the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3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Alice and Bob in</a:t>
            </a:r>
            <a:r>
              <a:rPr lang="en-US" baseline="0" dirty="0"/>
              <a:t> space (no rockets, no stars). </a:t>
            </a:r>
          </a:p>
          <a:p>
            <a:r>
              <a:rPr lang="en-US" baseline="0" dirty="0"/>
              <a:t>Imagine Alice alone in space </a:t>
            </a:r>
          </a:p>
          <a:p>
            <a:r>
              <a:rPr lang="en-US" baseline="0" dirty="0"/>
              <a:t>Imagine Bob alone in space.</a:t>
            </a:r>
          </a:p>
          <a:p>
            <a:r>
              <a:rPr lang="en-US" baseline="0" dirty="0"/>
              <a:t>Who is standing still and who is moving?</a:t>
            </a:r>
          </a:p>
          <a:p>
            <a:r>
              <a:rPr lang="en-US" baseline="0" dirty="0"/>
              <a:t>How is empty space different for Alice and Bob? It is the same!</a:t>
            </a:r>
          </a:p>
          <a:p>
            <a:endParaRPr lang="en-US" baseline="0" dirty="0"/>
          </a:p>
          <a:p>
            <a:r>
              <a:rPr lang="en-US" baseline="0" dirty="0"/>
              <a:t>Imagine a light beam passing by. EM waves have no memory where they come from.</a:t>
            </a:r>
          </a:p>
          <a:p>
            <a:r>
              <a:rPr lang="en-US" baseline="0" dirty="0"/>
              <a:t>Alice measures in “her vacuum” the same propagation of light than Bob in his.</a:t>
            </a:r>
          </a:p>
          <a:p>
            <a:endParaRPr lang="en-US" baseline="0" dirty="0"/>
          </a:p>
          <a:p>
            <a:r>
              <a:rPr lang="en-US" baseline="0" dirty="0"/>
              <a:t>Relativity is the ultimate experience when you look at a departing train from another one. Who is moving?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51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Completely counterintuitiv</a:t>
            </a:r>
            <a:r>
              <a:rPr lang="en-US" baseline="0" dirty="0"/>
              <a:t>e to every day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61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experts:</a:t>
            </a:r>
            <a:r>
              <a:rPr lang="en-US" baseline="0" dirty="0"/>
              <a:t> can we measure absolute velocity as any velocity </a:t>
            </a:r>
            <a:r>
              <a:rPr lang="en-US" baseline="0" dirty="0" err="1"/>
              <a:t>w.r.t</a:t>
            </a:r>
            <a:r>
              <a:rPr lang="en-US" baseline="0" dirty="0"/>
              <a:t>. the dipole of the cosmic </a:t>
            </a:r>
            <a:r>
              <a:rPr lang="en-US" baseline="0"/>
              <a:t>ray background.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9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Lord Kelvin: </a:t>
            </a:r>
            <a:r>
              <a:rPr lang="en-US" dirty="0" err="1"/>
              <a:t>Willaim</a:t>
            </a:r>
            <a:r>
              <a:rPr lang="en-US" dirty="0"/>
              <a:t> Thomson</a:t>
            </a:r>
          </a:p>
          <a:p>
            <a:r>
              <a:rPr lang="en-US" dirty="0"/>
              <a:t>Around 1900: Mechanics of Newton,</a:t>
            </a:r>
            <a:r>
              <a:rPr lang="en-US" baseline="0" dirty="0"/>
              <a:t> E.M. by Maxwell and thermodynamics by Boltzmann</a:t>
            </a:r>
          </a:p>
          <a:p>
            <a:r>
              <a:rPr lang="en-US" baseline="0" dirty="0"/>
              <a:t>Relativity: really just one man.  QM: Born, Pauli, Jordan, </a:t>
            </a:r>
            <a:r>
              <a:rPr lang="en-US" baseline="0" dirty="0" err="1"/>
              <a:t>Sommerfeld</a:t>
            </a:r>
            <a:r>
              <a:rPr lang="en-US" baseline="0" dirty="0"/>
              <a:t>, later Feynman etc. It went very fast in 1920’s.</a:t>
            </a:r>
          </a:p>
          <a:p>
            <a:r>
              <a:rPr lang="en-US" baseline="0" dirty="0"/>
              <a:t>Relativity theory was generally accepted, but Quantum Mechanics lead to many debates. Einstein and Schrodinger could not accept it as a fundamental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0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</a:p>
          <a:p>
            <a:endParaRPr lang="en-US" baseline="0" dirty="0"/>
          </a:p>
          <a:p>
            <a:r>
              <a:rPr lang="en-US" baseline="0" dirty="0"/>
              <a:t>Planck Length: L_P = sqrt(</a:t>
            </a:r>
            <a:r>
              <a:rPr lang="en-US" baseline="0" dirty="0" err="1"/>
              <a:t>hbar</a:t>
            </a:r>
            <a:r>
              <a:rPr lang="en-US" baseline="0" dirty="0"/>
              <a:t> G / c^3)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2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but</a:t>
            </a:r>
            <a:r>
              <a:rPr lang="en-US" baseline="0" dirty="0"/>
              <a:t> counterintuitive!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8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75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41.tiff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nikhef.nl/~i93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hyperlink" Target="mailto:marcel.merk@nikhef.n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4.jpe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5.jpe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jpe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280.png"/><Relationship Id="rId4" Type="http://schemas.openxmlformats.org/officeDocument/2006/relationships/image" Target="../media/image31.png"/><Relationship Id="rId9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tiff"/><Relationship Id="rId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tiff"/><Relationship Id="rId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CCE"/>
                </a:solidFill>
              </a:rPr>
              <a:t>A lecture series on </a:t>
            </a:r>
          </a:p>
          <a:p>
            <a:r>
              <a:rPr lang="en-US" sz="2400" b="1" dirty="0">
                <a:solidFill>
                  <a:srgbClr val="FFFCCE"/>
                </a:solidFill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CCE"/>
                </a:solidFill>
              </a:rPr>
              <a:t>Marcel Merk</a:t>
            </a:r>
          </a:p>
          <a:p>
            <a:r>
              <a:rPr lang="en-US" sz="2200" b="1" dirty="0" err="1">
                <a:solidFill>
                  <a:srgbClr val="FFFCCE"/>
                </a:solidFill>
              </a:rPr>
              <a:t>Studium</a:t>
            </a:r>
            <a:r>
              <a:rPr lang="en-US" sz="2200" b="1" dirty="0">
                <a:solidFill>
                  <a:srgbClr val="FFFCCE"/>
                </a:solidFill>
              </a:rPr>
              <a:t> </a:t>
            </a:r>
            <a:r>
              <a:rPr lang="en-US" sz="2200" b="1" dirty="0" err="1">
                <a:solidFill>
                  <a:srgbClr val="FFFCCE"/>
                </a:solidFill>
              </a:rPr>
              <a:t>Generale</a:t>
            </a:r>
            <a:r>
              <a:rPr lang="en-US" sz="2200" b="1" dirty="0">
                <a:solidFill>
                  <a:srgbClr val="FFFCCE"/>
                </a:solidFill>
              </a:rPr>
              <a:t> Maastricht</a:t>
            </a:r>
          </a:p>
          <a:p>
            <a:r>
              <a:rPr lang="en-US" sz="2200" b="1" dirty="0">
                <a:solidFill>
                  <a:srgbClr val="FFFCCE"/>
                </a:solidFill>
              </a:rPr>
              <a:t>Sep 10 </a:t>
            </a:r>
            <a:r>
              <a:rPr lang="mr-IN" sz="2200" b="1" dirty="0">
                <a:solidFill>
                  <a:srgbClr val="FFFCCE"/>
                </a:solidFill>
              </a:rPr>
              <a:t>–</a:t>
            </a:r>
            <a:r>
              <a:rPr lang="en-US" sz="2200" b="1" dirty="0">
                <a:solidFill>
                  <a:srgbClr val="FFFCCE"/>
                </a:solidFill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300" dirty="0"/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300" dirty="0"/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40714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3" grpId="0"/>
      <p:bldP spid="11" grpId="0"/>
      <p:bldP spid="9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53" y="324536"/>
            <a:ext cx="647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“Everything should be made as simple as possible, but not simpler”</a:t>
            </a:r>
          </a:p>
          <a:p>
            <a:r>
              <a:rPr lang="en-US" dirty="0">
                <a:solidFill>
                  <a:schemeClr val="accent1"/>
                </a:solidFill>
              </a:rPr>
              <a:t>- Albert Einstein</a:t>
            </a:r>
          </a:p>
        </p:txBody>
      </p:sp>
      <p:pic>
        <p:nvPicPr>
          <p:cNvPr id="7" name="Picture 6" descr="specialrelativityco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21" y="1061550"/>
            <a:ext cx="5942705" cy="546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44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Albert Einstein (1879 – 1955)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64" y="1208867"/>
            <a:ext cx="7164769" cy="2913427"/>
          </a:xfrm>
          <a:ln w="127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accent1"/>
                </a:solidFill>
              </a:rPr>
              <a:t>“</a:t>
            </a:r>
            <a:r>
              <a:rPr lang="en-US" u="sng" dirty="0" err="1">
                <a:solidFill>
                  <a:schemeClr val="accent1"/>
                </a:solidFill>
              </a:rPr>
              <a:t>Annus</a:t>
            </a:r>
            <a:r>
              <a:rPr lang="en-US" u="sng" dirty="0">
                <a:solidFill>
                  <a:schemeClr val="accent1"/>
                </a:solidFill>
              </a:rPr>
              <a:t> Mirabilis” 1905: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Special theory of relativity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Fundamental change interpreting space and time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Equivalence of mass and energy:  E=mc</a:t>
            </a:r>
            <a:r>
              <a:rPr lang="en-US" sz="2200" baseline="30000" dirty="0">
                <a:solidFill>
                  <a:srgbClr val="7030A0"/>
                </a:solidFill>
              </a:rPr>
              <a:t>2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photo electric effect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Quantum Mechanics: light consists of photon-quanta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Brownian Motion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Demonstration of existence of atoms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5915" y="4940650"/>
            <a:ext cx="10318141" cy="707886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Although these studies were motivated by curiosity, they eventually had a large impact on society:</a:t>
            </a:r>
          </a:p>
          <a:p>
            <a:r>
              <a:rPr lang="en-US" sz="2000" dirty="0"/>
              <a:t>computing and communication technology, health-care technology, navigation, military,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732A2-5DD5-F28A-2562-C935F23E1613}"/>
              </a:ext>
            </a:extLst>
          </p:cNvPr>
          <p:cNvSpPr txBox="1"/>
          <p:nvPr/>
        </p:nvSpPr>
        <p:spPr>
          <a:xfrm>
            <a:off x="4357687" y="2589957"/>
            <a:ext cx="2656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ym typeface="Wingdings" pitchFamily="2" charset="2"/>
              </a:rPr>
              <a:t>    </a:t>
            </a:r>
            <a:r>
              <a:rPr lang="en-NL" sz="2200" dirty="0"/>
              <a:t>Nobel prize 1921</a:t>
            </a:r>
          </a:p>
        </p:txBody>
      </p:sp>
      <p:pic>
        <p:nvPicPr>
          <p:cNvPr id="1026" name="Picture 2" descr="Annus mirabilis papers - Wikipedia">
            <a:extLst>
              <a:ext uri="{FF2B5EF4-FFF2-40B4-BE49-F238E27FC236}">
                <a16:creationId xmlns:a16="http://schemas.microsoft.com/office/drawing/2014/main" id="{8F7D6F32-FA54-1444-B3CD-B65D2F3C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287" y="1208867"/>
            <a:ext cx="2422525" cy="316650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Relativity: “Nothing can move faster than the speed of light”</a:t>
            </a:r>
          </a:p>
        </p:txBody>
      </p:sp>
      <p:pic>
        <p:nvPicPr>
          <p:cNvPr id="7" name="Picture 6" descr="SpaceshipLight.jpg"/>
          <p:cNvPicPr>
            <a:picLocks noChangeAspect="1"/>
          </p:cNvPicPr>
          <p:nvPr/>
        </p:nvPicPr>
        <p:blipFill rotWithShape="1">
          <a:blip r:embed="rId3"/>
          <a:srcRect b="51097"/>
          <a:stretch/>
        </p:blipFill>
        <p:spPr>
          <a:xfrm>
            <a:off x="726805" y="3105643"/>
            <a:ext cx="10520317" cy="35898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98873" y="877277"/>
            <a:ext cx="7451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What is the speed of light?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8711" y="3920577"/>
            <a:ext cx="77938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pic>
        <p:nvPicPr>
          <p:cNvPr id="8" name="Picture 7" descr="space_sign_smal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26" y="788744"/>
            <a:ext cx="2142309" cy="2195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180020" y="3322814"/>
            <a:ext cx="4962887" cy="46166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All</a:t>
            </a:r>
            <a:r>
              <a:rPr lang="en-US" sz="2400" u="sng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observers see   c ≈ 300 000 km/s  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873" y="2053240"/>
            <a:ext cx="826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</a:rPr>
              <a:t>Einstein:</a:t>
            </a:r>
            <a:r>
              <a:rPr lang="en-US" sz="2400" dirty="0">
                <a:solidFill>
                  <a:srgbClr val="C00000"/>
                </a:solidFill>
              </a:rPr>
              <a:t> “The speed of light in vacuum is always the same."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                  c ≈ 300 000 km/s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54131" y="889977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“300 000 km/s”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6805" y="1402574"/>
            <a:ext cx="7451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Relative to what?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4131" y="1422985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“to the vacuum”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D7609-6D11-93F9-BF21-81E270445223}"/>
              </a:ext>
            </a:extLst>
          </p:cNvPr>
          <p:cNvSpPr txBox="1"/>
          <p:nvPr/>
        </p:nvSpPr>
        <p:spPr>
          <a:xfrm>
            <a:off x="7500312" y="1286826"/>
            <a:ext cx="253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00124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Transformation law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301" y="4405287"/>
            <a:ext cx="79955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formal:  Observer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/>
              <a:t> (</a:t>
            </a:r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) observes the ball with relative velocity: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</a:p>
          <a:p>
            <a:r>
              <a:rPr lang="en-US" dirty="0"/>
              <a:t>                          Observer </a:t>
            </a:r>
            <a:r>
              <a:rPr lang="en-US" dirty="0">
                <a:solidFill>
                  <a:srgbClr val="FF0000"/>
                </a:solidFill>
              </a:rPr>
              <a:t>S’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) observes the ball with relative velocity: </a:t>
            </a:r>
            <a:r>
              <a:rPr lang="en-US" sz="2400" dirty="0">
                <a:solidFill>
                  <a:srgbClr val="FF0000"/>
                </a:solidFill>
              </a:rPr>
              <a:t>w’</a:t>
            </a:r>
          </a:p>
          <a:p>
            <a:r>
              <a:rPr lang="en-US" dirty="0"/>
              <a:t>                          The velocity of</a:t>
            </a:r>
            <a:r>
              <a:rPr lang="en-US" dirty="0">
                <a:solidFill>
                  <a:srgbClr val="FF0000"/>
                </a:solidFill>
              </a:rPr>
              <a:t> S’ </a:t>
            </a:r>
            <a:r>
              <a:rPr lang="en-US" dirty="0"/>
              <a:t>with respect to </a:t>
            </a:r>
            <a:r>
              <a:rPr lang="en-US" dirty="0">
                <a:solidFill>
                  <a:srgbClr val="0000FF"/>
                </a:solidFill>
              </a:rPr>
              <a:t>S </a:t>
            </a:r>
            <a:r>
              <a:rPr lang="en-US" dirty="0"/>
              <a:t>is: </a:t>
            </a:r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3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 m/s</a:t>
            </a:r>
          </a:p>
        </p:txBody>
      </p:sp>
      <p:pic>
        <p:nvPicPr>
          <p:cNvPr id="23" name="Picture 5" descr="galilei"/>
          <p:cNvPicPr>
            <a:picLocks noChangeAspect="1" noChangeArrowheads="1"/>
          </p:cNvPicPr>
          <p:nvPr/>
        </p:nvPicPr>
        <p:blipFill>
          <a:blip r:embed="rId4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071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Transformation law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301" y="4405287"/>
            <a:ext cx="799325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formal:  Observer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/>
              <a:t> (</a:t>
            </a:r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) observes the light with relative velocity: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</a:p>
          <a:p>
            <a:r>
              <a:rPr lang="en-US" dirty="0"/>
              <a:t>                          Observer </a:t>
            </a:r>
            <a:r>
              <a:rPr lang="en-US" dirty="0">
                <a:solidFill>
                  <a:srgbClr val="FF0000"/>
                </a:solidFill>
              </a:rPr>
              <a:t>S’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) observes the light with relative velocity: </a:t>
            </a:r>
            <a:r>
              <a:rPr lang="en-US" sz="2400" dirty="0">
                <a:solidFill>
                  <a:srgbClr val="FF0000"/>
                </a:solidFill>
              </a:rPr>
              <a:t>w’</a:t>
            </a:r>
          </a:p>
          <a:p>
            <a:r>
              <a:rPr lang="en-US" dirty="0"/>
              <a:t>                          The velocity of</a:t>
            </a:r>
            <a:r>
              <a:rPr lang="en-US" dirty="0">
                <a:solidFill>
                  <a:srgbClr val="FF0000"/>
                </a:solidFill>
              </a:rPr>
              <a:t> S’ </a:t>
            </a:r>
            <a:r>
              <a:rPr lang="en-US" dirty="0"/>
              <a:t>with respect to </a:t>
            </a:r>
            <a:r>
              <a:rPr lang="en-US" dirty="0">
                <a:solidFill>
                  <a:srgbClr val="0000FF"/>
                </a:solidFill>
              </a:rPr>
              <a:t>S </a:t>
            </a:r>
            <a:r>
              <a:rPr lang="en-US" dirty="0"/>
              <a:t>is: </a:t>
            </a:r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light sent by Bob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law: </a:t>
            </a:r>
            <a:r>
              <a:rPr lang="en-US" sz="2000" dirty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400 000 km/s ???</a:t>
            </a:r>
          </a:p>
        </p:txBody>
      </p:sp>
      <p:pic>
        <p:nvPicPr>
          <p:cNvPr id="22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24" name="Picture 23" descr="SpaceshipLight.jpg"/>
            <p:cNvPicPr>
              <a:picLocks noChangeAspect="1"/>
            </p:cNvPicPr>
            <p:nvPr/>
          </p:nvPicPr>
          <p:blipFill rotWithShape="1">
            <a:blip r:embed="rId4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887021" y="1949090"/>
              <a:ext cx="528905" cy="33696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55908" y="2985360"/>
              <a:ext cx="368345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93249" y="2914197"/>
              <a:ext cx="4780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26263" y="1908699"/>
              <a:ext cx="6046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5120" y="1966721"/>
              <a:ext cx="637782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0466" y="1918342"/>
              <a:ext cx="7024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7721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Transformation law                  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light sent by Bob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law: </a:t>
            </a:r>
            <a:r>
              <a:rPr lang="en-US" sz="2000" dirty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400 000 km/s ???</a:t>
            </a:r>
          </a:p>
        </p:txBody>
      </p:sp>
      <p:pic>
        <p:nvPicPr>
          <p:cNvPr id="22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24" name="Picture 23" descr="SpaceshipLight.jpg"/>
            <p:cNvPicPr>
              <a:picLocks noChangeAspect="1"/>
            </p:cNvPicPr>
            <p:nvPr/>
          </p:nvPicPr>
          <p:blipFill rotWithShape="1">
            <a:blip r:embed="rId4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887021" y="1949090"/>
              <a:ext cx="528905" cy="33696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55908" y="2985360"/>
              <a:ext cx="368345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93249" y="2914197"/>
              <a:ext cx="4780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26263" y="1908699"/>
              <a:ext cx="6046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5120" y="1966721"/>
              <a:ext cx="637782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0466" y="1918342"/>
              <a:ext cx="7024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62111-BDF2-46AA-A2EE-AB4AA37D41D9}"/>
              </a:ext>
            </a:extLst>
          </p:cNvPr>
          <p:cNvSpPr txBox="1"/>
          <p:nvPr/>
        </p:nvSpPr>
        <p:spPr>
          <a:xfrm>
            <a:off x="2081396" y="4647105"/>
            <a:ext cx="8037137" cy="523220"/>
          </a:xfrm>
          <a:prstGeom prst="rect">
            <a:avLst/>
          </a:prstGeom>
          <a:noFill/>
          <a:ln w="12700">
            <a:solidFill>
              <a:srgbClr val="CC00FF"/>
            </a:solidFill>
          </a:ln>
          <a:effectLst>
            <a:glow rad="127000">
              <a:srgbClr val="CC00FF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NL" sz="2800" dirty="0">
                <a:solidFill>
                  <a:srgbClr val="CC00FF"/>
                </a:solidFill>
              </a:rPr>
              <a:t>But nothing can move faster than the speed of light ?!</a:t>
            </a:r>
          </a:p>
        </p:txBody>
      </p:sp>
    </p:spTree>
    <p:extLst>
      <p:ext uri="{BB962C8B-B14F-4D97-AF65-F5344CB8AC3E}">
        <p14:creationId xmlns:p14="http://schemas.microsoft.com/office/powerpoint/2010/main" val="415657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do the experiment…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87566" y="2634842"/>
            <a:ext cx="3409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it’s green and it wiggles,</a:t>
            </a:r>
          </a:p>
          <a:p>
            <a:r>
              <a:rPr lang="en-US" sz="2200" dirty="0"/>
              <a:t>                          </a:t>
            </a:r>
            <a:r>
              <a:rPr lang="mr-IN" sz="2200" dirty="0"/>
              <a:t>…</a:t>
            </a:r>
            <a:r>
              <a:rPr lang="en-US" sz="2200" dirty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biology</a:t>
            </a:r>
            <a:r>
              <a:rPr lang="en-US" sz="2200" dirty="0"/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7566" y="3597723"/>
            <a:ext cx="375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 stinks,        </a:t>
            </a:r>
            <a:r>
              <a:rPr lang="mr-IN" sz="2200" dirty="0"/>
              <a:t>…</a:t>
            </a:r>
            <a:r>
              <a:rPr lang="en-US" sz="2200" dirty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chemistry</a:t>
            </a:r>
            <a:r>
              <a:rPr lang="en-US" sz="2200" dirty="0"/>
              <a:t>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93001" y="4227936"/>
            <a:ext cx="3478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 doesn’t work</a:t>
            </a:r>
            <a:r>
              <a:rPr lang="mr-IN" sz="2200" dirty="0"/>
              <a:t>…</a:t>
            </a:r>
            <a:r>
              <a:rPr lang="en-US" sz="2200" dirty="0"/>
              <a:t>,</a:t>
            </a:r>
          </a:p>
          <a:p>
            <a:r>
              <a:rPr lang="en-US" sz="2200" dirty="0"/>
              <a:t>                          </a:t>
            </a:r>
            <a:r>
              <a:rPr lang="mr-IN" sz="2200" dirty="0"/>
              <a:t>…</a:t>
            </a:r>
            <a:r>
              <a:rPr lang="en-US" sz="2200" dirty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physics</a:t>
            </a:r>
            <a:r>
              <a:rPr lang="en-US" sz="22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1138" y="1933819"/>
            <a:ext cx="1661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/>
              <a:t>Experiments: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7987566" y="1695409"/>
            <a:ext cx="3869655" cy="35961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" name="AutoShape 2" descr="Generated image">
            <a:extLst>
              <a:ext uri="{FF2B5EF4-FFF2-40B4-BE49-F238E27FC236}">
                <a16:creationId xmlns:a16="http://schemas.microsoft.com/office/drawing/2014/main" id="{AA3D0807-23EA-D41C-0A1F-320585E2FD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8E210C-2BEF-01C7-4BE2-0334916E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3" y="1221807"/>
            <a:ext cx="7127748" cy="47518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53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eonFouc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19" y="3658510"/>
            <a:ext cx="1856871" cy="2371570"/>
          </a:xfrm>
          <a:prstGeom prst="rect">
            <a:avLst/>
          </a:prstGeom>
        </p:spPr>
      </p:pic>
      <p:pic>
        <p:nvPicPr>
          <p:cNvPr id="3074" name="Picture 2" descr="In 1849, French physicist Armand Fizeau used this method to achieve the first terrestrial measurement of the speed of light.">
            <a:extLst>
              <a:ext uri="{FF2B5EF4-FFF2-40B4-BE49-F238E27FC236}">
                <a16:creationId xmlns:a16="http://schemas.microsoft.com/office/drawing/2014/main" id="{BFF551DE-F189-0FE2-F79A-FE819373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53" y="3591738"/>
            <a:ext cx="4234226" cy="250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55" y="3659116"/>
            <a:ext cx="3982016" cy="2238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Measurement of the Speed of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22756" y="758720"/>
                <a:ext cx="5392179" cy="1455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Electromagnetism: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Light consists of propagating waves of perpendicular electric (E) and magnetic (B) fields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Propagation speed: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</m:t>
                        </m:r>
                      </m:den>
                    </m:f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299 792 km/s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56" y="758720"/>
                <a:ext cx="5392179" cy="1455398"/>
              </a:xfrm>
              <a:prstGeom prst="rect">
                <a:avLst/>
              </a:prstGeom>
              <a:blipFill rotWithShape="0">
                <a:blip r:embed="rId6"/>
                <a:stretch>
                  <a:fillRect l="-1130" t="-2092" b="-49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James_Clerk_Maxwe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69" y="1055217"/>
            <a:ext cx="1790289" cy="2152674"/>
          </a:xfrm>
          <a:prstGeom prst="rect">
            <a:avLst/>
          </a:prstGeom>
        </p:spPr>
      </p:pic>
      <p:pic>
        <p:nvPicPr>
          <p:cNvPr id="13" name="Picture 12" descr="Hippolyte_Fizeau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50" y="3748450"/>
            <a:ext cx="1872628" cy="2200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8003" y="6097504"/>
            <a:ext cx="259642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1862: c = 298 000 km/s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199422" y="320706"/>
            <a:ext cx="3646211" cy="2734658"/>
            <a:chOff x="8199422" y="320706"/>
            <a:chExt cx="3646211" cy="2734658"/>
          </a:xfrm>
        </p:grpSpPr>
        <p:pic>
          <p:nvPicPr>
            <p:cNvPr id="4" name="Picture 3" descr="LightElectromagneticWave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32816" y="2998489"/>
            <a:ext cx="4437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the speed of light directly: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4398" y="6097504"/>
            <a:ext cx="1633265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Foucault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006" y="772508"/>
            <a:ext cx="2416790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James Clerk Maxwell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310" y="6058343"/>
            <a:ext cx="1770351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Fizeau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8134" y="6058343"/>
            <a:ext cx="2593297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1849: c = 315 000 km/s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91966" y="399322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F061C-6639-50B6-17D2-994751466860}"/>
              </a:ext>
            </a:extLst>
          </p:cNvPr>
          <p:cNvSpPr txBox="1"/>
          <p:nvPr/>
        </p:nvSpPr>
        <p:spPr>
          <a:xfrm>
            <a:off x="11268146" y="4778558"/>
            <a:ext cx="9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1B060D-009E-6FC6-EEB7-39A5407A6993}"/>
              </a:ext>
            </a:extLst>
          </p:cNvPr>
          <p:cNvCxnSpPr>
            <a:cxnSpLocks/>
          </p:cNvCxnSpPr>
          <p:nvPr/>
        </p:nvCxnSpPr>
        <p:spPr>
          <a:xfrm flipV="1">
            <a:off x="6421144" y="3534030"/>
            <a:ext cx="0" cy="3175687"/>
          </a:xfrm>
          <a:prstGeom prst="line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9CBBD78-5D5B-7243-563F-55341A2103EE}"/>
              </a:ext>
            </a:extLst>
          </p:cNvPr>
          <p:cNvSpPr txBox="1"/>
          <p:nvPr/>
        </p:nvSpPr>
        <p:spPr>
          <a:xfrm>
            <a:off x="1106998" y="2895884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1831-1879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01266B-FA8D-EEA3-1229-765F54BF2D2E}"/>
              </a:ext>
            </a:extLst>
          </p:cNvPr>
          <p:cNvSpPr txBox="1"/>
          <p:nvPr/>
        </p:nvSpPr>
        <p:spPr>
          <a:xfrm>
            <a:off x="1138542" y="5728724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1819-1896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F636E-A206-C67D-453E-C5E4067071FB}"/>
              </a:ext>
            </a:extLst>
          </p:cNvPr>
          <p:cNvSpPr txBox="1"/>
          <p:nvPr/>
        </p:nvSpPr>
        <p:spPr>
          <a:xfrm>
            <a:off x="7333941" y="5761856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1819-1868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720AD6-3C35-4F99-BF6A-1314AA393B39}"/>
              </a:ext>
            </a:extLst>
          </p:cNvPr>
          <p:cNvSpPr txBox="1"/>
          <p:nvPr/>
        </p:nvSpPr>
        <p:spPr>
          <a:xfrm>
            <a:off x="2417021" y="2231390"/>
            <a:ext cx="578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1865: “This velocity is so close to the speed of light, that it seems we have to conclude that light is an electromagnetic disturbance.”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140FB4-F5DD-EFC3-5C51-2BD06AD79CD4}"/>
              </a:ext>
            </a:extLst>
          </p:cNvPr>
          <p:cNvSpPr txBox="1"/>
          <p:nvPr/>
        </p:nvSpPr>
        <p:spPr>
          <a:xfrm>
            <a:off x="3279351" y="422962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8 km</a:t>
            </a:r>
          </a:p>
        </p:txBody>
      </p:sp>
    </p:spTree>
    <p:extLst>
      <p:ext uri="{BB962C8B-B14F-4D97-AF65-F5344CB8AC3E}">
        <p14:creationId xmlns:p14="http://schemas.microsoft.com/office/powerpoint/2010/main" val="30751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9" grpId="0" animBg="1"/>
      <p:bldP spid="18" grpId="0" animBg="1"/>
      <p:bldP spid="10" grpId="0" animBg="1"/>
      <p:bldP spid="21" grpId="0"/>
      <p:bldP spid="6" grpId="0"/>
      <p:bldP spid="16" grpId="0"/>
      <p:bldP spid="22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Measurement of the Speed of Light in ether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1048" y="1118954"/>
            <a:ext cx="4966160" cy="2024892"/>
            <a:chOff x="6751048" y="1118954"/>
            <a:chExt cx="4966160" cy="2024892"/>
          </a:xfrm>
        </p:grpSpPr>
        <p:sp>
          <p:nvSpPr>
            <p:cNvPr id="5" name="Rectangle 4" descr="Newsprint"/>
            <p:cNvSpPr>
              <a:spLocks noChangeArrowheads="1"/>
            </p:cNvSpPr>
            <p:nvPr/>
          </p:nvSpPr>
          <p:spPr bwMode="auto">
            <a:xfrm>
              <a:off x="6760306" y="1118954"/>
              <a:ext cx="4956902" cy="20248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102660" y="1408224"/>
              <a:ext cx="1175806" cy="135063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262005" y="1601781"/>
              <a:ext cx="67215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8093503" y="2082480"/>
              <a:ext cx="67215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8178680" y="2565306"/>
              <a:ext cx="75547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689637" y="2082480"/>
              <a:ext cx="9239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193290" y="1640009"/>
              <a:ext cx="1090960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30 km/</a:t>
              </a:r>
              <a:r>
                <a:rPr lang="en-US" dirty="0" err="1"/>
                <a:t>s</a:t>
              </a:r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9274416" y="2276035"/>
              <a:ext cx="803839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>
                  <a:solidFill>
                    <a:srgbClr val="0000FF"/>
                  </a:solidFill>
                </a:rPr>
                <a:t>earth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751048" y="2663147"/>
              <a:ext cx="6932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ether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3676" y="691027"/>
            <a:ext cx="598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waves were believed to be carried by the </a:t>
            </a:r>
            <a:r>
              <a:rPr lang="en-US" sz="2000" dirty="0">
                <a:solidFill>
                  <a:srgbClr val="7030A0"/>
                </a:solidFill>
              </a:rPr>
              <a:t>“ether”.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1048" y="709591"/>
            <a:ext cx="476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Earth moves through the </a:t>
            </a:r>
            <a:r>
              <a:rPr lang="en-US" sz="2000" dirty="0">
                <a:solidFill>
                  <a:srgbClr val="7030A0"/>
                </a:solidFill>
              </a:rPr>
              <a:t>ether</a:t>
            </a:r>
            <a:r>
              <a:rPr lang="en-US" sz="2000" dirty="0">
                <a:solidFill>
                  <a:srgbClr val="0070C0"/>
                </a:solidFill>
              </a:rPr>
              <a:t> around sun: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35" y="3775576"/>
            <a:ext cx="4862194" cy="28308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42" y="3814670"/>
            <a:ext cx="5780372" cy="27776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21" name="Picture 20" descr="AetherWi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763" y="1098866"/>
            <a:ext cx="2875696" cy="2156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337564" y="1091136"/>
            <a:ext cx="2435618" cy="2178041"/>
            <a:chOff x="8199422" y="320706"/>
            <a:chExt cx="3646211" cy="2734658"/>
          </a:xfrm>
        </p:grpSpPr>
        <p:pic>
          <p:nvPicPr>
            <p:cNvPr id="24" name="Picture 23" descr="LightElectromagneticWav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9EB1F3-ABA4-DB9D-D88D-8D1DEE3B453D}"/>
              </a:ext>
            </a:extLst>
          </p:cNvPr>
          <p:cNvSpPr txBox="1"/>
          <p:nvPr/>
        </p:nvSpPr>
        <p:spPr>
          <a:xfrm>
            <a:off x="138686" y="3394509"/>
            <a:ext cx="121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 light speed with interferometer along two perpendicular directions: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Michelson-Morley Experiment (1887)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Measurement of the Speed of Light in ether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1048" y="1118954"/>
            <a:ext cx="4966160" cy="2024892"/>
            <a:chOff x="6751048" y="1118954"/>
            <a:chExt cx="4966160" cy="2024892"/>
          </a:xfrm>
        </p:grpSpPr>
        <p:sp>
          <p:nvSpPr>
            <p:cNvPr id="5" name="Rectangle 4" descr="Newsprint"/>
            <p:cNvSpPr>
              <a:spLocks noChangeArrowheads="1"/>
            </p:cNvSpPr>
            <p:nvPr/>
          </p:nvSpPr>
          <p:spPr bwMode="auto">
            <a:xfrm>
              <a:off x="6760306" y="1118954"/>
              <a:ext cx="4956902" cy="20248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102660" y="1408224"/>
              <a:ext cx="1175806" cy="135063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262005" y="1601781"/>
              <a:ext cx="67215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8093503" y="2082480"/>
              <a:ext cx="67215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8178680" y="2565306"/>
              <a:ext cx="75547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689637" y="2082480"/>
              <a:ext cx="9239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193290" y="1640009"/>
              <a:ext cx="1090960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30 km/</a:t>
              </a:r>
              <a:r>
                <a:rPr lang="en-US" dirty="0" err="1"/>
                <a:t>s</a:t>
              </a:r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9274416" y="2276035"/>
              <a:ext cx="803839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>
                  <a:solidFill>
                    <a:srgbClr val="0000FF"/>
                  </a:solidFill>
                </a:rPr>
                <a:t>earth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751048" y="2663147"/>
              <a:ext cx="6932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ether</a:t>
              </a:r>
            </a:p>
          </p:txBody>
        </p:sp>
      </p:grpSp>
      <p:pic>
        <p:nvPicPr>
          <p:cNvPr id="15" name="Picture 14" descr="AetherWi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763" y="1098866"/>
            <a:ext cx="2875696" cy="2156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Picture 15" descr="michelson-morl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115" y="3956264"/>
            <a:ext cx="3317029" cy="25450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7" descr="mich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929" y="3978460"/>
            <a:ext cx="5253653" cy="249345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53676" y="691027"/>
            <a:ext cx="598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waves were believed to be carried by the </a:t>
            </a:r>
            <a:r>
              <a:rPr lang="en-US" sz="2000" dirty="0">
                <a:solidFill>
                  <a:srgbClr val="7030A0"/>
                </a:solidFill>
              </a:rPr>
              <a:t>“ether”.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51048" y="709591"/>
            <a:ext cx="4700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Earth moves through the </a:t>
            </a:r>
            <a:r>
              <a:rPr lang="en-US" sz="2000" dirty="0">
                <a:solidFill>
                  <a:srgbClr val="7030A0"/>
                </a:solidFill>
              </a:rPr>
              <a:t>ether</a:t>
            </a:r>
            <a:r>
              <a:rPr lang="en-US" sz="2000" dirty="0">
                <a:solidFill>
                  <a:srgbClr val="0070C0"/>
                </a:solidFill>
              </a:rPr>
              <a:t> around sun: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686" y="3394509"/>
            <a:ext cx="121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 light speed with interferometer along two perpendicular directions: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Michelson-Morley Experiment (1887)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89637" y="4716915"/>
            <a:ext cx="226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What do we expect to find for the travel times?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0115" y="6177778"/>
            <a:ext cx="1280030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/>
              <a:t>Interferometer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45537" y="4262398"/>
            <a:ext cx="432958" cy="30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8047122" y="5940953"/>
            <a:ext cx="1085517" cy="420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7089" y="4165202"/>
            <a:ext cx="57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Ether</a:t>
            </a:r>
          </a:p>
          <a:p>
            <a:r>
              <a:rPr lang="en-US" sz="1400" dirty="0"/>
              <a:t>wind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2083" y="4504024"/>
            <a:ext cx="432958" cy="30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31511" y="4226007"/>
            <a:ext cx="432958" cy="18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57667" y="4154019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Mirror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90818" y="4607996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Mirror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38314" y="5977240"/>
            <a:ext cx="166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Detection screen</a:t>
            </a:r>
          </a:p>
          <a:p>
            <a:r>
              <a:rPr lang="en-US" sz="1400" dirty="0"/>
              <a:t>Interference pattern</a:t>
            </a:r>
          </a:p>
        </p:txBody>
      </p:sp>
      <p:sp>
        <p:nvSpPr>
          <p:cNvPr id="29" name="Rectangle 28"/>
          <p:cNvSpPr/>
          <p:nvPr/>
        </p:nvSpPr>
        <p:spPr>
          <a:xfrm flipH="1">
            <a:off x="6270706" y="5222590"/>
            <a:ext cx="324965" cy="407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30" name="Rectangle 29"/>
          <p:cNvSpPr/>
          <p:nvPr/>
        </p:nvSpPr>
        <p:spPr>
          <a:xfrm flipH="1">
            <a:off x="7030384" y="5704919"/>
            <a:ext cx="4794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0676" y="5181699"/>
            <a:ext cx="669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Light </a:t>
            </a:r>
          </a:p>
          <a:p>
            <a:r>
              <a:rPr lang="en-US" sz="1400" dirty="0"/>
              <a:t>source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95672" y="3984537"/>
            <a:ext cx="2349866" cy="225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81252" y="3775576"/>
            <a:ext cx="2766591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Michelson-Morley Experiment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37564" y="1091136"/>
            <a:ext cx="2435618" cy="2178041"/>
            <a:chOff x="8199422" y="320706"/>
            <a:chExt cx="3646211" cy="2734658"/>
          </a:xfrm>
        </p:grpSpPr>
        <p:pic>
          <p:nvPicPr>
            <p:cNvPr id="37" name="Picture 36" descr="LightElectromagneticWav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61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13F1-EE80-77E7-344A-7A335D22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Who am I?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E82CB-6BCB-B536-86A9-404ADAE76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5273" y="789730"/>
            <a:ext cx="4854185" cy="1161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dirty="0"/>
              <a:t>Personal career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D6593-8C18-2EFD-0AA3-7CD4F8441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0" t="30166" r="54977" b="3897"/>
          <a:stretch/>
        </p:blipFill>
        <p:spPr>
          <a:xfrm>
            <a:off x="7469066" y="1301773"/>
            <a:ext cx="1064321" cy="32206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96AAF-C8C1-C350-89F6-890C3CB23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066" y="4679121"/>
            <a:ext cx="1342053" cy="198269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0A24869-E367-6709-50D8-E58C8936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457" y="4054109"/>
            <a:ext cx="1948535" cy="260770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18978E8-03F4-600D-2AF9-5135F0FA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210201"/>
            <a:ext cx="3678915" cy="292076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en &amp; Nu (8): het A-1 gebouw van de bètafaculteit in 1969 - Vox magazine">
            <a:extLst>
              <a:ext uri="{FF2B5EF4-FFF2-40B4-BE49-F238E27FC236}">
                <a16:creationId xmlns:a16="http://schemas.microsoft.com/office/drawing/2014/main" id="{8231449E-70D5-B501-432D-31D60F4B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9" y="2019694"/>
            <a:ext cx="3896936" cy="255149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pter 14: CERN: The boson finds a home | Genève internationale">
            <a:extLst>
              <a:ext uri="{FF2B5EF4-FFF2-40B4-BE49-F238E27FC236}">
                <a16:creationId xmlns:a16="http://schemas.microsoft.com/office/drawing/2014/main" id="{E4628EDD-5613-4890-4FB0-807B49A6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84" y="2799077"/>
            <a:ext cx="4149225" cy="277772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novatie en uitbreiding Nikhef – Sweco Nederland">
            <a:extLst>
              <a:ext uri="{FF2B5EF4-FFF2-40B4-BE49-F238E27FC236}">
                <a16:creationId xmlns:a16="http://schemas.microsoft.com/office/drawing/2014/main" id="{6A60ADA8-9DCC-9160-1C8E-240D18135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5"/>
          <a:stretch/>
        </p:blipFill>
        <p:spPr bwMode="auto">
          <a:xfrm>
            <a:off x="1101190" y="3587025"/>
            <a:ext cx="4351205" cy="2553417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2962A-8BF4-BF2F-24BE-CAAEB0AEFB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791" y="4302155"/>
            <a:ext cx="4570740" cy="228537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E2F9E0-23F3-0AAA-C40C-C6CBFB528277}"/>
              </a:ext>
            </a:extLst>
          </p:cNvPr>
          <p:cNvSpPr txBox="1"/>
          <p:nvPr/>
        </p:nvSpPr>
        <p:spPr>
          <a:xfrm>
            <a:off x="943970" y="1282736"/>
            <a:ext cx="304461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St Maartenscollege Maastricht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4BD17-B878-CACC-5F0F-EA56C68441B2}"/>
              </a:ext>
            </a:extLst>
          </p:cNvPr>
          <p:cNvSpPr txBox="1"/>
          <p:nvPr/>
        </p:nvSpPr>
        <p:spPr>
          <a:xfrm>
            <a:off x="2685187" y="2051862"/>
            <a:ext cx="207768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University Nijmegen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14036-BF15-80CD-1181-43E201DFC474}"/>
              </a:ext>
            </a:extLst>
          </p:cNvPr>
          <p:cNvSpPr txBox="1"/>
          <p:nvPr/>
        </p:nvSpPr>
        <p:spPr>
          <a:xfrm>
            <a:off x="4313379" y="2905450"/>
            <a:ext cx="145610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CERN Geneva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CFEC9-1F30-162C-5E66-83F0309DC08D}"/>
              </a:ext>
            </a:extLst>
          </p:cNvPr>
          <p:cNvSpPr txBox="1"/>
          <p:nvPr/>
        </p:nvSpPr>
        <p:spPr>
          <a:xfrm>
            <a:off x="3442682" y="3660348"/>
            <a:ext cx="19377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Nikhef Amsterdam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9EB21-5E0E-3108-0959-DE0707205672}"/>
              </a:ext>
            </a:extLst>
          </p:cNvPr>
          <p:cNvSpPr txBox="1"/>
          <p:nvPr/>
        </p:nvSpPr>
        <p:spPr>
          <a:xfrm>
            <a:off x="3235466" y="4392916"/>
            <a:ext cx="156241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dirty="0"/>
              <a:t>FSE Mestreech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F4878-A8D6-1A78-F926-AB4546F3B8C5}"/>
              </a:ext>
            </a:extLst>
          </p:cNvPr>
          <p:cNvSpPr txBox="1"/>
          <p:nvPr/>
        </p:nvSpPr>
        <p:spPr>
          <a:xfrm>
            <a:off x="7685910" y="400060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1970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0BDAD-C8E6-A113-27D7-9908C75D507B}"/>
              </a:ext>
            </a:extLst>
          </p:cNvPr>
          <p:cNvSpPr txBox="1"/>
          <p:nvPr/>
        </p:nvSpPr>
        <p:spPr>
          <a:xfrm>
            <a:off x="7747211" y="623049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52B7C7-0793-0560-AC47-AFD2A1950A35}"/>
              </a:ext>
            </a:extLst>
          </p:cNvPr>
          <p:cNvSpPr txBox="1"/>
          <p:nvPr/>
        </p:nvSpPr>
        <p:spPr>
          <a:xfrm>
            <a:off x="9583487" y="617498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237330A-3D10-5DFF-4391-D1999EE00D79}"/>
              </a:ext>
            </a:extLst>
          </p:cNvPr>
          <p:cNvSpPr txBox="1">
            <a:spLocks/>
          </p:cNvSpPr>
          <p:nvPr/>
        </p:nvSpPr>
        <p:spPr>
          <a:xfrm>
            <a:off x="984167" y="771199"/>
            <a:ext cx="2684740" cy="48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NL" dirty="0"/>
              <a:t>Working career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0E44C4-5B84-D9F6-E4CA-32846A33DDEA}"/>
              </a:ext>
            </a:extLst>
          </p:cNvPr>
          <p:cNvCxnSpPr/>
          <p:nvPr/>
        </p:nvCxnSpPr>
        <p:spPr>
          <a:xfrm>
            <a:off x="6423102" y="1016191"/>
            <a:ext cx="0" cy="5578785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259513-5B00-4DE6-C509-AE9C733A3BEA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748544-A5C1-6199-9ECC-A6162AC19D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109" t="6406" r="5779" b="7099"/>
          <a:stretch/>
        </p:blipFill>
        <p:spPr>
          <a:xfrm>
            <a:off x="9010019" y="1265785"/>
            <a:ext cx="1850976" cy="269830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922FC6-9773-8F48-A6D5-A619DAB61B30}"/>
              </a:ext>
            </a:extLst>
          </p:cNvPr>
          <p:cNvSpPr txBox="1"/>
          <p:nvPr/>
        </p:nvSpPr>
        <p:spPr>
          <a:xfrm>
            <a:off x="9935507" y="352998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val="22638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4" grpId="0"/>
      <p:bldP spid="6" grpId="0"/>
      <p:bldP spid="15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Comparison with water in a 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1004" y="4351466"/>
            <a:ext cx="5055492" cy="163121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Lightbeam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“swims” through the Ether from    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back, compared to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D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and back.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Which one is faster?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Suppose Ether flows from right to left.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392" y="830454"/>
            <a:ext cx="511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Swimmer crossing a river with flowing water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377" y="815916"/>
            <a:ext cx="461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propagating through the ether wind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342" y="4360550"/>
            <a:ext cx="4950018" cy="193899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Compare swimming 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and back with swimming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  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and back.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Which one is faster?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Water flows from right to left: so swimmer needs to aim to </a:t>
            </a:r>
            <a:r>
              <a:rPr lang="en-US" sz="2000" dirty="0">
                <a:latin typeface="Calibri" panose="020F0502020204030204"/>
                <a:sym typeface="Wingdings" pitchFamily="2" charset="2"/>
              </a:rPr>
              <a:t>C</a:t>
            </a:r>
            <a:r>
              <a:rPr lang="en-US" sz="20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 in order to reach</a:t>
            </a:r>
            <a:r>
              <a:rPr lang="en-US" sz="2000" dirty="0">
                <a:latin typeface="Calibri" panose="020F0502020204030204"/>
                <a:sym typeface="Wingdings" pitchFamily="2" charset="2"/>
              </a:rPr>
              <a:t> B</a:t>
            </a:r>
            <a:r>
              <a:rPr lang="en-US" sz="2000" dirty="0">
                <a:solidFill>
                  <a:srgbClr val="4472C4"/>
                </a:solidFill>
                <a:latin typeface="Calibri" panose="020F0502020204030204"/>
                <a:sym typeface="Wingdings" pitchFamily="2" charset="2"/>
              </a:rPr>
              <a:t>!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0939" y="1375772"/>
            <a:ext cx="5633251" cy="2728949"/>
            <a:chOff x="486656" y="1917969"/>
            <a:chExt cx="3932648" cy="2235070"/>
          </a:xfrm>
        </p:grpSpPr>
        <p:pic>
          <p:nvPicPr>
            <p:cNvPr id="13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91095" y="2974246"/>
              <a:ext cx="1061641" cy="277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w= 3 m/s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32909" y="1775839"/>
            <a:ext cx="15419" cy="1907058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8D06FC-0E92-5D29-C55E-35B0E1DAAA39}"/>
              </a:ext>
            </a:extLst>
          </p:cNvPr>
          <p:cNvGrpSpPr/>
          <p:nvPr/>
        </p:nvGrpSpPr>
        <p:grpSpPr>
          <a:xfrm>
            <a:off x="6358880" y="1434614"/>
            <a:ext cx="5633251" cy="2641718"/>
            <a:chOff x="6358880" y="1434614"/>
            <a:chExt cx="5633251" cy="2641718"/>
          </a:xfrm>
        </p:grpSpPr>
        <p:pic>
          <p:nvPicPr>
            <p:cNvPr id="4" name="Afbeelding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880" y="1434614"/>
              <a:ext cx="5633251" cy="26417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80684" y="2203555"/>
              <a:ext cx="10253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Lightsource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68354" y="2432706"/>
              <a:ext cx="6594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6785" y="1529008"/>
              <a:ext cx="542422" cy="1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32194" y="1468062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54257" y="3547232"/>
              <a:ext cx="824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B12E3-7135-040E-50C7-A85A044DB9A2}"/>
                </a:ext>
              </a:extLst>
            </p:cNvPr>
            <p:cNvSpPr txBox="1"/>
            <p:nvPr/>
          </p:nvSpPr>
          <p:spPr>
            <a:xfrm>
              <a:off x="8564852" y="263790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5CAD74-D6EF-65BC-0B15-B5249D26E2EA}"/>
                </a:ext>
              </a:extLst>
            </p:cNvPr>
            <p:cNvSpPr txBox="1"/>
            <p:nvPr/>
          </p:nvSpPr>
          <p:spPr>
            <a:xfrm>
              <a:off x="9872342" y="2634674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4EDAC7-9984-8216-8287-66AE4A3CD5A7}"/>
                </a:ext>
              </a:extLst>
            </p:cNvPr>
            <p:cNvSpPr/>
            <p:nvPr/>
          </p:nvSpPr>
          <p:spPr>
            <a:xfrm>
              <a:off x="8232194" y="1954916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07306E-D81B-B47D-377B-8353D6A51479}"/>
                </a:ext>
              </a:extLst>
            </p:cNvPr>
            <p:cNvSpPr/>
            <p:nvPr/>
          </p:nvSpPr>
          <p:spPr>
            <a:xfrm>
              <a:off x="9286835" y="2116504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E6B3CB-87D2-5E17-F368-6EF7E187237A}"/>
                </a:ext>
              </a:extLst>
            </p:cNvPr>
            <p:cNvSpPr txBox="1"/>
            <p:nvPr/>
          </p:nvSpPr>
          <p:spPr>
            <a:xfrm>
              <a:off x="8569485" y="173807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5FFDB4-D432-D3F8-B65E-58A5DEB45949}"/>
              </a:ext>
            </a:extLst>
          </p:cNvPr>
          <p:cNvSpPr txBox="1"/>
          <p:nvPr/>
        </p:nvSpPr>
        <p:spPr>
          <a:xfrm>
            <a:off x="9686611" y="2972296"/>
            <a:ext cx="16989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w= 30 km/s</a:t>
            </a:r>
          </a:p>
        </p:txBody>
      </p:sp>
    </p:spTree>
    <p:extLst>
      <p:ext uri="{BB962C8B-B14F-4D97-AF65-F5344CB8AC3E}">
        <p14:creationId xmlns:p14="http://schemas.microsoft.com/office/powerpoint/2010/main" val="31322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4B4-479D-B4EB-8835-85A42B20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B9D74-05F3-A90C-7F5B-BE8694D75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5" b="11681"/>
          <a:stretch/>
        </p:blipFill>
        <p:spPr>
          <a:xfrm>
            <a:off x="1" y="0"/>
            <a:ext cx="12190706" cy="6857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000C72-F2CA-DA6D-C578-CFE16F485990}"/>
              </a:ext>
            </a:extLst>
          </p:cNvPr>
          <p:cNvCxnSpPr>
            <a:cxnSpLocks/>
          </p:cNvCxnSpPr>
          <p:nvPr/>
        </p:nvCxnSpPr>
        <p:spPr>
          <a:xfrm flipV="1">
            <a:off x="4012134" y="3614057"/>
            <a:ext cx="7526723" cy="1349829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CBFA4C-9A27-92D0-1A11-A59A0C026E3D}"/>
              </a:ext>
            </a:extLst>
          </p:cNvPr>
          <p:cNvCxnSpPr>
            <a:cxnSpLocks/>
          </p:cNvCxnSpPr>
          <p:nvPr/>
        </p:nvCxnSpPr>
        <p:spPr>
          <a:xfrm flipV="1">
            <a:off x="3996554" y="3516083"/>
            <a:ext cx="7542303" cy="1260027"/>
          </a:xfrm>
          <a:prstGeom prst="straightConnector1">
            <a:avLst/>
          </a:prstGeom>
          <a:ln w="19050">
            <a:solidFill>
              <a:srgbClr val="FFFF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82C95D-9507-B1A1-07E5-0C4D072228FA}"/>
              </a:ext>
            </a:extLst>
          </p:cNvPr>
          <p:cNvCxnSpPr>
            <a:cxnSpLocks/>
          </p:cNvCxnSpPr>
          <p:nvPr/>
        </p:nvCxnSpPr>
        <p:spPr>
          <a:xfrm flipH="1" flipV="1">
            <a:off x="283023" y="4071936"/>
            <a:ext cx="2852057" cy="1087893"/>
          </a:xfrm>
          <a:prstGeom prst="straightConnector1">
            <a:avLst/>
          </a:prstGeom>
          <a:ln w="1905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C96051-8B4B-82B7-D36A-181BB2B3AE5B}"/>
              </a:ext>
            </a:extLst>
          </p:cNvPr>
          <p:cNvCxnSpPr>
            <a:cxnSpLocks/>
          </p:cNvCxnSpPr>
          <p:nvPr/>
        </p:nvCxnSpPr>
        <p:spPr>
          <a:xfrm flipH="1" flipV="1">
            <a:off x="500738" y="3943519"/>
            <a:ext cx="2590800" cy="1020367"/>
          </a:xfrm>
          <a:prstGeom prst="straightConnector1">
            <a:avLst/>
          </a:prstGeom>
          <a:ln w="19050">
            <a:solidFill>
              <a:srgbClr val="FFFF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>
            <a:extLst>
              <a:ext uri="{FF2B5EF4-FFF2-40B4-BE49-F238E27FC236}">
                <a16:creationId xmlns:a16="http://schemas.microsoft.com/office/drawing/2014/main" id="{46F95CEC-BAD2-E47B-DD9F-3DD9A0921F9F}"/>
              </a:ext>
            </a:extLst>
          </p:cNvPr>
          <p:cNvSpPr/>
          <p:nvPr/>
        </p:nvSpPr>
        <p:spPr>
          <a:xfrm rot="11658346">
            <a:off x="6967385" y="44977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FF031555-2C9B-835D-1B21-A90B299197D4}"/>
              </a:ext>
            </a:extLst>
          </p:cNvPr>
          <p:cNvSpPr/>
          <p:nvPr/>
        </p:nvSpPr>
        <p:spPr>
          <a:xfrm rot="11735525">
            <a:off x="5385326" y="46485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4618C711-BFEA-FE76-8AE6-28028DA90670}"/>
              </a:ext>
            </a:extLst>
          </p:cNvPr>
          <p:cNvSpPr/>
          <p:nvPr/>
        </p:nvSpPr>
        <p:spPr>
          <a:xfrm rot="11625506">
            <a:off x="7961411" y="41732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A6DB5DE-6EEB-94E0-A6BD-52A9721CDC0B}"/>
              </a:ext>
            </a:extLst>
          </p:cNvPr>
          <p:cNvSpPr/>
          <p:nvPr/>
        </p:nvSpPr>
        <p:spPr>
          <a:xfrm rot="11634642">
            <a:off x="9181805" y="38674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92057456-F88B-7077-D60D-06EDBBAD9198}"/>
              </a:ext>
            </a:extLst>
          </p:cNvPr>
          <p:cNvSpPr/>
          <p:nvPr/>
        </p:nvSpPr>
        <p:spPr>
          <a:xfrm rot="11569592">
            <a:off x="10537496" y="36591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B59B02-38AD-3104-373D-E5367EF90A6D}"/>
              </a:ext>
            </a:extLst>
          </p:cNvPr>
          <p:cNvSpPr txBox="1"/>
          <p:nvPr/>
        </p:nvSpPr>
        <p:spPr>
          <a:xfrm rot="1184432">
            <a:off x="737850" y="4027805"/>
            <a:ext cx="2928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FFFF00"/>
                </a:solidFill>
              </a:rPr>
              <a:t>“u</a:t>
            </a:r>
            <a:r>
              <a:rPr lang="en-NL" sz="2200" dirty="0">
                <a:solidFill>
                  <a:srgbClr val="FFFF00"/>
                </a:solidFill>
              </a:rPr>
              <a:t>p and down” 100 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0D3F3-91B6-D026-7018-95D422164562}"/>
              </a:ext>
            </a:extLst>
          </p:cNvPr>
          <p:cNvSpPr txBox="1"/>
          <p:nvPr/>
        </p:nvSpPr>
        <p:spPr>
          <a:xfrm rot="21064240">
            <a:off x="6681585" y="3586647"/>
            <a:ext cx="2391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200" dirty="0">
                <a:solidFill>
                  <a:srgbClr val="FFFF00"/>
                </a:solidFill>
              </a:rPr>
              <a:t>“crossing” 100 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1E5085-4CF2-8268-ED0A-A19AF8B66882}"/>
              </a:ext>
            </a:extLst>
          </p:cNvPr>
          <p:cNvSpPr txBox="1"/>
          <p:nvPr/>
        </p:nvSpPr>
        <p:spPr>
          <a:xfrm>
            <a:off x="3915657" y="122114"/>
            <a:ext cx="3343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Let’s go swimming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0BC918-0E44-477D-5189-30A399B3255A}"/>
              </a:ext>
            </a:extLst>
          </p:cNvPr>
          <p:cNvSpPr txBox="1"/>
          <p:nvPr/>
        </p:nvSpPr>
        <p:spPr>
          <a:xfrm>
            <a:off x="3915657" y="6057198"/>
            <a:ext cx="2831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Which is faster?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EB7BD4E-9C4F-DF34-01F3-2AC3F28C3D17}"/>
              </a:ext>
            </a:extLst>
          </p:cNvPr>
          <p:cNvSpPr/>
          <p:nvPr/>
        </p:nvSpPr>
        <p:spPr>
          <a:xfrm rot="12056404">
            <a:off x="1025859" y="45831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3A192-6B59-A31F-F218-CC0FA5E4981C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64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2" grpId="0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go: “Crossing” vs “Up-and-Down”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15681" y="326627"/>
            <a:ext cx="3932648" cy="2235070"/>
            <a:chOff x="486656" y="1917969"/>
            <a:chExt cx="3932648" cy="2235070"/>
          </a:xfrm>
        </p:grpSpPr>
        <p:pic>
          <p:nvPicPr>
            <p:cNvPr id="5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95831" y="2949038"/>
              <a:ext cx="12385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Flow w= 3 m/s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2208" y="808067"/>
                <a:ext cx="7395935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accent1"/>
                    </a:solidFill>
                  </a:rPr>
                  <a:t>1. Swimming AD + DA: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000" dirty="0"/>
                  <a:t>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5−3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+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d>
                          <m:d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5+3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(2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)+ 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100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(8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                                           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50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latin typeface="Cambria Math" charset="0"/>
                      </a:rPr>
                      <m:t>+12.5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latin typeface="Cambria Math" charset="0"/>
                      </a:rPr>
                      <m:t>=</m:t>
                    </m:r>
                    <m:r>
                      <a:rPr lang="en-US" sz="2000" b="1" i="0" smtClean="0">
                        <a:latin typeface="Cambria Math" charset="0"/>
                      </a:rPr>
                      <m:t>𝟔𝟐</m:t>
                    </m:r>
                    <m:r>
                      <a:rPr lang="en-US" sz="2000" b="1" i="0" smtClean="0">
                        <a:latin typeface="Cambria Math" charset="0"/>
                      </a:rPr>
                      <m:t>.</m:t>
                    </m:r>
                    <m:r>
                      <a:rPr lang="en-US" sz="2000" b="1" i="0" smtClean="0">
                        <a:latin typeface="Cambria Math" charset="0"/>
                      </a:rPr>
                      <m:t>𝟓</m:t>
                    </m:r>
                  </m:oMath>
                </a14:m>
                <a:r>
                  <a:rPr lang="en-US" sz="2000" b="1" dirty="0"/>
                  <a:t> s</a:t>
                </a:r>
              </a:p>
              <a:p>
                <a:r>
                  <a:rPr lang="en-US" sz="2000" dirty="0"/>
                  <a:t>                                       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8" y="808067"/>
                <a:ext cx="7395935" cy="1631216"/>
              </a:xfrm>
              <a:prstGeom prst="rect">
                <a:avLst/>
              </a:prstGeom>
              <a:blipFill>
                <a:blip r:embed="rId4"/>
                <a:stretch>
                  <a:fillRect l="-856" t="-10078" b="-69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179" y="2592535"/>
                <a:ext cx="8889036" cy="1979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>
                    <a:solidFill>
                      <a:schemeClr val="accent1"/>
                    </a:solidFill>
                  </a:rPr>
                  <a:t>2. Swimming AB + BA:   </a:t>
                </a:r>
                <a:r>
                  <a:rPr lang="en-US" sz="2000" dirty="0">
                    <a:solidFill>
                      <a:srgbClr val="7030A0"/>
                    </a:solidFill>
                  </a:rPr>
                  <a:t>Must swim under an angle A to C to compensate the flow w</a:t>
                </a:r>
              </a:p>
              <a:p>
                <a:pPr marL="342900" indent="-342900"/>
                <a:r>
                  <a:rPr lang="en-US" sz="2000" dirty="0">
                    <a:solidFill>
                      <a:srgbClr val="7030A0"/>
                    </a:solidFill>
                  </a:rPr>
                  <a:t>                                           Effective crossing speed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latin typeface="Cambria Math" charset="0"/>
                          </a:rPr>
                          <m:t>25−9</m:t>
                        </m:r>
                      </m:e>
                    </m:rad>
                  </m:oMath>
                </a14:m>
                <a:r>
                  <a:rPr lang="en-US" sz="2000" dirty="0"/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latin typeface="Cambria Math" charset="0"/>
                          </a:rPr>
                          <m:t>16</m:t>
                        </m:r>
                      </m:e>
                    </m:rad>
                  </m:oMath>
                </a14:m>
                <a:r>
                  <a:rPr lang="en-US" sz="2000" dirty="0"/>
                  <a:t> = 4 m/s</a:t>
                </a:r>
              </a:p>
              <a:p>
                <a:r>
                  <a:rPr lang="en-US" sz="2000" dirty="0"/>
                  <a:t>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/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(4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100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                                        =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25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charset="0"/>
                      </a:rPr>
                      <m:t>+25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</m:oMath>
                </a14:m>
                <a:r>
                  <a:rPr lang="en-US" sz="2000" b="1" dirty="0"/>
                  <a:t>50 s</a:t>
                </a:r>
              </a:p>
              <a:p>
                <a:r>
                  <a:rPr lang="en-US" sz="2000" dirty="0"/>
                  <a:t>         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9" y="2592535"/>
                <a:ext cx="8889036" cy="1979196"/>
              </a:xfrm>
              <a:prstGeom prst="rect">
                <a:avLst/>
              </a:prstGeom>
              <a:blipFill>
                <a:blip r:embed="rId5"/>
                <a:stretch>
                  <a:fillRect l="-713" t="-1923" b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9698217" y="655928"/>
            <a:ext cx="12700" cy="1512965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9443504" y="1735683"/>
            <a:ext cx="2296000" cy="2930409"/>
            <a:chOff x="9443504" y="1735683"/>
            <a:chExt cx="2296000" cy="2930409"/>
          </a:xfrm>
        </p:grpSpPr>
        <p:sp>
          <p:nvSpPr>
            <p:cNvPr id="17" name="Oval 16"/>
            <p:cNvSpPr/>
            <p:nvPr/>
          </p:nvSpPr>
          <p:spPr>
            <a:xfrm>
              <a:off x="9443504" y="1735683"/>
              <a:ext cx="582971" cy="76189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910704" y="2617679"/>
              <a:ext cx="1828800" cy="2048413"/>
              <a:chOff x="9910704" y="2617679"/>
              <a:chExt cx="1828800" cy="2048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0516023" y="3030977"/>
                <a:ext cx="804376" cy="1443309"/>
                <a:chOff x="2400300" y="2616200"/>
                <a:chExt cx="993586" cy="1727200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00300" y="2616200"/>
                  <a:ext cx="0" cy="1727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2400300" y="2616200"/>
                  <a:ext cx="9779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lg" len="lg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2415987" y="2616200"/>
                  <a:ext cx="977899" cy="1727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  <a:tailEnd type="non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10596505" y="27007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3m/s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914005" y="35897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5m/s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910705" y="34373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4m/s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910704" y="2617679"/>
                <a:ext cx="1828800" cy="2048413"/>
              </a:xfrm>
              <a:prstGeom prst="ellipse">
                <a:avLst/>
              </a:prstGeom>
              <a:noFill/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/>
            <p:cNvCxnSpPr>
              <a:stCxn id="17" idx="2"/>
            </p:cNvCxnSpPr>
            <p:nvPr/>
          </p:nvCxnSpPr>
          <p:spPr>
            <a:xfrm>
              <a:off x="9443504" y="2116631"/>
              <a:ext cx="467200" cy="1690078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25" idx="7"/>
            </p:cNvCxnSpPr>
            <p:nvPr/>
          </p:nvCxnSpPr>
          <p:spPr>
            <a:xfrm>
              <a:off x="9871770" y="1790985"/>
              <a:ext cx="1599912" cy="1126677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3CCB15-3850-B9FC-414E-DA48EFDD0758}"/>
              </a:ext>
            </a:extLst>
          </p:cNvPr>
          <p:cNvSpPr txBox="1"/>
          <p:nvPr/>
        </p:nvSpPr>
        <p:spPr>
          <a:xfrm rot="18704052">
            <a:off x="10654668" y="3957641"/>
            <a:ext cx="122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Pythagoras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FAA8FF-E60F-1451-9EC0-BA7F6966C4B2}"/>
              </a:ext>
            </a:extLst>
          </p:cNvPr>
          <p:cNvSpPr txBox="1"/>
          <p:nvPr/>
        </p:nvSpPr>
        <p:spPr>
          <a:xfrm>
            <a:off x="588213" y="1357696"/>
            <a:ext cx="1100366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NL" dirty="0"/>
              <a:t>  = 5 m/s</a:t>
            </a:r>
          </a:p>
          <a:p>
            <a:r>
              <a:rPr lang="en-GB" dirty="0"/>
              <a:t>w</a:t>
            </a:r>
            <a:r>
              <a:rPr lang="en-NL" dirty="0"/>
              <a:t> = 3 m/s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3A116-22BB-BD19-7C96-6C8FD289552A}"/>
              </a:ext>
            </a:extLst>
          </p:cNvPr>
          <p:cNvSpPr txBox="1"/>
          <p:nvPr/>
        </p:nvSpPr>
        <p:spPr>
          <a:xfrm>
            <a:off x="616788" y="3186951"/>
            <a:ext cx="1100366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NL" dirty="0"/>
              <a:t>  = 5 m/s</a:t>
            </a:r>
          </a:p>
          <a:p>
            <a:r>
              <a:rPr lang="en-GB" dirty="0"/>
              <a:t>w</a:t>
            </a:r>
            <a:r>
              <a:rPr lang="en-NL" dirty="0"/>
              <a:t> = 3 m/s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46045-3E22-B4E3-9C4A-1BC364FBA7C4}"/>
              </a:ext>
            </a:extLst>
          </p:cNvPr>
          <p:cNvSpPr txBox="1"/>
          <p:nvPr/>
        </p:nvSpPr>
        <p:spPr>
          <a:xfrm>
            <a:off x="10642537" y="1929059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rgbClr val="CC00FF"/>
                </a:solidFill>
              </a:rPr>
              <a:t>50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69265-1050-CFFB-923C-467F660DACC6}"/>
              </a:ext>
            </a:extLst>
          </p:cNvPr>
          <p:cNvSpPr txBox="1"/>
          <p:nvPr/>
        </p:nvSpPr>
        <p:spPr>
          <a:xfrm>
            <a:off x="9955555" y="1780217"/>
            <a:ext cx="830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rgbClr val="CC00FF"/>
                </a:solidFill>
                <a:sym typeface="Wingdings" pitchFamily="2" charset="2"/>
              </a:rPr>
              <a:t>12.5</a:t>
            </a:r>
            <a:r>
              <a:rPr lang="en-NL" sz="1400" dirty="0">
                <a:solidFill>
                  <a:srgbClr val="CC00FF"/>
                </a:solidFill>
              </a:rPr>
              <a:t>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99E88-A4AE-D593-FD3C-950A6D2FA1F2}"/>
              </a:ext>
            </a:extLst>
          </p:cNvPr>
          <p:cNvSpPr txBox="1"/>
          <p:nvPr/>
        </p:nvSpPr>
        <p:spPr>
          <a:xfrm rot="16200000">
            <a:off x="9304295" y="1144140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rgbClr val="CC00FF"/>
                </a:solidFill>
              </a:rPr>
              <a:t>25 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E270B6-694F-219B-5BF1-263458EAA049}"/>
              </a:ext>
            </a:extLst>
          </p:cNvPr>
          <p:cNvCxnSpPr>
            <a:cxnSpLocks/>
          </p:cNvCxnSpPr>
          <p:nvPr/>
        </p:nvCxnSpPr>
        <p:spPr>
          <a:xfrm flipH="1">
            <a:off x="10516023" y="1918299"/>
            <a:ext cx="720707" cy="15806"/>
          </a:xfrm>
          <a:prstGeom prst="straightConnector1">
            <a:avLst/>
          </a:prstGeom>
          <a:ln w="19050">
            <a:solidFill>
              <a:srgbClr val="CC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C4FDF8-26B8-F104-F33B-EBFA284BF121}"/>
              </a:ext>
            </a:extLst>
          </p:cNvPr>
          <p:cNvCxnSpPr>
            <a:cxnSpLocks/>
          </p:cNvCxnSpPr>
          <p:nvPr/>
        </p:nvCxnSpPr>
        <p:spPr>
          <a:xfrm>
            <a:off x="9978496" y="2108559"/>
            <a:ext cx="713978" cy="6413"/>
          </a:xfrm>
          <a:prstGeom prst="straightConnector1">
            <a:avLst/>
          </a:prstGeom>
          <a:ln w="19050">
            <a:solidFill>
              <a:srgbClr val="CC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36E4937-DB98-27A5-A0F9-FA960F96CEE9}"/>
              </a:ext>
            </a:extLst>
          </p:cNvPr>
          <p:cNvCxnSpPr>
            <a:cxnSpLocks/>
          </p:cNvCxnSpPr>
          <p:nvPr/>
        </p:nvCxnSpPr>
        <p:spPr>
          <a:xfrm flipV="1">
            <a:off x="9453742" y="763726"/>
            <a:ext cx="0" cy="864160"/>
          </a:xfrm>
          <a:prstGeom prst="straightConnector1">
            <a:avLst/>
          </a:prstGeom>
          <a:ln w="19050">
            <a:solidFill>
              <a:srgbClr val="CC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2E1A3E2-1989-583F-1127-259295DB9F44}"/>
              </a:ext>
            </a:extLst>
          </p:cNvPr>
          <p:cNvCxnSpPr>
            <a:cxnSpLocks/>
          </p:cNvCxnSpPr>
          <p:nvPr/>
        </p:nvCxnSpPr>
        <p:spPr>
          <a:xfrm>
            <a:off x="9648528" y="977221"/>
            <a:ext cx="0" cy="788423"/>
          </a:xfrm>
          <a:prstGeom prst="straightConnector1">
            <a:avLst/>
          </a:prstGeom>
          <a:ln w="19050">
            <a:solidFill>
              <a:srgbClr val="CC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5ABA9-3DB2-2929-5D1E-2467F323500D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B7CBCC-0B9D-2CE7-B39A-931CC10BFC8B}"/>
                  </a:ext>
                </a:extLst>
              </p:cNvPr>
              <p:cNvSpPr txBox="1"/>
              <p:nvPr/>
            </p:nvSpPr>
            <p:spPr>
              <a:xfrm>
                <a:off x="10900273" y="2218009"/>
                <a:ext cx="2428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5B7CBCC-0B9D-2CE7-B39A-931CC10BF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0273" y="2218009"/>
                <a:ext cx="242887" cy="276999"/>
              </a:xfrm>
              <a:prstGeom prst="rect">
                <a:avLst/>
              </a:prstGeom>
              <a:blipFill>
                <a:blip r:embed="rId7"/>
                <a:stretch>
                  <a:fillRect l="-20000" r="-5000"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D6D7DD-3205-D0A2-5894-FAD259B8C5B8}"/>
                  </a:ext>
                </a:extLst>
              </p:cNvPr>
              <p:cNvSpPr txBox="1"/>
              <p:nvPr/>
            </p:nvSpPr>
            <p:spPr>
              <a:xfrm>
                <a:off x="9715945" y="1084567"/>
                <a:ext cx="248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D6D7DD-3205-D0A2-5894-FAD259B8C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945" y="1084567"/>
                <a:ext cx="248209" cy="276999"/>
              </a:xfrm>
              <a:prstGeom prst="rect">
                <a:avLst/>
              </a:prstGeom>
              <a:blipFill>
                <a:blip r:embed="rId8"/>
                <a:stretch>
                  <a:fillRect l="-20000" r="-5000"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26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" y="-1855"/>
            <a:ext cx="12190707" cy="672352"/>
          </a:xfrm>
        </p:spPr>
        <p:txBody>
          <a:bodyPr/>
          <a:lstStyle/>
          <a:p>
            <a:r>
              <a:rPr lang="en-US" dirty="0"/>
              <a:t>   Let’s go: “Crossing” vs “Up-and-Down”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15681" y="326627"/>
            <a:ext cx="3932648" cy="2235070"/>
            <a:chOff x="486656" y="1917969"/>
            <a:chExt cx="3932648" cy="2235070"/>
          </a:xfrm>
        </p:grpSpPr>
        <p:pic>
          <p:nvPicPr>
            <p:cNvPr id="5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95831" y="2949038"/>
              <a:ext cx="12385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w= 3 m/s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2208" y="808067"/>
                <a:ext cx="7889789" cy="167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 Swimming AD + DA:  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 </m:t>
                        </m:r>
                        <m:f>
                          <m:fPr>
                            <m:type m:val="li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𝑑𝑣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1−</m:t>
                                </m:r>
                                <m:f>
                                  <m:fPr>
                                    <m:type m:val="lin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=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2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× 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8" y="808067"/>
                <a:ext cx="7889789" cy="1670842"/>
              </a:xfrm>
              <a:prstGeom prst="rect">
                <a:avLst/>
              </a:prstGeom>
              <a:blipFill>
                <a:blip r:embed="rId4"/>
                <a:stretch>
                  <a:fillRect l="-803" t="-9774" b="-421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179" y="2592535"/>
                <a:ext cx="8850821" cy="2261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Swimming AB + BA:  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Must swim under an angle A to C to compensate the flow w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Effective crossing speed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𝑣</m:t>
                    </m:r>
                    <m:rad>
                      <m:radPr>
                        <m:degHide m:val="on"/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kumimoji="0" lang="en-US" sz="20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ra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time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kumimoji="0" lang="mr-IN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rad>
                          </m:e>
                        </m:d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𝑣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 ×</m:t>
                        </m:r>
                        <m:f>
                          <m:fPr>
                            <m:type m:val="li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kumimoji="0" lang="mr-IN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1−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9" y="2592535"/>
                <a:ext cx="8850821" cy="2261966"/>
              </a:xfrm>
              <a:prstGeom prst="rect">
                <a:avLst/>
              </a:prstGeom>
              <a:blipFill>
                <a:blip r:embed="rId5"/>
                <a:stretch>
                  <a:fillRect l="-716" t="-5028" b="-312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0330" y="5190227"/>
                <a:ext cx="3878113" cy="138839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Translated to light, replace: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𝑐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in ether wind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𝑤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: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𝑐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  <a:sym typeface="Wingdings"/>
                      </a:rPr>
                      <m:t>  × 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  <a:sym typeface="Wingding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Wingdings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kumimoji="0" lang="mr-IN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  <a:sym typeface="Wingdings"/>
                                  </a:rPr>
                                  <m:t>1−</m:t>
                                </m:r>
                                <m:f>
                                  <m:fPr>
                                    <m:type m:val="lin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Wingding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charset="0"/>
                                            <a:ea typeface="+mn-ea"/>
                                            <a:cs typeface="+mn-cs"/>
                                            <a:sym typeface="Wingding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ra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 ×  </m:t>
                    </m:r>
                    <m:f>
                      <m:fPr>
                        <m:type m:val="li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30" y="5190227"/>
                <a:ext cx="3878113" cy="1388393"/>
              </a:xfrm>
              <a:prstGeom prst="rect">
                <a:avLst/>
              </a:prstGeom>
              <a:blipFill>
                <a:blip r:embed="rId7"/>
                <a:stretch>
                  <a:fillRect l="-1629" t="-1802" b="-50450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0" y="4968127"/>
            <a:ext cx="7162385" cy="58251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162384" y="3787748"/>
            <a:ext cx="1" cy="122364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55947" y="3721105"/>
            <a:ext cx="4726253" cy="8524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698217" y="655928"/>
            <a:ext cx="12700" cy="1512965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0328" y="2096568"/>
            <a:ext cx="2803160" cy="339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5338" y="4420227"/>
            <a:ext cx="2803160" cy="4042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4263" y="5226684"/>
            <a:ext cx="20890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Michelson-Morley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is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faster?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7344DD-9732-7A1A-4CAF-C2C43340B65C}"/>
              </a:ext>
            </a:extLst>
          </p:cNvPr>
          <p:cNvGrpSpPr/>
          <p:nvPr/>
        </p:nvGrpSpPr>
        <p:grpSpPr>
          <a:xfrm>
            <a:off x="8115681" y="4336147"/>
            <a:ext cx="3880469" cy="2289150"/>
            <a:chOff x="6358880" y="1434614"/>
            <a:chExt cx="5633251" cy="2641718"/>
          </a:xfrm>
        </p:grpSpPr>
        <p:pic>
          <p:nvPicPr>
            <p:cNvPr id="18" name="Afbeelding 4">
              <a:extLst>
                <a:ext uri="{FF2B5EF4-FFF2-40B4-BE49-F238E27FC236}">
                  <a16:creationId xmlns:a16="http://schemas.microsoft.com/office/drawing/2014/main" id="{8DDCFAE4-CD32-EBDD-AC7C-E9AB42B4A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8880" y="1434614"/>
              <a:ext cx="5633251" cy="264171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5C3E11-2402-40A0-E1DB-1129F85D8685}"/>
                </a:ext>
              </a:extLst>
            </p:cNvPr>
            <p:cNvSpPr txBox="1"/>
            <p:nvPr/>
          </p:nvSpPr>
          <p:spPr>
            <a:xfrm>
              <a:off x="6580684" y="2203555"/>
              <a:ext cx="10253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Lightsource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E18008-D625-5388-0CF2-6894B30DC0EB}"/>
                </a:ext>
              </a:extLst>
            </p:cNvPr>
            <p:cNvSpPr txBox="1"/>
            <p:nvPr/>
          </p:nvSpPr>
          <p:spPr>
            <a:xfrm>
              <a:off x="10268354" y="2432706"/>
              <a:ext cx="6594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0E52D8A-C0FC-52FF-5BE3-3B0A6171ED7C}"/>
                </a:ext>
              </a:extLst>
            </p:cNvPr>
            <p:cNvSpPr/>
            <p:nvPr/>
          </p:nvSpPr>
          <p:spPr>
            <a:xfrm>
              <a:off x="8286785" y="1529008"/>
              <a:ext cx="542422" cy="1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C30D40-EA82-C8F9-7DB0-7C961CE589E3}"/>
                </a:ext>
              </a:extLst>
            </p:cNvPr>
            <p:cNvSpPr txBox="1"/>
            <p:nvPr/>
          </p:nvSpPr>
          <p:spPr>
            <a:xfrm>
              <a:off x="8232194" y="1468062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1DE2BF-4B42-1A2A-61BB-10764B8B6666}"/>
                </a:ext>
              </a:extLst>
            </p:cNvPr>
            <p:cNvSpPr txBox="1"/>
            <p:nvPr/>
          </p:nvSpPr>
          <p:spPr>
            <a:xfrm>
              <a:off x="8754257" y="3547232"/>
              <a:ext cx="824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72CFE2-F044-99FA-AE33-3574A1C4649A}"/>
                </a:ext>
              </a:extLst>
            </p:cNvPr>
            <p:cNvSpPr txBox="1"/>
            <p:nvPr/>
          </p:nvSpPr>
          <p:spPr>
            <a:xfrm>
              <a:off x="8564852" y="263790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E182CA-0DE8-A580-CA08-18F3C49EC579}"/>
                </a:ext>
              </a:extLst>
            </p:cNvPr>
            <p:cNvSpPr txBox="1"/>
            <p:nvPr/>
          </p:nvSpPr>
          <p:spPr>
            <a:xfrm>
              <a:off x="9872342" y="2634674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F79051-F811-4D73-0B9D-28A6D7451014}"/>
                </a:ext>
              </a:extLst>
            </p:cNvPr>
            <p:cNvSpPr/>
            <p:nvPr/>
          </p:nvSpPr>
          <p:spPr>
            <a:xfrm>
              <a:off x="8232194" y="1954916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B9D165F-653B-1652-E2B4-D5C2C44A88B0}"/>
                </a:ext>
              </a:extLst>
            </p:cNvPr>
            <p:cNvSpPr/>
            <p:nvPr/>
          </p:nvSpPr>
          <p:spPr>
            <a:xfrm>
              <a:off x="9286835" y="2116504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E5A9614-C743-EDF7-E106-C5954209E441}"/>
                </a:ext>
              </a:extLst>
            </p:cNvPr>
            <p:cNvSpPr txBox="1"/>
            <p:nvPr/>
          </p:nvSpPr>
          <p:spPr>
            <a:xfrm>
              <a:off x="8569485" y="173807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4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2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Comparison of two cases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66377" y="4354463"/>
            <a:ext cx="5308791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with light: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effect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travel times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 same!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392" y="830454"/>
            <a:ext cx="511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Swimmer crossing a river with flowing water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377" y="815916"/>
            <a:ext cx="461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propagating through the ether wind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342" y="4360550"/>
            <a:ext cx="4950018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4472C4"/>
                </a:solidFill>
                <a:latin typeface="Calibri" panose="020F0502020204030204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time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traversing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meter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the time for 100 meter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 and downstream.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1621" y="5446304"/>
            <a:ext cx="4435317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speed of light is always constant!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0939" y="1375772"/>
            <a:ext cx="5633251" cy="2728949"/>
            <a:chOff x="486656" y="1917969"/>
            <a:chExt cx="3932648" cy="2235070"/>
          </a:xfrm>
        </p:grpSpPr>
        <p:pic>
          <p:nvPicPr>
            <p:cNvPr id="13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991095" y="2974246"/>
              <a:ext cx="1061640" cy="277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Flow w= 3 m/s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451621" y="6024169"/>
            <a:ext cx="5114542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vacuum is the same for any observer”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32909" y="1775839"/>
            <a:ext cx="15419" cy="1907058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8D06FC-0E92-5D29-C55E-35B0E1DAAA39}"/>
              </a:ext>
            </a:extLst>
          </p:cNvPr>
          <p:cNvGrpSpPr/>
          <p:nvPr/>
        </p:nvGrpSpPr>
        <p:grpSpPr>
          <a:xfrm>
            <a:off x="6358880" y="1434614"/>
            <a:ext cx="5633251" cy="2641718"/>
            <a:chOff x="6358880" y="1434614"/>
            <a:chExt cx="5633251" cy="2641718"/>
          </a:xfrm>
        </p:grpSpPr>
        <p:pic>
          <p:nvPicPr>
            <p:cNvPr id="4" name="Afbeelding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880" y="1434614"/>
              <a:ext cx="5633251" cy="26417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580684" y="2203555"/>
              <a:ext cx="10253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Lightsource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68354" y="2432706"/>
              <a:ext cx="6594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6785" y="1529008"/>
              <a:ext cx="542422" cy="17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32194" y="1468062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Mirror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54257" y="3547232"/>
              <a:ext cx="824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Detector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B12E3-7135-040E-50C7-A85A044DB9A2}"/>
                </a:ext>
              </a:extLst>
            </p:cNvPr>
            <p:cNvSpPr txBox="1"/>
            <p:nvPr/>
          </p:nvSpPr>
          <p:spPr>
            <a:xfrm>
              <a:off x="8564852" y="2637901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5CAD74-D6EF-65BC-0B15-B5249D26E2EA}"/>
                </a:ext>
              </a:extLst>
            </p:cNvPr>
            <p:cNvSpPr txBox="1"/>
            <p:nvPr/>
          </p:nvSpPr>
          <p:spPr>
            <a:xfrm>
              <a:off x="9872342" y="2634674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4EDAC7-9984-8216-8287-66AE4A3CD5A7}"/>
                </a:ext>
              </a:extLst>
            </p:cNvPr>
            <p:cNvSpPr/>
            <p:nvPr/>
          </p:nvSpPr>
          <p:spPr>
            <a:xfrm>
              <a:off x="8232194" y="1954916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07306E-D81B-B47D-377B-8353D6A51479}"/>
                </a:ext>
              </a:extLst>
            </p:cNvPr>
            <p:cNvSpPr/>
            <p:nvPr/>
          </p:nvSpPr>
          <p:spPr>
            <a:xfrm>
              <a:off x="9286835" y="2116504"/>
              <a:ext cx="27256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E6B3CB-87D2-5E17-F368-6EF7E187237A}"/>
                </a:ext>
              </a:extLst>
            </p:cNvPr>
            <p:cNvSpPr txBox="1"/>
            <p:nvPr/>
          </p:nvSpPr>
          <p:spPr>
            <a:xfrm>
              <a:off x="8569485" y="1738073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036F7A1-6F2F-08D2-4A35-B3F915EA31BC}"/>
              </a:ext>
            </a:extLst>
          </p:cNvPr>
          <p:cNvSpPr txBox="1"/>
          <p:nvPr/>
        </p:nvSpPr>
        <p:spPr>
          <a:xfrm>
            <a:off x="9170944" y="6005508"/>
            <a:ext cx="2039404" cy="400110"/>
          </a:xfrm>
          <a:prstGeom prst="rect">
            <a:avLst/>
          </a:prstGeom>
          <a:noFill/>
          <a:ln w="12700"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rgbClr val="CC00FF"/>
                </a:solidFill>
              </a:rPr>
              <a:t>There is no ether!</a:t>
            </a:r>
          </a:p>
        </p:txBody>
      </p:sp>
    </p:spTree>
    <p:extLst>
      <p:ext uri="{BB962C8B-B14F-4D97-AF65-F5344CB8AC3E}">
        <p14:creationId xmlns:p14="http://schemas.microsoft.com/office/powerpoint/2010/main" val="28422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“</a:t>
            </a:r>
            <a:r>
              <a:rPr lang="en-US" dirty="0" err="1"/>
              <a:t>Gedanken</a:t>
            </a:r>
            <a:r>
              <a:rPr lang="en-US" dirty="0"/>
              <a:t>” Experiment…</a:t>
            </a:r>
          </a:p>
        </p:txBody>
      </p:sp>
      <p:pic>
        <p:nvPicPr>
          <p:cNvPr id="4" name="Picture 3" descr="EinsteinBohr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55" y="955819"/>
            <a:ext cx="3003633" cy="4020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526" y="5502220"/>
            <a:ext cx="10384971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useful tool: </a:t>
            </a:r>
            <a:r>
              <a:rPr lang="en-US" sz="2000" u="sng" dirty="0"/>
              <a:t>Thought experiments</a:t>
            </a:r>
            <a:r>
              <a:rPr lang="en-US" sz="2000" dirty="0"/>
              <a:t>:</a:t>
            </a:r>
            <a:endParaRPr lang="en-US" sz="2000" u="sng" dirty="0"/>
          </a:p>
          <a:p>
            <a:r>
              <a:rPr lang="en-US" sz="2000" dirty="0">
                <a:solidFill>
                  <a:srgbClr val="0070C0"/>
                </a:solidFill>
              </a:rPr>
              <a:t>Consider an experiment that is not limited by our level of technology.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Assume the apparatus works so perfectly that we only test the limits of the laws of nature!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E8771-DD68-EE61-6C26-9F496723085D}"/>
              </a:ext>
            </a:extLst>
          </p:cNvPr>
          <p:cNvSpPr txBox="1"/>
          <p:nvPr/>
        </p:nvSpPr>
        <p:spPr>
          <a:xfrm>
            <a:off x="6133011" y="5034294"/>
            <a:ext cx="46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 dirty="0"/>
              <a:t>Bohr and Einstein at Ehrenfest’s home in Leiden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AC8C979-3C00-28DC-C709-443170F8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62" y="741070"/>
            <a:ext cx="5746835" cy="429322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15AD60-CA5E-33FC-222D-7A2FFCCFA7A1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988982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B717-AFFA-008B-2689-B661B2D2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Absolute velocity?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D41FA-B194-023B-CDFA-62E46D8C7236}"/>
              </a:ext>
            </a:extLst>
          </p:cNvPr>
          <p:cNvSpPr txBox="1"/>
          <p:nvPr/>
        </p:nvSpPr>
        <p:spPr>
          <a:xfrm>
            <a:off x="372450" y="811086"/>
            <a:ext cx="497104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Sun and earth move in space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ith a speed of 828000 km/h.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do not notice it!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may ask: speed with respect to what?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Average of all other galaxies together?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Cosmic Microwave Background?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does “absolute velocity” make sense?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FAE326-4004-6CD4-C9F7-B42F5C59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17" y="702971"/>
            <a:ext cx="6155029" cy="61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9D9750-5258-DC27-7BF2-EE280C12E99F}"/>
              </a:ext>
            </a:extLst>
          </p:cNvPr>
          <p:cNvCxnSpPr>
            <a:cxnSpLocks/>
          </p:cNvCxnSpPr>
          <p:nvPr/>
        </p:nvCxnSpPr>
        <p:spPr>
          <a:xfrm>
            <a:off x="5983923" y="3581360"/>
            <a:ext cx="3018411" cy="1776251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7A4CF26-49A0-D116-B052-8122EAD0D737}"/>
              </a:ext>
            </a:extLst>
          </p:cNvPr>
          <p:cNvSpPr/>
          <p:nvPr/>
        </p:nvSpPr>
        <p:spPr>
          <a:xfrm>
            <a:off x="8776416" y="5370490"/>
            <a:ext cx="225918" cy="1318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C4C1AE-5FC3-38DC-DD6A-76ACD232F839}"/>
              </a:ext>
            </a:extLst>
          </p:cNvPr>
          <p:cNvCxnSpPr>
            <a:cxnSpLocks/>
          </p:cNvCxnSpPr>
          <p:nvPr/>
        </p:nvCxnSpPr>
        <p:spPr>
          <a:xfrm flipV="1">
            <a:off x="5983923" y="5520127"/>
            <a:ext cx="3018411" cy="1217687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DB1EBE63-5065-2C94-E04D-F7E00C1EAC28}"/>
              </a:ext>
            </a:extLst>
          </p:cNvPr>
          <p:cNvSpPr/>
          <p:nvPr/>
        </p:nvSpPr>
        <p:spPr>
          <a:xfrm rot="5972511">
            <a:off x="8349383" y="3511658"/>
            <a:ext cx="1693603" cy="2169152"/>
          </a:xfrm>
          <a:prstGeom prst="arc">
            <a:avLst/>
          </a:prstGeom>
          <a:ln w="12700">
            <a:solidFill>
              <a:srgbClr val="FFFF00"/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B640B-7C5F-5F05-8D96-6F013256F946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 descr="In this illustration, the eight major planets of the solar system are shown orbiting the sun.">
            <a:extLst>
              <a:ext uri="{FF2B5EF4-FFF2-40B4-BE49-F238E27FC236}">
                <a16:creationId xmlns:a16="http://schemas.microsoft.com/office/drawing/2014/main" id="{D550AE09-B8D5-CAB9-EFA3-0BFE0337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50" y="3581360"/>
            <a:ext cx="5611473" cy="315645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FDC3-EAA8-07E2-2EF8-23681907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21114-90BD-7C35-E955-9D1E908E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"/>
            <a:ext cx="12225338" cy="81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3F720E-C6B4-2F99-09D8-C7C39C7E0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31" y="823911"/>
            <a:ext cx="6502400" cy="6502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47D302-F44F-45F3-E52C-4D021D35FF44}"/>
              </a:ext>
            </a:extLst>
          </p:cNvPr>
          <p:cNvGrpSpPr/>
          <p:nvPr/>
        </p:nvGrpSpPr>
        <p:grpSpPr>
          <a:xfrm>
            <a:off x="454714" y="-2"/>
            <a:ext cx="3355286" cy="2807430"/>
            <a:chOff x="454714" y="-2"/>
            <a:chExt cx="3355286" cy="2807430"/>
          </a:xfrm>
        </p:grpSpPr>
        <p:pic>
          <p:nvPicPr>
            <p:cNvPr id="4" name="Picture 3" descr="SpaceshipLight.jpg">
              <a:extLst>
                <a:ext uri="{FF2B5EF4-FFF2-40B4-BE49-F238E27FC236}">
                  <a16:creationId xmlns:a16="http://schemas.microsoft.com/office/drawing/2014/main" id="{4AE0DCB2-4C53-F8C0-C9FF-FDE3A749B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8482" b="51097"/>
            <a:stretch/>
          </p:blipFill>
          <p:spPr>
            <a:xfrm>
              <a:off x="454714" y="-2"/>
              <a:ext cx="3355286" cy="280743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79A7F4-4CBA-38C6-0C60-0FEF388D54FC}"/>
                </a:ext>
              </a:extLst>
            </p:cNvPr>
            <p:cNvSpPr/>
            <p:nvPr/>
          </p:nvSpPr>
          <p:spPr>
            <a:xfrm>
              <a:off x="454714" y="280467"/>
              <a:ext cx="1787743" cy="672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2A8FDE-16C4-32B8-1836-B485DC459499}"/>
                </a:ext>
              </a:extLst>
            </p:cNvPr>
            <p:cNvSpPr/>
            <p:nvPr/>
          </p:nvSpPr>
          <p:spPr>
            <a:xfrm>
              <a:off x="2479456" y="1328056"/>
              <a:ext cx="895115" cy="2920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8C2C1A-D8D7-2DB5-6F51-8CDB0111082B}"/>
                </a:ext>
              </a:extLst>
            </p:cNvPr>
            <p:cNvSpPr/>
            <p:nvPr/>
          </p:nvSpPr>
          <p:spPr>
            <a:xfrm>
              <a:off x="2242458" y="1971046"/>
              <a:ext cx="1567542" cy="67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46E601-E40B-B5C9-2437-C1DCCD3A59C1}"/>
              </a:ext>
            </a:extLst>
          </p:cNvPr>
          <p:cNvSpPr txBox="1"/>
          <p:nvPr/>
        </p:nvSpPr>
        <p:spPr>
          <a:xfrm>
            <a:off x="1483354" y="616643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</a:t>
            </a:r>
            <a:r>
              <a:rPr lang="en-NL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60F88-8C37-62AF-330A-304EF361421D}"/>
              </a:ext>
            </a:extLst>
          </p:cNvPr>
          <p:cNvSpPr txBox="1"/>
          <p:nvPr/>
        </p:nvSpPr>
        <p:spPr>
          <a:xfrm>
            <a:off x="3439125" y="410516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What is absolute velocity?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EC3F85-4EBD-116C-8AD8-E154FBCE658F}"/>
              </a:ext>
            </a:extLst>
          </p:cNvPr>
          <p:cNvSpPr/>
          <p:nvPr/>
        </p:nvSpPr>
        <p:spPr>
          <a:xfrm>
            <a:off x="2828131" y="1594427"/>
            <a:ext cx="1013206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1BA88-7DBA-C648-5D3E-B4A053BA89AA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40144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FDC3-EAA8-07E2-2EF8-23681907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21114-90BD-7C35-E955-9D1E908EA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"/>
            <a:ext cx="12225338" cy="81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DBACDD-1FD1-D17C-DA29-13E7BB4E8A26}"/>
              </a:ext>
            </a:extLst>
          </p:cNvPr>
          <p:cNvGrpSpPr/>
          <p:nvPr/>
        </p:nvGrpSpPr>
        <p:grpSpPr>
          <a:xfrm>
            <a:off x="454714" y="-2"/>
            <a:ext cx="3355286" cy="2807430"/>
            <a:chOff x="454714" y="-2"/>
            <a:chExt cx="3355286" cy="2807430"/>
          </a:xfrm>
        </p:grpSpPr>
        <p:pic>
          <p:nvPicPr>
            <p:cNvPr id="4" name="Picture 3" descr="SpaceshipLight.jpg">
              <a:extLst>
                <a:ext uri="{FF2B5EF4-FFF2-40B4-BE49-F238E27FC236}">
                  <a16:creationId xmlns:a16="http://schemas.microsoft.com/office/drawing/2014/main" id="{11289AC1-E9F0-021A-237B-F800D3971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482" b="51097"/>
            <a:stretch/>
          </p:blipFill>
          <p:spPr>
            <a:xfrm>
              <a:off x="454714" y="-2"/>
              <a:ext cx="3355286" cy="280743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10D423-FECE-FB6C-BAEB-30BB5E221369}"/>
                </a:ext>
              </a:extLst>
            </p:cNvPr>
            <p:cNvSpPr/>
            <p:nvPr/>
          </p:nvSpPr>
          <p:spPr>
            <a:xfrm>
              <a:off x="454714" y="280467"/>
              <a:ext cx="1787743" cy="672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764B47-714C-2463-82FC-54EF4241BAB6}"/>
                </a:ext>
              </a:extLst>
            </p:cNvPr>
            <p:cNvSpPr/>
            <p:nvPr/>
          </p:nvSpPr>
          <p:spPr>
            <a:xfrm>
              <a:off x="2479456" y="1328056"/>
              <a:ext cx="895115" cy="2920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AED332-6FA5-0CD5-9674-FFDAA1141C00}"/>
                </a:ext>
              </a:extLst>
            </p:cNvPr>
            <p:cNvSpPr/>
            <p:nvPr/>
          </p:nvSpPr>
          <p:spPr>
            <a:xfrm>
              <a:off x="2242458" y="1971046"/>
              <a:ext cx="1567542" cy="67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41113E-278B-0848-CD42-C5DCEE8026A7}"/>
              </a:ext>
            </a:extLst>
          </p:cNvPr>
          <p:cNvSpPr txBox="1"/>
          <p:nvPr/>
        </p:nvSpPr>
        <p:spPr>
          <a:xfrm>
            <a:off x="3439125" y="410516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What is absolute velocity?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522036-8410-C853-1BE4-99768EBBC630}"/>
              </a:ext>
            </a:extLst>
          </p:cNvPr>
          <p:cNvSpPr/>
          <p:nvPr/>
        </p:nvSpPr>
        <p:spPr>
          <a:xfrm>
            <a:off x="2791326" y="1594427"/>
            <a:ext cx="1050011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0F91F2-06B0-7A8F-ECFD-AEADF8FBFC48}"/>
              </a:ext>
            </a:extLst>
          </p:cNvPr>
          <p:cNvSpPr txBox="1"/>
          <p:nvPr/>
        </p:nvSpPr>
        <p:spPr>
          <a:xfrm>
            <a:off x="1483354" y="616643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</a:t>
            </a:r>
            <a:r>
              <a:rPr lang="en-NL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39AE1-283F-E174-6B26-C2ED8C5A7556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69685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DBACDD-1FD1-D17C-DA29-13E7BB4E8A26}"/>
              </a:ext>
            </a:extLst>
          </p:cNvPr>
          <p:cNvGrpSpPr/>
          <p:nvPr/>
        </p:nvGrpSpPr>
        <p:grpSpPr>
          <a:xfrm>
            <a:off x="454714" y="-2"/>
            <a:ext cx="3355286" cy="2807430"/>
            <a:chOff x="454714" y="-2"/>
            <a:chExt cx="3355286" cy="2807430"/>
          </a:xfrm>
        </p:grpSpPr>
        <p:pic>
          <p:nvPicPr>
            <p:cNvPr id="4" name="Picture 3" descr="SpaceshipLight.jpg">
              <a:extLst>
                <a:ext uri="{FF2B5EF4-FFF2-40B4-BE49-F238E27FC236}">
                  <a16:creationId xmlns:a16="http://schemas.microsoft.com/office/drawing/2014/main" id="{11289AC1-E9F0-021A-237B-F800D3971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482" b="51097"/>
            <a:stretch/>
          </p:blipFill>
          <p:spPr>
            <a:xfrm>
              <a:off x="454714" y="-2"/>
              <a:ext cx="3355286" cy="280743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10D423-FECE-FB6C-BAEB-30BB5E221369}"/>
                </a:ext>
              </a:extLst>
            </p:cNvPr>
            <p:cNvSpPr/>
            <p:nvPr/>
          </p:nvSpPr>
          <p:spPr>
            <a:xfrm>
              <a:off x="454714" y="280467"/>
              <a:ext cx="1787743" cy="672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764B47-714C-2463-82FC-54EF4241BAB6}"/>
                </a:ext>
              </a:extLst>
            </p:cNvPr>
            <p:cNvSpPr/>
            <p:nvPr/>
          </p:nvSpPr>
          <p:spPr>
            <a:xfrm>
              <a:off x="2479456" y="1328056"/>
              <a:ext cx="895115" cy="2920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AED332-6FA5-0CD5-9674-FFDAA1141C00}"/>
                </a:ext>
              </a:extLst>
            </p:cNvPr>
            <p:cNvSpPr/>
            <p:nvPr/>
          </p:nvSpPr>
          <p:spPr>
            <a:xfrm>
              <a:off x="2242458" y="1971046"/>
              <a:ext cx="1567542" cy="67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8FB058-7EB3-0086-56EA-7B5C8C4DCCFE}"/>
              </a:ext>
            </a:extLst>
          </p:cNvPr>
          <p:cNvSpPr txBox="1"/>
          <p:nvPr/>
        </p:nvSpPr>
        <p:spPr>
          <a:xfrm>
            <a:off x="3439125" y="410516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What is absolute velocity?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A3F744-0CD5-2A1C-DBA7-AF5453A69CEA}"/>
              </a:ext>
            </a:extLst>
          </p:cNvPr>
          <p:cNvSpPr/>
          <p:nvPr/>
        </p:nvSpPr>
        <p:spPr>
          <a:xfrm>
            <a:off x="2778293" y="1594132"/>
            <a:ext cx="951870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FC9892-834D-EF20-F6F2-83D88182DCBE}"/>
              </a:ext>
            </a:extLst>
          </p:cNvPr>
          <p:cNvSpPr txBox="1"/>
          <p:nvPr/>
        </p:nvSpPr>
        <p:spPr>
          <a:xfrm>
            <a:off x="1483354" y="616643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</a:t>
            </a:r>
            <a:r>
              <a:rPr lang="en-NL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F1CDF-5A9C-53DA-C28F-9F48A40632C8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65725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What do I do?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22134" y="111848"/>
            <a:ext cx="11405736" cy="69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www.nikhef.nl/~i93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Email: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marcel.merk@nikhef.nl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69" y="767619"/>
            <a:ext cx="8126937" cy="4272574"/>
          </a:xfrm>
          <a:prstGeom prst="rect">
            <a:avLst/>
          </a:prstGeom>
          <a:ln w="19050">
            <a:noFill/>
          </a:ln>
        </p:spPr>
      </p:pic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4938" y="828405"/>
            <a:ext cx="1781061" cy="13403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97814" y="6003576"/>
            <a:ext cx="5169972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Research with the </a:t>
            </a:r>
            <a:r>
              <a:rPr lang="en-US" dirty="0">
                <a:solidFill>
                  <a:schemeClr val="bg1"/>
                </a:solidFill>
              </a:rPr>
              <a:t>Large Hadron Collider at CERN</a:t>
            </a:r>
            <a:endParaRPr kumimoji="0" lang="en-US" sz="1800" b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matter-vs-antimatter asymmetry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cern-lhc-aerial.jpg">
            <a:extLst>
              <a:ext uri="{FF2B5EF4-FFF2-40B4-BE49-F238E27FC236}">
                <a16:creationId xmlns:a16="http://schemas.microsoft.com/office/drawing/2014/main" id="{E34FB995-EDFB-9DDD-6A5B-BA920CACF7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23" b="11327"/>
          <a:stretch/>
        </p:blipFill>
        <p:spPr>
          <a:xfrm>
            <a:off x="270130" y="3907199"/>
            <a:ext cx="5468048" cy="274270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75E4F45-C02A-DD1B-29EC-EBD8963DA308}"/>
              </a:ext>
            </a:extLst>
          </p:cNvPr>
          <p:cNvSpPr/>
          <p:nvPr/>
        </p:nvSpPr>
        <p:spPr>
          <a:xfrm>
            <a:off x="4314939" y="5044797"/>
            <a:ext cx="276440" cy="1566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C8BE9C-A4B7-C08A-10C7-6194B108635A}"/>
              </a:ext>
            </a:extLst>
          </p:cNvPr>
          <p:cNvCxnSpPr>
            <a:cxnSpLocks/>
          </p:cNvCxnSpPr>
          <p:nvPr/>
        </p:nvCxnSpPr>
        <p:spPr>
          <a:xfrm flipH="1" flipV="1">
            <a:off x="270130" y="3429000"/>
            <a:ext cx="4044809" cy="17724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BF548D-7E51-9D44-E548-955EF320EC5B}"/>
              </a:ext>
            </a:extLst>
          </p:cNvPr>
          <p:cNvCxnSpPr>
            <a:cxnSpLocks/>
          </p:cNvCxnSpPr>
          <p:nvPr/>
        </p:nvCxnSpPr>
        <p:spPr>
          <a:xfrm flipH="1" flipV="1">
            <a:off x="4093083" y="1410444"/>
            <a:ext cx="498296" cy="36512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E8F9469B-0648-7514-EE7E-623779BC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130" y="1410444"/>
            <a:ext cx="3822953" cy="201855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2937F2-E912-0777-02BC-4E531A59133A}"/>
              </a:ext>
            </a:extLst>
          </p:cNvPr>
          <p:cNvSpPr txBox="1"/>
          <p:nvPr/>
        </p:nvSpPr>
        <p:spPr>
          <a:xfrm>
            <a:off x="5897814" y="4904626"/>
            <a:ext cx="6224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is</a:t>
            </a:r>
            <a:r>
              <a:rPr kumimoji="0" lang="en-US" sz="2400" b="0" i="1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there something rather then nothing?</a:t>
            </a:r>
            <a:endParaRPr kumimoji="0" lang="en-US" sz="2400" b="0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E04B95-A860-DD0D-1407-3ACA8165AC7A}"/>
              </a:ext>
            </a:extLst>
          </p:cNvPr>
          <p:cNvSpPr txBox="1"/>
          <p:nvPr/>
        </p:nvSpPr>
        <p:spPr>
          <a:xfrm>
            <a:off x="7111908" y="5278553"/>
            <a:ext cx="5169972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(More in the last lecture of the series)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D5DED4-0980-E1A0-3D28-4B0776A951F3}"/>
              </a:ext>
            </a:extLst>
          </p:cNvPr>
          <p:cNvCxnSpPr>
            <a:cxnSpLocks/>
          </p:cNvCxnSpPr>
          <p:nvPr/>
        </p:nvCxnSpPr>
        <p:spPr>
          <a:xfrm flipH="1">
            <a:off x="4842933" y="3070578"/>
            <a:ext cx="327378" cy="1241778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1585BA-0814-B774-00CC-9A17572A4518}"/>
              </a:ext>
            </a:extLst>
          </p:cNvPr>
          <p:cNvCxnSpPr>
            <a:cxnSpLocks/>
          </p:cNvCxnSpPr>
          <p:nvPr/>
        </p:nvCxnSpPr>
        <p:spPr>
          <a:xfrm>
            <a:off x="5229354" y="1999281"/>
            <a:ext cx="0" cy="647671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C330E5-80B1-8047-1EA9-65C91149D5F5}"/>
              </a:ext>
            </a:extLst>
          </p:cNvPr>
          <p:cNvCxnSpPr>
            <a:cxnSpLocks/>
          </p:cNvCxnSpPr>
          <p:nvPr/>
        </p:nvCxnSpPr>
        <p:spPr>
          <a:xfrm flipV="1">
            <a:off x="3211991" y="1642820"/>
            <a:ext cx="1102947" cy="356460"/>
          </a:xfrm>
          <a:prstGeom prst="straightConnector1">
            <a:avLst/>
          </a:prstGeom>
          <a:ln w="254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3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4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7526807-EEB6-462A-E55C-724DAC8897F1}"/>
              </a:ext>
            </a:extLst>
          </p:cNvPr>
          <p:cNvGrpSpPr/>
          <p:nvPr/>
        </p:nvGrpSpPr>
        <p:grpSpPr>
          <a:xfrm>
            <a:off x="3378300" y="1167130"/>
            <a:ext cx="4884998" cy="2807430"/>
            <a:chOff x="4985657" y="2307221"/>
            <a:chExt cx="4884998" cy="280743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25FDE6-1100-652B-A17C-8F3049CFA893}"/>
                </a:ext>
              </a:extLst>
            </p:cNvPr>
            <p:cNvGrpSpPr/>
            <p:nvPr/>
          </p:nvGrpSpPr>
          <p:grpSpPr>
            <a:xfrm flipH="1">
              <a:off x="4985657" y="2307221"/>
              <a:ext cx="3568028" cy="2807430"/>
              <a:chOff x="454714" y="-2"/>
              <a:chExt cx="3355286" cy="2807430"/>
            </a:xfrm>
          </p:grpSpPr>
          <p:pic>
            <p:nvPicPr>
              <p:cNvPr id="19" name="Picture 18" descr="SpaceshipLight.jpg">
                <a:extLst>
                  <a:ext uri="{FF2B5EF4-FFF2-40B4-BE49-F238E27FC236}">
                    <a16:creationId xmlns:a16="http://schemas.microsoft.com/office/drawing/2014/main" id="{FD7766E7-0D79-AF9E-D1F2-564FE51F9F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8482" b="51097"/>
              <a:stretch/>
            </p:blipFill>
            <p:spPr>
              <a:xfrm>
                <a:off x="454714" y="-2"/>
                <a:ext cx="3355286" cy="280743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1E2167A-7BCB-DF8F-90E6-8DF138E12C5D}"/>
                  </a:ext>
                </a:extLst>
              </p:cNvPr>
              <p:cNvSpPr/>
              <p:nvPr/>
            </p:nvSpPr>
            <p:spPr>
              <a:xfrm>
                <a:off x="454714" y="280467"/>
                <a:ext cx="1787743" cy="6723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51578B9-9720-E132-4E2E-94B48A53339C}"/>
                  </a:ext>
                </a:extLst>
              </p:cNvPr>
              <p:cNvSpPr/>
              <p:nvPr/>
            </p:nvSpPr>
            <p:spPr>
              <a:xfrm>
                <a:off x="2479456" y="1328056"/>
                <a:ext cx="895115" cy="29208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7D79D0-A1F3-8784-D61B-9A096456A456}"/>
                  </a:ext>
                </a:extLst>
              </p:cNvPr>
              <p:cNvSpPr/>
              <p:nvPr/>
            </p:nvSpPr>
            <p:spPr>
              <a:xfrm>
                <a:off x="2242458" y="1971046"/>
                <a:ext cx="1567542" cy="67235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60AE92-B8AF-E4B4-9173-F2AE606F20A5}"/>
                </a:ext>
              </a:extLst>
            </p:cNvPr>
            <p:cNvCxnSpPr/>
            <p:nvPr/>
          </p:nvCxnSpPr>
          <p:spPr>
            <a:xfrm>
              <a:off x="8335975" y="3281812"/>
              <a:ext cx="95054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749A11-D69B-2F22-0467-6474D8942963}"/>
                </a:ext>
              </a:extLst>
            </p:cNvPr>
            <p:cNvCxnSpPr/>
            <p:nvPr/>
          </p:nvCxnSpPr>
          <p:spPr>
            <a:xfrm>
              <a:off x="8488375" y="3499525"/>
              <a:ext cx="95054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685763-F9B4-0763-5B29-F21403E57F58}"/>
                </a:ext>
              </a:extLst>
            </p:cNvPr>
            <p:cNvCxnSpPr/>
            <p:nvPr/>
          </p:nvCxnSpPr>
          <p:spPr>
            <a:xfrm>
              <a:off x="8652665" y="3732706"/>
              <a:ext cx="95054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A870A6-F023-D5F5-79C5-AAE06EDBD211}"/>
                </a:ext>
              </a:extLst>
            </p:cNvPr>
            <p:cNvCxnSpPr/>
            <p:nvPr/>
          </p:nvCxnSpPr>
          <p:spPr>
            <a:xfrm>
              <a:off x="8920107" y="3992680"/>
              <a:ext cx="95054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3D29B1-9C14-FD7E-A81B-F931AAE07483}"/>
                </a:ext>
              </a:extLst>
            </p:cNvPr>
            <p:cNvCxnSpPr/>
            <p:nvPr/>
          </p:nvCxnSpPr>
          <p:spPr>
            <a:xfrm>
              <a:off x="8656363" y="4300039"/>
              <a:ext cx="95054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2896026-2207-0E36-B51B-CEF12406A29D}"/>
                </a:ext>
              </a:extLst>
            </p:cNvPr>
            <p:cNvCxnSpPr/>
            <p:nvPr/>
          </p:nvCxnSpPr>
          <p:spPr>
            <a:xfrm>
              <a:off x="8488375" y="4629443"/>
              <a:ext cx="95054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8FFE0A-C087-BC36-49BC-81D46CB8B20A}"/>
                </a:ext>
              </a:extLst>
            </p:cNvPr>
            <p:cNvSpPr txBox="1"/>
            <p:nvPr/>
          </p:nvSpPr>
          <p:spPr>
            <a:xfrm>
              <a:off x="8618579" y="2668947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v</a:t>
              </a:r>
              <a:r>
                <a:rPr lang="en-NL" sz="2800" dirty="0">
                  <a:solidFill>
                    <a:schemeClr val="bg1"/>
                  </a:solidFill>
                </a:rPr>
                <a:t> 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F9B2C-92E7-84E7-FDF6-6A3F927A9772}"/>
              </a:ext>
            </a:extLst>
          </p:cNvPr>
          <p:cNvGrpSpPr/>
          <p:nvPr/>
        </p:nvGrpSpPr>
        <p:grpSpPr>
          <a:xfrm>
            <a:off x="464280" y="0"/>
            <a:ext cx="3355286" cy="2807430"/>
            <a:chOff x="454714" y="-2"/>
            <a:chExt cx="3355286" cy="2807430"/>
          </a:xfrm>
        </p:grpSpPr>
        <p:pic>
          <p:nvPicPr>
            <p:cNvPr id="14" name="Picture 13" descr="SpaceshipLight.jpg">
              <a:extLst>
                <a:ext uri="{FF2B5EF4-FFF2-40B4-BE49-F238E27FC236}">
                  <a16:creationId xmlns:a16="http://schemas.microsoft.com/office/drawing/2014/main" id="{5CBE8AB5-94C3-B449-1DB7-486BF8970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482" b="51097"/>
            <a:stretch/>
          </p:blipFill>
          <p:spPr>
            <a:xfrm>
              <a:off x="454714" y="-2"/>
              <a:ext cx="3355286" cy="280743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6A8D47-6C97-9175-038C-65FDA0F9DC94}"/>
                </a:ext>
              </a:extLst>
            </p:cNvPr>
            <p:cNvSpPr/>
            <p:nvPr/>
          </p:nvSpPr>
          <p:spPr>
            <a:xfrm>
              <a:off x="454714" y="280467"/>
              <a:ext cx="1787743" cy="672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75B8B7-63C1-1A25-A79C-50F21EF82D5F}"/>
                </a:ext>
              </a:extLst>
            </p:cNvPr>
            <p:cNvSpPr/>
            <p:nvPr/>
          </p:nvSpPr>
          <p:spPr>
            <a:xfrm>
              <a:off x="2479456" y="1328056"/>
              <a:ext cx="895115" cy="2920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35FED4-C040-90B2-AC16-22F5C3672E56}"/>
                </a:ext>
              </a:extLst>
            </p:cNvPr>
            <p:cNvSpPr/>
            <p:nvPr/>
          </p:nvSpPr>
          <p:spPr>
            <a:xfrm>
              <a:off x="2242458" y="1971046"/>
              <a:ext cx="1567542" cy="67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A07F54-1759-9C98-9BAC-ACAD6B568521}"/>
              </a:ext>
            </a:extLst>
          </p:cNvPr>
          <p:cNvSpPr txBox="1"/>
          <p:nvPr/>
        </p:nvSpPr>
        <p:spPr>
          <a:xfrm>
            <a:off x="3439125" y="410516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What is absolute velocity?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122DD-A129-5D9B-E787-908C9B6EA1A3}"/>
              </a:ext>
            </a:extLst>
          </p:cNvPr>
          <p:cNvSpPr/>
          <p:nvPr/>
        </p:nvSpPr>
        <p:spPr>
          <a:xfrm>
            <a:off x="2889467" y="1594427"/>
            <a:ext cx="951870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FEB1AA-B00D-FE66-14F2-6E15D97CF858}"/>
              </a:ext>
            </a:extLst>
          </p:cNvPr>
          <p:cNvSpPr/>
          <p:nvPr/>
        </p:nvSpPr>
        <p:spPr>
          <a:xfrm>
            <a:off x="3526842" y="2773176"/>
            <a:ext cx="951870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39C7D-0A38-4784-0546-6E7502D841E2}"/>
              </a:ext>
            </a:extLst>
          </p:cNvPr>
          <p:cNvSpPr txBox="1"/>
          <p:nvPr/>
        </p:nvSpPr>
        <p:spPr>
          <a:xfrm>
            <a:off x="1483354" y="616643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</a:t>
            </a:r>
            <a:r>
              <a:rPr lang="en-NL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91260-2629-6E8F-B80F-292158CE847E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803212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A03C049-FA61-B0C8-04A8-6C559B75E385}"/>
              </a:ext>
            </a:extLst>
          </p:cNvPr>
          <p:cNvGrpSpPr/>
          <p:nvPr/>
        </p:nvGrpSpPr>
        <p:grpSpPr>
          <a:xfrm>
            <a:off x="3376309" y="1239681"/>
            <a:ext cx="3568028" cy="2807430"/>
            <a:chOff x="4985657" y="2307221"/>
            <a:chExt cx="3568028" cy="280743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CCAB0C-313E-5E47-523F-4F41875B86F7}"/>
                </a:ext>
              </a:extLst>
            </p:cNvPr>
            <p:cNvGrpSpPr/>
            <p:nvPr/>
          </p:nvGrpSpPr>
          <p:grpSpPr>
            <a:xfrm flipH="1">
              <a:off x="4985657" y="2307221"/>
              <a:ext cx="3568028" cy="2807430"/>
              <a:chOff x="454714" y="-2"/>
              <a:chExt cx="3355286" cy="2807430"/>
            </a:xfrm>
          </p:grpSpPr>
          <p:pic>
            <p:nvPicPr>
              <p:cNvPr id="35" name="Picture 34" descr="SpaceshipLight.jpg">
                <a:extLst>
                  <a:ext uri="{FF2B5EF4-FFF2-40B4-BE49-F238E27FC236}">
                    <a16:creationId xmlns:a16="http://schemas.microsoft.com/office/drawing/2014/main" id="{29570D10-9D63-DB8E-8483-0EC44C880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8482" b="51097"/>
              <a:stretch/>
            </p:blipFill>
            <p:spPr>
              <a:xfrm>
                <a:off x="454714" y="-2"/>
                <a:ext cx="3355286" cy="280743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BE8F252-4E30-8044-588B-D8ADD4238C7E}"/>
                  </a:ext>
                </a:extLst>
              </p:cNvPr>
              <p:cNvSpPr/>
              <p:nvPr/>
            </p:nvSpPr>
            <p:spPr>
              <a:xfrm>
                <a:off x="454714" y="280467"/>
                <a:ext cx="1787743" cy="67235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EE3A4F1-CF97-B832-EADC-67EC0D59ABC5}"/>
                  </a:ext>
                </a:extLst>
              </p:cNvPr>
              <p:cNvSpPr/>
              <p:nvPr/>
            </p:nvSpPr>
            <p:spPr>
              <a:xfrm>
                <a:off x="2479456" y="1328056"/>
                <a:ext cx="895115" cy="29208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553D4F1-6A19-B4DE-E057-BE0F7DA2DAA0}"/>
                  </a:ext>
                </a:extLst>
              </p:cNvPr>
              <p:cNvSpPr/>
              <p:nvPr/>
            </p:nvSpPr>
            <p:spPr>
              <a:xfrm>
                <a:off x="2242458" y="1971046"/>
                <a:ext cx="1567542" cy="67235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D0D584-6498-EA4B-79CC-29E55AD8FF70}"/>
                </a:ext>
              </a:extLst>
            </p:cNvPr>
            <p:cNvSpPr txBox="1"/>
            <p:nvPr/>
          </p:nvSpPr>
          <p:spPr>
            <a:xfrm>
              <a:off x="5568548" y="3453127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CE12"/>
                  </a:solidFill>
                </a:rPr>
                <a:t>v</a:t>
              </a:r>
              <a:r>
                <a:rPr lang="en-NL" sz="2800" dirty="0">
                  <a:solidFill>
                    <a:srgbClr val="FFCE12"/>
                  </a:solidFill>
                </a:rPr>
                <a:t> 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F9B2C-92E7-84E7-FDF6-6A3F927A9772}"/>
              </a:ext>
            </a:extLst>
          </p:cNvPr>
          <p:cNvGrpSpPr/>
          <p:nvPr/>
        </p:nvGrpSpPr>
        <p:grpSpPr>
          <a:xfrm>
            <a:off x="2000485" y="-2"/>
            <a:ext cx="3355286" cy="2807430"/>
            <a:chOff x="454714" y="-2"/>
            <a:chExt cx="3355286" cy="2807430"/>
          </a:xfrm>
        </p:grpSpPr>
        <p:pic>
          <p:nvPicPr>
            <p:cNvPr id="14" name="Picture 13" descr="SpaceshipLight.jpg">
              <a:extLst>
                <a:ext uri="{FF2B5EF4-FFF2-40B4-BE49-F238E27FC236}">
                  <a16:creationId xmlns:a16="http://schemas.microsoft.com/office/drawing/2014/main" id="{5CBE8AB5-94C3-B449-1DB7-486BF8970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482" b="51097"/>
            <a:stretch/>
          </p:blipFill>
          <p:spPr>
            <a:xfrm>
              <a:off x="454714" y="-2"/>
              <a:ext cx="3355286" cy="280743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6A8D47-6C97-9175-038C-65FDA0F9DC94}"/>
                </a:ext>
              </a:extLst>
            </p:cNvPr>
            <p:cNvSpPr/>
            <p:nvPr/>
          </p:nvSpPr>
          <p:spPr>
            <a:xfrm>
              <a:off x="454714" y="280467"/>
              <a:ext cx="1787743" cy="6723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75B8B7-63C1-1A25-A79C-50F21EF82D5F}"/>
                </a:ext>
              </a:extLst>
            </p:cNvPr>
            <p:cNvSpPr/>
            <p:nvPr/>
          </p:nvSpPr>
          <p:spPr>
            <a:xfrm>
              <a:off x="2479456" y="1328056"/>
              <a:ext cx="895115" cy="2920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35FED4-C040-90B2-AC16-22F5C3672E56}"/>
                </a:ext>
              </a:extLst>
            </p:cNvPr>
            <p:cNvSpPr/>
            <p:nvPr/>
          </p:nvSpPr>
          <p:spPr>
            <a:xfrm>
              <a:off x="2242458" y="1971046"/>
              <a:ext cx="1567542" cy="6723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85A8B7-E3AC-73E1-F445-28EDE28ED3AA}"/>
              </a:ext>
            </a:extLst>
          </p:cNvPr>
          <p:cNvCxnSpPr/>
          <p:nvPr/>
        </p:nvCxnSpPr>
        <p:spPr>
          <a:xfrm>
            <a:off x="1404466" y="942117"/>
            <a:ext cx="9505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898E93-7944-8859-7BF7-A71A4C19213B}"/>
              </a:ext>
            </a:extLst>
          </p:cNvPr>
          <p:cNvCxnSpPr/>
          <p:nvPr/>
        </p:nvCxnSpPr>
        <p:spPr>
          <a:xfrm>
            <a:off x="1164972" y="1159830"/>
            <a:ext cx="9505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D04EB5-E955-3793-7810-0B2336376379}"/>
              </a:ext>
            </a:extLst>
          </p:cNvPr>
          <p:cNvCxnSpPr/>
          <p:nvPr/>
        </p:nvCxnSpPr>
        <p:spPr>
          <a:xfrm>
            <a:off x="897540" y="1414780"/>
            <a:ext cx="9505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7A252A-7F4B-51AB-1021-17EB9C0EF329}"/>
              </a:ext>
            </a:extLst>
          </p:cNvPr>
          <p:cNvCxnSpPr/>
          <p:nvPr/>
        </p:nvCxnSpPr>
        <p:spPr>
          <a:xfrm>
            <a:off x="573453" y="1674756"/>
            <a:ext cx="9505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BCAB5A-FEC0-CBE3-21FC-F8A07300672F}"/>
              </a:ext>
            </a:extLst>
          </p:cNvPr>
          <p:cNvCxnSpPr/>
          <p:nvPr/>
        </p:nvCxnSpPr>
        <p:spPr>
          <a:xfrm>
            <a:off x="832224" y="1960344"/>
            <a:ext cx="9505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1FCE0-6C7F-7D02-B669-6FD7FAE685A3}"/>
              </a:ext>
            </a:extLst>
          </p:cNvPr>
          <p:cNvCxnSpPr/>
          <p:nvPr/>
        </p:nvCxnSpPr>
        <p:spPr>
          <a:xfrm>
            <a:off x="990804" y="2289748"/>
            <a:ext cx="9505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5738DBB-8D52-E072-D324-DE6F1C7C99BC}"/>
              </a:ext>
            </a:extLst>
          </p:cNvPr>
          <p:cNvSpPr txBox="1"/>
          <p:nvPr/>
        </p:nvSpPr>
        <p:spPr>
          <a:xfrm>
            <a:off x="1290740" y="4145638"/>
            <a:ext cx="8675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8FFCB"/>
                </a:solidFill>
              </a:rPr>
              <a:t>How can we define absolute velocity for an object?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E67CEC-85E2-FB1D-76D6-38ABDC8281E9}"/>
              </a:ext>
            </a:extLst>
          </p:cNvPr>
          <p:cNvSpPr txBox="1"/>
          <p:nvPr/>
        </p:nvSpPr>
        <p:spPr>
          <a:xfrm>
            <a:off x="806134" y="4844578"/>
            <a:ext cx="11127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rgbClr val="F8FFCB"/>
                </a:solidFill>
              </a:rPr>
              <a:t>The speed of light “c” is always exactly the same for any observer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ED295-DA13-39E8-1FBB-D076AC84F899}"/>
              </a:ext>
            </a:extLst>
          </p:cNvPr>
          <p:cNvSpPr txBox="1"/>
          <p:nvPr/>
        </p:nvSpPr>
        <p:spPr>
          <a:xfrm>
            <a:off x="3439125" y="410516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What is absolute velocity?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AC62F-2278-C02F-C378-178F4C26D93D}"/>
              </a:ext>
            </a:extLst>
          </p:cNvPr>
          <p:cNvSpPr txBox="1"/>
          <p:nvPr/>
        </p:nvSpPr>
        <p:spPr>
          <a:xfrm>
            <a:off x="3246438" y="5717787"/>
            <a:ext cx="5699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Absolute velocity does not exist!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29A153-E74E-0716-EE96-70A9F1E1308E}"/>
              </a:ext>
            </a:extLst>
          </p:cNvPr>
          <p:cNvSpPr/>
          <p:nvPr/>
        </p:nvSpPr>
        <p:spPr>
          <a:xfrm>
            <a:off x="3526842" y="2773176"/>
            <a:ext cx="951870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45F326-0950-45BC-0FD9-8DEA2A8CF338}"/>
              </a:ext>
            </a:extLst>
          </p:cNvPr>
          <p:cNvSpPr/>
          <p:nvPr/>
        </p:nvSpPr>
        <p:spPr>
          <a:xfrm>
            <a:off x="4345833" y="1594132"/>
            <a:ext cx="951870" cy="35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C0E263-181C-EA93-2051-3B2DC2C151CB}"/>
              </a:ext>
            </a:extLst>
          </p:cNvPr>
          <p:cNvSpPr txBox="1"/>
          <p:nvPr/>
        </p:nvSpPr>
        <p:spPr>
          <a:xfrm>
            <a:off x="5335024" y="1976745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</a:t>
            </a:r>
            <a:r>
              <a:rPr lang="en-NL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E44304-2490-BEFC-149C-C097009151C7}"/>
              </a:ext>
            </a:extLst>
          </p:cNvPr>
          <p:cNvSpPr txBox="1"/>
          <p:nvPr/>
        </p:nvSpPr>
        <p:spPr>
          <a:xfrm>
            <a:off x="3162860" y="877899"/>
            <a:ext cx="60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v</a:t>
            </a:r>
            <a:r>
              <a:rPr lang="en-NL" sz="28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0FCABC-D843-5038-77BE-F3ADC1EDBF80}"/>
              </a:ext>
            </a:extLst>
          </p:cNvPr>
          <p:cNvSpPr txBox="1"/>
          <p:nvPr/>
        </p:nvSpPr>
        <p:spPr>
          <a:xfrm>
            <a:off x="3895211" y="1727995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CE12"/>
                </a:solidFill>
              </a:rPr>
              <a:t>c</a:t>
            </a:r>
            <a:r>
              <a:rPr lang="en-NL" sz="2800" dirty="0">
                <a:solidFill>
                  <a:srgbClr val="FFCE1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1DDFEC-6729-DCB0-52A3-9EEFE38899CC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BF8555-14FF-50BF-D3A4-0F6D2A2BED28}"/>
              </a:ext>
            </a:extLst>
          </p:cNvPr>
          <p:cNvSpPr txBox="1"/>
          <p:nvPr/>
        </p:nvSpPr>
        <p:spPr>
          <a:xfrm>
            <a:off x="4360434" y="2518071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CE12"/>
                </a:solidFill>
              </a:rPr>
              <a:t>c</a:t>
            </a:r>
            <a:r>
              <a:rPr lang="en-NL" sz="2800" dirty="0">
                <a:solidFill>
                  <a:srgbClr val="FFCE1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1356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C8A119-9C25-756B-B772-C9F338DD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36" y="867977"/>
            <a:ext cx="3723420" cy="24822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74BCF9E-9C55-E721-7F0B-49FDA7058B7A}"/>
              </a:ext>
            </a:extLst>
          </p:cNvPr>
          <p:cNvSpPr/>
          <p:nvPr/>
        </p:nvSpPr>
        <p:spPr>
          <a:xfrm>
            <a:off x="5713389" y="2270769"/>
            <a:ext cx="1044596" cy="36083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Thought experiment: Alice, Bob and Real Speed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235" y="2347537"/>
            <a:ext cx="394506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Alice’ </a:t>
            </a:r>
            <a:r>
              <a:rPr lang="en-US" dirty="0"/>
              <a:t>cabin has no window and she wants to determine whether the boat moves by doing an experiment.</a:t>
            </a:r>
          </a:p>
          <a:p>
            <a:r>
              <a:rPr lang="en-US" i="1" dirty="0">
                <a:solidFill>
                  <a:srgbClr val="C00000"/>
                </a:solidFill>
              </a:rPr>
              <a:t>Can she find out she’s moving 30 km/h?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0666" y="5178827"/>
            <a:ext cx="4697542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Absolute velocity does not exist!!!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5887" y="5767205"/>
            <a:ext cx="4214216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u="sng" dirty="0">
                <a:solidFill>
                  <a:schemeClr val="accent1"/>
                </a:solidFill>
              </a:rPr>
              <a:t>Inertial frames: </a:t>
            </a:r>
            <a:r>
              <a:rPr lang="en-US" sz="2000" dirty="0">
                <a:solidFill>
                  <a:schemeClr val="accent1"/>
                </a:solidFill>
              </a:rPr>
              <a:t> Observers that move with a constant relative velocity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5988" y="92680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878" y="871055"/>
            <a:ext cx="3900907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 cycles with </a:t>
            </a:r>
            <a:r>
              <a:rPr lang="en-US" dirty="0">
                <a:solidFill>
                  <a:srgbClr val="FF0000"/>
                </a:solidFill>
              </a:rPr>
              <a:t>v = 20 km/h</a:t>
            </a:r>
          </a:p>
          <a:p>
            <a:r>
              <a:rPr lang="en-US" dirty="0"/>
              <a:t>The boat moves with </a:t>
            </a:r>
            <a:r>
              <a:rPr lang="en-US" dirty="0">
                <a:solidFill>
                  <a:srgbClr val="7030A0"/>
                </a:solidFill>
              </a:rPr>
              <a:t>w = 10 km/h</a:t>
            </a:r>
          </a:p>
          <a:p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 sees </a:t>
            </a:r>
            <a:r>
              <a:rPr lang="en-US" dirty="0">
                <a:solidFill>
                  <a:srgbClr val="FF0000"/>
                </a:solidFill>
              </a:rPr>
              <a:t>20 km/h </a:t>
            </a:r>
            <a:r>
              <a:rPr lang="en-US" dirty="0"/>
              <a:t>+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10 km/h </a:t>
            </a:r>
            <a:r>
              <a:rPr lang="en-US" dirty="0"/>
              <a:t>=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30 km/h</a:t>
            </a:r>
          </a:p>
          <a:p>
            <a:r>
              <a:rPr lang="en-US" dirty="0">
                <a:solidFill>
                  <a:srgbClr val="C00000"/>
                </a:solidFill>
                <a:sym typeface="Wingdings"/>
              </a:rPr>
              <a:t> W</a:t>
            </a:r>
            <a:r>
              <a:rPr lang="en-US" dirty="0">
                <a:solidFill>
                  <a:srgbClr val="C00000"/>
                </a:solidFill>
              </a:rPr>
              <a:t>hat is now Alice’ “real” speed??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300" y="4257238"/>
            <a:ext cx="4273484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Astronauts in the ISS </a:t>
            </a:r>
            <a:r>
              <a:rPr lang="en-US" i="1" dirty="0">
                <a:solidFill>
                  <a:srgbClr val="C00000"/>
                </a:solidFill>
              </a:rPr>
              <a:t>do not notice </a:t>
            </a:r>
            <a:r>
              <a:rPr lang="en-US" dirty="0"/>
              <a:t>that they move with 29 000 km/h around earth!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026" name="Picture 2" descr="null Beeld AP">
            <a:extLst>
              <a:ext uri="{FF2B5EF4-FFF2-40B4-BE49-F238E27FC236}">
                <a16:creationId xmlns:a16="http://schemas.microsoft.com/office/drawing/2014/main" id="{9D265E92-B772-6AA2-7007-48E0011D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8" y="3743490"/>
            <a:ext cx="5159522" cy="2916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Generated image">
            <a:extLst>
              <a:ext uri="{FF2B5EF4-FFF2-40B4-BE49-F238E27FC236}">
                <a16:creationId xmlns:a16="http://schemas.microsoft.com/office/drawing/2014/main" id="{1C3C9113-424B-DFB9-9ED3-BF2827E12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C6EA81-98C3-8938-D86F-BC0260199682}"/>
              </a:ext>
            </a:extLst>
          </p:cNvPr>
          <p:cNvCxnSpPr/>
          <p:nvPr/>
        </p:nvCxnSpPr>
        <p:spPr>
          <a:xfrm>
            <a:off x="6829432" y="1655429"/>
            <a:ext cx="37147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FDE3108-C340-609D-57A7-09BDA7CCEAB9}"/>
              </a:ext>
            </a:extLst>
          </p:cNvPr>
          <p:cNvSpPr txBox="1"/>
          <p:nvPr/>
        </p:nvSpPr>
        <p:spPr>
          <a:xfrm>
            <a:off x="6683518" y="1310214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20 km/h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FB3210-4FB9-02AA-9FF0-4A1621C944D8}"/>
              </a:ext>
            </a:extLst>
          </p:cNvPr>
          <p:cNvCxnSpPr/>
          <p:nvPr/>
        </p:nvCxnSpPr>
        <p:spPr>
          <a:xfrm>
            <a:off x="4601911" y="1721479"/>
            <a:ext cx="371475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6951A68-48FA-71ED-3FFF-67881BAEA732}"/>
              </a:ext>
            </a:extLst>
          </p:cNvPr>
          <p:cNvSpPr txBox="1"/>
          <p:nvPr/>
        </p:nvSpPr>
        <p:spPr>
          <a:xfrm>
            <a:off x="4301560" y="1359819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10 km/h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DF68D3-246C-BC41-54FF-18D13510B67E}"/>
              </a:ext>
            </a:extLst>
          </p:cNvPr>
          <p:cNvSpPr txBox="1"/>
          <p:nvPr/>
        </p:nvSpPr>
        <p:spPr>
          <a:xfrm>
            <a:off x="4971501" y="270552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432FF"/>
                </a:solidFill>
              </a:rPr>
              <a:t>Bob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246F00-4204-15AE-6FD4-FCA88034C64E}"/>
              </a:ext>
            </a:extLst>
          </p:cNvPr>
          <p:cNvCxnSpPr>
            <a:cxnSpLocks/>
          </p:cNvCxnSpPr>
          <p:nvPr/>
        </p:nvCxnSpPr>
        <p:spPr>
          <a:xfrm>
            <a:off x="5713389" y="2548141"/>
            <a:ext cx="1044596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088C85D-155D-4754-CC8D-D9E2293B0C63}"/>
              </a:ext>
            </a:extLst>
          </p:cNvPr>
          <p:cNvSpPr txBox="1"/>
          <p:nvPr/>
        </p:nvSpPr>
        <p:spPr>
          <a:xfrm>
            <a:off x="5801138" y="2235531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0432FF"/>
                </a:solidFill>
              </a:rPr>
              <a:t>30 km/h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583625-6DBE-E55F-C017-8FAD03F2A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690" y="839787"/>
            <a:ext cx="3804968" cy="2536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64389" y="2411134"/>
            <a:ext cx="196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(here illustrated for an airplane)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4BC02F-4DA9-B6B6-9F77-F057AD78D71C}"/>
              </a:ext>
            </a:extLst>
          </p:cNvPr>
          <p:cNvSpPr txBox="1"/>
          <p:nvPr/>
        </p:nvSpPr>
        <p:spPr>
          <a:xfrm>
            <a:off x="8207253" y="81082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6D10A2-2A62-4EB6-EA84-939F8B6EE3F0}"/>
              </a:ext>
            </a:extLst>
          </p:cNvPr>
          <p:cNvSpPr txBox="1"/>
          <p:nvPr/>
        </p:nvSpPr>
        <p:spPr>
          <a:xfrm>
            <a:off x="10445784" y="84554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7D26F7-8BED-CD17-7B08-6257F7505A39}"/>
              </a:ext>
            </a:extLst>
          </p:cNvPr>
          <p:cNvSpPr txBox="1"/>
          <p:nvPr/>
        </p:nvSpPr>
        <p:spPr>
          <a:xfrm>
            <a:off x="10361337" y="249816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432FF"/>
                </a:solidFill>
              </a:rPr>
              <a:t>Bob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2DC88-0770-57D1-064F-4EBC152E11ED}"/>
              </a:ext>
            </a:extLst>
          </p:cNvPr>
          <p:cNvSpPr txBox="1"/>
          <p:nvPr/>
        </p:nvSpPr>
        <p:spPr>
          <a:xfrm>
            <a:off x="6144191" y="3537492"/>
            <a:ext cx="4994289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 There is </a:t>
            </a:r>
            <a:r>
              <a:rPr lang="en-US" b="1" i="1" dirty="0">
                <a:sym typeface="Wingdings" pitchFamily="2" charset="2"/>
              </a:rPr>
              <a:t>no way </a:t>
            </a:r>
            <a:r>
              <a:rPr lang="en-US" dirty="0">
                <a:sym typeface="Wingdings" pitchFamily="2" charset="2"/>
              </a:rPr>
              <a:t>to determine absolute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8" grpId="0" animBg="1"/>
      <p:bldP spid="7" grpId="0"/>
      <p:bldP spid="33" grpId="0"/>
      <p:bldP spid="34" grpId="0"/>
      <p:bldP spid="35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Special Relativity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146" y="922933"/>
            <a:ext cx="8634548" cy="193899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CFFFF"/>
                </a:solidFill>
              </a:rPr>
              <a:t>Postulates of Special Relativity</a:t>
            </a:r>
          </a:p>
          <a:p>
            <a:endParaRPr lang="en-US" sz="800" dirty="0">
              <a:solidFill>
                <a:srgbClr val="CCFFFF"/>
              </a:solidFill>
            </a:endParaRPr>
          </a:p>
          <a:p>
            <a:r>
              <a:rPr lang="en-US" sz="2200" dirty="0">
                <a:solidFill>
                  <a:srgbClr val="CCFFFF"/>
                </a:solidFill>
              </a:rPr>
              <a:t>Two observers in so-called Inertial frames, i.e. they move with a constant relative speed to each other, observe that:</a:t>
            </a:r>
          </a:p>
          <a:p>
            <a:pPr marL="342900" indent="-342900">
              <a:buAutoNum type="arabicParenR"/>
            </a:pPr>
            <a:r>
              <a:rPr lang="en-US" sz="2200" dirty="0">
                <a:solidFill>
                  <a:srgbClr val="FFFCCE"/>
                </a:solidFill>
              </a:rPr>
              <a:t>The laws of physics for each observer are the same,</a:t>
            </a:r>
          </a:p>
          <a:p>
            <a:pPr marL="342900" indent="-342900">
              <a:buAutoNum type="arabicParenR"/>
            </a:pPr>
            <a:r>
              <a:rPr lang="en-US" sz="2200" dirty="0">
                <a:solidFill>
                  <a:srgbClr val="FFFCCE"/>
                </a:solidFill>
              </a:rPr>
              <a:t>The speed of light in vacuum for each observer is the same</a:t>
            </a:r>
            <a:r>
              <a:rPr lang="en-US" sz="2000" dirty="0">
                <a:solidFill>
                  <a:srgbClr val="FFFCCE"/>
                </a:solidFill>
              </a:rPr>
              <a:t>.</a:t>
            </a:r>
          </a:p>
        </p:txBody>
      </p:sp>
      <p:pic>
        <p:nvPicPr>
          <p:cNvPr id="6" name="Picture 5" descr="SpaceshipLight.jpg"/>
          <p:cNvPicPr>
            <a:picLocks noChangeAspect="1"/>
          </p:cNvPicPr>
          <p:nvPr/>
        </p:nvPicPr>
        <p:blipFill rotWithShape="1">
          <a:blip r:embed="rId3"/>
          <a:srcRect b="50755"/>
          <a:stretch/>
        </p:blipFill>
        <p:spPr>
          <a:xfrm>
            <a:off x="4820080" y="3217682"/>
            <a:ext cx="6977177" cy="2397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4918" y="5995998"/>
            <a:ext cx="9920088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Special Relativity is in clear contradiction with the Galilei law of addition of velocities!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9174" y="3387105"/>
                <a:ext cx="42442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>
                    <a:solidFill>
                      <a:srgbClr val="000090"/>
                    </a:solidFill>
                  </a:rPr>
                  <a:t>A thought experiment:</a:t>
                </a: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Bob</a:t>
                </a:r>
                <a:r>
                  <a:rPr lang="en-US" sz="2000" dirty="0">
                    <a:solidFill>
                      <a:srgbClr val="000090"/>
                    </a:solidFill>
                  </a:rPr>
                  <a:t> measures the speed of light rays.</a:t>
                </a:r>
              </a:p>
              <a:p>
                <a:r>
                  <a:rPr lang="en-US" sz="2000" i="1" dirty="0">
                    <a:solidFill>
                      <a:srgbClr val="0000FF"/>
                    </a:solidFill>
                    <a:sym typeface="Wingdings"/>
                  </a:rPr>
                  <a:t> 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What does he find? 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Alice</a:t>
                </a:r>
                <a:r>
                  <a:rPr lang="en-US" sz="2000" dirty="0">
                    <a:solidFill>
                      <a:srgbClr val="000090"/>
                    </a:solidFill>
                  </a:rPr>
                  <a:t> also measures the speed of the same light rays.</a:t>
                </a:r>
              </a:p>
              <a:p>
                <a:r>
                  <a:rPr lang="en-US" sz="2000" i="1" dirty="0">
                    <a:solidFill>
                      <a:srgbClr val="FF0000"/>
                    </a:solidFill>
                    <a:sym typeface="Wingdings"/>
                  </a:rPr>
                  <a:t>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What does she find?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4" y="3387105"/>
                <a:ext cx="4244248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580" t="-1887" b="-2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27166" y="3217683"/>
            <a:ext cx="11170091" cy="239749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Pic14"/>
          <p:cNvPicPr>
            <a:picLocks noChangeAspect="1" noChangeArrowheads="1"/>
          </p:cNvPicPr>
          <p:nvPr/>
        </p:nvPicPr>
        <p:blipFill>
          <a:blip r:embed="rId5"/>
          <a:srcRect t="43391" r="55960" b="10168"/>
          <a:stretch>
            <a:fillRect/>
          </a:stretch>
        </p:blipFill>
        <p:spPr bwMode="auto">
          <a:xfrm>
            <a:off x="9820034" y="354257"/>
            <a:ext cx="1990823" cy="2544305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47185" y="3346284"/>
            <a:ext cx="2048253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Galilei: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v = 3+1 = 4 x 10</a:t>
            </a:r>
            <a:r>
              <a:rPr lang="en-US" sz="1600" baseline="30000" dirty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 m/s?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7790" y="3588846"/>
            <a:ext cx="1225913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3 x 10</a:t>
            </a:r>
            <a:r>
              <a:rPr lang="en-US" sz="1600" baseline="30000" dirty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 m/s!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28290" y="3390900"/>
            <a:ext cx="709499" cy="2602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47185" y="3337957"/>
            <a:ext cx="161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Einstein:</a:t>
            </a:r>
            <a:r>
              <a:rPr lang="en-US" sz="1600" b="1">
                <a:solidFill>
                  <a:srgbClr val="FFFF00"/>
                </a:solidFill>
              </a:rPr>
              <a:t>     </a:t>
            </a:r>
            <a:r>
              <a:rPr lang="en-US" sz="1600" b="1" dirty="0">
                <a:solidFill>
                  <a:srgbClr val="FFFF00"/>
                </a:solidFill>
              </a:rPr>
              <a:t>No 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59767" y="4225160"/>
            <a:ext cx="637782" cy="319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6461" y="4186042"/>
            <a:ext cx="444457" cy="3087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010692" y="4186042"/>
            <a:ext cx="68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96667" y="4138214"/>
            <a:ext cx="5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6348" y="4003455"/>
                <a:ext cx="1496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0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348" y="4003455"/>
                <a:ext cx="1496948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101538" b="-1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208361" y="4902284"/>
                <a:ext cx="1496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61" y="4902284"/>
                <a:ext cx="1496948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98485" b="-1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space_sign_smal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355" y="300224"/>
            <a:ext cx="2398180" cy="25983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970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5" grpId="0" animBg="1"/>
      <p:bldP spid="11" grpId="0" animBg="1"/>
      <p:bldP spid="17" grpId="0" animBg="1"/>
      <p:bldP spid="8" grpId="0"/>
      <p:bldP spid="18" grpId="0" animBg="1"/>
      <p:bldP spid="19" grpId="0" animBg="1"/>
      <p:bldP spid="14" grpId="0"/>
      <p:bldP spid="13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and Einstein Transformation law                           </a:t>
            </a:r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4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 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35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30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10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30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smtClean="0"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FF0000"/>
                        </a:solidFill>
                        <a:latin typeface="Cambria Math" charset="0"/>
                      </a:rPr>
                      <m:t>39.999999999999997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m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369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and Einstein Transformation law                           </a:t>
            </a:r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812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light sent by Bob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law: </a:t>
            </a:r>
            <a:r>
              <a:rPr lang="en-US" sz="2000" dirty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400 000 km/s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797731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 b="0" i="0" smtClean="0">
                        <a:solidFill>
                          <a:srgbClr val="0432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3×</m:t>
                    </m:r>
                    <m:r>
                      <a:rPr lang="en-US" sz="2200" b="0" i="0" smtClean="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 b="0" i="0" baseline="30000" smtClean="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1×10</m:t>
                    </m:r>
                    <m:r>
                      <a:rPr lang="en-US" sz="2200" b="0" i="0" baseline="30000" smtClean="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×10</m:t>
                    </m:r>
                    <m:r>
                      <a:rPr lang="en-US" sz="2200" b="0" i="0" baseline="3000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7977312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993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86335" y="6243031"/>
                <a:ext cx="55322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300 000 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km</m:t>
                      </m:r>
                      <m: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335" y="6243031"/>
                <a:ext cx="5532215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13262" y="4772005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400 000 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km</m:t>
                      </m:r>
                      <m: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262" y="4772005"/>
                <a:ext cx="3848775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67797" y="5295530"/>
                <a:ext cx="5532215" cy="1051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3×</m:t>
                          </m:r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10</m:t>
                          </m:r>
                          <m:r>
                            <a:rPr lang="en-US" sz="2200" b="0" i="1" baseline="30000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8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1×10</m:t>
                          </m:r>
                          <m:r>
                            <a:rPr lang="en-US" sz="2200" b="0" i="1" baseline="3000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  <m:r>
                                    <a:rPr lang="en-US" sz="220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×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  <m:r>
                                    <a:rPr lang="en-US" sz="2200" b="0" i="1" baseline="30000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(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1×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797" y="5295530"/>
                <a:ext cx="5532215" cy="10512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143822" y="6299934"/>
            <a:ext cx="274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The same speed of light!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31" name="Picture 30" descr="SpaceshipLight.jpg"/>
            <p:cNvPicPr>
              <a:picLocks noChangeAspect="1"/>
            </p:cNvPicPr>
            <p:nvPr/>
          </p:nvPicPr>
          <p:blipFill rotWithShape="1">
            <a:blip r:embed="rId9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51404" y="2985360"/>
              <a:ext cx="535577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54060" y="2914196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887021" y="1949090"/>
            <a:ext cx="528905" cy="336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95120" y="1966721"/>
            <a:ext cx="637782" cy="319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6263" y="1908699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30466" y="1918342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6759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Absolute Velocity for Alice and Bob</a:t>
            </a:r>
          </a:p>
        </p:txBody>
      </p:sp>
      <p:pic>
        <p:nvPicPr>
          <p:cNvPr id="5" name="Picture 4" descr="SpaceshipLight.jpg"/>
          <p:cNvPicPr>
            <a:picLocks noChangeAspect="1"/>
          </p:cNvPicPr>
          <p:nvPr/>
        </p:nvPicPr>
        <p:blipFill rotWithShape="1">
          <a:blip r:embed="rId3"/>
          <a:srcRect b="50572"/>
          <a:stretch/>
        </p:blipFill>
        <p:spPr>
          <a:xfrm>
            <a:off x="5105400" y="802872"/>
            <a:ext cx="6491981" cy="2239038"/>
          </a:xfrm>
          <a:prstGeom prst="rect">
            <a:avLst/>
          </a:prstGeom>
        </p:spPr>
      </p:pic>
      <p:pic>
        <p:nvPicPr>
          <p:cNvPr id="8" name="Picture 7" descr="BobAliceRelati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556" y="3161080"/>
            <a:ext cx="3860825" cy="34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3614" y="5852997"/>
            <a:ext cx="4092146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“Absolute velocity” is meaningless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1883" y="1023218"/>
            <a:ext cx="158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= 3 x 10</a:t>
            </a:r>
            <a:r>
              <a:rPr lang="en-US" baseline="30000" dirty="0">
                <a:solidFill>
                  <a:srgbClr val="FFFF00"/>
                </a:solidFill>
              </a:rPr>
              <a:t>8</a:t>
            </a:r>
            <a:r>
              <a:rPr lang="en-US" dirty="0">
                <a:solidFill>
                  <a:srgbClr val="FFFF00"/>
                </a:solidFill>
              </a:rPr>
              <a:t> m/s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8" y="868292"/>
            <a:ext cx="4427733" cy="40934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We can never measure an absolute velocity in vacuum.</a:t>
            </a:r>
          </a:p>
          <a:p>
            <a:endParaRPr lang="en-US" sz="2000" dirty="0"/>
          </a:p>
          <a:p>
            <a:r>
              <a:rPr lang="en-US" sz="2000" dirty="0"/>
              <a:t>Impossible to say who is “standing still” with respect to the vacuum.</a:t>
            </a:r>
          </a:p>
          <a:p>
            <a:endParaRPr lang="en-US" sz="2000" dirty="0"/>
          </a:p>
          <a:p>
            <a:r>
              <a:rPr lang="en-US" sz="2000" dirty="0"/>
              <a:t>The only absolute reference is the speed of light and it is always 300 000 km/s for every one.</a:t>
            </a:r>
          </a:p>
          <a:p>
            <a:endParaRPr lang="en-US" sz="2000" dirty="0"/>
          </a:p>
          <a:p>
            <a:r>
              <a:rPr lang="en-US" sz="2000" dirty="0"/>
              <a:t>In special relativity absolute velocity has no meaning, only relative velocities do.</a:t>
            </a:r>
          </a:p>
          <a:p>
            <a:r>
              <a:rPr lang="en-US" sz="2000" dirty="0"/>
              <a:t>Hence: </a:t>
            </a:r>
            <a:r>
              <a:rPr lang="en-US" sz="2000" dirty="0">
                <a:solidFill>
                  <a:srgbClr val="C00000"/>
                </a:solidFill>
              </a:rPr>
              <a:t>“Theory of relativity”</a:t>
            </a:r>
            <a:r>
              <a:rPr lang="en-US" sz="2000" dirty="0"/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6301" y="1607738"/>
            <a:ext cx="444457" cy="3087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73980" y="1783829"/>
            <a:ext cx="482177" cy="3000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70262" y="1733795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1351" y="1558982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Bob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599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Completely Counterintuitive!</a:t>
            </a:r>
          </a:p>
        </p:txBody>
      </p:sp>
      <p:pic>
        <p:nvPicPr>
          <p:cNvPr id="4" name="Picture 3" descr="train_arrow_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70" y="628315"/>
            <a:ext cx="6099556" cy="59623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A3FD8-358D-6EF5-C77E-62EDCC378900}"/>
              </a:ext>
            </a:extLst>
          </p:cNvPr>
          <p:cNvSpPr txBox="1"/>
          <p:nvPr/>
        </p:nvSpPr>
        <p:spPr>
          <a:xfrm>
            <a:off x="4714875" y="785813"/>
            <a:ext cx="190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NL" dirty="0"/>
              <a:t>hooting an arrow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CD337-E0EE-4323-23F9-47D903394B2E}"/>
              </a:ext>
            </a:extLst>
          </p:cNvPr>
          <p:cNvSpPr txBox="1"/>
          <p:nvPr/>
        </p:nvSpPr>
        <p:spPr>
          <a:xfrm>
            <a:off x="4867276" y="3702510"/>
            <a:ext cx="198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NL" dirty="0"/>
              <a:t>hooting laser light</a:t>
            </a:r>
          </a:p>
        </p:txBody>
      </p:sp>
    </p:spTree>
    <p:extLst>
      <p:ext uri="{BB962C8B-B14F-4D97-AF65-F5344CB8AC3E}">
        <p14:creationId xmlns:p14="http://schemas.microsoft.com/office/powerpoint/2010/main" val="979878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How about the cosmic microwave background? – experts!</a:t>
            </a:r>
          </a:p>
        </p:txBody>
      </p:sp>
      <p:pic>
        <p:nvPicPr>
          <p:cNvPr id="4" name="Picture 3" descr="Planck_CMB_anomal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28" y="757598"/>
            <a:ext cx="5695454" cy="284772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Planck_CMB_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930" y="3802032"/>
            <a:ext cx="5695453" cy="285228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931" y="1590861"/>
            <a:ext cx="319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microwave background radiation is light that is emitted in early universe and comes from all directions in space!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0003" y="2681995"/>
            <a:ext cx="3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Dipole effect of earth movement in space visible as a sine wave.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0003" y="5697719"/>
            <a:ext cx="3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subtraction of the dipole effect what remains is uniform radiation spectrum of 2.7 K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931" y="3238259"/>
            <a:ext cx="3191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does the dipole define an absolute Lorentz frame in the universe?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we measure absolute velocity by comparing to that special reference frame?</a:t>
            </a:r>
          </a:p>
        </p:txBody>
      </p:sp>
    </p:spTree>
    <p:extLst>
      <p:ext uri="{BB962C8B-B14F-4D97-AF65-F5344CB8AC3E}">
        <p14:creationId xmlns:p14="http://schemas.microsoft.com/office/powerpoint/2010/main" val="190647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7" name="Picture 5" descr="spongebob">
            <a:extLst>
              <a:ext uri="{FF2B5EF4-FFF2-40B4-BE49-F238E27FC236}">
                <a16:creationId xmlns:a16="http://schemas.microsoft.com/office/drawing/2014/main" id="{16B14B37-89A3-2FF5-87BF-2FB4F8F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3806" y="1107008"/>
            <a:ext cx="1866900" cy="1933575"/>
          </a:xfrm>
          <a:prstGeom prst="rect">
            <a:avLst/>
          </a:prstGeom>
          <a:noFill/>
        </p:spPr>
      </p:pic>
      <p:pic>
        <p:nvPicPr>
          <p:cNvPr id="24" name="Picture 8" descr="eeppoof">
            <a:extLst>
              <a:ext uri="{FF2B5EF4-FFF2-40B4-BE49-F238E27FC236}">
                <a16:creationId xmlns:a16="http://schemas.microsoft.com/office/drawing/2014/main" id="{0D9552C7-A34E-3D5D-5B89-C354E567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73115" y="3292120"/>
            <a:ext cx="1755775" cy="3262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7" name="Picture 5" descr="spongebob">
            <a:extLst>
              <a:ext uri="{FF2B5EF4-FFF2-40B4-BE49-F238E27FC236}">
                <a16:creationId xmlns:a16="http://schemas.microsoft.com/office/drawing/2014/main" id="{16B14B37-89A3-2FF5-87BF-2FB4F8F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23806" y="1107008"/>
            <a:ext cx="1866900" cy="1933575"/>
          </a:xfrm>
          <a:prstGeom prst="rect">
            <a:avLst/>
          </a:prstGeom>
          <a:noFill/>
        </p:spPr>
      </p:pic>
      <p:pic>
        <p:nvPicPr>
          <p:cNvPr id="24" name="Picture 8" descr="eeppoof">
            <a:extLst>
              <a:ext uri="{FF2B5EF4-FFF2-40B4-BE49-F238E27FC236}">
                <a16:creationId xmlns:a16="http://schemas.microsoft.com/office/drawing/2014/main" id="{0D9552C7-A34E-3D5D-5B89-C354E567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73115" y="3292120"/>
            <a:ext cx="1755775" cy="3262313"/>
          </a:xfrm>
          <a:prstGeom prst="rect">
            <a:avLst/>
          </a:prstGeom>
          <a:noFill/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220BFEBC-C3D6-C23C-1D34-A8A5DA02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595" y="1297374"/>
            <a:ext cx="6357433" cy="4238288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24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028" y="811850"/>
            <a:ext cx="11900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1"/>
                </a:solidFill>
              </a:rPr>
              <a:t>“There is nothing new to be discovered in physics now. All that remains is more precise measurements.”</a:t>
            </a:r>
          </a:p>
          <a:p>
            <a:pPr>
              <a:buFontTx/>
              <a:buChar char="-"/>
            </a:pPr>
            <a:r>
              <a:rPr lang="en-US" sz="2000" dirty="0"/>
              <a:t> Lord Kelvin on Physics in 1900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5881" y="1768951"/>
            <a:ext cx="8442566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However, there were two unsolved issues:</a:t>
            </a: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The existence of the mysterious ether     </a:t>
            </a:r>
            <a:r>
              <a:rPr lang="en-US" sz="2200" dirty="0">
                <a:solidFill>
                  <a:srgbClr val="7030A0"/>
                </a:solidFill>
                <a:sym typeface="Wingdings"/>
              </a:rPr>
              <a:t>   Relativity Theory</a:t>
            </a:r>
            <a:endParaRPr lang="en-US" sz="2200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rgbClr val="C00000"/>
                </a:solidFill>
                <a:sym typeface="Wingdings"/>
              </a:rPr>
              <a:t>Black-body radiation and atom stability      Quantum Mechanics</a:t>
            </a:r>
            <a:endParaRPr lang="en-US" sz="2200" dirty="0">
              <a:solidFill>
                <a:srgbClr val="C00000"/>
              </a:solidFill>
            </a:endParaRPr>
          </a:p>
        </p:txBody>
      </p:sp>
      <p:pic>
        <p:nvPicPr>
          <p:cNvPr id="7" name="Picture 6" descr="EisteinYo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24" y="3279488"/>
            <a:ext cx="2075212" cy="2933594"/>
          </a:xfrm>
          <a:prstGeom prst="rect">
            <a:avLst/>
          </a:prstGeom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92" y="3279488"/>
            <a:ext cx="2074258" cy="2933594"/>
          </a:xfrm>
          <a:prstGeom prst="rect">
            <a:avLst/>
          </a:prstGeom>
        </p:spPr>
      </p:pic>
      <p:pic>
        <p:nvPicPr>
          <p:cNvPr id="9" name="Picture 8" descr="Schrodin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398" y="3303811"/>
            <a:ext cx="2170764" cy="2909271"/>
          </a:xfrm>
          <a:prstGeom prst="rect">
            <a:avLst/>
          </a:prstGeom>
        </p:spPr>
      </p:pic>
      <p:pic>
        <p:nvPicPr>
          <p:cNvPr id="10" name="Picture 9" descr="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355" y="3279488"/>
            <a:ext cx="1988378" cy="2933594"/>
          </a:xfrm>
          <a:prstGeom prst="rect">
            <a:avLst/>
          </a:prstGeom>
        </p:spPr>
      </p:pic>
      <p:pic>
        <p:nvPicPr>
          <p:cNvPr id="11" name="Picture 10" descr="Heisenber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180" y="3279488"/>
            <a:ext cx="1849439" cy="2933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5768" y="6238694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 Einstein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9332" y="62610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Niels</a:t>
            </a:r>
            <a:r>
              <a:rPr lang="en-US" dirty="0"/>
              <a:t> Bohr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0928" y="6264820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Werner Heisenberg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8247" y="6265105"/>
            <a:ext cx="189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Erwin Schrödinger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45088" y="6265105"/>
            <a:ext cx="111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Dirac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673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55931" y="3276637"/>
            <a:ext cx="5837930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Classical mechanics is not “wrong”.</a:t>
            </a:r>
          </a:p>
          <a:p>
            <a:r>
              <a:rPr lang="en-US" dirty="0">
                <a:solidFill>
                  <a:schemeClr val="bg1"/>
                </a:solidFill>
              </a:rPr>
              <a:t>It is limited to macroscopic objects and moderate velocities.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</p:spTree>
    <p:extLst>
      <p:ext uri="{BB962C8B-B14F-4D97-AF65-F5344CB8AC3E}">
        <p14:creationId xmlns:p14="http://schemas.microsoft.com/office/powerpoint/2010/main" val="4993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50" grpId="0"/>
      <p:bldP spid="51" grpId="0" animBg="1"/>
      <p:bldP spid="52" grpId="0"/>
      <p:bldP spid="53" grpId="0" animBg="1"/>
      <p:bldP spid="54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55931" y="3276637"/>
            <a:ext cx="5837930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Classical mechanics is not “wrong”.</a:t>
            </a:r>
          </a:p>
          <a:p>
            <a:r>
              <a:rPr lang="en-US" dirty="0">
                <a:solidFill>
                  <a:schemeClr val="bg1"/>
                </a:solidFill>
              </a:rPr>
              <a:t>It is limited to macroscopic objects and moderate velocities.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8730E-5F51-6245-EA6F-0F3858A4011C}"/>
              </a:ext>
            </a:extLst>
          </p:cNvPr>
          <p:cNvSpPr txBox="1"/>
          <p:nvPr/>
        </p:nvSpPr>
        <p:spPr>
          <a:xfrm>
            <a:off x="2785275" y="3276637"/>
            <a:ext cx="6400535" cy="64633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our experience we are not used to relativistic and quantum mechanical phenomena. That’s why we find it counterintuitive.</a:t>
            </a:r>
          </a:p>
        </p:txBody>
      </p:sp>
    </p:spTree>
    <p:extLst>
      <p:ext uri="{BB962C8B-B14F-4D97-AF65-F5344CB8AC3E}">
        <p14:creationId xmlns:p14="http://schemas.microsoft.com/office/powerpoint/2010/main" val="1454050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5115" y="1475854"/>
            <a:ext cx="17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Lecture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369" y="2265264"/>
            <a:ext cx="8252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The Principle of Relativity and the Speed of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3083" y="4338169"/>
            <a:ext cx="7756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“If you can’t explain it simply you don’t understand it well enough”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8065" y="1295663"/>
            <a:ext cx="8564472" cy="17504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817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15078</TotalTime>
  <Words>4082</Words>
  <Application>Microsoft Macintosh PowerPoint</Application>
  <PresentationFormat>Widescreen</PresentationFormat>
  <Paragraphs>652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 Who am I? </vt:lpstr>
      <vt:lpstr>   What do I do?</vt:lpstr>
      <vt:lpstr>   The Relativistic Quantum World</vt:lpstr>
      <vt:lpstr>   The Relativistic Quantum World</vt:lpstr>
      <vt:lpstr>   Relativity and Quantum Mechanics</vt:lpstr>
      <vt:lpstr>   Relativity and Quantum Mechanics</vt:lpstr>
      <vt:lpstr>   Relativity and Quantum Mechanics</vt:lpstr>
      <vt:lpstr>PowerPoint Presentation</vt:lpstr>
      <vt:lpstr>PowerPoint Presentation</vt:lpstr>
      <vt:lpstr>   Albert Einstein (1879 – 1955)</vt:lpstr>
      <vt:lpstr>   Relativity: “Nothing can move faster than the speed of light”</vt:lpstr>
      <vt:lpstr>   Galilei Transformation law                           </vt:lpstr>
      <vt:lpstr>   Galilei Transformation law                           </vt:lpstr>
      <vt:lpstr>   Galilei Transformation law                           </vt:lpstr>
      <vt:lpstr>   Let’s do the experiment…</vt:lpstr>
      <vt:lpstr>   Measurement of the Speed of Light</vt:lpstr>
      <vt:lpstr>   Measurement of the Speed of Light in ether</vt:lpstr>
      <vt:lpstr>   Measurement of the Speed of Light in ether</vt:lpstr>
      <vt:lpstr>   Comparison with water in a river</vt:lpstr>
      <vt:lpstr>PowerPoint Presentation</vt:lpstr>
      <vt:lpstr>   Let’s go: “Crossing” vs “Up-and-Down”</vt:lpstr>
      <vt:lpstr>   Let’s go: “Crossing” vs “Up-and-Down”</vt:lpstr>
      <vt:lpstr>   Comparison of two cases</vt:lpstr>
      <vt:lpstr>   A “Gedanken” Experiment…</vt:lpstr>
      <vt:lpstr>   Absolute velocity?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Thought experiment: Alice, Bob and Real Speed</vt:lpstr>
      <vt:lpstr>   Special Relativity</vt:lpstr>
      <vt:lpstr>   Galilei and Einstein Transformation law                           </vt:lpstr>
      <vt:lpstr>   Galilei and Einstein Transformation law                           </vt:lpstr>
      <vt:lpstr>   Absolute Velocity for Alice and Bob</vt:lpstr>
      <vt:lpstr>   Completely Counterintuitive!</vt:lpstr>
      <vt:lpstr>   How about the cosmic microwave background? – experts!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1052</cp:revision>
  <cp:lastPrinted>2020-03-03T17:28:43Z</cp:lastPrinted>
  <dcterms:created xsi:type="dcterms:W3CDTF">2018-08-16T13:53:51Z</dcterms:created>
  <dcterms:modified xsi:type="dcterms:W3CDTF">2025-09-10T13:42:25Z</dcterms:modified>
</cp:coreProperties>
</file>