
<file path=[Content_Types].xml><?xml version="1.0" encoding="utf-8"?>
<Types xmlns="http://schemas.openxmlformats.org/package/2006/content-types">
  <Default Extension="bin" ContentType="audio/unknown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1" r:id="rId1"/>
    <p:sldMasterId id="2147483780" r:id="rId2"/>
    <p:sldMasterId id="2147483799" r:id="rId3"/>
    <p:sldMasterId id="2147483875" r:id="rId4"/>
    <p:sldMasterId id="2147483907" r:id="rId5"/>
    <p:sldMasterId id="2147483923" r:id="rId6"/>
    <p:sldMasterId id="2147483935" r:id="rId7"/>
  </p:sldMasterIdLst>
  <p:notesMasterIdLst>
    <p:notesMasterId r:id="rId63"/>
  </p:notesMasterIdLst>
  <p:sldIdLst>
    <p:sldId id="1479" r:id="rId8"/>
    <p:sldId id="1535" r:id="rId9"/>
    <p:sldId id="1475" r:id="rId10"/>
    <p:sldId id="2804" r:id="rId11"/>
    <p:sldId id="2800" r:id="rId12"/>
    <p:sldId id="2736" r:id="rId13"/>
    <p:sldId id="2737" r:id="rId14"/>
    <p:sldId id="2738" r:id="rId15"/>
    <p:sldId id="2739" r:id="rId16"/>
    <p:sldId id="2740" r:id="rId17"/>
    <p:sldId id="2762" r:id="rId18"/>
    <p:sldId id="2763" r:id="rId19"/>
    <p:sldId id="2807" r:id="rId20"/>
    <p:sldId id="2765" r:id="rId21"/>
    <p:sldId id="2808" r:id="rId22"/>
    <p:sldId id="2767" r:id="rId23"/>
    <p:sldId id="2769" r:id="rId24"/>
    <p:sldId id="2802" r:id="rId25"/>
    <p:sldId id="2803" r:id="rId26"/>
    <p:sldId id="2761" r:id="rId27"/>
    <p:sldId id="2772" r:id="rId28"/>
    <p:sldId id="2741" r:id="rId29"/>
    <p:sldId id="2742" r:id="rId30"/>
    <p:sldId id="2743" r:id="rId31"/>
    <p:sldId id="2744" r:id="rId32"/>
    <p:sldId id="2745" r:id="rId33"/>
    <p:sldId id="2759" r:id="rId34"/>
    <p:sldId id="2746" r:id="rId35"/>
    <p:sldId id="2760" r:id="rId36"/>
    <p:sldId id="2748" r:id="rId37"/>
    <p:sldId id="2749" r:id="rId38"/>
    <p:sldId id="2750" r:id="rId39"/>
    <p:sldId id="2751" r:id="rId40"/>
    <p:sldId id="2753" r:id="rId41"/>
    <p:sldId id="2754" r:id="rId42"/>
    <p:sldId id="2755" r:id="rId43"/>
    <p:sldId id="2756" r:id="rId44"/>
    <p:sldId id="2757" r:id="rId45"/>
    <p:sldId id="2758" r:id="rId46"/>
    <p:sldId id="2773" r:id="rId47"/>
    <p:sldId id="2787" r:id="rId48"/>
    <p:sldId id="2774" r:id="rId49"/>
    <p:sldId id="2775" r:id="rId50"/>
    <p:sldId id="2789" r:id="rId51"/>
    <p:sldId id="2777" r:id="rId52"/>
    <p:sldId id="2778" r:id="rId53"/>
    <p:sldId id="2779" r:id="rId54"/>
    <p:sldId id="2780" r:id="rId55"/>
    <p:sldId id="2781" r:id="rId56"/>
    <p:sldId id="2782" r:id="rId57"/>
    <p:sldId id="2783" r:id="rId58"/>
    <p:sldId id="2784" r:id="rId59"/>
    <p:sldId id="2785" r:id="rId60"/>
    <p:sldId id="2732" r:id="rId61"/>
    <p:sldId id="2733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el Merk" initials="MM" lastIdx="1" clrIdx="0">
    <p:extLst>
      <p:ext uri="{19B8F6BF-5375-455C-9EA6-DF929625EA0E}">
        <p15:presenceInfo xmlns:p15="http://schemas.microsoft.com/office/powerpoint/2012/main" userId="b9752986f656f3c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10C7FF"/>
    <a:srgbClr val="E7B2FF"/>
    <a:srgbClr val="3366FF"/>
    <a:srgbClr val="4CBF98"/>
    <a:srgbClr val="D324FF"/>
    <a:srgbClr val="98EC60"/>
    <a:srgbClr val="00B0F0"/>
    <a:srgbClr val="985881"/>
    <a:srgbClr val="5555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79"/>
    <p:restoredTop sz="94904"/>
  </p:normalViewPr>
  <p:slideViewPr>
    <p:cSldViewPr snapToGrid="0" snapToObjects="1">
      <p:cViewPr varScale="1">
        <p:scale>
          <a:sx n="108" d="100"/>
          <a:sy n="108" d="100"/>
        </p:scale>
        <p:origin x="240" y="440"/>
      </p:cViewPr>
      <p:guideLst/>
    </p:cSldViewPr>
  </p:slideViewPr>
  <p:notesTextViewPr>
    <p:cViewPr>
      <p:scale>
        <a:sx n="110" d="100"/>
        <a:sy n="11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commentAuthors" Target="commentAuthor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137D5-22EE-044B-BDF9-2D17F7CD4D25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62104C-D876-7547-BD6A-DAEDAB4BEC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7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</a:t>
            </a:r>
            <a:r>
              <a:rPr lang="en-US" baseline="0" dirty="0"/>
              <a:t> to </a:t>
            </a:r>
            <a:r>
              <a:rPr lang="en-US" baseline="0" dirty="0" err="1"/>
              <a:t>cours</a:t>
            </a:r>
            <a:r>
              <a:rPr lang="en-US" baseline="0" dirty="0"/>
              <a:t> eon relativity and QM.</a:t>
            </a:r>
          </a:p>
          <a:p>
            <a:r>
              <a:rPr lang="en-US" baseline="0" dirty="0"/>
              <a:t>Course March-April; interrupted Covid-19. Begin from the start.</a:t>
            </a:r>
          </a:p>
          <a:p>
            <a:endParaRPr lang="en-US" baseline="0" dirty="0"/>
          </a:p>
          <a:p>
            <a:r>
              <a:rPr lang="en-US" dirty="0"/>
              <a:t>Explain</a:t>
            </a:r>
            <a:r>
              <a:rPr lang="en-US" baseline="0" dirty="0"/>
              <a:t> picture. Interesting (“bizarre”) aspects of relativity and QM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B20D1B-BA96-1341-B7B9-83B1A72EE8E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992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Dimitri</a:t>
            </a:r>
            <a:r>
              <a:rPr lang="en-US" dirty="0"/>
              <a:t> John, </a:t>
            </a:r>
            <a:r>
              <a:rPr lang="en-US" dirty="0" err="1"/>
              <a:t>Martijn</a:t>
            </a:r>
            <a:r>
              <a:rPr lang="en-US" dirty="0"/>
              <a:t> van </a:t>
            </a:r>
            <a:r>
              <a:rPr lang="en-US" dirty="0" err="1"/>
              <a:t>Overbeek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1954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E08CDE-0051-4444-B88A-CEDA6CF5DDA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7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Neutrino: Cowan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Reines</a:t>
            </a:r>
            <a:r>
              <a:rPr lang="en-US" baseline="0" dirty="0"/>
              <a:t> met </a:t>
            </a:r>
            <a:r>
              <a:rPr lang="en-US" baseline="0" dirty="0" err="1"/>
              <a:t>reaktor</a:t>
            </a:r>
            <a:r>
              <a:rPr lang="en-US" baseline="0" dirty="0"/>
              <a:t> antineutrino’s. </a:t>
            </a:r>
            <a:r>
              <a:rPr lang="en-US" dirty="0"/>
              <a:t>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jaren</a:t>
            </a:r>
            <a:r>
              <a:rPr lang="en-US" dirty="0"/>
              <a:t> </a:t>
            </a:r>
            <a:r>
              <a:rPr lang="en-US" dirty="0" err="1"/>
              <a:t>geleerd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nog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bouwstenen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het up en down quark. </a:t>
            </a:r>
            <a:r>
              <a:rPr lang="en-US" dirty="0" err="1"/>
              <a:t>Allereerst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het neutrino </a:t>
            </a:r>
            <a:r>
              <a:rPr lang="en-US" dirty="0" err="1"/>
              <a:t>dat</a:t>
            </a:r>
            <a:r>
              <a:rPr lang="en-US" dirty="0"/>
              <a:t> in de </a:t>
            </a:r>
            <a:r>
              <a:rPr lang="en-US" dirty="0" err="1"/>
              <a:t>zon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baseline="0" dirty="0"/>
              <a:t> e</a:t>
            </a:r>
            <a:r>
              <a:rPr lang="en-US" dirty="0"/>
              <a:t>n </a:t>
            </a:r>
            <a:r>
              <a:rPr lang="en-US" dirty="0" err="1"/>
              <a:t>ook</a:t>
            </a:r>
            <a:r>
              <a:rPr lang="en-US" dirty="0"/>
              <a:t> in </a:t>
            </a:r>
            <a:r>
              <a:rPr lang="en-US" dirty="0" err="1"/>
              <a:t>kerncentrales</a:t>
            </a:r>
            <a:r>
              <a:rPr lang="en-US" dirty="0"/>
              <a:t>. Het electron en het neutrino </a:t>
            </a:r>
            <a:r>
              <a:rPr lang="en-US" dirty="0" err="1"/>
              <a:t>noemen</a:t>
            </a:r>
            <a:r>
              <a:rPr lang="en-US" dirty="0"/>
              <a:t> we </a:t>
            </a:r>
            <a:r>
              <a:rPr lang="en-US" dirty="0" err="1"/>
              <a:t>samen</a:t>
            </a:r>
            <a:r>
              <a:rPr lang="en-US" dirty="0"/>
              <a:t> leptons.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daarnaast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kopieen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van de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Het </a:t>
            </a:r>
            <a:r>
              <a:rPr lang="en-US" dirty="0" err="1"/>
              <a:t>muon</a:t>
            </a:r>
            <a:r>
              <a:rPr lang="en-US" dirty="0"/>
              <a:t> is het </a:t>
            </a:r>
            <a:r>
              <a:rPr lang="en-US" dirty="0" err="1"/>
              <a:t>zwaardere</a:t>
            </a:r>
            <a:r>
              <a:rPr lang="en-US" dirty="0"/>
              <a:t> </a:t>
            </a:r>
            <a:r>
              <a:rPr lang="en-US" dirty="0" err="1"/>
              <a:t>broer</a:t>
            </a:r>
            <a:r>
              <a:rPr lang="en-US" dirty="0"/>
              <a:t> van het electron,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de </a:t>
            </a:r>
            <a:r>
              <a:rPr lang="en-US" dirty="0" err="1"/>
              <a:t>zogenaamde</a:t>
            </a:r>
            <a:r>
              <a:rPr lang="en-US" dirty="0"/>
              <a:t> “C” en “S” quarks: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Charm en Strange. We </a:t>
            </a:r>
            <a:r>
              <a:rPr lang="en-US" dirty="0" err="1"/>
              <a:t>spreken</a:t>
            </a:r>
            <a:r>
              <a:rPr lang="en-US" dirty="0"/>
              <a:t> 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generatie</a:t>
            </a:r>
            <a:r>
              <a:rPr lang="en-US" dirty="0"/>
              <a:t>. De </a:t>
            </a:r>
            <a:r>
              <a:rPr lang="en-US" dirty="0" err="1"/>
              <a:t>jaartallen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wanneer</a:t>
            </a:r>
            <a:r>
              <a:rPr lang="en-US" dirty="0"/>
              <a:t> de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3e </a:t>
            </a:r>
            <a:r>
              <a:rPr lang="en-US" dirty="0" err="1"/>
              <a:t>generatie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en we </a:t>
            </a:r>
            <a:r>
              <a:rPr lang="en-US" dirty="0" err="1"/>
              <a:t>weten</a:t>
            </a:r>
            <a:r>
              <a:rPr lang="en-US" dirty="0"/>
              <a:t> </a:t>
            </a:r>
            <a:r>
              <a:rPr lang="en-US" dirty="0" err="1"/>
              <a:t>vanaf</a:t>
            </a:r>
            <a:r>
              <a:rPr lang="en-US" dirty="0"/>
              <a:t> 1990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generaties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3 in </a:t>
            </a:r>
            <a:r>
              <a:rPr lang="en-US" dirty="0" err="1"/>
              <a:t>totaal</a:t>
            </a:r>
            <a:r>
              <a:rPr lang="en-US" dirty="0"/>
              <a:t>. </a:t>
            </a:r>
            <a:r>
              <a:rPr lang="en-US" dirty="0" err="1"/>
              <a:t>Ook</a:t>
            </a:r>
            <a:r>
              <a:rPr lang="en-US" dirty="0"/>
              <a:t> de lading van de </a:t>
            </a:r>
            <a:r>
              <a:rPr lang="en-US" dirty="0" err="1"/>
              <a:t>deeltjes</a:t>
            </a:r>
            <a:r>
              <a:rPr lang="en-US" dirty="0"/>
              <a:t> is </a:t>
            </a:r>
            <a:r>
              <a:rPr lang="en-US" dirty="0" err="1"/>
              <a:t>aangegeven</a:t>
            </a:r>
            <a:r>
              <a:rPr lang="en-US" dirty="0"/>
              <a:t>. </a:t>
            </a:r>
            <a:r>
              <a:rPr lang="en-US" dirty="0" err="1"/>
              <a:t>Rechts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weer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voorbeeld</a:t>
            </a:r>
            <a:r>
              <a:rPr lang="en-US" baseline="0" dirty="0"/>
              <a:t> van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weergave</a:t>
            </a:r>
            <a:r>
              <a:rPr lang="en-US" baseline="0" dirty="0"/>
              <a:t> van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gebeurtenis</a:t>
            </a:r>
            <a:r>
              <a:rPr lang="en-US" baseline="0" dirty="0"/>
              <a:t> </a:t>
            </a:r>
            <a:r>
              <a:rPr lang="en-US" baseline="0" dirty="0" err="1"/>
              <a:t>uit</a:t>
            </a:r>
            <a:r>
              <a:rPr lang="en-US" baseline="0" dirty="0"/>
              <a:t> </a:t>
            </a:r>
            <a:r>
              <a:rPr lang="en-US" baseline="0" dirty="0" err="1"/>
              <a:t>een</a:t>
            </a:r>
            <a:r>
              <a:rPr lang="en-US" baseline="0" dirty="0"/>
              <a:t> experiment </a:t>
            </a:r>
            <a:r>
              <a:rPr lang="en-US" baseline="0" dirty="0" err="1"/>
              <a:t>uit</a:t>
            </a:r>
            <a:r>
              <a:rPr lang="en-US" baseline="0" dirty="0"/>
              <a:t> de 90-er </a:t>
            </a:r>
            <a:r>
              <a:rPr lang="en-US" baseline="0" dirty="0" err="1"/>
              <a:t>jaren</a:t>
            </a:r>
            <a:r>
              <a:rPr lang="en-US" baseline="0" dirty="0"/>
              <a:t> van de </a:t>
            </a:r>
            <a:r>
              <a:rPr lang="en-US" baseline="0" dirty="0" err="1"/>
              <a:t>vorige</a:t>
            </a:r>
            <a:r>
              <a:rPr lang="en-US" baseline="0" dirty="0"/>
              <a:t> </a:t>
            </a:r>
            <a:r>
              <a:rPr lang="en-US" baseline="0" dirty="0" err="1"/>
              <a:t>eeuw</a:t>
            </a:r>
            <a:r>
              <a:rPr lang="en-US" baseline="0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687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E08CDE-0051-4444-B88A-CEDA6CF5DDA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7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Neutrino: Cowan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Reines</a:t>
            </a:r>
            <a:r>
              <a:rPr lang="en-US" baseline="0" dirty="0"/>
              <a:t> met </a:t>
            </a:r>
            <a:r>
              <a:rPr lang="en-US" baseline="0" dirty="0" err="1"/>
              <a:t>reaktor</a:t>
            </a:r>
            <a:r>
              <a:rPr lang="en-US" baseline="0" dirty="0"/>
              <a:t> antineutrino’s. </a:t>
            </a:r>
            <a:r>
              <a:rPr lang="en-US" dirty="0"/>
              <a:t>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jaren</a:t>
            </a:r>
            <a:r>
              <a:rPr lang="en-US" dirty="0"/>
              <a:t> </a:t>
            </a:r>
            <a:r>
              <a:rPr lang="en-US" dirty="0" err="1"/>
              <a:t>geleerd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nog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bouwstenen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het up en down quark. </a:t>
            </a:r>
            <a:r>
              <a:rPr lang="en-US" dirty="0" err="1"/>
              <a:t>Allereerst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het neutrino </a:t>
            </a:r>
            <a:r>
              <a:rPr lang="en-US" dirty="0" err="1"/>
              <a:t>dat</a:t>
            </a:r>
            <a:r>
              <a:rPr lang="en-US" dirty="0"/>
              <a:t> in de </a:t>
            </a:r>
            <a:r>
              <a:rPr lang="en-US" dirty="0" err="1"/>
              <a:t>zon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baseline="0" dirty="0"/>
              <a:t> e</a:t>
            </a:r>
            <a:r>
              <a:rPr lang="en-US" dirty="0"/>
              <a:t>n </a:t>
            </a:r>
            <a:r>
              <a:rPr lang="en-US" dirty="0" err="1"/>
              <a:t>ook</a:t>
            </a:r>
            <a:r>
              <a:rPr lang="en-US" dirty="0"/>
              <a:t> in </a:t>
            </a:r>
            <a:r>
              <a:rPr lang="en-US" dirty="0" err="1"/>
              <a:t>kerncentrales</a:t>
            </a:r>
            <a:r>
              <a:rPr lang="en-US" dirty="0"/>
              <a:t>. Het electron en het neutrino </a:t>
            </a:r>
            <a:r>
              <a:rPr lang="en-US" dirty="0" err="1"/>
              <a:t>noemen</a:t>
            </a:r>
            <a:r>
              <a:rPr lang="en-US" dirty="0"/>
              <a:t> we </a:t>
            </a:r>
            <a:r>
              <a:rPr lang="en-US" dirty="0" err="1"/>
              <a:t>samen</a:t>
            </a:r>
            <a:r>
              <a:rPr lang="en-US" dirty="0"/>
              <a:t> leptons.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daarnaast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kopieen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van de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Het </a:t>
            </a:r>
            <a:r>
              <a:rPr lang="en-US" dirty="0" err="1"/>
              <a:t>muon</a:t>
            </a:r>
            <a:r>
              <a:rPr lang="en-US" dirty="0"/>
              <a:t> is het </a:t>
            </a:r>
            <a:r>
              <a:rPr lang="en-US" dirty="0" err="1"/>
              <a:t>zwaardere</a:t>
            </a:r>
            <a:r>
              <a:rPr lang="en-US" dirty="0"/>
              <a:t> </a:t>
            </a:r>
            <a:r>
              <a:rPr lang="en-US" dirty="0" err="1"/>
              <a:t>broer</a:t>
            </a:r>
            <a:r>
              <a:rPr lang="en-US" dirty="0"/>
              <a:t> van het electron,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de </a:t>
            </a:r>
            <a:r>
              <a:rPr lang="en-US" dirty="0" err="1"/>
              <a:t>zogenaamde</a:t>
            </a:r>
            <a:r>
              <a:rPr lang="en-US" dirty="0"/>
              <a:t> “C” en “S” quarks: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Charm en Strange. We </a:t>
            </a:r>
            <a:r>
              <a:rPr lang="en-US" dirty="0" err="1"/>
              <a:t>spreken</a:t>
            </a:r>
            <a:r>
              <a:rPr lang="en-US" dirty="0"/>
              <a:t> 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generatie</a:t>
            </a:r>
            <a:r>
              <a:rPr lang="en-US" dirty="0"/>
              <a:t>. De </a:t>
            </a:r>
            <a:r>
              <a:rPr lang="en-US" dirty="0" err="1"/>
              <a:t>jaartallen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wanneer</a:t>
            </a:r>
            <a:r>
              <a:rPr lang="en-US" dirty="0"/>
              <a:t> de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3e </a:t>
            </a:r>
            <a:r>
              <a:rPr lang="en-US" dirty="0" err="1"/>
              <a:t>generatie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en we </a:t>
            </a:r>
            <a:r>
              <a:rPr lang="en-US" dirty="0" err="1"/>
              <a:t>weten</a:t>
            </a:r>
            <a:r>
              <a:rPr lang="en-US" dirty="0"/>
              <a:t> </a:t>
            </a:r>
            <a:r>
              <a:rPr lang="en-US" dirty="0" err="1"/>
              <a:t>vanaf</a:t>
            </a:r>
            <a:r>
              <a:rPr lang="en-US" dirty="0"/>
              <a:t> 1990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generaties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3 in </a:t>
            </a:r>
            <a:r>
              <a:rPr lang="en-US" dirty="0" err="1"/>
              <a:t>totaal</a:t>
            </a:r>
            <a:r>
              <a:rPr lang="en-US" dirty="0"/>
              <a:t>. </a:t>
            </a:r>
            <a:r>
              <a:rPr lang="en-US" dirty="0" err="1"/>
              <a:t>Ook</a:t>
            </a:r>
            <a:r>
              <a:rPr lang="en-US" dirty="0"/>
              <a:t> de lading van de </a:t>
            </a:r>
            <a:r>
              <a:rPr lang="en-US" dirty="0" err="1"/>
              <a:t>deeltjes</a:t>
            </a:r>
            <a:r>
              <a:rPr lang="en-US" dirty="0"/>
              <a:t> is </a:t>
            </a:r>
            <a:r>
              <a:rPr lang="en-US" dirty="0" err="1"/>
              <a:t>aangegeven</a:t>
            </a:r>
            <a:r>
              <a:rPr lang="en-US" dirty="0"/>
              <a:t>. </a:t>
            </a:r>
            <a:r>
              <a:rPr lang="en-US" dirty="0" err="1"/>
              <a:t>Rechts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weer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voorbeeld</a:t>
            </a:r>
            <a:r>
              <a:rPr lang="en-US" baseline="0" dirty="0"/>
              <a:t> van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weergave</a:t>
            </a:r>
            <a:r>
              <a:rPr lang="en-US" baseline="0" dirty="0"/>
              <a:t> van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gebeurtenis</a:t>
            </a:r>
            <a:r>
              <a:rPr lang="en-US" baseline="0" dirty="0"/>
              <a:t> </a:t>
            </a:r>
            <a:r>
              <a:rPr lang="en-US" baseline="0" dirty="0" err="1"/>
              <a:t>uit</a:t>
            </a:r>
            <a:r>
              <a:rPr lang="en-US" baseline="0" dirty="0"/>
              <a:t> </a:t>
            </a:r>
            <a:r>
              <a:rPr lang="en-US" baseline="0" dirty="0" err="1"/>
              <a:t>een</a:t>
            </a:r>
            <a:r>
              <a:rPr lang="en-US" baseline="0" dirty="0"/>
              <a:t> experiment </a:t>
            </a:r>
            <a:r>
              <a:rPr lang="en-US" baseline="0" dirty="0" err="1"/>
              <a:t>uit</a:t>
            </a:r>
            <a:r>
              <a:rPr lang="en-US" baseline="0" dirty="0"/>
              <a:t> de 90-er </a:t>
            </a:r>
            <a:r>
              <a:rPr lang="en-US" baseline="0" dirty="0" err="1"/>
              <a:t>jaren</a:t>
            </a:r>
            <a:r>
              <a:rPr lang="en-US" baseline="0" dirty="0"/>
              <a:t> van de </a:t>
            </a:r>
            <a:r>
              <a:rPr lang="en-US" baseline="0" dirty="0" err="1"/>
              <a:t>vorige</a:t>
            </a:r>
            <a:r>
              <a:rPr lang="en-US" baseline="0" dirty="0"/>
              <a:t> </a:t>
            </a:r>
            <a:r>
              <a:rPr lang="en-US" baseline="0" dirty="0" err="1"/>
              <a:t>eeuw</a:t>
            </a:r>
            <a:r>
              <a:rPr lang="en-US" baseline="0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3717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E08CDE-0051-4444-B88A-CEDA6CF5DDA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7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Neutrino: Cowan</a:t>
            </a:r>
            <a:r>
              <a:rPr lang="en-US" baseline="0" dirty="0"/>
              <a:t> </a:t>
            </a:r>
            <a:r>
              <a:rPr lang="en-US" baseline="0" dirty="0" err="1"/>
              <a:t>en</a:t>
            </a:r>
            <a:r>
              <a:rPr lang="en-US" baseline="0" dirty="0"/>
              <a:t> </a:t>
            </a:r>
            <a:r>
              <a:rPr lang="en-US" baseline="0" dirty="0" err="1"/>
              <a:t>Reines</a:t>
            </a:r>
            <a:r>
              <a:rPr lang="en-US" baseline="0" dirty="0"/>
              <a:t> met </a:t>
            </a:r>
            <a:r>
              <a:rPr lang="en-US" baseline="0" dirty="0" err="1"/>
              <a:t>reaktor</a:t>
            </a:r>
            <a:r>
              <a:rPr lang="en-US" baseline="0" dirty="0"/>
              <a:t> antineutrino’s. </a:t>
            </a:r>
            <a:r>
              <a:rPr lang="en-US" dirty="0"/>
              <a:t>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jaren</a:t>
            </a:r>
            <a:r>
              <a:rPr lang="en-US" dirty="0"/>
              <a:t> </a:t>
            </a:r>
            <a:r>
              <a:rPr lang="en-US" dirty="0" err="1"/>
              <a:t>geleerd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nog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bouwstenen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het up en down quark. </a:t>
            </a:r>
            <a:r>
              <a:rPr lang="en-US" dirty="0" err="1"/>
              <a:t>Allereerst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het neutrino </a:t>
            </a:r>
            <a:r>
              <a:rPr lang="en-US" dirty="0" err="1"/>
              <a:t>dat</a:t>
            </a:r>
            <a:r>
              <a:rPr lang="en-US" dirty="0"/>
              <a:t> in de </a:t>
            </a:r>
            <a:r>
              <a:rPr lang="en-US" dirty="0" err="1"/>
              <a:t>zon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baseline="0" dirty="0"/>
              <a:t> e</a:t>
            </a:r>
            <a:r>
              <a:rPr lang="en-US" dirty="0"/>
              <a:t>n </a:t>
            </a:r>
            <a:r>
              <a:rPr lang="en-US" dirty="0" err="1"/>
              <a:t>ook</a:t>
            </a:r>
            <a:r>
              <a:rPr lang="en-US" dirty="0"/>
              <a:t> in </a:t>
            </a:r>
            <a:r>
              <a:rPr lang="en-US" dirty="0" err="1"/>
              <a:t>kerncentrales</a:t>
            </a:r>
            <a:r>
              <a:rPr lang="en-US" dirty="0"/>
              <a:t>. Het electron en het neutrino </a:t>
            </a:r>
            <a:r>
              <a:rPr lang="en-US" dirty="0" err="1"/>
              <a:t>noemen</a:t>
            </a:r>
            <a:r>
              <a:rPr lang="en-US" dirty="0"/>
              <a:t> we </a:t>
            </a:r>
            <a:r>
              <a:rPr lang="en-US" dirty="0" err="1"/>
              <a:t>samen</a:t>
            </a:r>
            <a:r>
              <a:rPr lang="en-US" dirty="0"/>
              <a:t> leptons.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daarnaast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kopieen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van de </a:t>
            </a:r>
            <a:r>
              <a:rPr lang="en-US" dirty="0" err="1"/>
              <a:t>bekende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 Het </a:t>
            </a:r>
            <a:r>
              <a:rPr lang="en-US" dirty="0" err="1"/>
              <a:t>muon</a:t>
            </a:r>
            <a:r>
              <a:rPr lang="en-US" dirty="0"/>
              <a:t> is het </a:t>
            </a:r>
            <a:r>
              <a:rPr lang="en-US" dirty="0" err="1"/>
              <a:t>zwaardere</a:t>
            </a:r>
            <a:r>
              <a:rPr lang="en-US" dirty="0"/>
              <a:t> </a:t>
            </a:r>
            <a:r>
              <a:rPr lang="en-US" dirty="0" err="1"/>
              <a:t>broer</a:t>
            </a:r>
            <a:r>
              <a:rPr lang="en-US" dirty="0"/>
              <a:t> van het electron, </a:t>
            </a:r>
            <a:r>
              <a:rPr lang="en-US" dirty="0" err="1"/>
              <a:t>maar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de </a:t>
            </a:r>
            <a:r>
              <a:rPr lang="en-US" dirty="0" err="1"/>
              <a:t>zogenaamde</a:t>
            </a:r>
            <a:r>
              <a:rPr lang="en-US" dirty="0"/>
              <a:t> “C” en “S” quarks: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Charm en Strange. We </a:t>
            </a:r>
            <a:r>
              <a:rPr lang="en-US" dirty="0" err="1"/>
              <a:t>spreken</a:t>
            </a:r>
            <a:r>
              <a:rPr lang="en-US" dirty="0"/>
              <a:t>  van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generatie</a:t>
            </a:r>
            <a:r>
              <a:rPr lang="en-US" dirty="0"/>
              <a:t>. De </a:t>
            </a:r>
            <a:r>
              <a:rPr lang="en-US" dirty="0" err="1"/>
              <a:t>jaartallen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wanneer</a:t>
            </a:r>
            <a:r>
              <a:rPr lang="en-US" dirty="0"/>
              <a:t> de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3e </a:t>
            </a:r>
            <a:r>
              <a:rPr lang="en-US" dirty="0" err="1"/>
              <a:t>generatie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en we </a:t>
            </a:r>
            <a:r>
              <a:rPr lang="en-US" dirty="0" err="1"/>
              <a:t>weten</a:t>
            </a:r>
            <a:r>
              <a:rPr lang="en-US" dirty="0"/>
              <a:t> </a:t>
            </a:r>
            <a:r>
              <a:rPr lang="en-US" dirty="0" err="1"/>
              <a:t>vanaf</a:t>
            </a:r>
            <a:r>
              <a:rPr lang="en-US" dirty="0"/>
              <a:t> 1990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generaties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3 in </a:t>
            </a:r>
            <a:r>
              <a:rPr lang="en-US" dirty="0" err="1"/>
              <a:t>totaal</a:t>
            </a:r>
            <a:r>
              <a:rPr lang="en-US" dirty="0"/>
              <a:t>. </a:t>
            </a:r>
            <a:r>
              <a:rPr lang="en-US" dirty="0" err="1"/>
              <a:t>Ook</a:t>
            </a:r>
            <a:r>
              <a:rPr lang="en-US" dirty="0"/>
              <a:t> de lading van de </a:t>
            </a:r>
            <a:r>
              <a:rPr lang="en-US" dirty="0" err="1"/>
              <a:t>deeltjes</a:t>
            </a:r>
            <a:r>
              <a:rPr lang="en-US" dirty="0"/>
              <a:t> is </a:t>
            </a:r>
            <a:r>
              <a:rPr lang="en-US" dirty="0" err="1"/>
              <a:t>aangegeven</a:t>
            </a:r>
            <a:r>
              <a:rPr lang="en-US" dirty="0"/>
              <a:t>. </a:t>
            </a:r>
            <a:r>
              <a:rPr lang="en-US" dirty="0" err="1"/>
              <a:t>Rechts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weer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voorbeeld</a:t>
            </a:r>
            <a:r>
              <a:rPr lang="en-US" baseline="0" dirty="0"/>
              <a:t> van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weergave</a:t>
            </a:r>
            <a:r>
              <a:rPr lang="en-US" baseline="0" dirty="0"/>
              <a:t> van </a:t>
            </a:r>
            <a:r>
              <a:rPr lang="en-US" baseline="0" dirty="0" err="1"/>
              <a:t>een</a:t>
            </a:r>
            <a:r>
              <a:rPr lang="en-US" baseline="0" dirty="0"/>
              <a:t> </a:t>
            </a:r>
            <a:r>
              <a:rPr lang="en-US" baseline="0" dirty="0" err="1"/>
              <a:t>gebeurtenis</a:t>
            </a:r>
            <a:r>
              <a:rPr lang="en-US" baseline="0" dirty="0"/>
              <a:t> </a:t>
            </a:r>
            <a:r>
              <a:rPr lang="en-US" baseline="0" dirty="0" err="1"/>
              <a:t>uit</a:t>
            </a:r>
            <a:r>
              <a:rPr lang="en-US" baseline="0" dirty="0"/>
              <a:t> </a:t>
            </a:r>
            <a:r>
              <a:rPr lang="en-US" baseline="0" dirty="0" err="1"/>
              <a:t>een</a:t>
            </a:r>
            <a:r>
              <a:rPr lang="en-US" baseline="0" dirty="0"/>
              <a:t> experiment </a:t>
            </a:r>
            <a:r>
              <a:rPr lang="en-US" baseline="0" dirty="0" err="1"/>
              <a:t>uit</a:t>
            </a:r>
            <a:r>
              <a:rPr lang="en-US" baseline="0" dirty="0"/>
              <a:t> de 90-er </a:t>
            </a:r>
            <a:r>
              <a:rPr lang="en-US" baseline="0" dirty="0" err="1"/>
              <a:t>jaren</a:t>
            </a:r>
            <a:r>
              <a:rPr lang="en-US" baseline="0" dirty="0"/>
              <a:t> van de </a:t>
            </a:r>
            <a:r>
              <a:rPr lang="en-US" baseline="0" dirty="0" err="1"/>
              <a:t>vorige</a:t>
            </a:r>
            <a:r>
              <a:rPr lang="en-US" baseline="0" dirty="0"/>
              <a:t> </a:t>
            </a:r>
            <a:r>
              <a:rPr lang="en-US" baseline="0" dirty="0" err="1"/>
              <a:t>eeuw</a:t>
            </a:r>
            <a:r>
              <a:rPr lang="en-US" baseline="0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022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474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5399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0AA83-0691-413C-8CAD-725A696157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</a:t>
            </a:r>
            <a:r>
              <a:rPr lang="en-US" dirty="0" err="1"/>
              <a:t>gaan</a:t>
            </a:r>
            <a:r>
              <a:rPr lang="en-US" dirty="0"/>
              <a:t> </a:t>
            </a:r>
            <a:r>
              <a:rPr lang="en-US" dirty="0" err="1"/>
              <a:t>terug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elem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.</a:t>
            </a:r>
          </a:p>
          <a:p>
            <a:r>
              <a:rPr lang="en-US" dirty="0" err="1"/>
              <a:t>Briljante</a:t>
            </a:r>
            <a:r>
              <a:rPr lang="en-US" dirty="0"/>
              <a:t> </a:t>
            </a:r>
            <a:r>
              <a:rPr lang="en-US" dirty="0" err="1"/>
              <a:t>theoretische</a:t>
            </a:r>
            <a:r>
              <a:rPr lang="en-US" dirty="0"/>
              <a:t> </a:t>
            </a:r>
            <a:r>
              <a:rPr lang="en-US" dirty="0" err="1"/>
              <a:t>natuurkundige</a:t>
            </a:r>
            <a:r>
              <a:rPr lang="en-US" dirty="0"/>
              <a:t> Paul Dirac </a:t>
            </a:r>
            <a:r>
              <a:rPr lang="en-US" dirty="0" err="1"/>
              <a:t>combineerde</a:t>
            </a:r>
            <a:r>
              <a:rPr lang="en-US" dirty="0"/>
              <a:t> de </a:t>
            </a:r>
            <a:r>
              <a:rPr lang="en-US" dirty="0" err="1"/>
              <a:t>relativiteits</a:t>
            </a:r>
            <a:r>
              <a:rPr lang="en-US" dirty="0"/>
              <a:t> </a:t>
            </a:r>
            <a:r>
              <a:rPr lang="en-US" dirty="0" err="1"/>
              <a:t>theorie</a:t>
            </a:r>
            <a:r>
              <a:rPr lang="en-US" dirty="0"/>
              <a:t> van Einstein en de quantum </a:t>
            </a:r>
            <a:r>
              <a:rPr lang="en-US" dirty="0" err="1"/>
              <a:t>mechanica</a:t>
            </a:r>
            <a:r>
              <a:rPr lang="en-US" dirty="0"/>
              <a:t>.</a:t>
            </a:r>
          </a:p>
          <a:p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beroemde</a:t>
            </a:r>
            <a:r>
              <a:rPr lang="en-US" dirty="0"/>
              <a:t> </a:t>
            </a:r>
            <a:r>
              <a:rPr lang="en-US" dirty="0" err="1"/>
              <a:t>formule</a:t>
            </a:r>
            <a:r>
              <a:rPr lang="en-US" dirty="0"/>
              <a:t> </a:t>
            </a:r>
            <a:r>
              <a:rPr lang="en-US" dirty="0" err="1"/>
              <a:t>staat</a:t>
            </a:r>
            <a:r>
              <a:rPr lang="en-US" dirty="0"/>
              <a:t> op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graf</a:t>
            </a:r>
            <a:r>
              <a:rPr lang="en-US" dirty="0"/>
              <a:t> in Westminster abbey in London.</a:t>
            </a:r>
          </a:p>
          <a:p>
            <a:r>
              <a:rPr lang="en-US" dirty="0" err="1"/>
              <a:t>Bellenvat</a:t>
            </a:r>
            <a:r>
              <a:rPr lang="en-US" dirty="0"/>
              <a:t> Anderson: </a:t>
            </a:r>
            <a:r>
              <a:rPr lang="en-US" dirty="0" err="1"/>
              <a:t>cosmische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16381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B8FCF6-C628-40E9-9ED1-CC5BBD00A7B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ziet</a:t>
            </a:r>
            <a:r>
              <a:rPr lang="en-US" dirty="0"/>
              <a:t> U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impressie</a:t>
            </a:r>
            <a:r>
              <a:rPr lang="en-US" dirty="0"/>
              <a:t> hoe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dergelijk</a:t>
            </a:r>
            <a:r>
              <a:rPr lang="en-US" dirty="0"/>
              <a:t> experiment in CERN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plaatsvind</a:t>
            </a:r>
            <a:r>
              <a:rPr lang="en-US" dirty="0"/>
              <a:t>… (</a:t>
            </a:r>
            <a:r>
              <a:rPr lang="en-US" dirty="0" err="1"/>
              <a:t>misschien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geheel</a:t>
            </a:r>
            <a:r>
              <a:rPr lang="en-US" dirty="0"/>
              <a:t> </a:t>
            </a:r>
            <a:r>
              <a:rPr lang="en-US" dirty="0" err="1"/>
              <a:t>volgens</a:t>
            </a:r>
            <a:r>
              <a:rPr lang="en-US" dirty="0"/>
              <a:t> de </a:t>
            </a:r>
            <a:r>
              <a:rPr lang="en-US" dirty="0" err="1"/>
              <a:t>huidige</a:t>
            </a:r>
            <a:r>
              <a:rPr lang="en-US" dirty="0"/>
              <a:t> </a:t>
            </a:r>
            <a:r>
              <a:rPr lang="en-US" dirty="0" err="1"/>
              <a:t>arbo</a:t>
            </a:r>
            <a:r>
              <a:rPr lang="en-US" dirty="0"/>
              <a:t> </a:t>
            </a:r>
            <a:r>
              <a:rPr lang="en-US" dirty="0" err="1"/>
              <a:t>richtlijnen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werkomstandigheden</a:t>
            </a:r>
            <a:r>
              <a:rPr lang="en-US" dirty="0"/>
              <a:t>). </a:t>
            </a:r>
            <a:r>
              <a:rPr lang="en-US" dirty="0" err="1"/>
              <a:t>Bij</a:t>
            </a:r>
            <a:r>
              <a:rPr lang="en-US" dirty="0"/>
              <a:t> het </a:t>
            </a:r>
            <a:r>
              <a:rPr lang="en-US" dirty="0" err="1"/>
              <a:t>analyseren</a:t>
            </a:r>
            <a:r>
              <a:rPr lang="en-US" dirty="0"/>
              <a:t> van de </a:t>
            </a:r>
            <a:r>
              <a:rPr lang="en-US" dirty="0" err="1"/>
              <a:t>meetresultaten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discussie</a:t>
            </a:r>
            <a:r>
              <a:rPr lang="en-US" dirty="0"/>
              <a:t> </a:t>
            </a:r>
            <a:r>
              <a:rPr lang="en-US" dirty="0" err="1"/>
              <a:t>voordat</a:t>
            </a:r>
            <a:r>
              <a:rPr lang="en-US" dirty="0"/>
              <a:t> men </a:t>
            </a:r>
            <a:r>
              <a:rPr lang="en-US" dirty="0" err="1"/>
              <a:t>zich</a:t>
            </a:r>
            <a:r>
              <a:rPr lang="en-US" dirty="0"/>
              <a:t> </a:t>
            </a:r>
            <a:r>
              <a:rPr lang="en-US" dirty="0" err="1"/>
              <a:t>realiseerde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anti-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daadwerkelijk</a:t>
            </a:r>
            <a:r>
              <a:rPr lang="en-US" dirty="0"/>
              <a:t> </a:t>
            </a:r>
            <a:r>
              <a:rPr lang="en-US" dirty="0" err="1"/>
              <a:t>geproduceerd</a:t>
            </a:r>
            <a:r>
              <a:rPr lang="en-US" dirty="0"/>
              <a:t> </a:t>
            </a:r>
            <a:r>
              <a:rPr lang="en-US" dirty="0" err="1"/>
              <a:t>werd</a:t>
            </a:r>
            <a:r>
              <a:rPr lang="en-US" dirty="0"/>
              <a:t>. </a:t>
            </a:r>
            <a:r>
              <a:rPr lang="en-US" dirty="0" err="1"/>
              <a:t>Uiteindelijk</a:t>
            </a:r>
            <a:r>
              <a:rPr lang="en-US" dirty="0"/>
              <a:t> </a:t>
            </a:r>
            <a:r>
              <a:rPr lang="en-US" dirty="0" err="1"/>
              <a:t>leidt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de </a:t>
            </a:r>
            <a:r>
              <a:rPr lang="en-US" dirty="0" err="1"/>
              <a:t>wetenschappers</a:t>
            </a:r>
            <a:r>
              <a:rPr lang="en-US" dirty="0"/>
              <a:t> </a:t>
            </a:r>
            <a:r>
              <a:rPr lang="en-US" dirty="0" err="1"/>
              <a:t>meestal</a:t>
            </a:r>
            <a:r>
              <a:rPr lang="en-US" dirty="0"/>
              <a:t> tot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feestje</a:t>
            </a:r>
            <a:r>
              <a:rPr lang="en-US" dirty="0"/>
              <a:t>! </a:t>
            </a:r>
            <a:r>
              <a:rPr lang="en-US" dirty="0" err="1"/>
              <a:t>Wetenschappers</a:t>
            </a:r>
            <a:r>
              <a:rPr lang="en-US" dirty="0"/>
              <a:t> </a:t>
            </a:r>
            <a:r>
              <a:rPr lang="en-US" dirty="0" err="1"/>
              <a:t>lijken</a:t>
            </a:r>
            <a:r>
              <a:rPr lang="en-US" dirty="0"/>
              <a:t> </a:t>
            </a:r>
            <a:r>
              <a:rPr lang="en-US" dirty="0" err="1"/>
              <a:t>soms</a:t>
            </a:r>
            <a:r>
              <a:rPr lang="en-US" dirty="0"/>
              <a:t> net </a:t>
            </a:r>
            <a:r>
              <a:rPr lang="en-US" dirty="0" err="1"/>
              <a:t>mensen</a:t>
            </a:r>
            <a:r>
              <a:rPr lang="en-US" dirty="0"/>
              <a:t>!</a:t>
            </a:r>
          </a:p>
          <a:p>
            <a:r>
              <a:rPr lang="en-US" dirty="0" err="1"/>
              <a:t>p</a:t>
            </a:r>
            <a:r>
              <a:rPr lang="en-US" dirty="0"/>
              <a:t>+ </a:t>
            </a:r>
            <a:r>
              <a:rPr lang="en-US" dirty="0" err="1"/>
              <a:t>p</a:t>
            </a:r>
            <a:r>
              <a:rPr lang="en-US" dirty="0"/>
              <a:t>- </a:t>
            </a:r>
            <a:r>
              <a:rPr lang="en-US" dirty="0" err="1">
                <a:sym typeface="Wingdings"/>
              </a:rPr>
              <a:t>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pi+pi-pi+pi</a:t>
            </a:r>
            <a:r>
              <a:rPr lang="en-US" dirty="0">
                <a:sym typeface="Wingdings"/>
              </a:rPr>
              <a:t>- (</a:t>
            </a:r>
            <a:r>
              <a:rPr lang="en-US" dirty="0" err="1">
                <a:sym typeface="Wingdings"/>
              </a:rPr>
              <a:t>geel</a:t>
            </a:r>
            <a:r>
              <a:rPr lang="en-US" dirty="0">
                <a:sym typeface="Wingdings"/>
              </a:rPr>
              <a:t>)  en </a:t>
            </a:r>
            <a:r>
              <a:rPr lang="en-US" dirty="0" err="1">
                <a:sym typeface="Wingdings"/>
              </a:rPr>
              <a:t>e+e</a:t>
            </a:r>
            <a:r>
              <a:rPr lang="en-US" dirty="0">
                <a:sym typeface="Wingdings"/>
              </a:rPr>
              <a:t>- </a:t>
            </a:r>
            <a:r>
              <a:rPr lang="en-US" dirty="0" err="1">
                <a:sym typeface="Wingdings"/>
              </a:rPr>
              <a:t>gamma</a:t>
            </a:r>
            <a:r>
              <a:rPr lang="en-US" dirty="0">
                <a:sym typeface="Wingdings"/>
              </a:rPr>
              <a:t> gamma (rood)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4166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596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39149C-A61D-4F80-BE82-CE214C689D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8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805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Ambitious!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9862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9BE115-9811-45FC-8F82-82A29B3ADEA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8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March 2013 Sam Ting reported</a:t>
            </a:r>
            <a:r>
              <a:rPr lang="en-US" baseline="0" dirty="0"/>
              <a:t> 400 000 positrons by AMS with a positron over electron ratio increasing between 10 </a:t>
            </a:r>
            <a:r>
              <a:rPr lang="en-US" baseline="0" dirty="0" err="1"/>
              <a:t>GeV</a:t>
            </a:r>
            <a:r>
              <a:rPr lang="en-US" baseline="0" dirty="0"/>
              <a:t> and 250 </a:t>
            </a:r>
            <a:r>
              <a:rPr lang="en-US" baseline="0" dirty="0" err="1"/>
              <a:t>GeV</a:t>
            </a:r>
            <a:r>
              <a:rPr lang="en-US" baseline="0" dirty="0"/>
              <a:t>, consistent with dark matter annihilation.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622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0B7FC3-EE4A-4FE3-83D6-013B1E69131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8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5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596082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7344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204DB6-5E26-4254-8482-097E7CC1F58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8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6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95450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DE1A2E-3F23-4227-9201-E1BA8B5B822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8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7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6723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321E77-E273-4262-A7AB-E9AB87BFD51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8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8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0994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58BAA2-5065-4378-BAAF-343A43841A5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6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Penzias en Wilson </a:t>
            </a:r>
            <a:r>
              <a:rPr lang="en-US" dirty="0" err="1"/>
              <a:t>zochten</a:t>
            </a:r>
            <a:r>
              <a:rPr lang="en-US" baseline="0" dirty="0"/>
              <a:t> </a:t>
            </a:r>
            <a:r>
              <a:rPr lang="en-US" baseline="0" dirty="0" err="1"/>
              <a:t>naar</a:t>
            </a:r>
            <a:r>
              <a:rPr lang="en-US" baseline="0" dirty="0"/>
              <a:t> </a:t>
            </a:r>
            <a:r>
              <a:rPr lang="en-US" baseline="0" dirty="0" err="1"/>
              <a:t>zwakke</a:t>
            </a:r>
            <a:r>
              <a:rPr lang="en-US" baseline="0" dirty="0"/>
              <a:t> </a:t>
            </a:r>
            <a:r>
              <a:rPr lang="en-US" baseline="0" dirty="0" err="1"/>
              <a:t>radiosignalen</a:t>
            </a:r>
            <a:r>
              <a:rPr lang="en-US" baseline="0" dirty="0"/>
              <a:t> in de </a:t>
            </a:r>
            <a:r>
              <a:rPr lang="en-US" baseline="0" dirty="0" err="1"/>
              <a:t>interstellaire</a:t>
            </a:r>
            <a:r>
              <a:rPr lang="en-US" baseline="0" dirty="0"/>
              <a:t> </a:t>
            </a:r>
            <a:r>
              <a:rPr lang="en-US" baseline="0" dirty="0" err="1"/>
              <a:t>ruimte</a:t>
            </a:r>
            <a:r>
              <a:rPr lang="en-US" baseline="0" dirty="0"/>
              <a:t>. (</a:t>
            </a:r>
            <a:r>
              <a:rPr lang="en-US" baseline="0" dirty="0" err="1"/>
              <a:t>Doel</a:t>
            </a:r>
            <a:r>
              <a:rPr lang="en-US" baseline="0" dirty="0"/>
              <a:t> </a:t>
            </a:r>
            <a:r>
              <a:rPr lang="en-US" baseline="0" dirty="0" err="1"/>
              <a:t>communicatie</a:t>
            </a:r>
            <a:r>
              <a:rPr lang="en-US" baseline="0" dirty="0"/>
              <a:t> </a:t>
            </a:r>
            <a:r>
              <a:rPr lang="en-US" baseline="0" dirty="0" err="1"/>
              <a:t>satellieten</a:t>
            </a:r>
            <a:r>
              <a:rPr lang="en-US" baseline="0" dirty="0"/>
              <a:t>) </a:t>
            </a:r>
            <a:r>
              <a:rPr lang="en-US" baseline="0" dirty="0" err="1"/>
              <a:t>Echter</a:t>
            </a:r>
            <a:r>
              <a:rPr lang="en-US" baseline="0" dirty="0"/>
              <a:t> </a:t>
            </a:r>
            <a:r>
              <a:rPr lang="en-US" baseline="0" dirty="0" err="1"/>
              <a:t>ze</a:t>
            </a:r>
            <a:r>
              <a:rPr lang="en-US" baseline="0" dirty="0"/>
              <a:t> </a:t>
            </a:r>
            <a:r>
              <a:rPr lang="en-US" baseline="0" dirty="0" err="1"/>
              <a:t>zien</a:t>
            </a:r>
            <a:r>
              <a:rPr lang="en-US" baseline="0" dirty="0"/>
              <a:t> heel </a:t>
            </a:r>
            <a:r>
              <a:rPr lang="en-US" baseline="0" dirty="0" err="1"/>
              <a:t>sterk</a:t>
            </a:r>
            <a:r>
              <a:rPr lang="en-US" baseline="0" dirty="0"/>
              <a:t> </a:t>
            </a:r>
            <a:r>
              <a:rPr lang="en-US" baseline="0" dirty="0" err="1"/>
              <a:t>signaal</a:t>
            </a:r>
            <a:r>
              <a:rPr lang="en-US" baseline="0" dirty="0"/>
              <a:t>: </a:t>
            </a:r>
            <a:r>
              <a:rPr lang="en-US" dirty="0" err="1"/>
              <a:t>achtergrond</a:t>
            </a:r>
            <a:r>
              <a:rPr lang="en-US" dirty="0"/>
              <a:t> </a:t>
            </a:r>
            <a:r>
              <a:rPr lang="en-US" dirty="0" err="1"/>
              <a:t>licht</a:t>
            </a:r>
            <a:r>
              <a:rPr lang="en-US" dirty="0"/>
              <a:t> van big bang!</a:t>
            </a:r>
            <a:r>
              <a:rPr lang="en-US" baseline="0" dirty="0"/>
              <a:t> (</a:t>
            </a:r>
            <a:r>
              <a:rPr lang="en-US" baseline="0" dirty="0" err="1"/>
              <a:t>Geen</a:t>
            </a:r>
            <a:r>
              <a:rPr lang="en-US" baseline="0" dirty="0"/>
              <a:t> </a:t>
            </a:r>
            <a:r>
              <a:rPr lang="en-US" baseline="0" dirty="0" err="1"/>
              <a:t>ruis</a:t>
            </a:r>
            <a:r>
              <a:rPr lang="en-US" baseline="0" dirty="0"/>
              <a:t> door </a:t>
            </a:r>
            <a:r>
              <a:rPr lang="en-US" baseline="0" dirty="0" err="1"/>
              <a:t>duivenstront</a:t>
            </a:r>
            <a:r>
              <a:rPr lang="en-US" baseline="0" dirty="0"/>
              <a:t>!)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is </a:t>
            </a:r>
            <a:r>
              <a:rPr lang="en-US" dirty="0" err="1"/>
              <a:t>infrarood</a:t>
            </a:r>
            <a:r>
              <a:rPr lang="en-US" dirty="0"/>
              <a:t> </a:t>
            </a:r>
            <a:r>
              <a:rPr lang="en-US" dirty="0" err="1"/>
              <a:t>licht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zichtbaar</a:t>
            </a:r>
            <a:r>
              <a:rPr lang="en-US" dirty="0"/>
              <a:t> is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blote</a:t>
            </a:r>
            <a:r>
              <a:rPr lang="en-US" dirty="0"/>
              <a:t> </a:t>
            </a:r>
            <a:r>
              <a:rPr lang="en-US" dirty="0" err="1"/>
              <a:t>oog</a:t>
            </a:r>
            <a:r>
              <a:rPr lang="en-US" dirty="0"/>
              <a:t>. Te </a:t>
            </a:r>
            <a:r>
              <a:rPr lang="en-US" dirty="0" err="1"/>
              <a:t>vergelijken</a:t>
            </a:r>
            <a:r>
              <a:rPr lang="en-US" dirty="0"/>
              <a:t> met de </a:t>
            </a:r>
            <a:r>
              <a:rPr lang="en-US" dirty="0" err="1"/>
              <a:t>straling</a:t>
            </a:r>
            <a:r>
              <a:rPr lang="en-US" dirty="0"/>
              <a:t> van </a:t>
            </a:r>
            <a:r>
              <a:rPr lang="en-US" dirty="0" err="1"/>
              <a:t>een</a:t>
            </a:r>
            <a:r>
              <a:rPr lang="en-US" dirty="0"/>
              <a:t> magnetron. U </a:t>
            </a:r>
            <a:r>
              <a:rPr lang="en-US" dirty="0" err="1"/>
              <a:t>ziet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de </a:t>
            </a:r>
            <a:r>
              <a:rPr lang="en-US" dirty="0" err="1"/>
              <a:t>schotelantenne</a:t>
            </a:r>
            <a:r>
              <a:rPr lang="en-US" dirty="0"/>
              <a:t> </a:t>
            </a:r>
            <a:r>
              <a:rPr lang="en-US" dirty="0" err="1"/>
              <a:t>waarmee</a:t>
            </a:r>
            <a:r>
              <a:rPr lang="en-US" dirty="0"/>
              <a:t> de </a:t>
            </a:r>
            <a:r>
              <a:rPr lang="en-US" dirty="0" err="1"/>
              <a:t>signalen</a:t>
            </a:r>
            <a:r>
              <a:rPr lang="en-US" dirty="0"/>
              <a:t> </a:t>
            </a:r>
            <a:r>
              <a:rPr lang="en-US" dirty="0" err="1"/>
              <a:t>ontdekt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: 1 mm.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belangrijkste</a:t>
            </a:r>
            <a:r>
              <a:rPr lang="en-US" dirty="0"/>
              <a:t> </a:t>
            </a:r>
            <a:r>
              <a:rPr lang="en-US" dirty="0" err="1"/>
              <a:t>kosmologische</a:t>
            </a:r>
            <a:r>
              <a:rPr lang="en-US" dirty="0"/>
              <a:t> </a:t>
            </a:r>
            <a:r>
              <a:rPr lang="en-US" dirty="0" err="1"/>
              <a:t>ontdekkingen</a:t>
            </a:r>
            <a:r>
              <a:rPr lang="en-US" dirty="0"/>
              <a:t>. Het is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soort</a:t>
            </a:r>
            <a:r>
              <a:rPr lang="en-US" dirty="0"/>
              <a:t> van </a:t>
            </a:r>
            <a:r>
              <a:rPr lang="en-US" dirty="0" err="1"/>
              <a:t>temperatuur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. </a:t>
            </a:r>
            <a:r>
              <a:rPr lang="en-US" dirty="0" err="1"/>
              <a:t>Ter</a:t>
            </a:r>
            <a:r>
              <a:rPr lang="en-US" dirty="0"/>
              <a:t> </a:t>
            </a:r>
            <a:r>
              <a:rPr lang="en-US" dirty="0" err="1"/>
              <a:t>vergelijking</a:t>
            </a:r>
            <a:r>
              <a:rPr lang="en-US" dirty="0"/>
              <a:t> met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temperatuurkaart</a:t>
            </a:r>
            <a:r>
              <a:rPr lang="en-US" dirty="0"/>
              <a:t> van de </a:t>
            </a:r>
            <a:r>
              <a:rPr lang="en-US" dirty="0" err="1"/>
              <a:t>aarde</a:t>
            </a:r>
            <a:r>
              <a:rPr lang="en-US" dirty="0"/>
              <a:t> is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recentelijk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temperatuurkaart</a:t>
            </a:r>
            <a:r>
              <a:rPr lang="en-US" dirty="0"/>
              <a:t>  </a:t>
            </a:r>
            <a:r>
              <a:rPr lang="en-US" dirty="0" err="1"/>
              <a:t>gemaakt</a:t>
            </a:r>
            <a:r>
              <a:rPr lang="en-US" dirty="0"/>
              <a:t> van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. </a:t>
            </a:r>
            <a:r>
              <a:rPr lang="en-US" dirty="0" err="1"/>
              <a:t>Nobelprijs</a:t>
            </a:r>
            <a:r>
              <a:rPr lang="en-US" dirty="0"/>
              <a:t> 1978. Mather en Smoot </a:t>
            </a:r>
            <a:r>
              <a:rPr lang="en-US" dirty="0" err="1"/>
              <a:t>hebben</a:t>
            </a:r>
            <a:r>
              <a:rPr lang="en-US" dirty="0"/>
              <a:t> de </a:t>
            </a:r>
            <a:r>
              <a:rPr lang="en-US" dirty="0" err="1"/>
              <a:t>nobelprijs</a:t>
            </a:r>
            <a:r>
              <a:rPr lang="en-US" dirty="0"/>
              <a:t> 2006 </a:t>
            </a:r>
            <a:r>
              <a:rPr lang="en-US" dirty="0" err="1"/>
              <a:t>Cobe</a:t>
            </a:r>
            <a:r>
              <a:rPr lang="en-US" dirty="0"/>
              <a:t> </a:t>
            </a:r>
            <a:r>
              <a:rPr lang="en-US" dirty="0" err="1"/>
              <a:t>satelliet</a:t>
            </a:r>
            <a:r>
              <a:rPr lang="en-US" dirty="0"/>
              <a:t>. </a:t>
            </a:r>
            <a:r>
              <a:rPr lang="en-US" dirty="0" err="1"/>
              <a:t>Hoekverdeling</a:t>
            </a:r>
            <a:r>
              <a:rPr lang="en-US" dirty="0"/>
              <a:t>. Het </a:t>
            </a:r>
            <a:r>
              <a:rPr lang="en-US" dirty="0" err="1"/>
              <a:t>verbazingwekkende</a:t>
            </a:r>
            <a:r>
              <a:rPr lang="en-US" dirty="0"/>
              <a:t> is nu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miljard</a:t>
            </a:r>
            <a:r>
              <a:rPr lang="en-US" dirty="0"/>
              <a:t> </a:t>
            </a:r>
            <a:r>
              <a:rPr lang="en-US" dirty="0" err="1"/>
              <a:t>maal</a:t>
            </a:r>
            <a:r>
              <a:rPr lang="en-US" dirty="0"/>
              <a:t> </a:t>
            </a:r>
            <a:r>
              <a:rPr lang="en-US" dirty="0" err="1"/>
              <a:t>zoveel</a:t>
            </a:r>
            <a:r>
              <a:rPr lang="en-US" dirty="0"/>
              <a:t> </a:t>
            </a:r>
            <a:r>
              <a:rPr lang="en-US" dirty="0" err="1"/>
              <a:t>lichtdeeltjes</a:t>
            </a:r>
            <a:r>
              <a:rPr lang="en-US" dirty="0"/>
              <a:t> (</a:t>
            </a:r>
            <a:r>
              <a:rPr lang="en-US" dirty="0" err="1"/>
              <a:t>fotonen</a:t>
            </a:r>
            <a:r>
              <a:rPr lang="en-US" dirty="0"/>
              <a:t>) in het </a:t>
            </a:r>
            <a:r>
              <a:rPr lang="en-US" dirty="0" err="1"/>
              <a:t>heelal</a:t>
            </a:r>
            <a:r>
              <a:rPr lang="en-US" dirty="0"/>
              <a:t> </a:t>
            </a:r>
            <a:r>
              <a:rPr lang="en-US" dirty="0" err="1"/>
              <a:t>voorkomen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deeltjes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De </a:t>
            </a:r>
            <a:r>
              <a:rPr lang="en-US" dirty="0" err="1"/>
              <a:t>vraag</a:t>
            </a:r>
            <a:r>
              <a:rPr lang="en-US" dirty="0"/>
              <a:t> is </a:t>
            </a:r>
            <a:r>
              <a:rPr lang="en-US" dirty="0" err="1"/>
              <a:t>waar</a:t>
            </a:r>
            <a:r>
              <a:rPr lang="en-US" dirty="0"/>
              <a:t>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straling</a:t>
            </a:r>
            <a:r>
              <a:rPr lang="en-US" dirty="0"/>
              <a:t> </a:t>
            </a:r>
            <a:r>
              <a:rPr lang="en-US" dirty="0" err="1"/>
              <a:t>vandaan</a:t>
            </a:r>
            <a:r>
              <a:rPr lang="en-US" dirty="0"/>
              <a:t> </a:t>
            </a:r>
            <a:r>
              <a:rPr lang="en-US" dirty="0" err="1"/>
              <a:t>komt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86161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C4EE72-16C0-4615-84A1-E0FF512AB7A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8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Het </a:t>
            </a:r>
            <a:r>
              <a:rPr lang="en-US" dirty="0" err="1"/>
              <a:t>waargenomen</a:t>
            </a:r>
            <a:r>
              <a:rPr lang="en-US" dirty="0"/>
              <a:t> </a:t>
            </a:r>
            <a:r>
              <a:rPr lang="en-US" dirty="0" err="1"/>
              <a:t>nagloeilicht</a:t>
            </a:r>
            <a:r>
              <a:rPr lang="en-US" dirty="0"/>
              <a:t> van Penzias en Wilson (heel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fotonen</a:t>
            </a:r>
            <a:r>
              <a:rPr lang="en-US" dirty="0"/>
              <a:t>) en de </a:t>
            </a:r>
            <a:r>
              <a:rPr lang="en-US" dirty="0" err="1"/>
              <a:t>resterende</a:t>
            </a:r>
            <a:r>
              <a:rPr lang="en-US" dirty="0"/>
              <a:t> </a:t>
            </a:r>
            <a:r>
              <a:rPr lang="en-US" dirty="0" err="1"/>
              <a:t>materie</a:t>
            </a:r>
            <a:r>
              <a:rPr lang="en-US" dirty="0"/>
              <a:t> </a:t>
            </a:r>
            <a:r>
              <a:rPr lang="en-US" dirty="0" err="1"/>
              <a:t>vormen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sterrenstelsels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469452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94077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380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Classical physics based on daily experience.</a:t>
            </a:r>
            <a:r>
              <a:rPr lang="en-US" baseline="0" dirty="0"/>
              <a:t> </a:t>
            </a:r>
            <a:r>
              <a:rPr lang="en-US" dirty="0"/>
              <a:t>Physics</a:t>
            </a:r>
            <a:r>
              <a:rPr lang="en-US" baseline="0" dirty="0"/>
              <a:t> of the very fast and very small is counterintuitive! </a:t>
            </a:r>
            <a:r>
              <a:rPr lang="en-US" dirty="0"/>
              <a:t>c and h-bar are fundamental constants of nature. Is there something that goes beyond c and h? No. QFT combines Relativity</a:t>
            </a:r>
            <a:r>
              <a:rPr lang="en-US" baseline="0" dirty="0"/>
              <a:t> and QM.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62104C-D876-7547-BD6A-DAEDAB4BEC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0316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0497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Exchange of quanta!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0937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83635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0714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3E5DF6-5068-48DC-843A-C76D2F91074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5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John Ellis</a:t>
            </a:r>
          </a:p>
        </p:txBody>
      </p:sp>
    </p:spTree>
    <p:extLst>
      <p:ext uri="{BB962C8B-B14F-4D97-AF65-F5344CB8AC3E}">
        <p14:creationId xmlns:p14="http://schemas.microsoft.com/office/powerpoint/2010/main" val="898995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2072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54069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5578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Classical physics based on daily experience.</a:t>
            </a:r>
            <a:r>
              <a:rPr lang="en-US" baseline="0" dirty="0"/>
              <a:t> </a:t>
            </a:r>
            <a:r>
              <a:rPr lang="en-US" dirty="0"/>
              <a:t>Physics</a:t>
            </a:r>
            <a:r>
              <a:rPr lang="en-US" baseline="0" dirty="0"/>
              <a:t> of the very fast and very small is counterintuitive! </a:t>
            </a:r>
            <a:r>
              <a:rPr lang="en-US" dirty="0"/>
              <a:t>c and h-bar are fundamental constants of nature. Is there something that goes beyond c and h? No. QFT combines Relativity</a:t>
            </a:r>
            <a:r>
              <a:rPr lang="en-US" baseline="0" dirty="0"/>
              <a:t> and QM.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595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Empedocles was first, later adopted by Aristotle in 450 BC.</a:t>
            </a:r>
          </a:p>
          <a:p>
            <a:r>
              <a:rPr lang="en-US" dirty="0"/>
              <a:t>Plato first called it elements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3256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Operette</a:t>
            </a:r>
            <a:r>
              <a:rPr lang="en-US" dirty="0"/>
              <a:t> </a:t>
            </a:r>
            <a:r>
              <a:rPr lang="en-US" dirty="0" err="1"/>
              <a:t>geschreven</a:t>
            </a:r>
            <a:r>
              <a:rPr lang="en-US" dirty="0"/>
              <a:t> door Jacques </a:t>
            </a:r>
            <a:r>
              <a:rPr lang="en-US" dirty="0" err="1"/>
              <a:t>Pirson</a:t>
            </a:r>
            <a:r>
              <a:rPr lang="en-US" dirty="0"/>
              <a:t> 1928, </a:t>
            </a:r>
            <a:r>
              <a:rPr lang="en-US" dirty="0" err="1"/>
              <a:t>uitgevoerd</a:t>
            </a:r>
            <a:r>
              <a:rPr lang="en-US" dirty="0"/>
              <a:t> door </a:t>
            </a:r>
            <a:r>
              <a:rPr lang="en-US" dirty="0" err="1"/>
              <a:t>Fons</a:t>
            </a:r>
            <a:r>
              <a:rPr lang="en-US" dirty="0"/>
              <a:t> </a:t>
            </a:r>
            <a:r>
              <a:rPr lang="en-US" dirty="0" err="1"/>
              <a:t>Olterdissen</a:t>
            </a:r>
            <a:r>
              <a:rPr lang="en-US" dirty="0"/>
              <a:t> in Bonbonniere. (</a:t>
            </a:r>
            <a:r>
              <a:rPr lang="en-US" dirty="0" err="1"/>
              <a:t>Fons</a:t>
            </a:r>
            <a:r>
              <a:rPr lang="en-US" dirty="0"/>
              <a:t> </a:t>
            </a:r>
            <a:r>
              <a:rPr lang="en-US" dirty="0" err="1"/>
              <a:t>bekend</a:t>
            </a:r>
            <a:r>
              <a:rPr lang="en-US" dirty="0"/>
              <a:t> van </a:t>
            </a:r>
            <a:r>
              <a:rPr lang="en-US" dirty="0" err="1"/>
              <a:t>Trijn</a:t>
            </a:r>
            <a:r>
              <a:rPr lang="en-US" dirty="0"/>
              <a:t> de </a:t>
            </a:r>
            <a:r>
              <a:rPr lang="en-US" dirty="0" err="1"/>
              <a:t>Begijn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044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Operette</a:t>
            </a:r>
            <a:r>
              <a:rPr lang="en-US" dirty="0"/>
              <a:t> </a:t>
            </a:r>
            <a:r>
              <a:rPr lang="en-US" dirty="0" err="1"/>
              <a:t>geschreven</a:t>
            </a:r>
            <a:r>
              <a:rPr lang="en-US" dirty="0"/>
              <a:t> door Jacques </a:t>
            </a:r>
            <a:r>
              <a:rPr lang="en-US" dirty="0" err="1"/>
              <a:t>Pirson</a:t>
            </a:r>
            <a:r>
              <a:rPr lang="en-US" dirty="0"/>
              <a:t> 1928, </a:t>
            </a:r>
            <a:r>
              <a:rPr lang="en-US" dirty="0" err="1"/>
              <a:t>uitgevoerd</a:t>
            </a:r>
            <a:r>
              <a:rPr lang="en-US" dirty="0"/>
              <a:t> door </a:t>
            </a:r>
            <a:r>
              <a:rPr lang="en-US" dirty="0" err="1"/>
              <a:t>Fons</a:t>
            </a:r>
            <a:r>
              <a:rPr lang="en-US" dirty="0"/>
              <a:t> </a:t>
            </a:r>
            <a:r>
              <a:rPr lang="en-US" dirty="0" err="1"/>
              <a:t>Olterdissen</a:t>
            </a:r>
            <a:r>
              <a:rPr lang="en-US" dirty="0"/>
              <a:t> in Bonbonniere. (</a:t>
            </a:r>
            <a:r>
              <a:rPr lang="en-US" dirty="0" err="1"/>
              <a:t>Fons</a:t>
            </a:r>
            <a:r>
              <a:rPr lang="en-US" dirty="0"/>
              <a:t> </a:t>
            </a:r>
            <a:r>
              <a:rPr lang="en-US" dirty="0" err="1"/>
              <a:t>bekend</a:t>
            </a:r>
            <a:r>
              <a:rPr lang="en-US" dirty="0"/>
              <a:t> van </a:t>
            </a:r>
            <a:r>
              <a:rPr lang="en-US" dirty="0" err="1"/>
              <a:t>Trijn</a:t>
            </a:r>
            <a:r>
              <a:rPr lang="en-US" dirty="0"/>
              <a:t> de </a:t>
            </a:r>
            <a:r>
              <a:rPr lang="en-US" dirty="0" err="1"/>
              <a:t>Begijn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7F9AFE-375D-4590-93B4-2253F0A751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1044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007433-4233-46F6-A663-63F6647220E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Simple:</a:t>
            </a:r>
            <a:r>
              <a:rPr lang="en-US" baseline="0" dirty="0"/>
              <a:t> world everything is made of electron, up, down. Chemistry explained with quantum mechanics.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8194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62104C-D876-7547-BD6A-DAEDAB4BEC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800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620228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11631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66715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4336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86132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0802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16120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74369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353937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607092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14309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april</a:t>
            </a:r>
            <a:r>
              <a:rPr lang="en-US" dirty="0">
                <a:solidFill>
                  <a:srgbClr val="000000"/>
                </a:solidFill>
              </a:rPr>
              <a:t> 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827868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291115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116770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442609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900012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853506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198752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098069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903818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101137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933296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14488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000000"/>
                </a:solidFill>
              </a:rPr>
              <a:t>24 </a:t>
            </a:r>
            <a:r>
              <a:rPr lang="en-US" dirty="0" err="1">
                <a:solidFill>
                  <a:srgbClr val="000000"/>
                </a:solidFill>
              </a:rPr>
              <a:t>september</a:t>
            </a:r>
            <a:r>
              <a:rPr lang="en-US" dirty="0">
                <a:solidFill>
                  <a:srgbClr val="000000"/>
                </a:solidFill>
              </a:rPr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>
                <a:solidFill>
                  <a:srgbClr val="000000"/>
                </a:solidFill>
              </a:rPr>
              <a:t>Materie</a:t>
            </a:r>
            <a:r>
              <a:rPr lang="en-US" dirty="0">
                <a:solidFill>
                  <a:srgbClr val="000000"/>
                </a:solidFill>
              </a:rPr>
              <a:t> en </a:t>
            </a:r>
            <a:r>
              <a:rPr lang="en-US" dirty="0" err="1">
                <a:solidFill>
                  <a:srgbClr val="000000"/>
                </a:solidFill>
              </a:rPr>
              <a:t>Antimaterie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909359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562149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93784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39760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165738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152437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023130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827706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300896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211813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784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685560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358595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>
                <a:solidFill>
                  <a:srgbClr val="FFFFFF"/>
                </a:solidFill>
              </a:rPr>
              <a:t>/89</a:t>
            </a:r>
          </a:p>
        </p:txBody>
      </p:sp>
    </p:spTree>
    <p:extLst>
      <p:ext uri="{BB962C8B-B14F-4D97-AF65-F5344CB8AC3E}">
        <p14:creationId xmlns:p14="http://schemas.microsoft.com/office/powerpoint/2010/main" val="548043303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491659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54547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592213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517717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207755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91126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79883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69586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652000" y="6543334"/>
            <a:ext cx="2540000" cy="3270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01633B03-56E5-4B80-929E-EB584076F105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r>
              <a:rPr lang="en-US" dirty="0">
                <a:solidFill>
                  <a:srgbClr val="FFFFFF"/>
                </a:solidFill>
              </a:rPr>
              <a:t>/89</a:t>
            </a:r>
          </a:p>
        </p:txBody>
      </p:sp>
    </p:spTree>
    <p:extLst>
      <p:ext uri="{BB962C8B-B14F-4D97-AF65-F5344CB8AC3E}">
        <p14:creationId xmlns:p14="http://schemas.microsoft.com/office/powerpoint/2010/main" val="403222348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891135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013508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940718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641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" y="1"/>
            <a:ext cx="12190707" cy="672352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3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244" y="1208868"/>
            <a:ext cx="5299129" cy="1983784"/>
          </a:xfrm>
        </p:spPr>
        <p:txBody>
          <a:bodyPr/>
          <a:lstStyle>
            <a:lvl1pPr>
              <a:defRPr>
                <a:solidFill>
                  <a:srgbClr val="0070C0"/>
                </a:solidFill>
                <a:latin typeface="+mn-lt"/>
              </a:defRPr>
            </a:lvl1pPr>
            <a:lvl2pPr marL="504000">
              <a:defRPr baseline="0">
                <a:solidFill>
                  <a:srgbClr val="7030A0"/>
                </a:solidFill>
              </a:defRPr>
            </a:lvl2pPr>
            <a:lvl3pPr marL="756000">
              <a:defRPr baseline="0">
                <a:solidFill>
                  <a:srgbClr val="C00000"/>
                </a:solidFill>
              </a:defRPr>
            </a:lvl3pPr>
            <a:lvl4pPr marL="1008000">
              <a:defRPr baseline="0">
                <a:solidFill>
                  <a:schemeClr val="tx1"/>
                </a:solidFill>
              </a:defRPr>
            </a:lvl4pPr>
            <a:lvl5pPr marL="126000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65279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267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486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2190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6849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18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016801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22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9178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286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1A805-B2F1-6048-9EDD-07862E7BBE3B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475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307C9-25FD-44D0-B33F-BA88D4521A0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75820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april</a:t>
            </a:r>
            <a:r>
              <a:rPr lang="en-US" dirty="0"/>
              <a:t> 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33B03-56E5-4B80-929E-EB584076F1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666640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43E470-F11C-4672-B2EE-D0B6A6AF8D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522127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298156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872723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70606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24170D-E0D5-429A-84B5-C8A380C2C7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689703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B85A65-0693-469E-9D32-0672D00FE7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644895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7376B2-79DA-4082-8DC3-24CA86D47BC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165464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Waar is de Anti-materie heen?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7A3E39-F8BA-4097-975B-1A85E9D43D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24631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6BADA-5408-45F3-A3D1-944317876C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306728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1"/>
            <a:ext cx="3048000" cy="34782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"/>
            <a:ext cx="8940800" cy="34782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A9AE13-BA4E-4AAC-81F3-921C404770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227677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6600" y="1681163"/>
            <a:ext cx="3666067" cy="1797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05866" y="1681163"/>
            <a:ext cx="3666067" cy="1797050"/>
          </a:xfrm>
        </p:spPr>
        <p:txBody>
          <a:bodyPr/>
          <a:lstStyle/>
          <a:p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5400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05767" y="6553200"/>
            <a:ext cx="475826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652000" y="6530976"/>
            <a:ext cx="2540000" cy="327025"/>
          </a:xfrm>
        </p:spPr>
        <p:txBody>
          <a:bodyPr/>
          <a:lstStyle>
            <a:lvl1pPr>
              <a:defRPr/>
            </a:lvl1pPr>
          </a:lstStyle>
          <a:p>
            <a:fld id="{6612C86E-31D1-420E-AC2F-806EECB0CA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686038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 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E302F-61F5-4A7E-A41A-60E8632AE1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12521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24 </a:t>
            </a:r>
            <a:r>
              <a:rPr lang="en-US" dirty="0" err="1"/>
              <a:t>september</a:t>
            </a:r>
            <a:r>
              <a:rPr lang="en-US" dirty="0"/>
              <a:t>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Materie</a:t>
            </a:r>
            <a:r>
              <a:rPr lang="en-US" dirty="0"/>
              <a:t> en </a:t>
            </a:r>
            <a:r>
              <a:rPr lang="en-US" dirty="0" err="1"/>
              <a:t>Antimaterie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894A8-DB8D-4A85-9F16-39BFC7E9A2D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50754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>
                <a:latin typeface="Tahoma"/>
              </a:rPr>
              <a:pPr algn="r"/>
              <a:t>‹#›</a:t>
            </a:fld>
            <a:endParaRPr lang="en-US" sz="1000">
              <a:latin typeface="Tahoma"/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431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855" r:id="rId3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922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99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2DDCF18-CA9E-43E0-B14C-A4B677FE713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EFEC951-2F9E-4948-8C98-DFDEA01CA737}" type="slidenum">
              <a:rPr lang="en-US" sz="1000">
                <a:solidFill>
                  <a:srgbClr val="FFFF99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000">
              <a:solidFill>
                <a:srgbClr val="FFFF99"/>
              </a:solidFill>
            </a:endParaRPr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082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/>
              <a:t>20 </a:t>
            </a:r>
            <a:r>
              <a:rPr lang="en-US" dirty="0" err="1"/>
              <a:t>maart</a:t>
            </a:r>
            <a:r>
              <a:rPr lang="en-US" dirty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3012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/>
              <a:t>20 </a:t>
            </a:r>
            <a:r>
              <a:rPr lang="en-US" dirty="0" err="1"/>
              <a:t>maart</a:t>
            </a:r>
            <a:r>
              <a:rPr lang="en-US" dirty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1270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41A805-B2F1-6048-9EDD-07862E7BBE3B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1F693D-5110-E948-BE44-E9C26C476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53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r>
              <a:rPr lang="en-US" dirty="0"/>
              <a:t>20 </a:t>
            </a:r>
            <a:r>
              <a:rPr lang="en-US" dirty="0" err="1"/>
              <a:t>maart</a:t>
            </a:r>
            <a:r>
              <a:rPr lang="en-US" dirty="0"/>
              <a:t> 2014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805767" y="6553200"/>
            <a:ext cx="475826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652000" y="6530976"/>
            <a:ext cx="25400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92DDCF18-CA9E-43E0-B14C-A4B677FE7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9652000" y="6553200"/>
            <a:ext cx="254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0EFEC951-2F9E-4948-8C98-DFDEA01CA737}" type="slidenum">
              <a:rPr lang="en-US" sz="1000"/>
              <a:pPr algn="r"/>
              <a:t>‹#›</a:t>
            </a:fld>
            <a:endParaRPr lang="en-US" sz="1000"/>
          </a:p>
        </p:txBody>
      </p:sp>
      <p:sp>
        <p:nvSpPr>
          <p:cNvPr id="1045" name="Rectangle 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1681163"/>
            <a:ext cx="7535333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942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  <p:sldLayoutId id="2147483947" r:id="rId12"/>
  </p:sldLayoutIdLst>
  <p:transition spd="med"/>
  <p:hf sldNum="0" hdr="0"/>
  <p:txStyles>
    <p:titleStyle>
      <a:lvl1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rgbClr val="FFFF99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>
          <a:solidFill>
            <a:srgbClr val="FFFF99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rgbClr val="FFFF99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»"/>
        <a:defRPr>
          <a:solidFill>
            <a:srgbClr val="FFFF99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rgbClr val="FFFF99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image" Target="../media/image35.wmf"/><Relationship Id="rId3" Type="http://schemas.openxmlformats.org/officeDocument/2006/relationships/image" Target="../media/image25.png"/><Relationship Id="rId7" Type="http://schemas.openxmlformats.org/officeDocument/2006/relationships/image" Target="../media/image29.wmf"/><Relationship Id="rId12" Type="http://schemas.openxmlformats.org/officeDocument/2006/relationships/image" Target="../media/image34.wm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8.wmf"/><Relationship Id="rId11" Type="http://schemas.openxmlformats.org/officeDocument/2006/relationships/image" Target="../media/image33.wmf"/><Relationship Id="rId5" Type="http://schemas.openxmlformats.org/officeDocument/2006/relationships/image" Target="../media/image27.wmf"/><Relationship Id="rId15" Type="http://schemas.openxmlformats.org/officeDocument/2006/relationships/image" Target="../media/image37.png"/><Relationship Id="rId10" Type="http://schemas.openxmlformats.org/officeDocument/2006/relationships/image" Target="../media/image32.wmf"/><Relationship Id="rId4" Type="http://schemas.openxmlformats.org/officeDocument/2006/relationships/image" Target="../media/image26.jpeg"/><Relationship Id="rId9" Type="http://schemas.openxmlformats.org/officeDocument/2006/relationships/image" Target="../media/image31.wmf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9.jpeg"/><Relationship Id="rId5" Type="http://schemas.openxmlformats.org/officeDocument/2006/relationships/image" Target="../media/image48.tif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8.tif"/><Relationship Id="rId4" Type="http://schemas.openxmlformats.org/officeDocument/2006/relationships/image" Target="../media/image31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1.png"/><Relationship Id="rId5" Type="http://schemas.openxmlformats.org/officeDocument/2006/relationships/image" Target="../media/image48.tif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khef.nl/~i93/Teachin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6.jpeg"/><Relationship Id="rId5" Type="http://schemas.openxmlformats.org/officeDocument/2006/relationships/image" Target="../media/image57.jpe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12" Type="http://schemas.openxmlformats.org/officeDocument/2006/relationships/image" Target="../media/image4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jpeg"/><Relationship Id="rId11" Type="http://schemas.openxmlformats.org/officeDocument/2006/relationships/image" Target="../media/image410.png"/><Relationship Id="rId5" Type="http://schemas.openxmlformats.org/officeDocument/2006/relationships/image" Target="../media/image65.jpeg"/><Relationship Id="rId10" Type="http://schemas.openxmlformats.org/officeDocument/2006/relationships/image" Target="../media/image69.pn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6.jp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7.png"/><Relationship Id="rId11" Type="http://schemas.openxmlformats.org/officeDocument/2006/relationships/image" Target="../media/image12.tiff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5.jpeg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3.jpg"/><Relationship Id="rId5" Type="http://schemas.openxmlformats.org/officeDocument/2006/relationships/image" Target="../media/image54.jpeg"/><Relationship Id="rId4" Type="http://schemas.openxmlformats.org/officeDocument/2006/relationships/hyperlink" Target="http://www.google.nl/url?sa=i&amp;rct=j&amp;q=&amp;esrc=s&amp;frm=1&amp;source=images&amp;cd=&amp;cad=rja&amp;docid=paDRBZrrbxqAVM&amp;tbnid=t2Kn9cHZwnwSMM:&amp;ved=0CAUQjRw&amp;url=http://www.atlas.ch/angels-demons/3.html&amp;ei=Ep0zUZSWII6U0QWgy4CIAg&amp;bvm=bv.43148975,d.d2k&amp;psig=AFQjCNFp7XjaMzQ6FvkJGO10OfBsgj4knQ&amp;ust=1362423293219238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8.jpeg"/><Relationship Id="rId4" Type="http://schemas.openxmlformats.org/officeDocument/2006/relationships/image" Target="../media/image8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microsoft.com/office/2007/relationships/hdphoto" Target="../media/hdphoto1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eg"/><Relationship Id="rId5" Type="http://schemas.openxmlformats.org/officeDocument/2006/relationships/image" Target="../media/image93.gif"/><Relationship Id="rId4" Type="http://schemas.openxmlformats.org/officeDocument/2006/relationships/image" Target="../media/image9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png"/><Relationship Id="rId7" Type="http://schemas.openxmlformats.org/officeDocument/2006/relationships/image" Target="../media/image101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7" Type="http://schemas.openxmlformats.org/officeDocument/2006/relationships/image" Target="../media/image10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1.xml"/><Relationship Id="rId6" Type="http://schemas.microsoft.com/office/2007/relationships/hdphoto" Target="../media/hdphoto1.wdp"/><Relationship Id="rId5" Type="http://schemas.openxmlformats.org/officeDocument/2006/relationships/image" Target="../media/image90.png"/><Relationship Id="rId4" Type="http://schemas.openxmlformats.org/officeDocument/2006/relationships/image" Target="../media/image10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1.xml"/><Relationship Id="rId6" Type="http://schemas.microsoft.com/office/2007/relationships/hdphoto" Target="../media/hdphoto2.wdp"/><Relationship Id="rId5" Type="http://schemas.microsoft.com/office/2007/relationships/hdphoto" Target="../media/hdphoto1.wdp"/><Relationship Id="rId4" Type="http://schemas.openxmlformats.org/officeDocument/2006/relationships/image" Target="../media/image9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7.jpeg"/><Relationship Id="rId7" Type="http://schemas.microsoft.com/office/2007/relationships/hdphoto" Target="../media/hdphoto2.wdp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1.xml"/><Relationship Id="rId6" Type="http://schemas.microsoft.com/office/2007/relationships/hdphoto" Target="../media/hdphoto1.wdp"/><Relationship Id="rId5" Type="http://schemas.openxmlformats.org/officeDocument/2006/relationships/image" Target="../media/image90.png"/><Relationship Id="rId4" Type="http://schemas.openxmlformats.org/officeDocument/2006/relationships/image" Target="../media/image98.png"/><Relationship Id="rId9" Type="http://schemas.openxmlformats.org/officeDocument/2006/relationships/image" Target="../media/image9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109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8.png"/><Relationship Id="rId5" Type="http://schemas.openxmlformats.org/officeDocument/2006/relationships/image" Target="../media/image107.jpeg"/><Relationship Id="rId4" Type="http://schemas.microsoft.com/office/2007/relationships/hdphoto" Target="../media/hdphoto1.wdp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g"/><Relationship Id="rId3" Type="http://schemas.openxmlformats.org/officeDocument/2006/relationships/image" Target="../media/image77.jpeg"/><Relationship Id="rId7" Type="http://schemas.openxmlformats.org/officeDocument/2006/relationships/image" Target="../media/image11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7.jpeg"/><Relationship Id="rId5" Type="http://schemas.microsoft.com/office/2007/relationships/hdphoto" Target="../media/hdphoto1.wdp"/><Relationship Id="rId4" Type="http://schemas.openxmlformats.org/officeDocument/2006/relationships/image" Target="../media/image90.png"/><Relationship Id="rId9" Type="http://schemas.openxmlformats.org/officeDocument/2006/relationships/image" Target="../media/image112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77.jpeg"/><Relationship Id="rId7" Type="http://schemas.openxmlformats.org/officeDocument/2006/relationships/image" Target="../media/image11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7.jpeg"/><Relationship Id="rId5" Type="http://schemas.microsoft.com/office/2007/relationships/hdphoto" Target="../media/hdphoto1.wdp"/><Relationship Id="rId4" Type="http://schemas.openxmlformats.org/officeDocument/2006/relationships/image" Target="../media/image90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77.jpeg"/><Relationship Id="rId7" Type="http://schemas.microsoft.com/office/2007/relationships/hdphoto" Target="../media/hdphoto1.wdp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17.jpg"/><Relationship Id="rId4" Type="http://schemas.openxmlformats.org/officeDocument/2006/relationships/image" Target="../media/image20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8F1EB03-031C-2DA0-D02A-21FC34142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27955"/>
            <a:ext cx="12192000" cy="835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win-paradox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1509" y="1101682"/>
            <a:ext cx="3599903" cy="199794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5" name="Picture 4" descr="SchrodingersCat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6052" y="4142893"/>
            <a:ext cx="3599902" cy="191334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54769" y="930777"/>
            <a:ext cx="5619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lecture series 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Relativity Theory and Quantum Mechanics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4769" y="177083"/>
            <a:ext cx="5596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Relativistic Quantum World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7814" y="5545120"/>
            <a:ext cx="36223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Marcel Merk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Studium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Generale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Maastricht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 1 </a:t>
            </a:r>
            <a:r>
              <a:rPr kumimoji="0" lang="mr-IN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Mangal" panose="02040503050203030202" pitchFamily="18" charset="0"/>
              </a:rPr>
              <a:t>–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Nov 29,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1D84AD-DBE3-D12E-F0DE-58AFFE427206}"/>
              </a:ext>
            </a:extLst>
          </p:cNvPr>
          <p:cNvSpPr txBox="1"/>
          <p:nvPr/>
        </p:nvSpPr>
        <p:spPr>
          <a:xfrm>
            <a:off x="8769072" y="735354"/>
            <a:ext cx="1243097" cy="430887"/>
          </a:xfrm>
          <a:prstGeom prst="rect">
            <a:avLst/>
          </a:prstGeom>
          <a:solidFill>
            <a:schemeClr val="accent1">
              <a:lumMod val="50000"/>
              <a:alpha val="6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A0BEFD-EB8A-0936-36B8-D31F4866F9D8}"/>
              </a:ext>
            </a:extLst>
          </p:cNvPr>
          <p:cNvSpPr txBox="1"/>
          <p:nvPr/>
        </p:nvSpPr>
        <p:spPr>
          <a:xfrm>
            <a:off x="8769072" y="3807971"/>
            <a:ext cx="1263936" cy="430887"/>
          </a:xfrm>
          <a:prstGeom prst="rect">
            <a:avLst/>
          </a:prstGeom>
          <a:solidFill>
            <a:schemeClr val="bg1">
              <a:lumMod val="50000"/>
              <a:alpha val="60000"/>
            </a:schemeClr>
          </a:solidFill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</a:t>
            </a:r>
          </a:p>
        </p:txBody>
      </p:sp>
    </p:spTree>
    <p:extLst>
      <p:ext uri="{BB962C8B-B14F-4D97-AF65-F5344CB8AC3E}">
        <p14:creationId xmlns:p14="http://schemas.microsoft.com/office/powerpoint/2010/main" val="3880267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 4">
            <a:extLst>
              <a:ext uri="{FF2B5EF4-FFF2-40B4-BE49-F238E27FC236}">
                <a16:creationId xmlns:a16="http://schemas.microsoft.com/office/drawing/2014/main" id="{23B73ADC-E304-FD4F-9953-B4A01AF26C1C}"/>
              </a:ext>
            </a:extLst>
          </p:cNvPr>
          <p:cNvGrpSpPr>
            <a:grpSpLocks/>
          </p:cNvGrpSpPr>
          <p:nvPr/>
        </p:nvGrpSpPr>
        <p:grpSpPr bwMode="auto">
          <a:xfrm>
            <a:off x="556651" y="2882953"/>
            <a:ext cx="5767952" cy="3857117"/>
            <a:chOff x="-116289" y="270164"/>
            <a:chExt cx="9060026" cy="6435436"/>
          </a:xfrm>
        </p:grpSpPr>
        <p:pic>
          <p:nvPicPr>
            <p:cNvPr id="65" name="Picture 2" descr="http://spiff.rit.edu/classes/phys314/lectures/period/color_table.gif">
              <a:extLst>
                <a:ext uri="{FF2B5EF4-FFF2-40B4-BE49-F238E27FC236}">
                  <a16:creationId xmlns:a16="http://schemas.microsoft.com/office/drawing/2014/main" id="{05AA1C34-C646-C640-9A99-634B9110F5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289" y="270164"/>
              <a:ext cx="9060026" cy="6435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BFE52ACE-F117-6E43-950E-E940F1E7E684}"/>
                </a:ext>
              </a:extLst>
            </p:cNvPr>
            <p:cNvSpPr/>
            <p:nvPr/>
          </p:nvSpPr>
          <p:spPr>
            <a:xfrm>
              <a:off x="1295423" y="416207"/>
              <a:ext cx="4648284" cy="1869991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endParaRPr>
            </a:p>
          </p:txBody>
        </p:sp>
      </p:grpSp>
      <p:pic>
        <p:nvPicPr>
          <p:cNvPr id="616450" name="Picture 2" descr="apol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5009" y="1601265"/>
            <a:ext cx="4837112" cy="4837112"/>
          </a:xfrm>
          <a:prstGeom prst="rect">
            <a:avLst/>
          </a:prstGeom>
          <a:noFill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089291" y="277814"/>
            <a:ext cx="4213225" cy="2486025"/>
            <a:chOff x="0" y="175"/>
            <a:chExt cx="2654" cy="1566"/>
          </a:xfrm>
        </p:grpSpPr>
        <p:pic>
          <p:nvPicPr>
            <p:cNvPr id="616453" name="Picture 5" descr="atoom_3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175"/>
              <a:ext cx="726" cy="775"/>
            </a:xfrm>
            <a:prstGeom prst="rect">
              <a:avLst/>
            </a:prstGeom>
            <a:noFill/>
          </p:spPr>
        </p:pic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64" y="427"/>
              <a:ext cx="1152" cy="781"/>
              <a:chOff x="264" y="427"/>
              <a:chExt cx="1152" cy="781"/>
            </a:xfrm>
          </p:grpSpPr>
          <p:sp>
            <p:nvSpPr>
              <p:cNvPr id="616455" name="Oval 7"/>
              <p:cNvSpPr>
                <a:spLocks noChangeArrowheads="1"/>
              </p:cNvSpPr>
              <p:nvPr/>
            </p:nvSpPr>
            <p:spPr bwMode="auto">
              <a:xfrm rot="11755492" flipH="1">
                <a:off x="320" y="514"/>
                <a:ext cx="68" cy="68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rot="10800000"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56" name="Oval 8"/>
              <p:cNvSpPr>
                <a:spLocks noChangeArrowheads="1"/>
              </p:cNvSpPr>
              <p:nvPr/>
            </p:nvSpPr>
            <p:spPr bwMode="auto">
              <a:xfrm rot="11755492" flipH="1">
                <a:off x="716" y="522"/>
                <a:ext cx="700" cy="68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57" name="Line 9"/>
              <p:cNvSpPr>
                <a:spLocks noChangeShapeType="1"/>
              </p:cNvSpPr>
              <p:nvPr/>
            </p:nvSpPr>
            <p:spPr bwMode="auto">
              <a:xfrm rot="11755492" flipH="1">
                <a:off x="368" y="427"/>
                <a:ext cx="655" cy="181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58" name="Line 10"/>
              <p:cNvSpPr>
                <a:spLocks noChangeShapeType="1"/>
              </p:cNvSpPr>
              <p:nvPr/>
            </p:nvSpPr>
            <p:spPr bwMode="auto">
              <a:xfrm rot="11755492" flipH="1" flipV="1">
                <a:off x="264" y="651"/>
                <a:ext cx="636" cy="383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pic>
          <p:nvPicPr>
            <p:cNvPr id="616459" name="Picture 11" descr="atoomkern_3D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90" y="607"/>
              <a:ext cx="522" cy="502"/>
            </a:xfrm>
            <a:prstGeom prst="rect">
              <a:avLst/>
            </a:prstGeom>
            <a:noFill/>
          </p:spPr>
        </p:pic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899" y="909"/>
              <a:ext cx="834" cy="584"/>
              <a:chOff x="899" y="909"/>
              <a:chExt cx="834" cy="584"/>
            </a:xfrm>
          </p:grpSpPr>
          <p:sp>
            <p:nvSpPr>
              <p:cNvPr id="616461" name="Oval 13"/>
              <p:cNvSpPr>
                <a:spLocks noChangeArrowheads="1"/>
              </p:cNvSpPr>
              <p:nvPr/>
            </p:nvSpPr>
            <p:spPr bwMode="auto">
              <a:xfrm rot="1678034">
                <a:off x="963" y="909"/>
                <a:ext cx="119" cy="126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62" name="Oval 14"/>
              <p:cNvSpPr>
                <a:spLocks noChangeArrowheads="1"/>
              </p:cNvSpPr>
              <p:nvPr/>
            </p:nvSpPr>
            <p:spPr bwMode="auto">
              <a:xfrm rot="1678034">
                <a:off x="1332" y="1088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63" name="Line 15"/>
              <p:cNvSpPr>
                <a:spLocks noChangeShapeType="1"/>
              </p:cNvSpPr>
              <p:nvPr/>
            </p:nvSpPr>
            <p:spPr bwMode="auto">
              <a:xfrm rot="1678034">
                <a:off x="899" y="1141"/>
                <a:ext cx="584" cy="18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64" name="Line 16"/>
              <p:cNvSpPr>
                <a:spLocks noChangeShapeType="1"/>
              </p:cNvSpPr>
              <p:nvPr/>
            </p:nvSpPr>
            <p:spPr bwMode="auto">
              <a:xfrm rot="1678034" flipV="1">
                <a:off x="1037" y="958"/>
                <a:ext cx="585" cy="99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1027" y="531"/>
              <a:ext cx="996" cy="414"/>
              <a:chOff x="1027" y="531"/>
              <a:chExt cx="996" cy="414"/>
            </a:xfrm>
          </p:grpSpPr>
          <p:sp>
            <p:nvSpPr>
              <p:cNvPr id="616466" name="Oval 18"/>
              <p:cNvSpPr>
                <a:spLocks noChangeArrowheads="1"/>
              </p:cNvSpPr>
              <p:nvPr/>
            </p:nvSpPr>
            <p:spPr bwMode="auto">
              <a:xfrm rot="128902">
                <a:off x="1622" y="540"/>
                <a:ext cx="401" cy="405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67" name="Oval 19"/>
              <p:cNvSpPr>
                <a:spLocks noChangeArrowheads="1"/>
              </p:cNvSpPr>
              <p:nvPr/>
            </p:nvSpPr>
            <p:spPr bwMode="auto">
              <a:xfrm rot="128902">
                <a:off x="1027" y="661"/>
                <a:ext cx="116" cy="12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68" name="Line 20"/>
              <p:cNvSpPr>
                <a:spLocks noChangeShapeType="1"/>
              </p:cNvSpPr>
              <p:nvPr/>
            </p:nvSpPr>
            <p:spPr bwMode="auto">
              <a:xfrm rot="128902">
                <a:off x="1070" y="793"/>
                <a:ext cx="711" cy="13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69" name="Line 21"/>
              <p:cNvSpPr>
                <a:spLocks noChangeShapeType="1"/>
              </p:cNvSpPr>
              <p:nvPr/>
            </p:nvSpPr>
            <p:spPr bwMode="auto">
              <a:xfrm rot="128902" flipV="1">
                <a:off x="1074" y="531"/>
                <a:ext cx="716" cy="142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1667" y="581"/>
              <a:ext cx="317" cy="324"/>
              <a:chOff x="1667" y="581"/>
              <a:chExt cx="317" cy="324"/>
            </a:xfrm>
          </p:grpSpPr>
          <p:pic>
            <p:nvPicPr>
              <p:cNvPr id="616471" name="Picture 23" descr="bolletje_3D_rood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667" y="581"/>
                <a:ext cx="317" cy="324"/>
              </a:xfrm>
              <a:prstGeom prst="rect">
                <a:avLst/>
              </a:prstGeom>
              <a:noFill/>
            </p:spPr>
          </p:pic>
          <p:pic>
            <p:nvPicPr>
              <p:cNvPr id="616472" name="Picture 24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786" y="772"/>
                <a:ext cx="94" cy="97"/>
              </a:xfrm>
              <a:prstGeom prst="rect">
                <a:avLst/>
              </a:prstGeom>
              <a:noFill/>
            </p:spPr>
          </p:pic>
          <p:pic>
            <p:nvPicPr>
              <p:cNvPr id="616473" name="Picture 25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714" y="639"/>
                <a:ext cx="95" cy="96"/>
              </a:xfrm>
              <a:prstGeom prst="rect">
                <a:avLst/>
              </a:prstGeom>
              <a:noFill/>
            </p:spPr>
          </p:pic>
          <p:pic>
            <p:nvPicPr>
              <p:cNvPr id="616474" name="Picture 26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854" y="657"/>
                <a:ext cx="94" cy="97"/>
              </a:xfrm>
              <a:prstGeom prst="rect">
                <a:avLst/>
              </a:prstGeom>
              <a:noFill/>
            </p:spPr>
          </p:pic>
        </p:grpSp>
        <p:grpSp>
          <p:nvGrpSpPr>
            <p:cNvPr id="7" name="Group 27"/>
            <p:cNvGrpSpPr>
              <a:grpSpLocks/>
            </p:cNvGrpSpPr>
            <p:nvPr/>
          </p:nvGrpSpPr>
          <p:grpSpPr bwMode="auto">
            <a:xfrm>
              <a:off x="1380" y="1134"/>
              <a:ext cx="305" cy="312"/>
              <a:chOff x="1380" y="1134"/>
              <a:chExt cx="305" cy="312"/>
            </a:xfrm>
          </p:grpSpPr>
          <p:pic>
            <p:nvPicPr>
              <p:cNvPr id="616476" name="Picture 28" descr="bolletje_3D_blauw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380" y="1134"/>
                <a:ext cx="305" cy="312"/>
              </a:xfrm>
              <a:prstGeom prst="rect">
                <a:avLst/>
              </a:prstGeom>
              <a:noFill/>
            </p:spPr>
          </p:pic>
          <p:pic>
            <p:nvPicPr>
              <p:cNvPr id="616477" name="Picture 29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552" y="1210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8" name="Picture 30" descr="bolletje_3D_geel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433" y="1179"/>
                <a:ext cx="95" cy="97"/>
              </a:xfrm>
              <a:prstGeom prst="rect">
                <a:avLst/>
              </a:prstGeom>
              <a:noFill/>
            </p:spPr>
          </p:pic>
          <p:pic>
            <p:nvPicPr>
              <p:cNvPr id="616479" name="Picture 31" descr="bolletje_3D_groen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478" y="1307"/>
                <a:ext cx="94" cy="97"/>
              </a:xfrm>
              <a:prstGeom prst="rect">
                <a:avLst/>
              </a:prstGeom>
              <a:noFill/>
            </p:spPr>
          </p:pic>
        </p:grpSp>
        <p:pic>
          <p:nvPicPr>
            <p:cNvPr id="616480" name="Picture 32" descr="bolletje_3D_groen_d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334" y="744"/>
              <a:ext cx="255" cy="261"/>
            </a:xfrm>
            <a:prstGeom prst="rect">
              <a:avLst/>
            </a:prstGeom>
            <a:noFill/>
          </p:spPr>
        </p:pic>
        <p:pic>
          <p:nvPicPr>
            <p:cNvPr id="616481" name="Picture 33" descr="bolletje_3D_geel_u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994" y="1415"/>
              <a:ext cx="262" cy="268"/>
            </a:xfrm>
            <a:prstGeom prst="rect">
              <a:avLst/>
            </a:prstGeom>
            <a:noFill/>
          </p:spPr>
        </p:pic>
        <p:grpSp>
          <p:nvGrpSpPr>
            <p:cNvPr id="8" name="Group 34"/>
            <p:cNvGrpSpPr>
              <a:grpSpLocks/>
            </p:cNvGrpSpPr>
            <p:nvPr/>
          </p:nvGrpSpPr>
          <p:grpSpPr bwMode="auto">
            <a:xfrm>
              <a:off x="1500" y="1207"/>
              <a:ext cx="812" cy="534"/>
              <a:chOff x="1500" y="1207"/>
              <a:chExt cx="812" cy="534"/>
            </a:xfrm>
          </p:grpSpPr>
          <p:sp>
            <p:nvSpPr>
              <p:cNvPr id="616483" name="Oval 35"/>
              <p:cNvSpPr>
                <a:spLocks noChangeArrowheads="1"/>
              </p:cNvSpPr>
              <p:nvPr/>
            </p:nvSpPr>
            <p:spPr bwMode="auto">
              <a:xfrm rot="1517843">
                <a:off x="1553" y="1207"/>
                <a:ext cx="94" cy="10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84" name="Oval 36"/>
              <p:cNvSpPr>
                <a:spLocks noChangeArrowheads="1"/>
              </p:cNvSpPr>
              <p:nvPr/>
            </p:nvSpPr>
            <p:spPr bwMode="auto">
              <a:xfrm rot="1517843">
                <a:off x="1924" y="1350"/>
                <a:ext cx="388" cy="391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85" name="Line 37"/>
              <p:cNvSpPr>
                <a:spLocks noChangeShapeType="1"/>
              </p:cNvSpPr>
              <p:nvPr/>
            </p:nvSpPr>
            <p:spPr bwMode="auto">
              <a:xfrm rot="1517843">
                <a:off x="1500" y="1406"/>
                <a:ext cx="554" cy="177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86" name="Line 38"/>
              <p:cNvSpPr>
                <a:spLocks noChangeShapeType="1"/>
              </p:cNvSpPr>
              <p:nvPr/>
            </p:nvSpPr>
            <p:spPr bwMode="auto">
              <a:xfrm rot="1517843" flipV="1">
                <a:off x="1609" y="1230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39"/>
            <p:cNvGrpSpPr>
              <a:grpSpLocks/>
            </p:cNvGrpSpPr>
            <p:nvPr/>
          </p:nvGrpSpPr>
          <p:grpSpPr bwMode="auto">
            <a:xfrm>
              <a:off x="1839" y="612"/>
              <a:ext cx="815" cy="461"/>
              <a:chOff x="1839" y="612"/>
              <a:chExt cx="815" cy="461"/>
            </a:xfrm>
          </p:grpSpPr>
          <p:sp>
            <p:nvSpPr>
              <p:cNvPr id="616488" name="Oval 40"/>
              <p:cNvSpPr>
                <a:spLocks noChangeArrowheads="1"/>
              </p:cNvSpPr>
              <p:nvPr/>
            </p:nvSpPr>
            <p:spPr bwMode="auto">
              <a:xfrm rot="823087">
                <a:off x="1847" y="650"/>
                <a:ext cx="94" cy="99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89" name="Oval 41"/>
              <p:cNvSpPr>
                <a:spLocks noChangeArrowheads="1"/>
              </p:cNvSpPr>
              <p:nvPr/>
            </p:nvSpPr>
            <p:spPr bwMode="auto">
              <a:xfrm rot="823087">
                <a:off x="2266" y="683"/>
                <a:ext cx="388" cy="390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90" name="Line 42"/>
              <p:cNvSpPr>
                <a:spLocks noChangeShapeType="1"/>
              </p:cNvSpPr>
              <p:nvPr/>
            </p:nvSpPr>
            <p:spPr bwMode="auto">
              <a:xfrm rot="823087">
                <a:off x="1839" y="808"/>
                <a:ext cx="554" cy="17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91" name="Line 43"/>
              <p:cNvSpPr>
                <a:spLocks noChangeShapeType="1"/>
              </p:cNvSpPr>
              <p:nvPr/>
            </p:nvSpPr>
            <p:spPr bwMode="auto">
              <a:xfrm rot="823087" flipV="1">
                <a:off x="1903" y="612"/>
                <a:ext cx="578" cy="108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44"/>
            <p:cNvGrpSpPr>
              <a:grpSpLocks/>
            </p:cNvGrpSpPr>
            <p:nvPr/>
          </p:nvGrpSpPr>
          <p:grpSpPr bwMode="auto">
            <a:xfrm>
              <a:off x="138" y="879"/>
              <a:ext cx="465" cy="808"/>
              <a:chOff x="138" y="879"/>
              <a:chExt cx="465" cy="808"/>
            </a:xfrm>
          </p:grpSpPr>
          <p:sp>
            <p:nvSpPr>
              <p:cNvPr id="616493" name="Oval 45"/>
              <p:cNvSpPr>
                <a:spLocks noChangeArrowheads="1"/>
              </p:cNvSpPr>
              <p:nvPr/>
            </p:nvSpPr>
            <p:spPr bwMode="auto">
              <a:xfrm rot="15885661" flipH="1">
                <a:off x="398" y="880"/>
                <a:ext cx="55" cy="54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vert="eaVert"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616494" name="Oval 46"/>
              <p:cNvSpPr>
                <a:spLocks noChangeArrowheads="1"/>
              </p:cNvSpPr>
              <p:nvPr/>
            </p:nvSpPr>
            <p:spPr bwMode="auto">
              <a:xfrm rot="15885661" flipH="1">
                <a:off x="132" y="1216"/>
                <a:ext cx="479" cy="463"/>
              </a:xfrm>
              <a:prstGeom prst="ellips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95" name="Line 47"/>
              <p:cNvSpPr>
                <a:spLocks noChangeShapeType="1"/>
              </p:cNvSpPr>
              <p:nvPr/>
            </p:nvSpPr>
            <p:spPr bwMode="auto">
              <a:xfrm rot="15885661" flipH="1">
                <a:off x="291" y="1079"/>
                <a:ext cx="448" cy="9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  <p:sp>
            <p:nvSpPr>
              <p:cNvPr id="616496" name="Line 48"/>
              <p:cNvSpPr>
                <a:spLocks noChangeShapeType="1"/>
              </p:cNvSpPr>
              <p:nvPr/>
            </p:nvSpPr>
            <p:spPr bwMode="auto">
              <a:xfrm rot="-5714339" flipH="1" flipV="1">
                <a:off x="60" y="985"/>
                <a:ext cx="442" cy="285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p:grpSp>
        <p:pic>
          <p:nvPicPr>
            <p:cNvPr id="616497" name="Picture 49" descr="bolletje_3D_bruin_e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23" y="1288"/>
              <a:ext cx="302" cy="308"/>
            </a:xfrm>
            <a:prstGeom prst="rect">
              <a:avLst/>
            </a:prstGeom>
            <a:noFill/>
          </p:spPr>
        </p:pic>
        <p:grpSp>
          <p:nvGrpSpPr>
            <p:cNvPr id="11" name="Group 50"/>
            <p:cNvGrpSpPr>
              <a:grpSpLocks/>
            </p:cNvGrpSpPr>
            <p:nvPr/>
          </p:nvGrpSpPr>
          <p:grpSpPr bwMode="auto">
            <a:xfrm>
              <a:off x="1384" y="582"/>
              <a:ext cx="612" cy="864"/>
              <a:chOff x="1384" y="582"/>
              <a:chExt cx="612" cy="864"/>
            </a:xfrm>
          </p:grpSpPr>
          <p:pic>
            <p:nvPicPr>
              <p:cNvPr id="616499" name="Picture 51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658" y="582"/>
                <a:ext cx="338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616500" name="Picture 52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384" y="1130"/>
                <a:ext cx="316" cy="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sp>
        <p:nvSpPr>
          <p:cNvPr id="616502" name="AutoShape 54"/>
          <p:cNvSpPr>
            <a:spLocks noChangeArrowheads="1"/>
          </p:cNvSpPr>
          <p:nvPr/>
        </p:nvSpPr>
        <p:spPr bwMode="auto">
          <a:xfrm>
            <a:off x="2927351" y="2746114"/>
            <a:ext cx="295275" cy="629483"/>
          </a:xfrm>
          <a:prstGeom prst="downArrow">
            <a:avLst>
              <a:gd name="adj1" fmla="val 50000"/>
              <a:gd name="adj2" fmla="val 72581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16503" name="Freeform 55"/>
          <p:cNvSpPr>
            <a:spLocks/>
          </p:cNvSpPr>
          <p:nvPr/>
        </p:nvSpPr>
        <p:spPr bwMode="auto">
          <a:xfrm>
            <a:off x="6460762" y="3717558"/>
            <a:ext cx="644288" cy="404734"/>
          </a:xfrm>
          <a:custGeom>
            <a:avLst/>
            <a:gdLst/>
            <a:ahLst/>
            <a:cxnLst>
              <a:cxn ang="0">
                <a:pos x="0" y="390"/>
              </a:cxn>
              <a:cxn ang="0">
                <a:pos x="641" y="0"/>
              </a:cxn>
            </a:cxnLst>
            <a:rect l="0" t="0" r="r" b="b"/>
            <a:pathLst>
              <a:path w="641" h="390">
                <a:moveTo>
                  <a:pt x="0" y="390"/>
                </a:moveTo>
                <a:cubicBezTo>
                  <a:pt x="267" y="227"/>
                  <a:pt x="534" y="65"/>
                  <a:pt x="641" y="0"/>
                </a:cubicBezTo>
              </a:path>
            </a:pathLst>
          </a:custGeom>
          <a:noFill/>
          <a:ln w="127000" cap="flat" cmpd="sng">
            <a:solidFill>
              <a:srgbClr val="FFFF99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64536" y="1854263"/>
            <a:ext cx="2354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6D6FF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‘Lego blocks’ </a:t>
            </a:r>
            <a:r>
              <a:rPr lang="en-US" dirty="0">
                <a:solidFill>
                  <a:srgbClr val="76D6FF"/>
                </a:solidFill>
                <a:latin typeface="Calibri" charset="0"/>
                <a:ea typeface="Calibri" charset="0"/>
                <a:cs typeface="Calibri" charset="0"/>
              </a:rPr>
              <a:t> of nature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6D6FF"/>
              </a:solidFill>
              <a:effectLst/>
              <a:uLnTx/>
              <a:uFillTx/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7F1ABECD-7FA2-B549-8F7E-2008DBCB1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0"/>
            <a:ext cx="7837161" cy="762000"/>
          </a:xfrm>
        </p:spPr>
        <p:txBody>
          <a:bodyPr/>
          <a:lstStyle/>
          <a:p>
            <a:r>
              <a:rPr lang="nl-NL" dirty="0" err="1">
                <a:solidFill>
                  <a:schemeClr val="bg1"/>
                </a:solidFill>
                <a:cs typeface="Helvetica Neue Light"/>
              </a:rPr>
              <a:t>Stable</a:t>
            </a:r>
            <a:r>
              <a:rPr lang="nl-NL" dirty="0">
                <a:solidFill>
                  <a:schemeClr val="bg1"/>
                </a:solidFill>
                <a:cs typeface="Helvetica Neue Light"/>
              </a:rPr>
              <a:t> Matter on Earth</a:t>
            </a:r>
          </a:p>
        </p:txBody>
      </p:sp>
      <p:sp>
        <p:nvSpPr>
          <p:cNvPr id="59" name="Text Box 56">
            <a:extLst>
              <a:ext uri="{FF2B5EF4-FFF2-40B4-BE49-F238E27FC236}">
                <a16:creationId xmlns:a16="http://schemas.microsoft.com/office/drawing/2014/main" id="{52794362-28FA-174C-8340-226F1FDF7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670" y="3469735"/>
            <a:ext cx="2366963" cy="40011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FFFFFF"/>
                </a:solidFill>
                <a:latin typeface="Tahoma" pitchFamily="34" charset="0"/>
              </a:rPr>
              <a:t>Mendeleev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system</a:t>
            </a:r>
          </a:p>
        </p:txBody>
      </p:sp>
      <p:pic>
        <p:nvPicPr>
          <p:cNvPr id="12" name="Picture 11" descr="Zoervleis.jpg">
            <a:extLst>
              <a:ext uri="{FF2B5EF4-FFF2-40B4-BE49-F238E27FC236}">
                <a16:creationId xmlns:a16="http://schemas.microsoft.com/office/drawing/2014/main" id="{75F91B35-A14C-31C5-B953-433713D1480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80055" y="3000365"/>
            <a:ext cx="4035576" cy="18916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CAAC455-D904-1CC0-6188-83C60B139F16}"/>
              </a:ext>
            </a:extLst>
          </p:cNvPr>
          <p:cNvSpPr txBox="1"/>
          <p:nvPr/>
        </p:nvSpPr>
        <p:spPr>
          <a:xfrm>
            <a:off x="8946600" y="4479315"/>
            <a:ext cx="1881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Zoer-vleis</a:t>
            </a:r>
            <a:r>
              <a:rPr lang="mr-IN" sz="2400" dirty="0">
                <a:solidFill>
                  <a:schemeClr val="bg1"/>
                </a:solidFill>
              </a:rPr>
              <a:t>…</a:t>
            </a:r>
            <a:r>
              <a:rPr lang="en-US" sz="2400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751F583-EED2-0F47-8ABE-B0E71F5E06A4}"/>
              </a:ext>
            </a:extLst>
          </p:cNvPr>
          <p:cNvSpPr txBox="1"/>
          <p:nvPr/>
        </p:nvSpPr>
        <p:spPr>
          <a:xfrm>
            <a:off x="7648925" y="2896891"/>
            <a:ext cx="1246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Even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1414772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6502" grpId="0" animBg="1"/>
      <p:bldP spid="616503" grpId="0" animBg="1"/>
      <p:bldP spid="59" grpId="0"/>
      <p:bldP spid="14" grpId="0"/>
      <p:bldP spid="6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D118900-9626-444A-A5DD-1BB0A78CFD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00" t="12955" r="20101" b="8978"/>
          <a:stretch/>
        </p:blipFill>
        <p:spPr>
          <a:xfrm>
            <a:off x="6190140" y="3469100"/>
            <a:ext cx="5671115" cy="332051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C585E-994D-D94C-B719-0E5AE37F5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74453-8E7B-A64C-BA13-EDE5B508E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EC5842F-F0CB-F249-8B25-FB0AB01B25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0" b="27083"/>
          <a:stretch/>
        </p:blipFill>
        <p:spPr bwMode="auto">
          <a:xfrm>
            <a:off x="247076" y="104493"/>
            <a:ext cx="5804357" cy="3296797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erntoday">
            <a:extLst>
              <a:ext uri="{FF2B5EF4-FFF2-40B4-BE49-F238E27FC236}">
                <a16:creationId xmlns:a16="http://schemas.microsoft.com/office/drawing/2014/main" id="{15010173-4EA5-5744-BDCE-15D95FE4AA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b="5015"/>
          <a:stretch/>
        </p:blipFill>
        <p:spPr bwMode="auto">
          <a:xfrm>
            <a:off x="6182134" y="136192"/>
            <a:ext cx="5687128" cy="32461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8" name="Picture 7" descr="cern-lhc-aerial.jpg">
            <a:extLst>
              <a:ext uri="{FF2B5EF4-FFF2-40B4-BE49-F238E27FC236}">
                <a16:creationId xmlns:a16="http://schemas.microsoft.com/office/drawing/2014/main" id="{D6C0B893-B7EE-BC4C-86AE-893832371B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682" b="8538"/>
          <a:stretch/>
        </p:blipFill>
        <p:spPr>
          <a:xfrm>
            <a:off x="238897" y="3496851"/>
            <a:ext cx="5804357" cy="329679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61DFD0-AE90-5848-88D7-05977E126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130"/>
            <a:ext cx="6308203" cy="762000"/>
          </a:xfrm>
        </p:spPr>
        <p:txBody>
          <a:bodyPr/>
          <a:lstStyle/>
          <a:p>
            <a:r>
              <a:rPr lang="en-NL" dirty="0"/>
              <a:t>CERN: particle physics lab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652CE6-F25F-F442-9D73-7B520079ED57}"/>
              </a:ext>
            </a:extLst>
          </p:cNvPr>
          <p:cNvGrpSpPr/>
          <p:nvPr/>
        </p:nvGrpSpPr>
        <p:grpSpPr>
          <a:xfrm>
            <a:off x="7882983" y="4124147"/>
            <a:ext cx="2935280" cy="2492494"/>
            <a:chOff x="7882983" y="4124147"/>
            <a:chExt cx="2935280" cy="2492494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1246508-9D68-E44F-A81F-9ABCD8591586}"/>
                </a:ext>
              </a:extLst>
            </p:cNvPr>
            <p:cNvSpPr txBox="1"/>
            <p:nvPr/>
          </p:nvSpPr>
          <p:spPr>
            <a:xfrm rot="19149529">
              <a:off x="7882983" y="5876170"/>
              <a:ext cx="1718076" cy="356978"/>
            </a:xfrm>
            <a:prstGeom prst="rect">
              <a:avLst/>
            </a:prstGeom>
            <a:noFill/>
          </p:spPr>
          <p:txBody>
            <a:bodyPr wrap="none" lIns="79205" tIns="39603" rIns="79205" bIns="39603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Helvetica Neue Light"/>
                  <a:ea typeface="+mn-ea"/>
                  <a:cs typeface="Helvetica Neue Light"/>
                </a:rPr>
                <a:t>Particle beam 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DC977E-8489-AE4F-86EC-BA8C80C4A029}"/>
                </a:ext>
              </a:extLst>
            </p:cNvPr>
            <p:cNvSpPr txBox="1"/>
            <p:nvPr/>
          </p:nvSpPr>
          <p:spPr>
            <a:xfrm rot="18734337">
              <a:off x="9710552" y="4804696"/>
              <a:ext cx="1718076" cy="356978"/>
            </a:xfrm>
            <a:prstGeom prst="rect">
              <a:avLst/>
            </a:prstGeom>
            <a:noFill/>
          </p:spPr>
          <p:txBody>
            <a:bodyPr wrap="none" lIns="79205" tIns="39603" rIns="79205" bIns="39603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Helvetica Neue Light"/>
                  <a:ea typeface="+mn-ea"/>
                  <a:cs typeface="Helvetica Neue Light"/>
                </a:rPr>
                <a:t>Particle beam 2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9D35E13-E0AF-C34E-A164-E150DF635514}"/>
                </a:ext>
              </a:extLst>
            </p:cNvPr>
            <p:cNvCxnSpPr>
              <a:cxnSpLocks/>
            </p:cNvCxnSpPr>
            <p:nvPr/>
          </p:nvCxnSpPr>
          <p:spPr bwMode="auto">
            <a:xfrm rot="21084949" flipV="1">
              <a:off x="8229063" y="5706623"/>
              <a:ext cx="1431302" cy="910018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5191DE9-BF86-D342-9C85-F8E90628DD3B}"/>
                </a:ext>
              </a:extLst>
            </p:cNvPr>
            <p:cNvCxnSpPr>
              <a:cxnSpLocks/>
            </p:cNvCxnSpPr>
            <p:nvPr/>
          </p:nvCxnSpPr>
          <p:spPr bwMode="auto">
            <a:xfrm rot="21084949" flipH="1">
              <a:off x="9724400" y="4585936"/>
              <a:ext cx="1093863" cy="765446"/>
            </a:xfrm>
            <a:prstGeom prst="straightConnector1">
              <a:avLst/>
            </a:prstGeom>
            <a:solidFill>
              <a:schemeClr val="accent1"/>
            </a:solidFill>
            <a:ln w="635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20812824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62502-E8A3-BB48-B733-72E49F337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F2DF1-A874-D041-89E9-38EB5353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28387AC1-B171-4B4B-8B3A-CF07030C10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10000" contrast="20000"/>
          </a:blip>
          <a:srcRect t="5714" b="5714"/>
          <a:stretch/>
        </p:blipFill>
        <p:spPr bwMode="auto">
          <a:xfrm>
            <a:off x="6554288" y="3427102"/>
            <a:ext cx="5034415" cy="334916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8" name="Picture 5" descr="tor_bar_1006_004">
            <a:extLst>
              <a:ext uri="{FF2B5EF4-FFF2-40B4-BE49-F238E27FC236}">
                <a16:creationId xmlns:a16="http://schemas.microsoft.com/office/drawing/2014/main" id="{229B4D8C-6D90-7C47-B021-31F471705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6245" y="3427102"/>
            <a:ext cx="5129623" cy="334056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" name="Picture 2" descr="des_und_0106_001">
            <a:extLst>
              <a:ext uri="{FF2B5EF4-FFF2-40B4-BE49-F238E27FC236}">
                <a16:creationId xmlns:a16="http://schemas.microsoft.com/office/drawing/2014/main" id="{B4A7A290-B9F6-7A45-968B-C95BA6D95F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2" b="14981"/>
          <a:stretch/>
        </p:blipFill>
        <p:spPr bwMode="auto">
          <a:xfrm>
            <a:off x="6554287" y="92026"/>
            <a:ext cx="5034416" cy="3293036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Wouter\Pictures\atlas-underground.jpg">
            <a:extLst>
              <a:ext uri="{FF2B5EF4-FFF2-40B4-BE49-F238E27FC236}">
                <a16:creationId xmlns:a16="http://schemas.microsoft.com/office/drawing/2014/main" id="{8B1A7E86-8B6D-904D-8AD7-3F202999BA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t="9117" b="7321"/>
          <a:stretch/>
        </p:blipFill>
        <p:spPr bwMode="auto">
          <a:xfrm>
            <a:off x="817777" y="118048"/>
            <a:ext cx="5112703" cy="320420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DC2361-DFC6-0842-8924-D32D65330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9668" y="0"/>
            <a:ext cx="7690757" cy="762000"/>
          </a:xfrm>
          <a:solidFill>
            <a:schemeClr val="tx1">
              <a:alpha val="40000"/>
            </a:schemeClr>
          </a:solidFill>
        </p:spPr>
        <p:txBody>
          <a:bodyPr/>
          <a:lstStyle/>
          <a:p>
            <a:r>
              <a:rPr lang="en-NL" dirty="0"/>
              <a:t>Construction of the Atlas detector at LHC</a:t>
            </a:r>
          </a:p>
        </p:txBody>
      </p:sp>
    </p:spTree>
    <p:extLst>
      <p:ext uri="{BB962C8B-B14F-4D97-AF65-F5344CB8AC3E}">
        <p14:creationId xmlns:p14="http://schemas.microsoft.com/office/powerpoint/2010/main" val="292429373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9A2A4C-48B4-DB10-FD8E-6F7262F7F61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12191999" cy="685799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8114" y="584729"/>
            <a:ext cx="37986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Largest “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photocamera</a:t>
            </a:r>
            <a:r>
              <a:rPr lang="en-US" sz="2000" i="1" dirty="0">
                <a:solidFill>
                  <a:srgbClr val="0432FF"/>
                </a:solidFill>
                <a:latin typeface="Tahoma"/>
              </a:rPr>
              <a:t>”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on earth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45 m x 25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3000 </a:t>
            </a:r>
            <a:r>
              <a:rPr lang="en-US" sz="2000" i="1" dirty="0" err="1">
                <a:solidFill>
                  <a:srgbClr val="0432FF"/>
                </a:solidFill>
                <a:latin typeface="Tahoma"/>
              </a:rPr>
              <a:t>ph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ysicists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5466">
            <a:off x="2268828" y="1921682"/>
            <a:ext cx="7620010" cy="448605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dirty="0">
                <a:solidFill>
                  <a:schemeClr val="bg1"/>
                </a:solidFill>
              </a:rPr>
              <a:t> Atlas Experiment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D375232D-1CEB-11F4-67E0-949D5CEB69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731" t="12722" r="4839" b="13736"/>
          <a:stretch>
            <a:fillRect/>
          </a:stretch>
        </p:blipFill>
        <p:spPr>
          <a:xfrm>
            <a:off x="3287354" y="2118687"/>
            <a:ext cx="6012816" cy="3882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47" extrusionOk="0">
                <a:moveTo>
                  <a:pt x="4842" y="3"/>
                </a:moveTo>
                <a:cubicBezTo>
                  <a:pt x="4809" y="19"/>
                  <a:pt x="4825" y="94"/>
                  <a:pt x="4892" y="237"/>
                </a:cubicBezTo>
                <a:cubicBezTo>
                  <a:pt x="4946" y="352"/>
                  <a:pt x="5007" y="502"/>
                  <a:pt x="5027" y="572"/>
                </a:cubicBezTo>
                <a:cubicBezTo>
                  <a:pt x="5060" y="685"/>
                  <a:pt x="5221" y="1074"/>
                  <a:pt x="5409" y="1496"/>
                </a:cubicBezTo>
                <a:cubicBezTo>
                  <a:pt x="5445" y="1578"/>
                  <a:pt x="5609" y="1930"/>
                  <a:pt x="5771" y="2277"/>
                </a:cubicBezTo>
                <a:cubicBezTo>
                  <a:pt x="5934" y="2623"/>
                  <a:pt x="6118" y="3042"/>
                  <a:pt x="6179" y="3208"/>
                </a:cubicBezTo>
                <a:cubicBezTo>
                  <a:pt x="6240" y="3373"/>
                  <a:pt x="6418" y="3789"/>
                  <a:pt x="6576" y="4133"/>
                </a:cubicBezTo>
                <a:cubicBezTo>
                  <a:pt x="6734" y="4477"/>
                  <a:pt x="6873" y="4801"/>
                  <a:pt x="6885" y="4853"/>
                </a:cubicBezTo>
                <a:cubicBezTo>
                  <a:pt x="6898" y="4906"/>
                  <a:pt x="6950" y="5035"/>
                  <a:pt x="7001" y="5141"/>
                </a:cubicBezTo>
                <a:cubicBezTo>
                  <a:pt x="7092" y="5328"/>
                  <a:pt x="7092" y="5459"/>
                  <a:pt x="7000" y="5459"/>
                </a:cubicBezTo>
                <a:cubicBezTo>
                  <a:pt x="6976" y="5459"/>
                  <a:pt x="6898" y="5372"/>
                  <a:pt x="6828" y="5266"/>
                </a:cubicBezTo>
                <a:cubicBezTo>
                  <a:pt x="6758" y="5161"/>
                  <a:pt x="6700" y="5106"/>
                  <a:pt x="6700" y="5145"/>
                </a:cubicBezTo>
                <a:cubicBezTo>
                  <a:pt x="6700" y="5222"/>
                  <a:pt x="6765" y="5346"/>
                  <a:pt x="7037" y="5789"/>
                </a:cubicBezTo>
                <a:cubicBezTo>
                  <a:pt x="7267" y="6164"/>
                  <a:pt x="7430" y="6549"/>
                  <a:pt x="7456" y="6777"/>
                </a:cubicBezTo>
                <a:cubicBezTo>
                  <a:pt x="7500" y="7158"/>
                  <a:pt x="7303" y="7040"/>
                  <a:pt x="6947" y="6471"/>
                </a:cubicBezTo>
                <a:cubicBezTo>
                  <a:pt x="6600" y="5916"/>
                  <a:pt x="6382" y="5600"/>
                  <a:pt x="6396" y="5671"/>
                </a:cubicBezTo>
                <a:cubicBezTo>
                  <a:pt x="6403" y="5705"/>
                  <a:pt x="6344" y="5837"/>
                  <a:pt x="6265" y="5963"/>
                </a:cubicBezTo>
                <a:lnTo>
                  <a:pt x="6120" y="6194"/>
                </a:lnTo>
                <a:lnTo>
                  <a:pt x="5838" y="5915"/>
                </a:lnTo>
                <a:cubicBezTo>
                  <a:pt x="5683" y="5762"/>
                  <a:pt x="5450" y="5517"/>
                  <a:pt x="5322" y="5371"/>
                </a:cubicBezTo>
                <a:cubicBezTo>
                  <a:pt x="5194" y="5225"/>
                  <a:pt x="4924" y="4926"/>
                  <a:pt x="4721" y="4708"/>
                </a:cubicBezTo>
                <a:cubicBezTo>
                  <a:pt x="4518" y="4489"/>
                  <a:pt x="4247" y="4191"/>
                  <a:pt x="4119" y="4046"/>
                </a:cubicBezTo>
                <a:cubicBezTo>
                  <a:pt x="3846" y="3735"/>
                  <a:pt x="3673" y="3577"/>
                  <a:pt x="3648" y="3616"/>
                </a:cubicBezTo>
                <a:cubicBezTo>
                  <a:pt x="3638" y="3631"/>
                  <a:pt x="3714" y="3743"/>
                  <a:pt x="3817" y="3864"/>
                </a:cubicBezTo>
                <a:cubicBezTo>
                  <a:pt x="4332" y="4473"/>
                  <a:pt x="4652" y="4842"/>
                  <a:pt x="4780" y="4978"/>
                </a:cubicBezTo>
                <a:cubicBezTo>
                  <a:pt x="4858" y="5061"/>
                  <a:pt x="5029" y="5250"/>
                  <a:pt x="5161" y="5399"/>
                </a:cubicBezTo>
                <a:cubicBezTo>
                  <a:pt x="5292" y="5548"/>
                  <a:pt x="5470" y="5745"/>
                  <a:pt x="5555" y="5836"/>
                </a:cubicBezTo>
                <a:cubicBezTo>
                  <a:pt x="5843" y="6144"/>
                  <a:pt x="5948" y="6271"/>
                  <a:pt x="6063" y="6454"/>
                </a:cubicBezTo>
                <a:cubicBezTo>
                  <a:pt x="6127" y="6554"/>
                  <a:pt x="6207" y="6653"/>
                  <a:pt x="6241" y="6674"/>
                </a:cubicBezTo>
                <a:cubicBezTo>
                  <a:pt x="6276" y="6694"/>
                  <a:pt x="6333" y="6845"/>
                  <a:pt x="6368" y="7008"/>
                </a:cubicBezTo>
                <a:cubicBezTo>
                  <a:pt x="6439" y="7339"/>
                  <a:pt x="6501" y="7442"/>
                  <a:pt x="6700" y="7561"/>
                </a:cubicBezTo>
                <a:cubicBezTo>
                  <a:pt x="6775" y="7605"/>
                  <a:pt x="6890" y="7712"/>
                  <a:pt x="6956" y="7796"/>
                </a:cubicBezTo>
                <a:cubicBezTo>
                  <a:pt x="7023" y="7881"/>
                  <a:pt x="7175" y="8067"/>
                  <a:pt x="7293" y="8211"/>
                </a:cubicBezTo>
                <a:cubicBezTo>
                  <a:pt x="7435" y="8382"/>
                  <a:pt x="7531" y="8554"/>
                  <a:pt x="7571" y="8711"/>
                </a:cubicBezTo>
                <a:cubicBezTo>
                  <a:pt x="7605" y="8842"/>
                  <a:pt x="7702" y="9093"/>
                  <a:pt x="7785" y="9269"/>
                </a:cubicBezTo>
                <a:cubicBezTo>
                  <a:pt x="7869" y="9444"/>
                  <a:pt x="7927" y="9604"/>
                  <a:pt x="7914" y="9624"/>
                </a:cubicBezTo>
                <a:cubicBezTo>
                  <a:pt x="7866" y="9698"/>
                  <a:pt x="7600" y="9658"/>
                  <a:pt x="7299" y="9532"/>
                </a:cubicBezTo>
                <a:cubicBezTo>
                  <a:pt x="6104" y="9031"/>
                  <a:pt x="6025" y="9008"/>
                  <a:pt x="5971" y="9128"/>
                </a:cubicBezTo>
                <a:cubicBezTo>
                  <a:pt x="5927" y="9224"/>
                  <a:pt x="5881" y="9237"/>
                  <a:pt x="5668" y="9217"/>
                </a:cubicBezTo>
                <a:cubicBezTo>
                  <a:pt x="5530" y="9203"/>
                  <a:pt x="5393" y="9162"/>
                  <a:pt x="5365" y="9126"/>
                </a:cubicBezTo>
                <a:cubicBezTo>
                  <a:pt x="5336" y="9090"/>
                  <a:pt x="5158" y="9047"/>
                  <a:pt x="4969" y="9032"/>
                </a:cubicBezTo>
                <a:cubicBezTo>
                  <a:pt x="4554" y="8998"/>
                  <a:pt x="4634" y="9081"/>
                  <a:pt x="5148" y="9219"/>
                </a:cubicBezTo>
                <a:cubicBezTo>
                  <a:pt x="5329" y="9267"/>
                  <a:pt x="5530" y="9343"/>
                  <a:pt x="5594" y="9387"/>
                </a:cubicBezTo>
                <a:cubicBezTo>
                  <a:pt x="5658" y="9431"/>
                  <a:pt x="5806" y="9501"/>
                  <a:pt x="5924" y="9542"/>
                </a:cubicBezTo>
                <a:cubicBezTo>
                  <a:pt x="6041" y="9583"/>
                  <a:pt x="6220" y="9656"/>
                  <a:pt x="6321" y="9704"/>
                </a:cubicBezTo>
                <a:cubicBezTo>
                  <a:pt x="6702" y="9884"/>
                  <a:pt x="6604" y="9968"/>
                  <a:pt x="5827" y="10130"/>
                </a:cubicBezTo>
                <a:cubicBezTo>
                  <a:pt x="5486" y="10201"/>
                  <a:pt x="5171" y="10271"/>
                  <a:pt x="5128" y="10285"/>
                </a:cubicBezTo>
                <a:cubicBezTo>
                  <a:pt x="5046" y="10312"/>
                  <a:pt x="4778" y="10364"/>
                  <a:pt x="4488" y="10411"/>
                </a:cubicBezTo>
                <a:cubicBezTo>
                  <a:pt x="4303" y="10441"/>
                  <a:pt x="4216" y="10556"/>
                  <a:pt x="4216" y="10772"/>
                </a:cubicBezTo>
                <a:cubicBezTo>
                  <a:pt x="4216" y="10951"/>
                  <a:pt x="4290" y="11042"/>
                  <a:pt x="4432" y="11042"/>
                </a:cubicBezTo>
                <a:cubicBezTo>
                  <a:pt x="4533" y="11042"/>
                  <a:pt x="4574" y="10998"/>
                  <a:pt x="4658" y="10802"/>
                </a:cubicBezTo>
                <a:cubicBezTo>
                  <a:pt x="4715" y="10670"/>
                  <a:pt x="4770" y="10562"/>
                  <a:pt x="4781" y="10562"/>
                </a:cubicBezTo>
                <a:cubicBezTo>
                  <a:pt x="4793" y="10562"/>
                  <a:pt x="4928" y="10522"/>
                  <a:pt x="5082" y="10473"/>
                </a:cubicBezTo>
                <a:cubicBezTo>
                  <a:pt x="5556" y="10321"/>
                  <a:pt x="6413" y="10221"/>
                  <a:pt x="6816" y="10270"/>
                </a:cubicBezTo>
                <a:cubicBezTo>
                  <a:pt x="7735" y="10381"/>
                  <a:pt x="8989" y="10792"/>
                  <a:pt x="8989" y="10982"/>
                </a:cubicBezTo>
                <a:cubicBezTo>
                  <a:pt x="8989" y="11064"/>
                  <a:pt x="8835" y="11207"/>
                  <a:pt x="8698" y="11253"/>
                </a:cubicBezTo>
                <a:cubicBezTo>
                  <a:pt x="8634" y="11274"/>
                  <a:pt x="8547" y="11316"/>
                  <a:pt x="8505" y="11345"/>
                </a:cubicBezTo>
                <a:cubicBezTo>
                  <a:pt x="8372" y="11436"/>
                  <a:pt x="7971" y="11592"/>
                  <a:pt x="7745" y="11641"/>
                </a:cubicBezTo>
                <a:cubicBezTo>
                  <a:pt x="7626" y="11666"/>
                  <a:pt x="7469" y="11717"/>
                  <a:pt x="7396" y="11753"/>
                </a:cubicBezTo>
                <a:cubicBezTo>
                  <a:pt x="6887" y="12001"/>
                  <a:pt x="6211" y="12206"/>
                  <a:pt x="5769" y="12246"/>
                </a:cubicBezTo>
                <a:cubicBezTo>
                  <a:pt x="5292" y="12289"/>
                  <a:pt x="5126" y="12264"/>
                  <a:pt x="4779" y="12092"/>
                </a:cubicBezTo>
                <a:cubicBezTo>
                  <a:pt x="4694" y="12049"/>
                  <a:pt x="4571" y="11997"/>
                  <a:pt x="4507" y="11975"/>
                </a:cubicBezTo>
                <a:cubicBezTo>
                  <a:pt x="4443" y="11954"/>
                  <a:pt x="4256" y="11857"/>
                  <a:pt x="4091" y="11759"/>
                </a:cubicBezTo>
                <a:cubicBezTo>
                  <a:pt x="3927" y="11662"/>
                  <a:pt x="3770" y="11584"/>
                  <a:pt x="3742" y="11585"/>
                </a:cubicBezTo>
                <a:cubicBezTo>
                  <a:pt x="3638" y="11590"/>
                  <a:pt x="3981" y="11826"/>
                  <a:pt x="4397" y="12035"/>
                </a:cubicBezTo>
                <a:cubicBezTo>
                  <a:pt x="4924" y="12299"/>
                  <a:pt x="4981" y="12353"/>
                  <a:pt x="4919" y="12533"/>
                </a:cubicBezTo>
                <a:cubicBezTo>
                  <a:pt x="4884" y="12634"/>
                  <a:pt x="4838" y="12663"/>
                  <a:pt x="4717" y="12663"/>
                </a:cubicBezTo>
                <a:cubicBezTo>
                  <a:pt x="4524" y="12663"/>
                  <a:pt x="4410" y="12752"/>
                  <a:pt x="4410" y="12902"/>
                </a:cubicBezTo>
                <a:cubicBezTo>
                  <a:pt x="4410" y="13077"/>
                  <a:pt x="4536" y="13099"/>
                  <a:pt x="4767" y="12965"/>
                </a:cubicBezTo>
                <a:cubicBezTo>
                  <a:pt x="5065" y="12792"/>
                  <a:pt x="5252" y="12757"/>
                  <a:pt x="5839" y="12761"/>
                </a:cubicBezTo>
                <a:cubicBezTo>
                  <a:pt x="6404" y="12765"/>
                  <a:pt x="6490" y="12810"/>
                  <a:pt x="6426" y="13068"/>
                </a:cubicBezTo>
                <a:cubicBezTo>
                  <a:pt x="6407" y="13143"/>
                  <a:pt x="6370" y="13205"/>
                  <a:pt x="6342" y="13207"/>
                </a:cubicBezTo>
                <a:cubicBezTo>
                  <a:pt x="6315" y="13208"/>
                  <a:pt x="6240" y="13249"/>
                  <a:pt x="6176" y="13297"/>
                </a:cubicBezTo>
                <a:cubicBezTo>
                  <a:pt x="6043" y="13398"/>
                  <a:pt x="6104" y="13380"/>
                  <a:pt x="6483" y="13207"/>
                </a:cubicBezTo>
                <a:cubicBezTo>
                  <a:pt x="6675" y="13120"/>
                  <a:pt x="6766" y="13104"/>
                  <a:pt x="6801" y="13149"/>
                </a:cubicBezTo>
                <a:cubicBezTo>
                  <a:pt x="6853" y="13216"/>
                  <a:pt x="7135" y="13194"/>
                  <a:pt x="7257" y="13114"/>
                </a:cubicBezTo>
                <a:cubicBezTo>
                  <a:pt x="7388" y="13027"/>
                  <a:pt x="7612" y="13046"/>
                  <a:pt x="7612" y="13143"/>
                </a:cubicBezTo>
                <a:cubicBezTo>
                  <a:pt x="7612" y="13192"/>
                  <a:pt x="7577" y="13241"/>
                  <a:pt x="7535" y="13252"/>
                </a:cubicBezTo>
                <a:cubicBezTo>
                  <a:pt x="7395" y="13288"/>
                  <a:pt x="7202" y="13450"/>
                  <a:pt x="7226" y="13510"/>
                </a:cubicBezTo>
                <a:cubicBezTo>
                  <a:pt x="7251" y="13572"/>
                  <a:pt x="7360" y="13541"/>
                  <a:pt x="7506" y="13429"/>
                </a:cubicBezTo>
                <a:cubicBezTo>
                  <a:pt x="7567" y="13383"/>
                  <a:pt x="7607" y="13382"/>
                  <a:pt x="7635" y="13425"/>
                </a:cubicBezTo>
                <a:cubicBezTo>
                  <a:pt x="7663" y="13468"/>
                  <a:pt x="7635" y="13536"/>
                  <a:pt x="7546" y="13645"/>
                </a:cubicBezTo>
                <a:cubicBezTo>
                  <a:pt x="7476" y="13732"/>
                  <a:pt x="7366" y="13870"/>
                  <a:pt x="7302" y="13951"/>
                </a:cubicBezTo>
                <a:cubicBezTo>
                  <a:pt x="7005" y="14326"/>
                  <a:pt x="6738" y="14645"/>
                  <a:pt x="6722" y="14645"/>
                </a:cubicBezTo>
                <a:cubicBezTo>
                  <a:pt x="6695" y="14645"/>
                  <a:pt x="6460" y="14896"/>
                  <a:pt x="6277" y="15121"/>
                </a:cubicBezTo>
                <a:cubicBezTo>
                  <a:pt x="5976" y="15489"/>
                  <a:pt x="6138" y="15638"/>
                  <a:pt x="6445" y="15275"/>
                </a:cubicBezTo>
                <a:cubicBezTo>
                  <a:pt x="6543" y="15160"/>
                  <a:pt x="6634" y="15065"/>
                  <a:pt x="6646" y="15065"/>
                </a:cubicBezTo>
                <a:cubicBezTo>
                  <a:pt x="6659" y="15065"/>
                  <a:pt x="6779" y="14930"/>
                  <a:pt x="6913" y="14765"/>
                </a:cubicBezTo>
                <a:cubicBezTo>
                  <a:pt x="7048" y="14600"/>
                  <a:pt x="7170" y="14464"/>
                  <a:pt x="7186" y="14464"/>
                </a:cubicBezTo>
                <a:cubicBezTo>
                  <a:pt x="7202" y="14464"/>
                  <a:pt x="7301" y="14369"/>
                  <a:pt x="7406" y="14252"/>
                </a:cubicBezTo>
                <a:cubicBezTo>
                  <a:pt x="7608" y="14027"/>
                  <a:pt x="7670" y="14026"/>
                  <a:pt x="7670" y="14249"/>
                </a:cubicBezTo>
                <a:cubicBezTo>
                  <a:pt x="7670" y="14347"/>
                  <a:pt x="7445" y="14735"/>
                  <a:pt x="6871" y="15623"/>
                </a:cubicBezTo>
                <a:cubicBezTo>
                  <a:pt x="6431" y="16304"/>
                  <a:pt x="6079" y="16896"/>
                  <a:pt x="6088" y="16939"/>
                </a:cubicBezTo>
                <a:cubicBezTo>
                  <a:pt x="6134" y="17152"/>
                  <a:pt x="6310" y="16937"/>
                  <a:pt x="7383" y="15354"/>
                </a:cubicBezTo>
                <a:cubicBezTo>
                  <a:pt x="7577" y="15067"/>
                  <a:pt x="7780" y="14814"/>
                  <a:pt x="7834" y="14794"/>
                </a:cubicBezTo>
                <a:cubicBezTo>
                  <a:pt x="7997" y="14730"/>
                  <a:pt x="8194" y="14783"/>
                  <a:pt x="8190" y="14888"/>
                </a:cubicBezTo>
                <a:cubicBezTo>
                  <a:pt x="8184" y="15010"/>
                  <a:pt x="7632" y="16205"/>
                  <a:pt x="7580" y="16205"/>
                </a:cubicBezTo>
                <a:cubicBezTo>
                  <a:pt x="7559" y="16205"/>
                  <a:pt x="7551" y="16222"/>
                  <a:pt x="7564" y="16242"/>
                </a:cubicBezTo>
                <a:cubicBezTo>
                  <a:pt x="7591" y="16283"/>
                  <a:pt x="7365" y="16743"/>
                  <a:pt x="7094" y="17200"/>
                </a:cubicBezTo>
                <a:cubicBezTo>
                  <a:pt x="6887" y="17549"/>
                  <a:pt x="6435" y="18359"/>
                  <a:pt x="6485" y="18292"/>
                </a:cubicBezTo>
                <a:cubicBezTo>
                  <a:pt x="6503" y="18268"/>
                  <a:pt x="6539" y="18275"/>
                  <a:pt x="6564" y="18307"/>
                </a:cubicBezTo>
                <a:cubicBezTo>
                  <a:pt x="6597" y="18349"/>
                  <a:pt x="6683" y="18249"/>
                  <a:pt x="6863" y="17962"/>
                </a:cubicBezTo>
                <a:cubicBezTo>
                  <a:pt x="7002" y="17739"/>
                  <a:pt x="7128" y="17552"/>
                  <a:pt x="7144" y="17546"/>
                </a:cubicBezTo>
                <a:cubicBezTo>
                  <a:pt x="7160" y="17540"/>
                  <a:pt x="7195" y="17488"/>
                  <a:pt x="7222" y="17432"/>
                </a:cubicBezTo>
                <a:cubicBezTo>
                  <a:pt x="7255" y="17360"/>
                  <a:pt x="7300" y="17340"/>
                  <a:pt x="7366" y="17366"/>
                </a:cubicBezTo>
                <a:cubicBezTo>
                  <a:pt x="7448" y="17398"/>
                  <a:pt x="7477" y="17365"/>
                  <a:pt x="7570" y="17138"/>
                </a:cubicBezTo>
                <a:cubicBezTo>
                  <a:pt x="7630" y="16992"/>
                  <a:pt x="7714" y="16824"/>
                  <a:pt x="7757" y="16764"/>
                </a:cubicBezTo>
                <a:cubicBezTo>
                  <a:pt x="7834" y="16657"/>
                  <a:pt x="8227" y="15900"/>
                  <a:pt x="8399" y="15527"/>
                </a:cubicBezTo>
                <a:cubicBezTo>
                  <a:pt x="8447" y="15421"/>
                  <a:pt x="8520" y="15267"/>
                  <a:pt x="8562" y="15185"/>
                </a:cubicBezTo>
                <a:cubicBezTo>
                  <a:pt x="8603" y="15102"/>
                  <a:pt x="8730" y="14847"/>
                  <a:pt x="8842" y="14618"/>
                </a:cubicBezTo>
                <a:cubicBezTo>
                  <a:pt x="8955" y="14388"/>
                  <a:pt x="9065" y="14214"/>
                  <a:pt x="9087" y="14228"/>
                </a:cubicBezTo>
                <a:cubicBezTo>
                  <a:pt x="9144" y="14267"/>
                  <a:pt x="9123" y="14577"/>
                  <a:pt x="9055" y="14694"/>
                </a:cubicBezTo>
                <a:cubicBezTo>
                  <a:pt x="9023" y="14750"/>
                  <a:pt x="8984" y="14903"/>
                  <a:pt x="8968" y="15035"/>
                </a:cubicBezTo>
                <a:cubicBezTo>
                  <a:pt x="8953" y="15167"/>
                  <a:pt x="8918" y="15343"/>
                  <a:pt x="8890" y="15426"/>
                </a:cubicBezTo>
                <a:cubicBezTo>
                  <a:pt x="8862" y="15508"/>
                  <a:pt x="8803" y="15730"/>
                  <a:pt x="8760" y="15919"/>
                </a:cubicBezTo>
                <a:cubicBezTo>
                  <a:pt x="8717" y="16108"/>
                  <a:pt x="8665" y="16311"/>
                  <a:pt x="8644" y="16369"/>
                </a:cubicBezTo>
                <a:cubicBezTo>
                  <a:pt x="8542" y="16666"/>
                  <a:pt x="8407" y="17139"/>
                  <a:pt x="8407" y="17205"/>
                </a:cubicBezTo>
                <a:cubicBezTo>
                  <a:pt x="8407" y="17246"/>
                  <a:pt x="8374" y="17369"/>
                  <a:pt x="8333" y="17478"/>
                </a:cubicBezTo>
                <a:cubicBezTo>
                  <a:pt x="8292" y="17588"/>
                  <a:pt x="8207" y="17920"/>
                  <a:pt x="8143" y="18218"/>
                </a:cubicBezTo>
                <a:cubicBezTo>
                  <a:pt x="8079" y="18516"/>
                  <a:pt x="7957" y="18980"/>
                  <a:pt x="7873" y="19247"/>
                </a:cubicBezTo>
                <a:cubicBezTo>
                  <a:pt x="7788" y="19515"/>
                  <a:pt x="7708" y="19829"/>
                  <a:pt x="7694" y="19945"/>
                </a:cubicBezTo>
                <a:cubicBezTo>
                  <a:pt x="7680" y="20061"/>
                  <a:pt x="7616" y="20257"/>
                  <a:pt x="7553" y="20381"/>
                </a:cubicBezTo>
                <a:cubicBezTo>
                  <a:pt x="7392" y="20694"/>
                  <a:pt x="7402" y="21012"/>
                  <a:pt x="7570" y="20913"/>
                </a:cubicBezTo>
                <a:cubicBezTo>
                  <a:pt x="7608" y="20890"/>
                  <a:pt x="7631" y="20804"/>
                  <a:pt x="7631" y="20683"/>
                </a:cubicBezTo>
                <a:cubicBezTo>
                  <a:pt x="7631" y="20517"/>
                  <a:pt x="7683" y="20313"/>
                  <a:pt x="7820" y="19928"/>
                </a:cubicBezTo>
                <a:cubicBezTo>
                  <a:pt x="7903" y="19695"/>
                  <a:pt x="8019" y="19292"/>
                  <a:pt x="8019" y="19237"/>
                </a:cubicBezTo>
                <a:cubicBezTo>
                  <a:pt x="8019" y="19203"/>
                  <a:pt x="8064" y="19073"/>
                  <a:pt x="8119" y="18948"/>
                </a:cubicBezTo>
                <a:cubicBezTo>
                  <a:pt x="8174" y="18824"/>
                  <a:pt x="8244" y="18592"/>
                  <a:pt x="8275" y="18432"/>
                </a:cubicBezTo>
                <a:cubicBezTo>
                  <a:pt x="8305" y="18272"/>
                  <a:pt x="8372" y="18024"/>
                  <a:pt x="8423" y="17879"/>
                </a:cubicBezTo>
                <a:cubicBezTo>
                  <a:pt x="8474" y="17735"/>
                  <a:pt x="8528" y="17549"/>
                  <a:pt x="8543" y="17466"/>
                </a:cubicBezTo>
                <a:cubicBezTo>
                  <a:pt x="8584" y="17237"/>
                  <a:pt x="8839" y="16311"/>
                  <a:pt x="8898" y="16178"/>
                </a:cubicBezTo>
                <a:cubicBezTo>
                  <a:pt x="8927" y="16112"/>
                  <a:pt x="8951" y="16020"/>
                  <a:pt x="8951" y="15971"/>
                </a:cubicBezTo>
                <a:cubicBezTo>
                  <a:pt x="8951" y="15874"/>
                  <a:pt x="9034" y="15576"/>
                  <a:pt x="9263" y="14855"/>
                </a:cubicBezTo>
                <a:cubicBezTo>
                  <a:pt x="9347" y="14591"/>
                  <a:pt x="9420" y="14296"/>
                  <a:pt x="9426" y="14200"/>
                </a:cubicBezTo>
                <a:cubicBezTo>
                  <a:pt x="9442" y="13924"/>
                  <a:pt x="9525" y="13891"/>
                  <a:pt x="9739" y="14077"/>
                </a:cubicBezTo>
                <a:lnTo>
                  <a:pt x="9927" y="14239"/>
                </a:lnTo>
                <a:lnTo>
                  <a:pt x="9902" y="14908"/>
                </a:lnTo>
                <a:cubicBezTo>
                  <a:pt x="9888" y="15275"/>
                  <a:pt x="9869" y="15737"/>
                  <a:pt x="9859" y="15935"/>
                </a:cubicBezTo>
                <a:cubicBezTo>
                  <a:pt x="9832" y="16489"/>
                  <a:pt x="9808" y="17096"/>
                  <a:pt x="9765" y="18307"/>
                </a:cubicBezTo>
                <a:cubicBezTo>
                  <a:pt x="9743" y="18918"/>
                  <a:pt x="9709" y="19688"/>
                  <a:pt x="9689" y="20018"/>
                </a:cubicBezTo>
                <a:cubicBezTo>
                  <a:pt x="9643" y="20767"/>
                  <a:pt x="9641" y="21208"/>
                  <a:pt x="9685" y="21039"/>
                </a:cubicBezTo>
                <a:cubicBezTo>
                  <a:pt x="9702" y="20973"/>
                  <a:pt x="9728" y="20541"/>
                  <a:pt x="9743" y="20079"/>
                </a:cubicBezTo>
                <a:cubicBezTo>
                  <a:pt x="9757" y="19616"/>
                  <a:pt x="9785" y="19089"/>
                  <a:pt x="9804" y="18908"/>
                </a:cubicBezTo>
                <a:cubicBezTo>
                  <a:pt x="9823" y="18726"/>
                  <a:pt x="9849" y="18388"/>
                  <a:pt x="9861" y="18157"/>
                </a:cubicBezTo>
                <a:cubicBezTo>
                  <a:pt x="9874" y="17926"/>
                  <a:pt x="9901" y="17615"/>
                  <a:pt x="9921" y="17466"/>
                </a:cubicBezTo>
                <a:cubicBezTo>
                  <a:pt x="9940" y="17318"/>
                  <a:pt x="9975" y="16926"/>
                  <a:pt x="9998" y="16596"/>
                </a:cubicBezTo>
                <a:cubicBezTo>
                  <a:pt x="10021" y="16266"/>
                  <a:pt x="10055" y="15822"/>
                  <a:pt x="10074" y="15609"/>
                </a:cubicBezTo>
                <a:cubicBezTo>
                  <a:pt x="10095" y="15373"/>
                  <a:pt x="10094" y="15082"/>
                  <a:pt x="10071" y="14864"/>
                </a:cubicBezTo>
                <a:cubicBezTo>
                  <a:pt x="10008" y="14260"/>
                  <a:pt x="10031" y="14245"/>
                  <a:pt x="10585" y="14548"/>
                </a:cubicBezTo>
                <a:cubicBezTo>
                  <a:pt x="11055" y="14804"/>
                  <a:pt x="11113" y="14854"/>
                  <a:pt x="11143" y="15020"/>
                </a:cubicBezTo>
                <a:cubicBezTo>
                  <a:pt x="11174" y="15192"/>
                  <a:pt x="11209" y="15328"/>
                  <a:pt x="11312" y="15672"/>
                </a:cubicBezTo>
                <a:cubicBezTo>
                  <a:pt x="11358" y="15824"/>
                  <a:pt x="11395" y="16009"/>
                  <a:pt x="11395" y="16083"/>
                </a:cubicBezTo>
                <a:cubicBezTo>
                  <a:pt x="11395" y="16218"/>
                  <a:pt x="11561" y="16784"/>
                  <a:pt x="11634" y="16896"/>
                </a:cubicBezTo>
                <a:cubicBezTo>
                  <a:pt x="11671" y="16953"/>
                  <a:pt x="11653" y="16740"/>
                  <a:pt x="11602" y="16506"/>
                </a:cubicBezTo>
                <a:cubicBezTo>
                  <a:pt x="11561" y="16318"/>
                  <a:pt x="11465" y="15749"/>
                  <a:pt x="11447" y="15580"/>
                </a:cubicBezTo>
                <a:cubicBezTo>
                  <a:pt x="11436" y="15483"/>
                  <a:pt x="11386" y="15308"/>
                  <a:pt x="11334" y="15191"/>
                </a:cubicBezTo>
                <a:cubicBezTo>
                  <a:pt x="11253" y="15006"/>
                  <a:pt x="11248" y="14967"/>
                  <a:pt x="11297" y="14892"/>
                </a:cubicBezTo>
                <a:cubicBezTo>
                  <a:pt x="11336" y="14831"/>
                  <a:pt x="11368" y="14823"/>
                  <a:pt x="11403" y="14867"/>
                </a:cubicBezTo>
                <a:cubicBezTo>
                  <a:pt x="11450" y="14925"/>
                  <a:pt x="11574" y="14980"/>
                  <a:pt x="11769" y="15031"/>
                </a:cubicBezTo>
                <a:cubicBezTo>
                  <a:pt x="11814" y="15043"/>
                  <a:pt x="11884" y="15079"/>
                  <a:pt x="11924" y="15111"/>
                </a:cubicBezTo>
                <a:cubicBezTo>
                  <a:pt x="12140" y="15281"/>
                  <a:pt x="13139" y="15564"/>
                  <a:pt x="13090" y="15440"/>
                </a:cubicBezTo>
                <a:cubicBezTo>
                  <a:pt x="13076" y="15406"/>
                  <a:pt x="13017" y="15365"/>
                  <a:pt x="12958" y="15347"/>
                </a:cubicBezTo>
                <a:cubicBezTo>
                  <a:pt x="12899" y="15330"/>
                  <a:pt x="12748" y="15259"/>
                  <a:pt x="12623" y="15191"/>
                </a:cubicBezTo>
                <a:cubicBezTo>
                  <a:pt x="12497" y="15122"/>
                  <a:pt x="12340" y="15056"/>
                  <a:pt x="12273" y="15045"/>
                </a:cubicBezTo>
                <a:cubicBezTo>
                  <a:pt x="12206" y="15034"/>
                  <a:pt x="12115" y="14994"/>
                  <a:pt x="12069" y="14956"/>
                </a:cubicBezTo>
                <a:cubicBezTo>
                  <a:pt x="12024" y="14918"/>
                  <a:pt x="11884" y="14873"/>
                  <a:pt x="11759" y="14853"/>
                </a:cubicBezTo>
                <a:cubicBezTo>
                  <a:pt x="11634" y="14834"/>
                  <a:pt x="11496" y="14803"/>
                  <a:pt x="11454" y="14784"/>
                </a:cubicBezTo>
                <a:cubicBezTo>
                  <a:pt x="11320" y="14724"/>
                  <a:pt x="11163" y="14521"/>
                  <a:pt x="11163" y="14408"/>
                </a:cubicBezTo>
                <a:cubicBezTo>
                  <a:pt x="11163" y="14348"/>
                  <a:pt x="11136" y="14265"/>
                  <a:pt x="11104" y="14224"/>
                </a:cubicBezTo>
                <a:cubicBezTo>
                  <a:pt x="11070" y="14180"/>
                  <a:pt x="11046" y="14048"/>
                  <a:pt x="11046" y="13898"/>
                </a:cubicBezTo>
                <a:cubicBezTo>
                  <a:pt x="11046" y="13760"/>
                  <a:pt x="11021" y="13595"/>
                  <a:pt x="10989" y="13531"/>
                </a:cubicBezTo>
                <a:cubicBezTo>
                  <a:pt x="10958" y="13466"/>
                  <a:pt x="10932" y="13355"/>
                  <a:pt x="10931" y="13282"/>
                </a:cubicBezTo>
                <a:cubicBezTo>
                  <a:pt x="10930" y="13210"/>
                  <a:pt x="10896" y="13061"/>
                  <a:pt x="10855" y="12952"/>
                </a:cubicBezTo>
                <a:cubicBezTo>
                  <a:pt x="10814" y="12843"/>
                  <a:pt x="10775" y="12605"/>
                  <a:pt x="10768" y="12423"/>
                </a:cubicBezTo>
                <a:cubicBezTo>
                  <a:pt x="10755" y="12102"/>
                  <a:pt x="10758" y="12094"/>
                  <a:pt x="10852" y="12110"/>
                </a:cubicBezTo>
                <a:cubicBezTo>
                  <a:pt x="11006" y="12135"/>
                  <a:pt x="11264" y="12343"/>
                  <a:pt x="11598" y="12712"/>
                </a:cubicBezTo>
                <a:cubicBezTo>
                  <a:pt x="11935" y="13085"/>
                  <a:pt x="11943" y="13092"/>
                  <a:pt x="12114" y="13210"/>
                </a:cubicBezTo>
                <a:cubicBezTo>
                  <a:pt x="12178" y="13255"/>
                  <a:pt x="12309" y="13396"/>
                  <a:pt x="12405" y="13525"/>
                </a:cubicBezTo>
                <a:cubicBezTo>
                  <a:pt x="12501" y="13653"/>
                  <a:pt x="12618" y="13781"/>
                  <a:pt x="12666" y="13809"/>
                </a:cubicBezTo>
                <a:cubicBezTo>
                  <a:pt x="12714" y="13838"/>
                  <a:pt x="12754" y="13889"/>
                  <a:pt x="12754" y="13922"/>
                </a:cubicBezTo>
                <a:cubicBezTo>
                  <a:pt x="12754" y="13956"/>
                  <a:pt x="12771" y="13984"/>
                  <a:pt x="12792" y="13984"/>
                </a:cubicBezTo>
                <a:cubicBezTo>
                  <a:pt x="12813" y="13984"/>
                  <a:pt x="12931" y="14085"/>
                  <a:pt x="13054" y="14209"/>
                </a:cubicBezTo>
                <a:cubicBezTo>
                  <a:pt x="13568" y="14724"/>
                  <a:pt x="13648" y="14787"/>
                  <a:pt x="13697" y="14711"/>
                </a:cubicBezTo>
                <a:cubicBezTo>
                  <a:pt x="13776" y="14588"/>
                  <a:pt x="13657" y="14364"/>
                  <a:pt x="13387" y="14133"/>
                </a:cubicBezTo>
                <a:cubicBezTo>
                  <a:pt x="13242" y="14008"/>
                  <a:pt x="13057" y="13822"/>
                  <a:pt x="12978" y="13720"/>
                </a:cubicBezTo>
                <a:cubicBezTo>
                  <a:pt x="12658" y="13309"/>
                  <a:pt x="12571" y="13211"/>
                  <a:pt x="12417" y="13087"/>
                </a:cubicBezTo>
                <a:cubicBezTo>
                  <a:pt x="12245" y="12948"/>
                  <a:pt x="12178" y="12799"/>
                  <a:pt x="12265" y="12748"/>
                </a:cubicBezTo>
                <a:cubicBezTo>
                  <a:pt x="12321" y="12714"/>
                  <a:pt x="13584" y="13636"/>
                  <a:pt x="13626" y="13741"/>
                </a:cubicBezTo>
                <a:cubicBezTo>
                  <a:pt x="13640" y="13776"/>
                  <a:pt x="13674" y="13804"/>
                  <a:pt x="13701" y="13804"/>
                </a:cubicBezTo>
                <a:cubicBezTo>
                  <a:pt x="13793" y="13804"/>
                  <a:pt x="14476" y="14535"/>
                  <a:pt x="14705" y="14878"/>
                </a:cubicBezTo>
                <a:cubicBezTo>
                  <a:pt x="14989" y="15304"/>
                  <a:pt x="15082" y="15582"/>
                  <a:pt x="15109" y="16085"/>
                </a:cubicBezTo>
                <a:cubicBezTo>
                  <a:pt x="15131" y="16474"/>
                  <a:pt x="15051" y="17296"/>
                  <a:pt x="14963" y="17604"/>
                </a:cubicBezTo>
                <a:cubicBezTo>
                  <a:pt x="14879" y="17898"/>
                  <a:pt x="14706" y="18313"/>
                  <a:pt x="14587" y="18503"/>
                </a:cubicBezTo>
                <a:cubicBezTo>
                  <a:pt x="14444" y="18731"/>
                  <a:pt x="14433" y="18788"/>
                  <a:pt x="14530" y="18788"/>
                </a:cubicBezTo>
                <a:cubicBezTo>
                  <a:pt x="14644" y="18788"/>
                  <a:pt x="14749" y="18637"/>
                  <a:pt x="14901" y="18255"/>
                </a:cubicBezTo>
                <a:cubicBezTo>
                  <a:pt x="15120" y="17706"/>
                  <a:pt x="15212" y="17106"/>
                  <a:pt x="15215" y="16206"/>
                </a:cubicBezTo>
                <a:cubicBezTo>
                  <a:pt x="15218" y="15590"/>
                  <a:pt x="15229" y="15454"/>
                  <a:pt x="15276" y="15440"/>
                </a:cubicBezTo>
                <a:cubicBezTo>
                  <a:pt x="15469" y="15384"/>
                  <a:pt x="18500" y="19226"/>
                  <a:pt x="18685" y="19762"/>
                </a:cubicBezTo>
                <a:cubicBezTo>
                  <a:pt x="18714" y="19845"/>
                  <a:pt x="18802" y="19968"/>
                  <a:pt x="18880" y="20036"/>
                </a:cubicBezTo>
                <a:cubicBezTo>
                  <a:pt x="19057" y="20191"/>
                  <a:pt x="19719" y="21232"/>
                  <a:pt x="19756" y="21414"/>
                </a:cubicBezTo>
                <a:cubicBezTo>
                  <a:pt x="19784" y="21558"/>
                  <a:pt x="19835" y="21589"/>
                  <a:pt x="19875" y="21488"/>
                </a:cubicBezTo>
                <a:cubicBezTo>
                  <a:pt x="19889" y="21454"/>
                  <a:pt x="19698" y="21127"/>
                  <a:pt x="19451" y="20760"/>
                </a:cubicBezTo>
                <a:cubicBezTo>
                  <a:pt x="19023" y="20125"/>
                  <a:pt x="19002" y="20082"/>
                  <a:pt x="19002" y="19851"/>
                </a:cubicBezTo>
                <a:cubicBezTo>
                  <a:pt x="19002" y="19629"/>
                  <a:pt x="18978" y="19572"/>
                  <a:pt x="18738" y="19213"/>
                </a:cubicBezTo>
                <a:cubicBezTo>
                  <a:pt x="18316" y="18580"/>
                  <a:pt x="17911" y="18000"/>
                  <a:pt x="17664" y="17677"/>
                </a:cubicBezTo>
                <a:cubicBezTo>
                  <a:pt x="17539" y="17512"/>
                  <a:pt x="17364" y="17281"/>
                  <a:pt x="17277" y="17164"/>
                </a:cubicBezTo>
                <a:cubicBezTo>
                  <a:pt x="17190" y="17047"/>
                  <a:pt x="17001" y="16806"/>
                  <a:pt x="16857" y="16628"/>
                </a:cubicBezTo>
                <a:cubicBezTo>
                  <a:pt x="16713" y="16451"/>
                  <a:pt x="16596" y="16284"/>
                  <a:pt x="16596" y="16258"/>
                </a:cubicBezTo>
                <a:cubicBezTo>
                  <a:pt x="16596" y="16233"/>
                  <a:pt x="16539" y="16169"/>
                  <a:pt x="16470" y="16117"/>
                </a:cubicBezTo>
                <a:cubicBezTo>
                  <a:pt x="16400" y="16065"/>
                  <a:pt x="16221" y="15877"/>
                  <a:pt x="16072" y="15698"/>
                </a:cubicBezTo>
                <a:cubicBezTo>
                  <a:pt x="15922" y="15519"/>
                  <a:pt x="15668" y="15247"/>
                  <a:pt x="15506" y="15093"/>
                </a:cubicBezTo>
                <a:cubicBezTo>
                  <a:pt x="15175" y="14779"/>
                  <a:pt x="14844" y="14247"/>
                  <a:pt x="14942" y="14188"/>
                </a:cubicBezTo>
                <a:cubicBezTo>
                  <a:pt x="15019" y="14142"/>
                  <a:pt x="15223" y="14249"/>
                  <a:pt x="15604" y="14534"/>
                </a:cubicBezTo>
                <a:cubicBezTo>
                  <a:pt x="15774" y="14661"/>
                  <a:pt x="15934" y="14765"/>
                  <a:pt x="15961" y="14765"/>
                </a:cubicBezTo>
                <a:cubicBezTo>
                  <a:pt x="16039" y="14765"/>
                  <a:pt x="16360" y="14941"/>
                  <a:pt x="16627" y="15131"/>
                </a:cubicBezTo>
                <a:cubicBezTo>
                  <a:pt x="16762" y="15227"/>
                  <a:pt x="16882" y="15305"/>
                  <a:pt x="16893" y="15305"/>
                </a:cubicBezTo>
                <a:cubicBezTo>
                  <a:pt x="16904" y="15305"/>
                  <a:pt x="16963" y="15360"/>
                  <a:pt x="17023" y="15426"/>
                </a:cubicBezTo>
                <a:cubicBezTo>
                  <a:pt x="17084" y="15493"/>
                  <a:pt x="17209" y="15571"/>
                  <a:pt x="17301" y="15599"/>
                </a:cubicBezTo>
                <a:cubicBezTo>
                  <a:pt x="17393" y="15628"/>
                  <a:pt x="17504" y="15670"/>
                  <a:pt x="17546" y="15694"/>
                </a:cubicBezTo>
                <a:cubicBezTo>
                  <a:pt x="17589" y="15718"/>
                  <a:pt x="17550" y="15666"/>
                  <a:pt x="17459" y="15578"/>
                </a:cubicBezTo>
                <a:cubicBezTo>
                  <a:pt x="17321" y="15445"/>
                  <a:pt x="17294" y="15387"/>
                  <a:pt x="17294" y="15227"/>
                </a:cubicBezTo>
                <a:cubicBezTo>
                  <a:pt x="17293" y="15018"/>
                  <a:pt x="17231" y="14948"/>
                  <a:pt x="16615" y="14477"/>
                </a:cubicBezTo>
                <a:cubicBezTo>
                  <a:pt x="16466" y="14362"/>
                  <a:pt x="16274" y="14181"/>
                  <a:pt x="16188" y="14075"/>
                </a:cubicBezTo>
                <a:cubicBezTo>
                  <a:pt x="16103" y="13968"/>
                  <a:pt x="15946" y="13832"/>
                  <a:pt x="15839" y="13771"/>
                </a:cubicBezTo>
                <a:cubicBezTo>
                  <a:pt x="15732" y="13711"/>
                  <a:pt x="15605" y="13622"/>
                  <a:pt x="15555" y="13574"/>
                </a:cubicBezTo>
                <a:cubicBezTo>
                  <a:pt x="15480" y="13500"/>
                  <a:pt x="15474" y="13472"/>
                  <a:pt x="15518" y="13404"/>
                </a:cubicBezTo>
                <a:cubicBezTo>
                  <a:pt x="15562" y="13335"/>
                  <a:pt x="15598" y="13336"/>
                  <a:pt x="15744" y="13407"/>
                </a:cubicBezTo>
                <a:cubicBezTo>
                  <a:pt x="15839" y="13454"/>
                  <a:pt x="16030" y="13534"/>
                  <a:pt x="16169" y="13586"/>
                </a:cubicBezTo>
                <a:cubicBezTo>
                  <a:pt x="16308" y="13639"/>
                  <a:pt x="16578" y="13751"/>
                  <a:pt x="16770" y="13835"/>
                </a:cubicBezTo>
                <a:cubicBezTo>
                  <a:pt x="17289" y="14062"/>
                  <a:pt x="17921" y="14332"/>
                  <a:pt x="18381" y="14523"/>
                </a:cubicBezTo>
                <a:cubicBezTo>
                  <a:pt x="18605" y="14615"/>
                  <a:pt x="19015" y="14789"/>
                  <a:pt x="19293" y="14909"/>
                </a:cubicBezTo>
                <a:cubicBezTo>
                  <a:pt x="19570" y="15029"/>
                  <a:pt x="20059" y="15234"/>
                  <a:pt x="20379" y="15364"/>
                </a:cubicBezTo>
                <a:cubicBezTo>
                  <a:pt x="20699" y="15495"/>
                  <a:pt x="21031" y="15641"/>
                  <a:pt x="21117" y="15691"/>
                </a:cubicBezTo>
                <a:cubicBezTo>
                  <a:pt x="21315" y="15805"/>
                  <a:pt x="21408" y="15808"/>
                  <a:pt x="21408" y="15700"/>
                </a:cubicBezTo>
                <a:cubicBezTo>
                  <a:pt x="21408" y="15605"/>
                  <a:pt x="21358" y="15575"/>
                  <a:pt x="21099" y="15512"/>
                </a:cubicBezTo>
                <a:cubicBezTo>
                  <a:pt x="21004" y="15489"/>
                  <a:pt x="20830" y="15419"/>
                  <a:pt x="20711" y="15355"/>
                </a:cubicBezTo>
                <a:cubicBezTo>
                  <a:pt x="20592" y="15292"/>
                  <a:pt x="20347" y="15188"/>
                  <a:pt x="20166" y="15124"/>
                </a:cubicBezTo>
                <a:cubicBezTo>
                  <a:pt x="19853" y="15013"/>
                  <a:pt x="19740" y="14965"/>
                  <a:pt x="19235" y="14732"/>
                </a:cubicBezTo>
                <a:cubicBezTo>
                  <a:pt x="19117" y="14679"/>
                  <a:pt x="18934" y="14599"/>
                  <a:pt x="18827" y="14555"/>
                </a:cubicBezTo>
                <a:cubicBezTo>
                  <a:pt x="18720" y="14511"/>
                  <a:pt x="18388" y="14363"/>
                  <a:pt x="18090" y="14227"/>
                </a:cubicBezTo>
                <a:cubicBezTo>
                  <a:pt x="17791" y="14090"/>
                  <a:pt x="17328" y="13896"/>
                  <a:pt x="17061" y="13795"/>
                </a:cubicBezTo>
                <a:cubicBezTo>
                  <a:pt x="16795" y="13694"/>
                  <a:pt x="16410" y="13534"/>
                  <a:pt x="16208" y="13440"/>
                </a:cubicBezTo>
                <a:cubicBezTo>
                  <a:pt x="16005" y="13346"/>
                  <a:pt x="15775" y="13253"/>
                  <a:pt x="15697" y="13235"/>
                </a:cubicBezTo>
                <a:cubicBezTo>
                  <a:pt x="15619" y="13216"/>
                  <a:pt x="15535" y="13162"/>
                  <a:pt x="15510" y="13115"/>
                </a:cubicBezTo>
                <a:cubicBezTo>
                  <a:pt x="15485" y="13068"/>
                  <a:pt x="15330" y="12985"/>
                  <a:pt x="15167" y="12931"/>
                </a:cubicBezTo>
                <a:cubicBezTo>
                  <a:pt x="15003" y="12877"/>
                  <a:pt x="14816" y="12799"/>
                  <a:pt x="14752" y="12756"/>
                </a:cubicBezTo>
                <a:cubicBezTo>
                  <a:pt x="14688" y="12713"/>
                  <a:pt x="14561" y="12661"/>
                  <a:pt x="14469" y="12640"/>
                </a:cubicBezTo>
                <a:cubicBezTo>
                  <a:pt x="14378" y="12618"/>
                  <a:pt x="14239" y="12547"/>
                  <a:pt x="14160" y="12482"/>
                </a:cubicBezTo>
                <a:cubicBezTo>
                  <a:pt x="14081" y="12416"/>
                  <a:pt x="13987" y="12363"/>
                  <a:pt x="13951" y="12363"/>
                </a:cubicBezTo>
                <a:cubicBezTo>
                  <a:pt x="13915" y="12363"/>
                  <a:pt x="13801" y="12298"/>
                  <a:pt x="13698" y="12218"/>
                </a:cubicBezTo>
                <a:cubicBezTo>
                  <a:pt x="13502" y="12067"/>
                  <a:pt x="13048" y="11823"/>
                  <a:pt x="12963" y="11823"/>
                </a:cubicBezTo>
                <a:cubicBezTo>
                  <a:pt x="12936" y="11823"/>
                  <a:pt x="12903" y="11795"/>
                  <a:pt x="12889" y="11762"/>
                </a:cubicBezTo>
                <a:cubicBezTo>
                  <a:pt x="12854" y="11673"/>
                  <a:pt x="13035" y="11587"/>
                  <a:pt x="13287" y="11574"/>
                </a:cubicBezTo>
                <a:cubicBezTo>
                  <a:pt x="13409" y="11568"/>
                  <a:pt x="13589" y="11512"/>
                  <a:pt x="13685" y="11449"/>
                </a:cubicBezTo>
                <a:cubicBezTo>
                  <a:pt x="13781" y="11386"/>
                  <a:pt x="13895" y="11312"/>
                  <a:pt x="13937" y="11284"/>
                </a:cubicBezTo>
                <a:cubicBezTo>
                  <a:pt x="13980" y="11255"/>
                  <a:pt x="14074" y="11217"/>
                  <a:pt x="14145" y="11198"/>
                </a:cubicBezTo>
                <a:cubicBezTo>
                  <a:pt x="14217" y="11179"/>
                  <a:pt x="14341" y="11082"/>
                  <a:pt x="14422" y="10982"/>
                </a:cubicBezTo>
                <a:cubicBezTo>
                  <a:pt x="14503" y="10883"/>
                  <a:pt x="14587" y="10802"/>
                  <a:pt x="14608" y="10802"/>
                </a:cubicBezTo>
                <a:cubicBezTo>
                  <a:pt x="14629" y="10802"/>
                  <a:pt x="14707" y="10699"/>
                  <a:pt x="14781" y="10572"/>
                </a:cubicBezTo>
                <a:cubicBezTo>
                  <a:pt x="14892" y="10382"/>
                  <a:pt x="14920" y="10279"/>
                  <a:pt x="14940" y="9987"/>
                </a:cubicBezTo>
                <a:cubicBezTo>
                  <a:pt x="14975" y="9462"/>
                  <a:pt x="14928" y="8914"/>
                  <a:pt x="14793" y="8308"/>
                </a:cubicBezTo>
                <a:cubicBezTo>
                  <a:pt x="14726" y="8005"/>
                  <a:pt x="14636" y="7944"/>
                  <a:pt x="14675" y="8228"/>
                </a:cubicBezTo>
                <a:cubicBezTo>
                  <a:pt x="14690" y="8339"/>
                  <a:pt x="14727" y="8522"/>
                  <a:pt x="14757" y="8633"/>
                </a:cubicBezTo>
                <a:cubicBezTo>
                  <a:pt x="14823" y="8881"/>
                  <a:pt x="14826" y="9427"/>
                  <a:pt x="14765" y="9839"/>
                </a:cubicBezTo>
                <a:cubicBezTo>
                  <a:pt x="14729" y="10079"/>
                  <a:pt x="14693" y="10171"/>
                  <a:pt x="14596" y="10263"/>
                </a:cubicBezTo>
                <a:cubicBezTo>
                  <a:pt x="14529" y="10328"/>
                  <a:pt x="14412" y="10468"/>
                  <a:pt x="14337" y="10576"/>
                </a:cubicBezTo>
                <a:cubicBezTo>
                  <a:pt x="14114" y="10897"/>
                  <a:pt x="13795" y="11161"/>
                  <a:pt x="13592" y="11193"/>
                </a:cubicBezTo>
                <a:cubicBezTo>
                  <a:pt x="13490" y="11209"/>
                  <a:pt x="13386" y="11242"/>
                  <a:pt x="13362" y="11266"/>
                </a:cubicBezTo>
                <a:cubicBezTo>
                  <a:pt x="13337" y="11291"/>
                  <a:pt x="13229" y="11316"/>
                  <a:pt x="13122" y="11322"/>
                </a:cubicBezTo>
                <a:cubicBezTo>
                  <a:pt x="13016" y="11328"/>
                  <a:pt x="12800" y="11352"/>
                  <a:pt x="12643" y="11375"/>
                </a:cubicBezTo>
                <a:cubicBezTo>
                  <a:pt x="12469" y="11401"/>
                  <a:pt x="12326" y="11393"/>
                  <a:pt x="12275" y="11355"/>
                </a:cubicBezTo>
                <a:cubicBezTo>
                  <a:pt x="12229" y="11320"/>
                  <a:pt x="12025" y="11249"/>
                  <a:pt x="11823" y="11195"/>
                </a:cubicBezTo>
                <a:cubicBezTo>
                  <a:pt x="10797" y="10926"/>
                  <a:pt x="10772" y="10914"/>
                  <a:pt x="10879" y="10729"/>
                </a:cubicBezTo>
                <a:cubicBezTo>
                  <a:pt x="10971" y="10571"/>
                  <a:pt x="11365" y="10164"/>
                  <a:pt x="11480" y="10110"/>
                </a:cubicBezTo>
                <a:cubicBezTo>
                  <a:pt x="11628" y="10039"/>
                  <a:pt x="11667" y="9959"/>
                  <a:pt x="11667" y="9719"/>
                </a:cubicBezTo>
                <a:cubicBezTo>
                  <a:pt x="11667" y="9594"/>
                  <a:pt x="11691" y="9414"/>
                  <a:pt x="11720" y="9321"/>
                </a:cubicBezTo>
                <a:cubicBezTo>
                  <a:pt x="11749" y="9227"/>
                  <a:pt x="11797" y="9072"/>
                  <a:pt x="11827" y="8975"/>
                </a:cubicBezTo>
                <a:cubicBezTo>
                  <a:pt x="11859" y="8870"/>
                  <a:pt x="11969" y="8718"/>
                  <a:pt x="12099" y="8601"/>
                </a:cubicBezTo>
                <a:cubicBezTo>
                  <a:pt x="12305" y="8415"/>
                  <a:pt x="12560" y="8040"/>
                  <a:pt x="12560" y="7922"/>
                </a:cubicBezTo>
                <a:cubicBezTo>
                  <a:pt x="12560" y="7829"/>
                  <a:pt x="12440" y="7680"/>
                  <a:pt x="12365" y="7680"/>
                </a:cubicBezTo>
                <a:cubicBezTo>
                  <a:pt x="12258" y="7680"/>
                  <a:pt x="12234" y="7574"/>
                  <a:pt x="12304" y="7409"/>
                </a:cubicBezTo>
                <a:cubicBezTo>
                  <a:pt x="12338" y="7329"/>
                  <a:pt x="12366" y="7169"/>
                  <a:pt x="12366" y="7052"/>
                </a:cubicBezTo>
                <a:cubicBezTo>
                  <a:pt x="12366" y="6898"/>
                  <a:pt x="12401" y="6778"/>
                  <a:pt x="12493" y="6615"/>
                </a:cubicBezTo>
                <a:cubicBezTo>
                  <a:pt x="12563" y="6491"/>
                  <a:pt x="12721" y="6196"/>
                  <a:pt x="12844" y="5959"/>
                </a:cubicBezTo>
                <a:cubicBezTo>
                  <a:pt x="12967" y="5723"/>
                  <a:pt x="13093" y="5514"/>
                  <a:pt x="13126" y="5495"/>
                </a:cubicBezTo>
                <a:cubicBezTo>
                  <a:pt x="13206" y="5448"/>
                  <a:pt x="13366" y="5619"/>
                  <a:pt x="13436" y="5827"/>
                </a:cubicBezTo>
                <a:cubicBezTo>
                  <a:pt x="13467" y="5920"/>
                  <a:pt x="13532" y="6013"/>
                  <a:pt x="13579" y="6032"/>
                </a:cubicBezTo>
                <a:cubicBezTo>
                  <a:pt x="13627" y="6051"/>
                  <a:pt x="13779" y="6267"/>
                  <a:pt x="13918" y="6511"/>
                </a:cubicBezTo>
                <a:cubicBezTo>
                  <a:pt x="14057" y="6756"/>
                  <a:pt x="14176" y="6931"/>
                  <a:pt x="14183" y="6899"/>
                </a:cubicBezTo>
                <a:cubicBezTo>
                  <a:pt x="14198" y="6829"/>
                  <a:pt x="14004" y="6420"/>
                  <a:pt x="13899" y="6301"/>
                </a:cubicBezTo>
                <a:cubicBezTo>
                  <a:pt x="13856" y="6253"/>
                  <a:pt x="13691" y="6014"/>
                  <a:pt x="13532" y="5771"/>
                </a:cubicBezTo>
                <a:lnTo>
                  <a:pt x="13244" y="5328"/>
                </a:lnTo>
                <a:lnTo>
                  <a:pt x="13373" y="4928"/>
                </a:lnTo>
                <a:cubicBezTo>
                  <a:pt x="13444" y="4708"/>
                  <a:pt x="13531" y="4488"/>
                  <a:pt x="13567" y="4438"/>
                </a:cubicBezTo>
                <a:cubicBezTo>
                  <a:pt x="13603" y="4389"/>
                  <a:pt x="13726" y="4159"/>
                  <a:pt x="13840" y="3928"/>
                </a:cubicBezTo>
                <a:cubicBezTo>
                  <a:pt x="13954" y="3697"/>
                  <a:pt x="14067" y="3481"/>
                  <a:pt x="14090" y="3448"/>
                </a:cubicBezTo>
                <a:cubicBezTo>
                  <a:pt x="14113" y="3415"/>
                  <a:pt x="14182" y="3266"/>
                  <a:pt x="14244" y="3117"/>
                </a:cubicBezTo>
                <a:cubicBezTo>
                  <a:pt x="14306" y="2968"/>
                  <a:pt x="14425" y="2756"/>
                  <a:pt x="14508" y="2644"/>
                </a:cubicBezTo>
                <a:cubicBezTo>
                  <a:pt x="14611" y="2506"/>
                  <a:pt x="14656" y="2401"/>
                  <a:pt x="14648" y="2314"/>
                </a:cubicBezTo>
                <a:cubicBezTo>
                  <a:pt x="14630" y="2125"/>
                  <a:pt x="14573" y="2163"/>
                  <a:pt x="14433" y="2460"/>
                </a:cubicBezTo>
                <a:cubicBezTo>
                  <a:pt x="14230" y="2890"/>
                  <a:pt x="14019" y="3312"/>
                  <a:pt x="13957" y="3415"/>
                </a:cubicBezTo>
                <a:cubicBezTo>
                  <a:pt x="13925" y="3468"/>
                  <a:pt x="13811" y="3683"/>
                  <a:pt x="13704" y="3895"/>
                </a:cubicBezTo>
                <a:cubicBezTo>
                  <a:pt x="13410" y="4477"/>
                  <a:pt x="13137" y="4918"/>
                  <a:pt x="13072" y="4918"/>
                </a:cubicBezTo>
                <a:cubicBezTo>
                  <a:pt x="13040" y="4918"/>
                  <a:pt x="12959" y="4855"/>
                  <a:pt x="12893" y="4779"/>
                </a:cubicBezTo>
                <a:cubicBezTo>
                  <a:pt x="12827" y="4702"/>
                  <a:pt x="12744" y="4623"/>
                  <a:pt x="12709" y="4603"/>
                </a:cubicBezTo>
                <a:cubicBezTo>
                  <a:pt x="12607" y="4545"/>
                  <a:pt x="12688" y="4898"/>
                  <a:pt x="12810" y="5047"/>
                </a:cubicBezTo>
                <a:cubicBezTo>
                  <a:pt x="12864" y="5113"/>
                  <a:pt x="12909" y="5216"/>
                  <a:pt x="12909" y="5275"/>
                </a:cubicBezTo>
                <a:cubicBezTo>
                  <a:pt x="12909" y="5473"/>
                  <a:pt x="12339" y="6583"/>
                  <a:pt x="12129" y="6794"/>
                </a:cubicBezTo>
                <a:cubicBezTo>
                  <a:pt x="11992" y="6931"/>
                  <a:pt x="11927" y="7040"/>
                  <a:pt x="11912" y="7160"/>
                </a:cubicBezTo>
                <a:cubicBezTo>
                  <a:pt x="11899" y="7258"/>
                  <a:pt x="11851" y="7357"/>
                  <a:pt x="11798" y="7394"/>
                </a:cubicBezTo>
                <a:cubicBezTo>
                  <a:pt x="11748" y="7429"/>
                  <a:pt x="11697" y="7508"/>
                  <a:pt x="11685" y="7568"/>
                </a:cubicBezTo>
                <a:cubicBezTo>
                  <a:pt x="11673" y="7628"/>
                  <a:pt x="11572" y="7823"/>
                  <a:pt x="11461" y="8002"/>
                </a:cubicBezTo>
                <a:cubicBezTo>
                  <a:pt x="11351" y="8182"/>
                  <a:pt x="11201" y="8432"/>
                  <a:pt x="11129" y="8560"/>
                </a:cubicBezTo>
                <a:cubicBezTo>
                  <a:pt x="10683" y="9352"/>
                  <a:pt x="10567" y="9541"/>
                  <a:pt x="10546" y="9509"/>
                </a:cubicBezTo>
                <a:cubicBezTo>
                  <a:pt x="10486" y="9415"/>
                  <a:pt x="10586" y="7064"/>
                  <a:pt x="10657" y="6933"/>
                </a:cubicBezTo>
                <a:cubicBezTo>
                  <a:pt x="10689" y="6872"/>
                  <a:pt x="10690" y="6839"/>
                  <a:pt x="10658" y="6809"/>
                </a:cubicBezTo>
                <a:cubicBezTo>
                  <a:pt x="10634" y="6786"/>
                  <a:pt x="10626" y="6723"/>
                  <a:pt x="10640" y="6668"/>
                </a:cubicBezTo>
                <a:cubicBezTo>
                  <a:pt x="10669" y="6559"/>
                  <a:pt x="10693" y="6288"/>
                  <a:pt x="10810" y="4756"/>
                </a:cubicBezTo>
                <a:cubicBezTo>
                  <a:pt x="10853" y="4188"/>
                  <a:pt x="10899" y="3659"/>
                  <a:pt x="10912" y="3580"/>
                </a:cubicBezTo>
                <a:cubicBezTo>
                  <a:pt x="10927" y="3487"/>
                  <a:pt x="10913" y="3410"/>
                  <a:pt x="10870" y="3355"/>
                </a:cubicBezTo>
                <a:cubicBezTo>
                  <a:pt x="10814" y="3282"/>
                  <a:pt x="10798" y="3287"/>
                  <a:pt x="10751" y="3386"/>
                </a:cubicBezTo>
                <a:cubicBezTo>
                  <a:pt x="10721" y="3449"/>
                  <a:pt x="10695" y="3637"/>
                  <a:pt x="10692" y="3804"/>
                </a:cubicBezTo>
                <a:cubicBezTo>
                  <a:pt x="10684" y="4253"/>
                  <a:pt x="10666" y="4546"/>
                  <a:pt x="10623" y="4949"/>
                </a:cubicBezTo>
                <a:cubicBezTo>
                  <a:pt x="10601" y="5147"/>
                  <a:pt x="10574" y="5443"/>
                  <a:pt x="10561" y="5608"/>
                </a:cubicBezTo>
                <a:cubicBezTo>
                  <a:pt x="10549" y="5774"/>
                  <a:pt x="10523" y="5963"/>
                  <a:pt x="10504" y="6029"/>
                </a:cubicBezTo>
                <a:cubicBezTo>
                  <a:pt x="10486" y="6095"/>
                  <a:pt x="10461" y="6198"/>
                  <a:pt x="10449" y="6258"/>
                </a:cubicBezTo>
                <a:cubicBezTo>
                  <a:pt x="10436" y="6318"/>
                  <a:pt x="10413" y="6354"/>
                  <a:pt x="10397" y="6338"/>
                </a:cubicBezTo>
                <a:cubicBezTo>
                  <a:pt x="10359" y="6302"/>
                  <a:pt x="10366" y="1956"/>
                  <a:pt x="10405" y="1426"/>
                </a:cubicBezTo>
                <a:cubicBezTo>
                  <a:pt x="10431" y="1067"/>
                  <a:pt x="10426" y="1015"/>
                  <a:pt x="10356" y="922"/>
                </a:cubicBezTo>
                <a:cubicBezTo>
                  <a:pt x="10312" y="865"/>
                  <a:pt x="10286" y="775"/>
                  <a:pt x="10296" y="722"/>
                </a:cubicBezTo>
                <a:cubicBezTo>
                  <a:pt x="10314" y="638"/>
                  <a:pt x="10311" y="637"/>
                  <a:pt x="10273" y="715"/>
                </a:cubicBezTo>
                <a:cubicBezTo>
                  <a:pt x="10177" y="913"/>
                  <a:pt x="10149" y="1018"/>
                  <a:pt x="10197" y="1001"/>
                </a:cubicBezTo>
                <a:cubicBezTo>
                  <a:pt x="10265" y="979"/>
                  <a:pt x="10309" y="1348"/>
                  <a:pt x="10289" y="1766"/>
                </a:cubicBezTo>
                <a:cubicBezTo>
                  <a:pt x="10279" y="1964"/>
                  <a:pt x="10262" y="2856"/>
                  <a:pt x="10250" y="3747"/>
                </a:cubicBezTo>
                <a:cubicBezTo>
                  <a:pt x="10238" y="4639"/>
                  <a:pt x="10211" y="5652"/>
                  <a:pt x="10189" y="5999"/>
                </a:cubicBezTo>
                <a:cubicBezTo>
                  <a:pt x="10167" y="6345"/>
                  <a:pt x="10148" y="6763"/>
                  <a:pt x="10147" y="6927"/>
                </a:cubicBezTo>
                <a:cubicBezTo>
                  <a:pt x="10146" y="7091"/>
                  <a:pt x="10117" y="7290"/>
                  <a:pt x="10084" y="7368"/>
                </a:cubicBezTo>
                <a:lnTo>
                  <a:pt x="10024" y="7511"/>
                </a:lnTo>
                <a:lnTo>
                  <a:pt x="9956" y="7372"/>
                </a:lnTo>
                <a:cubicBezTo>
                  <a:pt x="9919" y="7296"/>
                  <a:pt x="9896" y="7214"/>
                  <a:pt x="9905" y="7191"/>
                </a:cubicBezTo>
                <a:cubicBezTo>
                  <a:pt x="9915" y="7167"/>
                  <a:pt x="9905" y="7131"/>
                  <a:pt x="9883" y="7110"/>
                </a:cubicBezTo>
                <a:cubicBezTo>
                  <a:pt x="9861" y="7089"/>
                  <a:pt x="9843" y="7017"/>
                  <a:pt x="9843" y="6949"/>
                </a:cubicBezTo>
                <a:cubicBezTo>
                  <a:pt x="9843" y="6880"/>
                  <a:pt x="9810" y="6740"/>
                  <a:pt x="9770" y="6637"/>
                </a:cubicBezTo>
                <a:cubicBezTo>
                  <a:pt x="9729" y="6534"/>
                  <a:pt x="9649" y="6152"/>
                  <a:pt x="9592" y="5789"/>
                </a:cubicBezTo>
                <a:cubicBezTo>
                  <a:pt x="9518" y="5320"/>
                  <a:pt x="9460" y="5084"/>
                  <a:pt x="9393" y="4974"/>
                </a:cubicBezTo>
                <a:lnTo>
                  <a:pt x="9299" y="4819"/>
                </a:lnTo>
                <a:lnTo>
                  <a:pt x="9358" y="4344"/>
                </a:lnTo>
                <a:cubicBezTo>
                  <a:pt x="9424" y="3808"/>
                  <a:pt x="9424" y="3806"/>
                  <a:pt x="9396" y="3849"/>
                </a:cubicBezTo>
                <a:cubicBezTo>
                  <a:pt x="9385" y="3866"/>
                  <a:pt x="9350" y="4094"/>
                  <a:pt x="9319" y="4354"/>
                </a:cubicBezTo>
                <a:cubicBezTo>
                  <a:pt x="9287" y="4615"/>
                  <a:pt x="9236" y="4909"/>
                  <a:pt x="9205" y="5008"/>
                </a:cubicBezTo>
                <a:cubicBezTo>
                  <a:pt x="9175" y="5107"/>
                  <a:pt x="9140" y="5236"/>
                  <a:pt x="9129" y="5294"/>
                </a:cubicBezTo>
                <a:cubicBezTo>
                  <a:pt x="9100" y="5442"/>
                  <a:pt x="9048" y="5424"/>
                  <a:pt x="8970" y="5240"/>
                </a:cubicBezTo>
                <a:cubicBezTo>
                  <a:pt x="8919" y="5119"/>
                  <a:pt x="8898" y="4903"/>
                  <a:pt x="8883" y="4324"/>
                </a:cubicBezTo>
                <a:cubicBezTo>
                  <a:pt x="8872" y="3908"/>
                  <a:pt x="8857" y="3556"/>
                  <a:pt x="8849" y="3543"/>
                </a:cubicBezTo>
                <a:cubicBezTo>
                  <a:pt x="8841" y="3529"/>
                  <a:pt x="8834" y="3760"/>
                  <a:pt x="8834" y="4058"/>
                </a:cubicBezTo>
                <a:cubicBezTo>
                  <a:pt x="8834" y="4355"/>
                  <a:pt x="8823" y="4615"/>
                  <a:pt x="8810" y="4636"/>
                </a:cubicBezTo>
                <a:cubicBezTo>
                  <a:pt x="8764" y="4707"/>
                  <a:pt x="8651" y="4562"/>
                  <a:pt x="8599" y="4365"/>
                </a:cubicBezTo>
                <a:cubicBezTo>
                  <a:pt x="8571" y="4256"/>
                  <a:pt x="8525" y="4146"/>
                  <a:pt x="8497" y="4120"/>
                </a:cubicBezTo>
                <a:cubicBezTo>
                  <a:pt x="8469" y="4093"/>
                  <a:pt x="8446" y="4013"/>
                  <a:pt x="8446" y="3940"/>
                </a:cubicBezTo>
                <a:cubicBezTo>
                  <a:pt x="8446" y="3867"/>
                  <a:pt x="8393" y="3567"/>
                  <a:pt x="8329" y="3272"/>
                </a:cubicBezTo>
                <a:cubicBezTo>
                  <a:pt x="8246" y="2886"/>
                  <a:pt x="8214" y="2624"/>
                  <a:pt x="8214" y="2327"/>
                </a:cubicBezTo>
                <a:cubicBezTo>
                  <a:pt x="8214" y="1928"/>
                  <a:pt x="8211" y="1916"/>
                  <a:pt x="8115" y="1916"/>
                </a:cubicBezTo>
                <a:cubicBezTo>
                  <a:pt x="8061" y="1916"/>
                  <a:pt x="8007" y="1956"/>
                  <a:pt x="7995" y="2004"/>
                </a:cubicBezTo>
                <a:cubicBezTo>
                  <a:pt x="7971" y="2101"/>
                  <a:pt x="8064" y="2593"/>
                  <a:pt x="8178" y="2971"/>
                </a:cubicBezTo>
                <a:cubicBezTo>
                  <a:pt x="8256" y="3228"/>
                  <a:pt x="8275" y="3509"/>
                  <a:pt x="8219" y="3562"/>
                </a:cubicBezTo>
                <a:cubicBezTo>
                  <a:pt x="8178" y="3602"/>
                  <a:pt x="8049" y="3385"/>
                  <a:pt x="7973" y="3147"/>
                </a:cubicBezTo>
                <a:cubicBezTo>
                  <a:pt x="7750" y="2452"/>
                  <a:pt x="7593" y="1924"/>
                  <a:pt x="7593" y="1876"/>
                </a:cubicBezTo>
                <a:cubicBezTo>
                  <a:pt x="7593" y="1844"/>
                  <a:pt x="7560" y="1712"/>
                  <a:pt x="7520" y="1582"/>
                </a:cubicBezTo>
                <a:cubicBezTo>
                  <a:pt x="7480" y="1452"/>
                  <a:pt x="7425" y="1249"/>
                  <a:pt x="7398" y="1130"/>
                </a:cubicBezTo>
                <a:cubicBezTo>
                  <a:pt x="7371" y="1011"/>
                  <a:pt x="7318" y="884"/>
                  <a:pt x="7281" y="848"/>
                </a:cubicBezTo>
                <a:cubicBezTo>
                  <a:pt x="7219" y="788"/>
                  <a:pt x="7217" y="801"/>
                  <a:pt x="7263" y="1035"/>
                </a:cubicBezTo>
                <a:cubicBezTo>
                  <a:pt x="7290" y="1173"/>
                  <a:pt x="7356" y="1434"/>
                  <a:pt x="7409" y="1616"/>
                </a:cubicBezTo>
                <a:cubicBezTo>
                  <a:pt x="7800" y="2941"/>
                  <a:pt x="7940" y="3639"/>
                  <a:pt x="7773" y="3426"/>
                </a:cubicBezTo>
                <a:cubicBezTo>
                  <a:pt x="7748" y="3394"/>
                  <a:pt x="7662" y="3349"/>
                  <a:pt x="7581" y="3325"/>
                </a:cubicBezTo>
                <a:cubicBezTo>
                  <a:pt x="7468" y="3292"/>
                  <a:pt x="7417" y="3307"/>
                  <a:pt x="7358" y="3389"/>
                </a:cubicBezTo>
                <a:cubicBezTo>
                  <a:pt x="7217" y="3587"/>
                  <a:pt x="7262" y="3837"/>
                  <a:pt x="7525" y="4310"/>
                </a:cubicBezTo>
                <a:cubicBezTo>
                  <a:pt x="7586" y="4421"/>
                  <a:pt x="7675" y="4637"/>
                  <a:pt x="7722" y="4790"/>
                </a:cubicBezTo>
                <a:cubicBezTo>
                  <a:pt x="7768" y="4943"/>
                  <a:pt x="7834" y="5109"/>
                  <a:pt x="7868" y="5158"/>
                </a:cubicBezTo>
                <a:cubicBezTo>
                  <a:pt x="7946" y="5271"/>
                  <a:pt x="8104" y="5873"/>
                  <a:pt x="8075" y="5946"/>
                </a:cubicBezTo>
                <a:cubicBezTo>
                  <a:pt x="8063" y="5975"/>
                  <a:pt x="8030" y="5999"/>
                  <a:pt x="8001" y="5999"/>
                </a:cubicBezTo>
                <a:cubicBezTo>
                  <a:pt x="7878" y="5999"/>
                  <a:pt x="7207" y="4781"/>
                  <a:pt x="6976" y="4138"/>
                </a:cubicBezTo>
                <a:cubicBezTo>
                  <a:pt x="6934" y="4022"/>
                  <a:pt x="6779" y="3681"/>
                  <a:pt x="6631" y="3380"/>
                </a:cubicBezTo>
                <a:cubicBezTo>
                  <a:pt x="6482" y="3078"/>
                  <a:pt x="6313" y="2695"/>
                  <a:pt x="6253" y="2527"/>
                </a:cubicBezTo>
                <a:cubicBezTo>
                  <a:pt x="6173" y="2298"/>
                  <a:pt x="6126" y="2224"/>
                  <a:pt x="6066" y="2234"/>
                </a:cubicBezTo>
                <a:cubicBezTo>
                  <a:pt x="6007" y="2243"/>
                  <a:pt x="5925" y="2116"/>
                  <a:pt x="5744" y="1736"/>
                </a:cubicBezTo>
                <a:cubicBezTo>
                  <a:pt x="5611" y="1455"/>
                  <a:pt x="5392" y="1003"/>
                  <a:pt x="5257" y="730"/>
                </a:cubicBezTo>
                <a:cubicBezTo>
                  <a:pt x="5122" y="457"/>
                  <a:pt x="4984" y="175"/>
                  <a:pt x="4951" y="105"/>
                </a:cubicBezTo>
                <a:cubicBezTo>
                  <a:pt x="4917" y="35"/>
                  <a:pt x="4868" y="-11"/>
                  <a:pt x="4842" y="3"/>
                </a:cubicBezTo>
                <a:close/>
                <a:moveTo>
                  <a:pt x="7032" y="115"/>
                </a:moveTo>
                <a:cubicBezTo>
                  <a:pt x="7019" y="115"/>
                  <a:pt x="7037" y="216"/>
                  <a:pt x="7072" y="340"/>
                </a:cubicBezTo>
                <a:cubicBezTo>
                  <a:pt x="7106" y="464"/>
                  <a:pt x="7143" y="600"/>
                  <a:pt x="7155" y="643"/>
                </a:cubicBezTo>
                <a:cubicBezTo>
                  <a:pt x="7166" y="685"/>
                  <a:pt x="7183" y="709"/>
                  <a:pt x="7193" y="693"/>
                </a:cubicBezTo>
                <a:cubicBezTo>
                  <a:pt x="7215" y="660"/>
                  <a:pt x="7063" y="115"/>
                  <a:pt x="7032" y="115"/>
                </a:cubicBezTo>
                <a:close/>
                <a:moveTo>
                  <a:pt x="17" y="175"/>
                </a:moveTo>
                <a:cubicBezTo>
                  <a:pt x="-18" y="175"/>
                  <a:pt x="3" y="257"/>
                  <a:pt x="75" y="400"/>
                </a:cubicBezTo>
                <a:cubicBezTo>
                  <a:pt x="135" y="520"/>
                  <a:pt x="144" y="487"/>
                  <a:pt x="96" y="325"/>
                </a:cubicBezTo>
                <a:cubicBezTo>
                  <a:pt x="71" y="242"/>
                  <a:pt x="36" y="175"/>
                  <a:pt x="17" y="175"/>
                </a:cubicBezTo>
                <a:close/>
                <a:moveTo>
                  <a:pt x="8962" y="2299"/>
                </a:moveTo>
                <a:cubicBezTo>
                  <a:pt x="8958" y="2306"/>
                  <a:pt x="8955" y="2327"/>
                  <a:pt x="8954" y="2362"/>
                </a:cubicBezTo>
                <a:cubicBezTo>
                  <a:pt x="8952" y="2425"/>
                  <a:pt x="8961" y="2460"/>
                  <a:pt x="8974" y="2440"/>
                </a:cubicBezTo>
                <a:cubicBezTo>
                  <a:pt x="8987" y="2420"/>
                  <a:pt x="8988" y="2369"/>
                  <a:pt x="8977" y="2326"/>
                </a:cubicBezTo>
                <a:cubicBezTo>
                  <a:pt x="8971" y="2302"/>
                  <a:pt x="8966" y="2293"/>
                  <a:pt x="8962" y="2299"/>
                </a:cubicBezTo>
                <a:close/>
                <a:moveTo>
                  <a:pt x="4896" y="2765"/>
                </a:moveTo>
                <a:cubicBezTo>
                  <a:pt x="4863" y="2770"/>
                  <a:pt x="4837" y="2816"/>
                  <a:pt x="4837" y="2901"/>
                </a:cubicBezTo>
                <a:cubicBezTo>
                  <a:pt x="4837" y="3007"/>
                  <a:pt x="4870" y="3080"/>
                  <a:pt x="4944" y="3140"/>
                </a:cubicBezTo>
                <a:cubicBezTo>
                  <a:pt x="5003" y="3187"/>
                  <a:pt x="5091" y="3309"/>
                  <a:pt x="5139" y="3411"/>
                </a:cubicBezTo>
                <a:cubicBezTo>
                  <a:pt x="5274" y="3694"/>
                  <a:pt x="5275" y="3634"/>
                  <a:pt x="5142" y="3282"/>
                </a:cubicBezTo>
                <a:cubicBezTo>
                  <a:pt x="5077" y="3109"/>
                  <a:pt x="5010" y="2926"/>
                  <a:pt x="4994" y="2877"/>
                </a:cubicBezTo>
                <a:cubicBezTo>
                  <a:pt x="4968" y="2796"/>
                  <a:pt x="4929" y="2760"/>
                  <a:pt x="4896" y="2765"/>
                </a:cubicBezTo>
                <a:close/>
                <a:moveTo>
                  <a:pt x="8893" y="3166"/>
                </a:moveTo>
                <a:cubicBezTo>
                  <a:pt x="8887" y="3155"/>
                  <a:pt x="8881" y="3193"/>
                  <a:pt x="8881" y="3267"/>
                </a:cubicBezTo>
                <a:cubicBezTo>
                  <a:pt x="8880" y="3366"/>
                  <a:pt x="8888" y="3414"/>
                  <a:pt x="8899" y="3374"/>
                </a:cubicBezTo>
                <a:cubicBezTo>
                  <a:pt x="8909" y="3333"/>
                  <a:pt x="8910" y="3252"/>
                  <a:pt x="8900" y="3193"/>
                </a:cubicBezTo>
                <a:cubicBezTo>
                  <a:pt x="8898" y="3179"/>
                  <a:pt x="8895" y="3170"/>
                  <a:pt x="8893" y="3166"/>
                </a:cubicBezTo>
                <a:close/>
                <a:moveTo>
                  <a:pt x="5252" y="3627"/>
                </a:moveTo>
                <a:lnTo>
                  <a:pt x="5365" y="3852"/>
                </a:lnTo>
                <a:cubicBezTo>
                  <a:pt x="5427" y="3976"/>
                  <a:pt x="5491" y="4078"/>
                  <a:pt x="5507" y="4078"/>
                </a:cubicBezTo>
                <a:cubicBezTo>
                  <a:pt x="5555" y="4078"/>
                  <a:pt x="5542" y="4050"/>
                  <a:pt x="5394" y="3834"/>
                </a:cubicBezTo>
                <a:lnTo>
                  <a:pt x="5252" y="3627"/>
                </a:lnTo>
                <a:close/>
                <a:moveTo>
                  <a:pt x="5575" y="4198"/>
                </a:moveTo>
                <a:cubicBezTo>
                  <a:pt x="5573" y="4201"/>
                  <a:pt x="5584" y="4225"/>
                  <a:pt x="5608" y="4273"/>
                </a:cubicBezTo>
                <a:cubicBezTo>
                  <a:pt x="5659" y="4373"/>
                  <a:pt x="5691" y="4405"/>
                  <a:pt x="5691" y="4355"/>
                </a:cubicBezTo>
                <a:cubicBezTo>
                  <a:pt x="5691" y="4343"/>
                  <a:pt x="5660" y="4295"/>
                  <a:pt x="5623" y="4250"/>
                </a:cubicBezTo>
                <a:cubicBezTo>
                  <a:pt x="5592" y="4213"/>
                  <a:pt x="5577" y="4195"/>
                  <a:pt x="5575" y="4198"/>
                </a:cubicBezTo>
                <a:close/>
                <a:moveTo>
                  <a:pt x="18536" y="4317"/>
                </a:moveTo>
                <a:cubicBezTo>
                  <a:pt x="18524" y="4321"/>
                  <a:pt x="18508" y="4337"/>
                  <a:pt x="18488" y="4368"/>
                </a:cubicBezTo>
                <a:cubicBezTo>
                  <a:pt x="18442" y="4440"/>
                  <a:pt x="18409" y="4531"/>
                  <a:pt x="18141" y="5332"/>
                </a:cubicBezTo>
                <a:cubicBezTo>
                  <a:pt x="18063" y="5567"/>
                  <a:pt x="18005" y="5759"/>
                  <a:pt x="18012" y="5759"/>
                </a:cubicBezTo>
                <a:cubicBezTo>
                  <a:pt x="18032" y="5759"/>
                  <a:pt x="18442" y="4788"/>
                  <a:pt x="18514" y="4567"/>
                </a:cubicBezTo>
                <a:cubicBezTo>
                  <a:pt x="18566" y="4410"/>
                  <a:pt x="18571" y="4307"/>
                  <a:pt x="18536" y="4317"/>
                </a:cubicBezTo>
                <a:close/>
                <a:moveTo>
                  <a:pt x="5828" y="4637"/>
                </a:moveTo>
                <a:cubicBezTo>
                  <a:pt x="5834" y="4665"/>
                  <a:pt x="5900" y="4798"/>
                  <a:pt x="6003" y="4989"/>
                </a:cubicBezTo>
                <a:cubicBezTo>
                  <a:pt x="6141" y="5242"/>
                  <a:pt x="6268" y="5452"/>
                  <a:pt x="6287" y="5454"/>
                </a:cubicBezTo>
                <a:cubicBezTo>
                  <a:pt x="6325" y="5460"/>
                  <a:pt x="5976" y="4826"/>
                  <a:pt x="5843" y="4648"/>
                </a:cubicBezTo>
                <a:cubicBezTo>
                  <a:pt x="5830" y="4632"/>
                  <a:pt x="5826" y="4628"/>
                  <a:pt x="5828" y="4637"/>
                </a:cubicBezTo>
                <a:close/>
                <a:moveTo>
                  <a:pt x="12381" y="5423"/>
                </a:moveTo>
                <a:cubicBezTo>
                  <a:pt x="12307" y="5429"/>
                  <a:pt x="12105" y="5570"/>
                  <a:pt x="11881" y="5777"/>
                </a:cubicBezTo>
                <a:cubicBezTo>
                  <a:pt x="11795" y="5855"/>
                  <a:pt x="11673" y="5963"/>
                  <a:pt x="11609" y="6017"/>
                </a:cubicBezTo>
                <a:cubicBezTo>
                  <a:pt x="11438" y="6160"/>
                  <a:pt x="11527" y="6140"/>
                  <a:pt x="11712" y="5994"/>
                </a:cubicBezTo>
                <a:cubicBezTo>
                  <a:pt x="11840" y="5893"/>
                  <a:pt x="12291" y="5704"/>
                  <a:pt x="12414" y="5700"/>
                </a:cubicBezTo>
                <a:cubicBezTo>
                  <a:pt x="12457" y="5698"/>
                  <a:pt x="12450" y="5471"/>
                  <a:pt x="12405" y="5429"/>
                </a:cubicBezTo>
                <a:cubicBezTo>
                  <a:pt x="12400" y="5424"/>
                  <a:pt x="12392" y="5423"/>
                  <a:pt x="12381" y="5423"/>
                </a:cubicBezTo>
                <a:close/>
                <a:moveTo>
                  <a:pt x="17850" y="6082"/>
                </a:moveTo>
                <a:cubicBezTo>
                  <a:pt x="17847" y="6082"/>
                  <a:pt x="17842" y="6084"/>
                  <a:pt x="17837" y="6089"/>
                </a:cubicBezTo>
                <a:cubicBezTo>
                  <a:pt x="17816" y="6109"/>
                  <a:pt x="17799" y="6152"/>
                  <a:pt x="17799" y="6183"/>
                </a:cubicBezTo>
                <a:cubicBezTo>
                  <a:pt x="17799" y="6269"/>
                  <a:pt x="17827" y="6250"/>
                  <a:pt x="17852" y="6146"/>
                </a:cubicBezTo>
                <a:cubicBezTo>
                  <a:pt x="17862" y="6106"/>
                  <a:pt x="17861" y="6082"/>
                  <a:pt x="17850" y="6082"/>
                </a:cubicBezTo>
                <a:close/>
                <a:moveTo>
                  <a:pt x="14452" y="7440"/>
                </a:moveTo>
                <a:cubicBezTo>
                  <a:pt x="14392" y="7440"/>
                  <a:pt x="14425" y="7646"/>
                  <a:pt x="14507" y="7781"/>
                </a:cubicBezTo>
                <a:cubicBezTo>
                  <a:pt x="14553" y="7858"/>
                  <a:pt x="14600" y="7907"/>
                  <a:pt x="14610" y="7891"/>
                </a:cubicBezTo>
                <a:cubicBezTo>
                  <a:pt x="14635" y="7852"/>
                  <a:pt x="14491" y="7440"/>
                  <a:pt x="14452" y="7440"/>
                </a:cubicBezTo>
                <a:close/>
                <a:moveTo>
                  <a:pt x="3864" y="8708"/>
                </a:moveTo>
                <a:cubicBezTo>
                  <a:pt x="3850" y="8708"/>
                  <a:pt x="3835" y="8711"/>
                  <a:pt x="3821" y="8720"/>
                </a:cubicBezTo>
                <a:cubicBezTo>
                  <a:pt x="3790" y="8739"/>
                  <a:pt x="3799" y="8753"/>
                  <a:pt x="3844" y="8756"/>
                </a:cubicBezTo>
                <a:cubicBezTo>
                  <a:pt x="3885" y="8759"/>
                  <a:pt x="3909" y="8744"/>
                  <a:pt x="3896" y="8724"/>
                </a:cubicBezTo>
                <a:cubicBezTo>
                  <a:pt x="3889" y="8714"/>
                  <a:pt x="3877" y="8709"/>
                  <a:pt x="3864" y="8708"/>
                </a:cubicBezTo>
                <a:close/>
                <a:moveTo>
                  <a:pt x="4019" y="8768"/>
                </a:moveTo>
                <a:cubicBezTo>
                  <a:pt x="4006" y="8767"/>
                  <a:pt x="3990" y="8771"/>
                  <a:pt x="3976" y="8780"/>
                </a:cubicBezTo>
                <a:cubicBezTo>
                  <a:pt x="3945" y="8799"/>
                  <a:pt x="3954" y="8813"/>
                  <a:pt x="4000" y="8816"/>
                </a:cubicBezTo>
                <a:cubicBezTo>
                  <a:pt x="4041" y="8819"/>
                  <a:pt x="4064" y="8805"/>
                  <a:pt x="4051" y="8785"/>
                </a:cubicBezTo>
                <a:cubicBezTo>
                  <a:pt x="4045" y="8775"/>
                  <a:pt x="4033" y="8769"/>
                  <a:pt x="4019" y="8768"/>
                </a:cubicBezTo>
                <a:close/>
                <a:moveTo>
                  <a:pt x="5586" y="8856"/>
                </a:moveTo>
                <a:cubicBezTo>
                  <a:pt x="5552" y="8852"/>
                  <a:pt x="5552" y="8869"/>
                  <a:pt x="5579" y="8919"/>
                </a:cubicBezTo>
                <a:cubicBezTo>
                  <a:pt x="5627" y="9008"/>
                  <a:pt x="5787" y="9035"/>
                  <a:pt x="5752" y="8948"/>
                </a:cubicBezTo>
                <a:cubicBezTo>
                  <a:pt x="5740" y="8919"/>
                  <a:pt x="5687" y="8882"/>
                  <a:pt x="5633" y="8866"/>
                </a:cubicBezTo>
                <a:cubicBezTo>
                  <a:pt x="5613" y="8860"/>
                  <a:pt x="5598" y="8857"/>
                  <a:pt x="5586" y="8856"/>
                </a:cubicBezTo>
                <a:close/>
                <a:moveTo>
                  <a:pt x="7161" y="13512"/>
                </a:moveTo>
                <a:cubicBezTo>
                  <a:pt x="7140" y="13502"/>
                  <a:pt x="7025" y="13536"/>
                  <a:pt x="6661" y="13651"/>
                </a:cubicBezTo>
                <a:cubicBezTo>
                  <a:pt x="6416" y="13729"/>
                  <a:pt x="6252" y="13796"/>
                  <a:pt x="6298" y="13799"/>
                </a:cubicBezTo>
                <a:cubicBezTo>
                  <a:pt x="6399" y="13805"/>
                  <a:pt x="7128" y="13583"/>
                  <a:pt x="7158" y="13537"/>
                </a:cubicBezTo>
                <a:cubicBezTo>
                  <a:pt x="7166" y="13524"/>
                  <a:pt x="7169" y="13516"/>
                  <a:pt x="7161" y="13512"/>
                </a:cubicBezTo>
                <a:close/>
                <a:moveTo>
                  <a:pt x="5685" y="13609"/>
                </a:moveTo>
                <a:cubicBezTo>
                  <a:pt x="5664" y="13614"/>
                  <a:pt x="5637" y="13623"/>
                  <a:pt x="5603" y="13635"/>
                </a:cubicBezTo>
                <a:cubicBezTo>
                  <a:pt x="5519" y="13664"/>
                  <a:pt x="5389" y="13727"/>
                  <a:pt x="5313" y="13777"/>
                </a:cubicBezTo>
                <a:cubicBezTo>
                  <a:pt x="5130" y="13895"/>
                  <a:pt x="4472" y="14165"/>
                  <a:pt x="4367" y="14165"/>
                </a:cubicBezTo>
                <a:cubicBezTo>
                  <a:pt x="4303" y="14165"/>
                  <a:pt x="4294" y="14182"/>
                  <a:pt x="4328" y="14245"/>
                </a:cubicBezTo>
                <a:cubicBezTo>
                  <a:pt x="4352" y="14289"/>
                  <a:pt x="4358" y="14346"/>
                  <a:pt x="4342" y="14371"/>
                </a:cubicBezTo>
                <a:cubicBezTo>
                  <a:pt x="4265" y="14494"/>
                  <a:pt x="5121" y="14264"/>
                  <a:pt x="5303" y="14113"/>
                </a:cubicBezTo>
                <a:cubicBezTo>
                  <a:pt x="5335" y="14086"/>
                  <a:pt x="5501" y="14026"/>
                  <a:pt x="5671" y="13980"/>
                </a:cubicBezTo>
                <a:cubicBezTo>
                  <a:pt x="5916" y="13913"/>
                  <a:pt x="5957" y="13888"/>
                  <a:pt x="5865" y="13863"/>
                </a:cubicBezTo>
                <a:cubicBezTo>
                  <a:pt x="5779" y="13839"/>
                  <a:pt x="5750" y="13799"/>
                  <a:pt x="5752" y="13706"/>
                </a:cubicBezTo>
                <a:cubicBezTo>
                  <a:pt x="5754" y="13621"/>
                  <a:pt x="5747" y="13596"/>
                  <a:pt x="5685" y="13609"/>
                </a:cubicBezTo>
                <a:close/>
                <a:moveTo>
                  <a:pt x="1059" y="14229"/>
                </a:moveTo>
                <a:cubicBezTo>
                  <a:pt x="962" y="14225"/>
                  <a:pt x="954" y="14237"/>
                  <a:pt x="997" y="14317"/>
                </a:cubicBezTo>
                <a:cubicBezTo>
                  <a:pt x="1024" y="14368"/>
                  <a:pt x="1072" y="14395"/>
                  <a:pt x="1102" y="14377"/>
                </a:cubicBezTo>
                <a:cubicBezTo>
                  <a:pt x="1132" y="14359"/>
                  <a:pt x="1239" y="14341"/>
                  <a:pt x="1338" y="14337"/>
                </a:cubicBezTo>
                <a:lnTo>
                  <a:pt x="1519" y="14329"/>
                </a:lnTo>
                <a:lnTo>
                  <a:pt x="1345" y="14282"/>
                </a:lnTo>
                <a:cubicBezTo>
                  <a:pt x="1249" y="14255"/>
                  <a:pt x="1120" y="14231"/>
                  <a:pt x="1059" y="14229"/>
                </a:cubicBezTo>
                <a:close/>
                <a:moveTo>
                  <a:pt x="17663" y="15728"/>
                </a:moveTo>
                <a:cubicBezTo>
                  <a:pt x="17642" y="15728"/>
                  <a:pt x="17650" y="15754"/>
                  <a:pt x="17682" y="15786"/>
                </a:cubicBezTo>
                <a:cubicBezTo>
                  <a:pt x="17714" y="15818"/>
                  <a:pt x="17758" y="15844"/>
                  <a:pt x="17779" y="15844"/>
                </a:cubicBezTo>
                <a:cubicBezTo>
                  <a:pt x="17800" y="15844"/>
                  <a:pt x="17792" y="15818"/>
                  <a:pt x="17760" y="15786"/>
                </a:cubicBezTo>
                <a:cubicBezTo>
                  <a:pt x="17728" y="15754"/>
                  <a:pt x="17684" y="15728"/>
                  <a:pt x="17663" y="15728"/>
                </a:cubicBezTo>
                <a:close/>
                <a:moveTo>
                  <a:pt x="17848" y="15852"/>
                </a:moveTo>
                <a:cubicBezTo>
                  <a:pt x="17838" y="15851"/>
                  <a:pt x="17836" y="15857"/>
                  <a:pt x="17842" y="15868"/>
                </a:cubicBezTo>
                <a:cubicBezTo>
                  <a:pt x="17868" y="15913"/>
                  <a:pt x="18375" y="16254"/>
                  <a:pt x="18749" y="16480"/>
                </a:cubicBezTo>
                <a:cubicBezTo>
                  <a:pt x="19013" y="16638"/>
                  <a:pt x="19032" y="16646"/>
                  <a:pt x="18980" y="16575"/>
                </a:cubicBezTo>
                <a:cubicBezTo>
                  <a:pt x="18960" y="16548"/>
                  <a:pt x="18839" y="16462"/>
                  <a:pt x="18711" y="16385"/>
                </a:cubicBezTo>
                <a:cubicBezTo>
                  <a:pt x="18583" y="16309"/>
                  <a:pt x="18459" y="16223"/>
                  <a:pt x="18435" y="16196"/>
                </a:cubicBezTo>
                <a:cubicBezTo>
                  <a:pt x="18411" y="16168"/>
                  <a:pt x="18297" y="16094"/>
                  <a:pt x="18182" y="16031"/>
                </a:cubicBezTo>
                <a:cubicBezTo>
                  <a:pt x="18067" y="15969"/>
                  <a:pt x="17939" y="15897"/>
                  <a:pt x="17896" y="15872"/>
                </a:cubicBezTo>
                <a:cubicBezTo>
                  <a:pt x="17874" y="15859"/>
                  <a:pt x="17858" y="15853"/>
                  <a:pt x="17848" y="15852"/>
                </a:cubicBezTo>
                <a:close/>
                <a:moveTo>
                  <a:pt x="19246" y="16754"/>
                </a:moveTo>
                <a:cubicBezTo>
                  <a:pt x="19230" y="16755"/>
                  <a:pt x="19276" y="16802"/>
                  <a:pt x="19390" y="16896"/>
                </a:cubicBezTo>
                <a:cubicBezTo>
                  <a:pt x="19486" y="16976"/>
                  <a:pt x="19591" y="17040"/>
                  <a:pt x="19623" y="17040"/>
                </a:cubicBezTo>
                <a:cubicBezTo>
                  <a:pt x="19655" y="17039"/>
                  <a:pt x="19587" y="16973"/>
                  <a:pt x="19472" y="16893"/>
                </a:cubicBezTo>
                <a:cubicBezTo>
                  <a:pt x="19339" y="16799"/>
                  <a:pt x="19262" y="16754"/>
                  <a:pt x="19246" y="16754"/>
                </a:cubicBezTo>
                <a:close/>
                <a:moveTo>
                  <a:pt x="11660" y="16956"/>
                </a:moveTo>
                <a:lnTo>
                  <a:pt x="11684" y="17165"/>
                </a:lnTo>
                <a:cubicBezTo>
                  <a:pt x="11697" y="17280"/>
                  <a:pt x="11740" y="17482"/>
                  <a:pt x="11780" y="17615"/>
                </a:cubicBezTo>
                <a:cubicBezTo>
                  <a:pt x="11819" y="17748"/>
                  <a:pt x="11863" y="17908"/>
                  <a:pt x="11877" y="17971"/>
                </a:cubicBezTo>
                <a:cubicBezTo>
                  <a:pt x="11891" y="18033"/>
                  <a:pt x="11911" y="18070"/>
                  <a:pt x="11922" y="18052"/>
                </a:cubicBezTo>
                <a:cubicBezTo>
                  <a:pt x="11948" y="18012"/>
                  <a:pt x="11811" y="17377"/>
                  <a:pt x="11725" y="17136"/>
                </a:cubicBezTo>
                <a:lnTo>
                  <a:pt x="11660" y="16956"/>
                </a:lnTo>
                <a:close/>
                <a:moveTo>
                  <a:pt x="19894" y="17171"/>
                </a:moveTo>
                <a:cubicBezTo>
                  <a:pt x="19856" y="17173"/>
                  <a:pt x="19863" y="17192"/>
                  <a:pt x="19914" y="17226"/>
                </a:cubicBezTo>
                <a:cubicBezTo>
                  <a:pt x="20020" y="17297"/>
                  <a:pt x="20081" y="17297"/>
                  <a:pt x="20010" y="17226"/>
                </a:cubicBezTo>
                <a:cubicBezTo>
                  <a:pt x="19978" y="17194"/>
                  <a:pt x="19926" y="17169"/>
                  <a:pt x="19894" y="17171"/>
                </a:cubicBezTo>
                <a:close/>
                <a:moveTo>
                  <a:pt x="20181" y="17364"/>
                </a:moveTo>
                <a:cubicBezTo>
                  <a:pt x="20171" y="17378"/>
                  <a:pt x="20404" y="17546"/>
                  <a:pt x="20698" y="17737"/>
                </a:cubicBezTo>
                <a:cubicBezTo>
                  <a:pt x="20994" y="17929"/>
                  <a:pt x="21268" y="18147"/>
                  <a:pt x="21311" y="18224"/>
                </a:cubicBezTo>
                <a:cubicBezTo>
                  <a:pt x="21418" y="18416"/>
                  <a:pt x="21582" y="18395"/>
                  <a:pt x="21582" y="18187"/>
                </a:cubicBezTo>
                <a:cubicBezTo>
                  <a:pt x="21582" y="18049"/>
                  <a:pt x="21566" y="18035"/>
                  <a:pt x="21365" y="18007"/>
                </a:cubicBezTo>
                <a:cubicBezTo>
                  <a:pt x="21246" y="17990"/>
                  <a:pt x="21123" y="17947"/>
                  <a:pt x="21093" y="17910"/>
                </a:cubicBezTo>
                <a:cubicBezTo>
                  <a:pt x="21063" y="17874"/>
                  <a:pt x="20960" y="17801"/>
                  <a:pt x="20864" y="17749"/>
                </a:cubicBezTo>
                <a:cubicBezTo>
                  <a:pt x="20768" y="17697"/>
                  <a:pt x="20579" y="17583"/>
                  <a:pt x="20443" y="17496"/>
                </a:cubicBezTo>
                <a:cubicBezTo>
                  <a:pt x="20308" y="17408"/>
                  <a:pt x="20190" y="17349"/>
                  <a:pt x="20181" y="17364"/>
                </a:cubicBezTo>
                <a:close/>
                <a:moveTo>
                  <a:pt x="7353" y="17678"/>
                </a:moveTo>
                <a:cubicBezTo>
                  <a:pt x="7322" y="17685"/>
                  <a:pt x="7196" y="17947"/>
                  <a:pt x="7126" y="18159"/>
                </a:cubicBezTo>
                <a:cubicBezTo>
                  <a:pt x="7086" y="18281"/>
                  <a:pt x="7079" y="18346"/>
                  <a:pt x="7107" y="18329"/>
                </a:cubicBezTo>
                <a:cubicBezTo>
                  <a:pt x="7132" y="18314"/>
                  <a:pt x="7177" y="18207"/>
                  <a:pt x="7206" y="18091"/>
                </a:cubicBezTo>
                <a:cubicBezTo>
                  <a:pt x="7235" y="17976"/>
                  <a:pt x="7282" y="17852"/>
                  <a:pt x="7309" y="17817"/>
                </a:cubicBezTo>
                <a:cubicBezTo>
                  <a:pt x="7337" y="17781"/>
                  <a:pt x="7360" y="17725"/>
                  <a:pt x="7360" y="17691"/>
                </a:cubicBezTo>
                <a:cubicBezTo>
                  <a:pt x="7360" y="17681"/>
                  <a:pt x="7357" y="17677"/>
                  <a:pt x="7353" y="1767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" name="Picture 3" descr="0611014_09">
            <a:extLst>
              <a:ext uri="{FF2B5EF4-FFF2-40B4-BE49-F238E27FC236}">
                <a16:creationId xmlns:a16="http://schemas.microsoft.com/office/drawing/2014/main" id="{15D4F245-F5CA-484F-EEC8-33C1FE249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3206" y="1624682"/>
            <a:ext cx="7381875" cy="4943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146002" y="6331318"/>
            <a:ext cx="7930982" cy="461665"/>
          </a:xfrm>
          <a:prstGeom prst="rect">
            <a:avLst/>
          </a:prstGeom>
          <a:solidFill>
            <a:schemeClr val="tx1">
              <a:alpha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80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MegaPixel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“camera”: 40.000.000 </a:t>
            </a:r>
            <a:r>
              <a:rPr lang="en-US" sz="2400" dirty="0">
                <a:solidFill>
                  <a:srgbClr val="FFFFFF"/>
                </a:solidFill>
                <a:latin typeface="Tahoma"/>
              </a:rPr>
              <a:t>pictures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per second</a:t>
            </a:r>
          </a:p>
        </p:txBody>
      </p:sp>
    </p:spTree>
    <p:extLst>
      <p:ext uri="{BB962C8B-B14F-4D97-AF65-F5344CB8AC3E}">
        <p14:creationId xmlns:p14="http://schemas.microsoft.com/office/powerpoint/2010/main" val="78994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52" y="-524660"/>
            <a:ext cx="12240742" cy="8741930"/>
          </a:xfrm>
          <a:prstGeom prst="rect">
            <a:avLst/>
          </a:prstGeom>
        </p:spPr>
      </p:pic>
      <p:pic>
        <p:nvPicPr>
          <p:cNvPr id="4" name="Image" descr="Image"/>
          <p:cNvPicPr>
            <a:picLocks noChangeAspect="1"/>
          </p:cNvPicPr>
          <p:nvPr/>
        </p:nvPicPr>
        <p:blipFill>
          <a:blip r:embed="rId3"/>
          <a:srcRect l="9731" t="12722" r="4839" b="13736"/>
          <a:stretch>
            <a:fillRect/>
          </a:stretch>
        </p:blipFill>
        <p:spPr>
          <a:xfrm>
            <a:off x="6397369" y="1184645"/>
            <a:ext cx="6012816" cy="3882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47" extrusionOk="0">
                <a:moveTo>
                  <a:pt x="4842" y="3"/>
                </a:moveTo>
                <a:cubicBezTo>
                  <a:pt x="4809" y="19"/>
                  <a:pt x="4825" y="94"/>
                  <a:pt x="4892" y="237"/>
                </a:cubicBezTo>
                <a:cubicBezTo>
                  <a:pt x="4946" y="352"/>
                  <a:pt x="5007" y="502"/>
                  <a:pt x="5027" y="572"/>
                </a:cubicBezTo>
                <a:cubicBezTo>
                  <a:pt x="5060" y="685"/>
                  <a:pt x="5221" y="1074"/>
                  <a:pt x="5409" y="1496"/>
                </a:cubicBezTo>
                <a:cubicBezTo>
                  <a:pt x="5445" y="1578"/>
                  <a:pt x="5609" y="1930"/>
                  <a:pt x="5771" y="2277"/>
                </a:cubicBezTo>
                <a:cubicBezTo>
                  <a:pt x="5934" y="2623"/>
                  <a:pt x="6118" y="3042"/>
                  <a:pt x="6179" y="3208"/>
                </a:cubicBezTo>
                <a:cubicBezTo>
                  <a:pt x="6240" y="3373"/>
                  <a:pt x="6418" y="3789"/>
                  <a:pt x="6576" y="4133"/>
                </a:cubicBezTo>
                <a:cubicBezTo>
                  <a:pt x="6734" y="4477"/>
                  <a:pt x="6873" y="4801"/>
                  <a:pt x="6885" y="4853"/>
                </a:cubicBezTo>
                <a:cubicBezTo>
                  <a:pt x="6898" y="4906"/>
                  <a:pt x="6950" y="5035"/>
                  <a:pt x="7001" y="5141"/>
                </a:cubicBezTo>
                <a:cubicBezTo>
                  <a:pt x="7092" y="5328"/>
                  <a:pt x="7092" y="5459"/>
                  <a:pt x="7000" y="5459"/>
                </a:cubicBezTo>
                <a:cubicBezTo>
                  <a:pt x="6976" y="5459"/>
                  <a:pt x="6898" y="5372"/>
                  <a:pt x="6828" y="5266"/>
                </a:cubicBezTo>
                <a:cubicBezTo>
                  <a:pt x="6758" y="5161"/>
                  <a:pt x="6700" y="5106"/>
                  <a:pt x="6700" y="5145"/>
                </a:cubicBezTo>
                <a:cubicBezTo>
                  <a:pt x="6700" y="5222"/>
                  <a:pt x="6765" y="5346"/>
                  <a:pt x="7037" y="5789"/>
                </a:cubicBezTo>
                <a:cubicBezTo>
                  <a:pt x="7267" y="6164"/>
                  <a:pt x="7430" y="6549"/>
                  <a:pt x="7456" y="6777"/>
                </a:cubicBezTo>
                <a:cubicBezTo>
                  <a:pt x="7500" y="7158"/>
                  <a:pt x="7303" y="7040"/>
                  <a:pt x="6947" y="6471"/>
                </a:cubicBezTo>
                <a:cubicBezTo>
                  <a:pt x="6600" y="5916"/>
                  <a:pt x="6382" y="5600"/>
                  <a:pt x="6396" y="5671"/>
                </a:cubicBezTo>
                <a:cubicBezTo>
                  <a:pt x="6403" y="5705"/>
                  <a:pt x="6344" y="5837"/>
                  <a:pt x="6265" y="5963"/>
                </a:cubicBezTo>
                <a:lnTo>
                  <a:pt x="6120" y="6194"/>
                </a:lnTo>
                <a:lnTo>
                  <a:pt x="5838" y="5915"/>
                </a:lnTo>
                <a:cubicBezTo>
                  <a:pt x="5683" y="5762"/>
                  <a:pt x="5450" y="5517"/>
                  <a:pt x="5322" y="5371"/>
                </a:cubicBezTo>
                <a:cubicBezTo>
                  <a:pt x="5194" y="5225"/>
                  <a:pt x="4924" y="4926"/>
                  <a:pt x="4721" y="4708"/>
                </a:cubicBezTo>
                <a:cubicBezTo>
                  <a:pt x="4518" y="4489"/>
                  <a:pt x="4247" y="4191"/>
                  <a:pt x="4119" y="4046"/>
                </a:cubicBezTo>
                <a:cubicBezTo>
                  <a:pt x="3846" y="3735"/>
                  <a:pt x="3673" y="3577"/>
                  <a:pt x="3648" y="3616"/>
                </a:cubicBezTo>
                <a:cubicBezTo>
                  <a:pt x="3638" y="3631"/>
                  <a:pt x="3714" y="3743"/>
                  <a:pt x="3817" y="3864"/>
                </a:cubicBezTo>
                <a:cubicBezTo>
                  <a:pt x="4332" y="4473"/>
                  <a:pt x="4652" y="4842"/>
                  <a:pt x="4780" y="4978"/>
                </a:cubicBezTo>
                <a:cubicBezTo>
                  <a:pt x="4858" y="5061"/>
                  <a:pt x="5029" y="5250"/>
                  <a:pt x="5161" y="5399"/>
                </a:cubicBezTo>
                <a:cubicBezTo>
                  <a:pt x="5292" y="5548"/>
                  <a:pt x="5470" y="5745"/>
                  <a:pt x="5555" y="5836"/>
                </a:cubicBezTo>
                <a:cubicBezTo>
                  <a:pt x="5843" y="6144"/>
                  <a:pt x="5948" y="6271"/>
                  <a:pt x="6063" y="6454"/>
                </a:cubicBezTo>
                <a:cubicBezTo>
                  <a:pt x="6127" y="6554"/>
                  <a:pt x="6207" y="6653"/>
                  <a:pt x="6241" y="6674"/>
                </a:cubicBezTo>
                <a:cubicBezTo>
                  <a:pt x="6276" y="6694"/>
                  <a:pt x="6333" y="6845"/>
                  <a:pt x="6368" y="7008"/>
                </a:cubicBezTo>
                <a:cubicBezTo>
                  <a:pt x="6439" y="7339"/>
                  <a:pt x="6501" y="7442"/>
                  <a:pt x="6700" y="7561"/>
                </a:cubicBezTo>
                <a:cubicBezTo>
                  <a:pt x="6775" y="7605"/>
                  <a:pt x="6890" y="7712"/>
                  <a:pt x="6956" y="7796"/>
                </a:cubicBezTo>
                <a:cubicBezTo>
                  <a:pt x="7023" y="7881"/>
                  <a:pt x="7175" y="8067"/>
                  <a:pt x="7293" y="8211"/>
                </a:cubicBezTo>
                <a:cubicBezTo>
                  <a:pt x="7435" y="8382"/>
                  <a:pt x="7531" y="8554"/>
                  <a:pt x="7571" y="8711"/>
                </a:cubicBezTo>
                <a:cubicBezTo>
                  <a:pt x="7605" y="8842"/>
                  <a:pt x="7702" y="9093"/>
                  <a:pt x="7785" y="9269"/>
                </a:cubicBezTo>
                <a:cubicBezTo>
                  <a:pt x="7869" y="9444"/>
                  <a:pt x="7927" y="9604"/>
                  <a:pt x="7914" y="9624"/>
                </a:cubicBezTo>
                <a:cubicBezTo>
                  <a:pt x="7866" y="9698"/>
                  <a:pt x="7600" y="9658"/>
                  <a:pt x="7299" y="9532"/>
                </a:cubicBezTo>
                <a:cubicBezTo>
                  <a:pt x="6104" y="9031"/>
                  <a:pt x="6025" y="9008"/>
                  <a:pt x="5971" y="9128"/>
                </a:cubicBezTo>
                <a:cubicBezTo>
                  <a:pt x="5927" y="9224"/>
                  <a:pt x="5881" y="9237"/>
                  <a:pt x="5668" y="9217"/>
                </a:cubicBezTo>
                <a:cubicBezTo>
                  <a:pt x="5530" y="9203"/>
                  <a:pt x="5393" y="9162"/>
                  <a:pt x="5365" y="9126"/>
                </a:cubicBezTo>
                <a:cubicBezTo>
                  <a:pt x="5336" y="9090"/>
                  <a:pt x="5158" y="9047"/>
                  <a:pt x="4969" y="9032"/>
                </a:cubicBezTo>
                <a:cubicBezTo>
                  <a:pt x="4554" y="8998"/>
                  <a:pt x="4634" y="9081"/>
                  <a:pt x="5148" y="9219"/>
                </a:cubicBezTo>
                <a:cubicBezTo>
                  <a:pt x="5329" y="9267"/>
                  <a:pt x="5530" y="9343"/>
                  <a:pt x="5594" y="9387"/>
                </a:cubicBezTo>
                <a:cubicBezTo>
                  <a:pt x="5658" y="9431"/>
                  <a:pt x="5806" y="9501"/>
                  <a:pt x="5924" y="9542"/>
                </a:cubicBezTo>
                <a:cubicBezTo>
                  <a:pt x="6041" y="9583"/>
                  <a:pt x="6220" y="9656"/>
                  <a:pt x="6321" y="9704"/>
                </a:cubicBezTo>
                <a:cubicBezTo>
                  <a:pt x="6702" y="9884"/>
                  <a:pt x="6604" y="9968"/>
                  <a:pt x="5827" y="10130"/>
                </a:cubicBezTo>
                <a:cubicBezTo>
                  <a:pt x="5486" y="10201"/>
                  <a:pt x="5171" y="10271"/>
                  <a:pt x="5128" y="10285"/>
                </a:cubicBezTo>
                <a:cubicBezTo>
                  <a:pt x="5046" y="10312"/>
                  <a:pt x="4778" y="10364"/>
                  <a:pt x="4488" y="10411"/>
                </a:cubicBezTo>
                <a:cubicBezTo>
                  <a:pt x="4303" y="10441"/>
                  <a:pt x="4216" y="10556"/>
                  <a:pt x="4216" y="10772"/>
                </a:cubicBezTo>
                <a:cubicBezTo>
                  <a:pt x="4216" y="10951"/>
                  <a:pt x="4290" y="11042"/>
                  <a:pt x="4432" y="11042"/>
                </a:cubicBezTo>
                <a:cubicBezTo>
                  <a:pt x="4533" y="11042"/>
                  <a:pt x="4574" y="10998"/>
                  <a:pt x="4658" y="10802"/>
                </a:cubicBezTo>
                <a:cubicBezTo>
                  <a:pt x="4715" y="10670"/>
                  <a:pt x="4770" y="10562"/>
                  <a:pt x="4781" y="10562"/>
                </a:cubicBezTo>
                <a:cubicBezTo>
                  <a:pt x="4793" y="10562"/>
                  <a:pt x="4928" y="10522"/>
                  <a:pt x="5082" y="10473"/>
                </a:cubicBezTo>
                <a:cubicBezTo>
                  <a:pt x="5556" y="10321"/>
                  <a:pt x="6413" y="10221"/>
                  <a:pt x="6816" y="10270"/>
                </a:cubicBezTo>
                <a:cubicBezTo>
                  <a:pt x="7735" y="10381"/>
                  <a:pt x="8989" y="10792"/>
                  <a:pt x="8989" y="10982"/>
                </a:cubicBezTo>
                <a:cubicBezTo>
                  <a:pt x="8989" y="11064"/>
                  <a:pt x="8835" y="11207"/>
                  <a:pt x="8698" y="11253"/>
                </a:cubicBezTo>
                <a:cubicBezTo>
                  <a:pt x="8634" y="11274"/>
                  <a:pt x="8547" y="11316"/>
                  <a:pt x="8505" y="11345"/>
                </a:cubicBezTo>
                <a:cubicBezTo>
                  <a:pt x="8372" y="11436"/>
                  <a:pt x="7971" y="11592"/>
                  <a:pt x="7745" y="11641"/>
                </a:cubicBezTo>
                <a:cubicBezTo>
                  <a:pt x="7626" y="11666"/>
                  <a:pt x="7469" y="11717"/>
                  <a:pt x="7396" y="11753"/>
                </a:cubicBezTo>
                <a:cubicBezTo>
                  <a:pt x="6887" y="12001"/>
                  <a:pt x="6211" y="12206"/>
                  <a:pt x="5769" y="12246"/>
                </a:cubicBezTo>
                <a:cubicBezTo>
                  <a:pt x="5292" y="12289"/>
                  <a:pt x="5126" y="12264"/>
                  <a:pt x="4779" y="12092"/>
                </a:cubicBezTo>
                <a:cubicBezTo>
                  <a:pt x="4694" y="12049"/>
                  <a:pt x="4571" y="11997"/>
                  <a:pt x="4507" y="11975"/>
                </a:cubicBezTo>
                <a:cubicBezTo>
                  <a:pt x="4443" y="11954"/>
                  <a:pt x="4256" y="11857"/>
                  <a:pt x="4091" y="11759"/>
                </a:cubicBezTo>
                <a:cubicBezTo>
                  <a:pt x="3927" y="11662"/>
                  <a:pt x="3770" y="11584"/>
                  <a:pt x="3742" y="11585"/>
                </a:cubicBezTo>
                <a:cubicBezTo>
                  <a:pt x="3638" y="11590"/>
                  <a:pt x="3981" y="11826"/>
                  <a:pt x="4397" y="12035"/>
                </a:cubicBezTo>
                <a:cubicBezTo>
                  <a:pt x="4924" y="12299"/>
                  <a:pt x="4981" y="12353"/>
                  <a:pt x="4919" y="12533"/>
                </a:cubicBezTo>
                <a:cubicBezTo>
                  <a:pt x="4884" y="12634"/>
                  <a:pt x="4838" y="12663"/>
                  <a:pt x="4717" y="12663"/>
                </a:cubicBezTo>
                <a:cubicBezTo>
                  <a:pt x="4524" y="12663"/>
                  <a:pt x="4410" y="12752"/>
                  <a:pt x="4410" y="12902"/>
                </a:cubicBezTo>
                <a:cubicBezTo>
                  <a:pt x="4410" y="13077"/>
                  <a:pt x="4536" y="13099"/>
                  <a:pt x="4767" y="12965"/>
                </a:cubicBezTo>
                <a:cubicBezTo>
                  <a:pt x="5065" y="12792"/>
                  <a:pt x="5252" y="12757"/>
                  <a:pt x="5839" y="12761"/>
                </a:cubicBezTo>
                <a:cubicBezTo>
                  <a:pt x="6404" y="12765"/>
                  <a:pt x="6490" y="12810"/>
                  <a:pt x="6426" y="13068"/>
                </a:cubicBezTo>
                <a:cubicBezTo>
                  <a:pt x="6407" y="13143"/>
                  <a:pt x="6370" y="13205"/>
                  <a:pt x="6342" y="13207"/>
                </a:cubicBezTo>
                <a:cubicBezTo>
                  <a:pt x="6315" y="13208"/>
                  <a:pt x="6240" y="13249"/>
                  <a:pt x="6176" y="13297"/>
                </a:cubicBezTo>
                <a:cubicBezTo>
                  <a:pt x="6043" y="13398"/>
                  <a:pt x="6104" y="13380"/>
                  <a:pt x="6483" y="13207"/>
                </a:cubicBezTo>
                <a:cubicBezTo>
                  <a:pt x="6675" y="13120"/>
                  <a:pt x="6766" y="13104"/>
                  <a:pt x="6801" y="13149"/>
                </a:cubicBezTo>
                <a:cubicBezTo>
                  <a:pt x="6853" y="13216"/>
                  <a:pt x="7135" y="13194"/>
                  <a:pt x="7257" y="13114"/>
                </a:cubicBezTo>
                <a:cubicBezTo>
                  <a:pt x="7388" y="13027"/>
                  <a:pt x="7612" y="13046"/>
                  <a:pt x="7612" y="13143"/>
                </a:cubicBezTo>
                <a:cubicBezTo>
                  <a:pt x="7612" y="13192"/>
                  <a:pt x="7577" y="13241"/>
                  <a:pt x="7535" y="13252"/>
                </a:cubicBezTo>
                <a:cubicBezTo>
                  <a:pt x="7395" y="13288"/>
                  <a:pt x="7202" y="13450"/>
                  <a:pt x="7226" y="13510"/>
                </a:cubicBezTo>
                <a:cubicBezTo>
                  <a:pt x="7251" y="13572"/>
                  <a:pt x="7360" y="13541"/>
                  <a:pt x="7506" y="13429"/>
                </a:cubicBezTo>
                <a:cubicBezTo>
                  <a:pt x="7567" y="13383"/>
                  <a:pt x="7607" y="13382"/>
                  <a:pt x="7635" y="13425"/>
                </a:cubicBezTo>
                <a:cubicBezTo>
                  <a:pt x="7663" y="13468"/>
                  <a:pt x="7635" y="13536"/>
                  <a:pt x="7546" y="13645"/>
                </a:cubicBezTo>
                <a:cubicBezTo>
                  <a:pt x="7476" y="13732"/>
                  <a:pt x="7366" y="13870"/>
                  <a:pt x="7302" y="13951"/>
                </a:cubicBezTo>
                <a:cubicBezTo>
                  <a:pt x="7005" y="14326"/>
                  <a:pt x="6738" y="14645"/>
                  <a:pt x="6722" y="14645"/>
                </a:cubicBezTo>
                <a:cubicBezTo>
                  <a:pt x="6695" y="14645"/>
                  <a:pt x="6460" y="14896"/>
                  <a:pt x="6277" y="15121"/>
                </a:cubicBezTo>
                <a:cubicBezTo>
                  <a:pt x="5976" y="15489"/>
                  <a:pt x="6138" y="15638"/>
                  <a:pt x="6445" y="15275"/>
                </a:cubicBezTo>
                <a:cubicBezTo>
                  <a:pt x="6543" y="15160"/>
                  <a:pt x="6634" y="15065"/>
                  <a:pt x="6646" y="15065"/>
                </a:cubicBezTo>
                <a:cubicBezTo>
                  <a:pt x="6659" y="15065"/>
                  <a:pt x="6779" y="14930"/>
                  <a:pt x="6913" y="14765"/>
                </a:cubicBezTo>
                <a:cubicBezTo>
                  <a:pt x="7048" y="14600"/>
                  <a:pt x="7170" y="14464"/>
                  <a:pt x="7186" y="14464"/>
                </a:cubicBezTo>
                <a:cubicBezTo>
                  <a:pt x="7202" y="14464"/>
                  <a:pt x="7301" y="14369"/>
                  <a:pt x="7406" y="14252"/>
                </a:cubicBezTo>
                <a:cubicBezTo>
                  <a:pt x="7608" y="14027"/>
                  <a:pt x="7670" y="14026"/>
                  <a:pt x="7670" y="14249"/>
                </a:cubicBezTo>
                <a:cubicBezTo>
                  <a:pt x="7670" y="14347"/>
                  <a:pt x="7445" y="14735"/>
                  <a:pt x="6871" y="15623"/>
                </a:cubicBezTo>
                <a:cubicBezTo>
                  <a:pt x="6431" y="16304"/>
                  <a:pt x="6079" y="16896"/>
                  <a:pt x="6088" y="16939"/>
                </a:cubicBezTo>
                <a:cubicBezTo>
                  <a:pt x="6134" y="17152"/>
                  <a:pt x="6310" y="16937"/>
                  <a:pt x="7383" y="15354"/>
                </a:cubicBezTo>
                <a:cubicBezTo>
                  <a:pt x="7577" y="15067"/>
                  <a:pt x="7780" y="14814"/>
                  <a:pt x="7834" y="14794"/>
                </a:cubicBezTo>
                <a:cubicBezTo>
                  <a:pt x="7997" y="14730"/>
                  <a:pt x="8194" y="14783"/>
                  <a:pt x="8190" y="14888"/>
                </a:cubicBezTo>
                <a:cubicBezTo>
                  <a:pt x="8184" y="15010"/>
                  <a:pt x="7632" y="16205"/>
                  <a:pt x="7580" y="16205"/>
                </a:cubicBezTo>
                <a:cubicBezTo>
                  <a:pt x="7559" y="16205"/>
                  <a:pt x="7551" y="16222"/>
                  <a:pt x="7564" y="16242"/>
                </a:cubicBezTo>
                <a:cubicBezTo>
                  <a:pt x="7591" y="16283"/>
                  <a:pt x="7365" y="16743"/>
                  <a:pt x="7094" y="17200"/>
                </a:cubicBezTo>
                <a:cubicBezTo>
                  <a:pt x="6887" y="17549"/>
                  <a:pt x="6435" y="18359"/>
                  <a:pt x="6485" y="18292"/>
                </a:cubicBezTo>
                <a:cubicBezTo>
                  <a:pt x="6503" y="18268"/>
                  <a:pt x="6539" y="18275"/>
                  <a:pt x="6564" y="18307"/>
                </a:cubicBezTo>
                <a:cubicBezTo>
                  <a:pt x="6597" y="18349"/>
                  <a:pt x="6683" y="18249"/>
                  <a:pt x="6863" y="17962"/>
                </a:cubicBezTo>
                <a:cubicBezTo>
                  <a:pt x="7002" y="17739"/>
                  <a:pt x="7128" y="17552"/>
                  <a:pt x="7144" y="17546"/>
                </a:cubicBezTo>
                <a:cubicBezTo>
                  <a:pt x="7160" y="17540"/>
                  <a:pt x="7195" y="17488"/>
                  <a:pt x="7222" y="17432"/>
                </a:cubicBezTo>
                <a:cubicBezTo>
                  <a:pt x="7255" y="17360"/>
                  <a:pt x="7300" y="17340"/>
                  <a:pt x="7366" y="17366"/>
                </a:cubicBezTo>
                <a:cubicBezTo>
                  <a:pt x="7448" y="17398"/>
                  <a:pt x="7477" y="17365"/>
                  <a:pt x="7570" y="17138"/>
                </a:cubicBezTo>
                <a:cubicBezTo>
                  <a:pt x="7630" y="16992"/>
                  <a:pt x="7714" y="16824"/>
                  <a:pt x="7757" y="16764"/>
                </a:cubicBezTo>
                <a:cubicBezTo>
                  <a:pt x="7834" y="16657"/>
                  <a:pt x="8227" y="15900"/>
                  <a:pt x="8399" y="15527"/>
                </a:cubicBezTo>
                <a:cubicBezTo>
                  <a:pt x="8447" y="15421"/>
                  <a:pt x="8520" y="15267"/>
                  <a:pt x="8562" y="15185"/>
                </a:cubicBezTo>
                <a:cubicBezTo>
                  <a:pt x="8603" y="15102"/>
                  <a:pt x="8730" y="14847"/>
                  <a:pt x="8842" y="14618"/>
                </a:cubicBezTo>
                <a:cubicBezTo>
                  <a:pt x="8955" y="14388"/>
                  <a:pt x="9065" y="14214"/>
                  <a:pt x="9087" y="14228"/>
                </a:cubicBezTo>
                <a:cubicBezTo>
                  <a:pt x="9144" y="14267"/>
                  <a:pt x="9123" y="14577"/>
                  <a:pt x="9055" y="14694"/>
                </a:cubicBezTo>
                <a:cubicBezTo>
                  <a:pt x="9023" y="14750"/>
                  <a:pt x="8984" y="14903"/>
                  <a:pt x="8968" y="15035"/>
                </a:cubicBezTo>
                <a:cubicBezTo>
                  <a:pt x="8953" y="15167"/>
                  <a:pt x="8918" y="15343"/>
                  <a:pt x="8890" y="15426"/>
                </a:cubicBezTo>
                <a:cubicBezTo>
                  <a:pt x="8862" y="15508"/>
                  <a:pt x="8803" y="15730"/>
                  <a:pt x="8760" y="15919"/>
                </a:cubicBezTo>
                <a:cubicBezTo>
                  <a:pt x="8717" y="16108"/>
                  <a:pt x="8665" y="16311"/>
                  <a:pt x="8644" y="16369"/>
                </a:cubicBezTo>
                <a:cubicBezTo>
                  <a:pt x="8542" y="16666"/>
                  <a:pt x="8407" y="17139"/>
                  <a:pt x="8407" y="17205"/>
                </a:cubicBezTo>
                <a:cubicBezTo>
                  <a:pt x="8407" y="17246"/>
                  <a:pt x="8374" y="17369"/>
                  <a:pt x="8333" y="17478"/>
                </a:cubicBezTo>
                <a:cubicBezTo>
                  <a:pt x="8292" y="17588"/>
                  <a:pt x="8207" y="17920"/>
                  <a:pt x="8143" y="18218"/>
                </a:cubicBezTo>
                <a:cubicBezTo>
                  <a:pt x="8079" y="18516"/>
                  <a:pt x="7957" y="18980"/>
                  <a:pt x="7873" y="19247"/>
                </a:cubicBezTo>
                <a:cubicBezTo>
                  <a:pt x="7788" y="19515"/>
                  <a:pt x="7708" y="19829"/>
                  <a:pt x="7694" y="19945"/>
                </a:cubicBezTo>
                <a:cubicBezTo>
                  <a:pt x="7680" y="20061"/>
                  <a:pt x="7616" y="20257"/>
                  <a:pt x="7553" y="20381"/>
                </a:cubicBezTo>
                <a:cubicBezTo>
                  <a:pt x="7392" y="20694"/>
                  <a:pt x="7402" y="21012"/>
                  <a:pt x="7570" y="20913"/>
                </a:cubicBezTo>
                <a:cubicBezTo>
                  <a:pt x="7608" y="20890"/>
                  <a:pt x="7631" y="20804"/>
                  <a:pt x="7631" y="20683"/>
                </a:cubicBezTo>
                <a:cubicBezTo>
                  <a:pt x="7631" y="20517"/>
                  <a:pt x="7683" y="20313"/>
                  <a:pt x="7820" y="19928"/>
                </a:cubicBezTo>
                <a:cubicBezTo>
                  <a:pt x="7903" y="19695"/>
                  <a:pt x="8019" y="19292"/>
                  <a:pt x="8019" y="19237"/>
                </a:cubicBezTo>
                <a:cubicBezTo>
                  <a:pt x="8019" y="19203"/>
                  <a:pt x="8064" y="19073"/>
                  <a:pt x="8119" y="18948"/>
                </a:cubicBezTo>
                <a:cubicBezTo>
                  <a:pt x="8174" y="18824"/>
                  <a:pt x="8244" y="18592"/>
                  <a:pt x="8275" y="18432"/>
                </a:cubicBezTo>
                <a:cubicBezTo>
                  <a:pt x="8305" y="18272"/>
                  <a:pt x="8372" y="18024"/>
                  <a:pt x="8423" y="17879"/>
                </a:cubicBezTo>
                <a:cubicBezTo>
                  <a:pt x="8474" y="17735"/>
                  <a:pt x="8528" y="17549"/>
                  <a:pt x="8543" y="17466"/>
                </a:cubicBezTo>
                <a:cubicBezTo>
                  <a:pt x="8584" y="17237"/>
                  <a:pt x="8839" y="16311"/>
                  <a:pt x="8898" y="16178"/>
                </a:cubicBezTo>
                <a:cubicBezTo>
                  <a:pt x="8927" y="16112"/>
                  <a:pt x="8951" y="16020"/>
                  <a:pt x="8951" y="15971"/>
                </a:cubicBezTo>
                <a:cubicBezTo>
                  <a:pt x="8951" y="15874"/>
                  <a:pt x="9034" y="15576"/>
                  <a:pt x="9263" y="14855"/>
                </a:cubicBezTo>
                <a:cubicBezTo>
                  <a:pt x="9347" y="14591"/>
                  <a:pt x="9420" y="14296"/>
                  <a:pt x="9426" y="14200"/>
                </a:cubicBezTo>
                <a:cubicBezTo>
                  <a:pt x="9442" y="13924"/>
                  <a:pt x="9525" y="13891"/>
                  <a:pt x="9739" y="14077"/>
                </a:cubicBezTo>
                <a:lnTo>
                  <a:pt x="9927" y="14239"/>
                </a:lnTo>
                <a:lnTo>
                  <a:pt x="9902" y="14908"/>
                </a:lnTo>
                <a:cubicBezTo>
                  <a:pt x="9888" y="15275"/>
                  <a:pt x="9869" y="15737"/>
                  <a:pt x="9859" y="15935"/>
                </a:cubicBezTo>
                <a:cubicBezTo>
                  <a:pt x="9832" y="16489"/>
                  <a:pt x="9808" y="17096"/>
                  <a:pt x="9765" y="18307"/>
                </a:cubicBezTo>
                <a:cubicBezTo>
                  <a:pt x="9743" y="18918"/>
                  <a:pt x="9709" y="19688"/>
                  <a:pt x="9689" y="20018"/>
                </a:cubicBezTo>
                <a:cubicBezTo>
                  <a:pt x="9643" y="20767"/>
                  <a:pt x="9641" y="21208"/>
                  <a:pt x="9685" y="21039"/>
                </a:cubicBezTo>
                <a:cubicBezTo>
                  <a:pt x="9702" y="20973"/>
                  <a:pt x="9728" y="20541"/>
                  <a:pt x="9743" y="20079"/>
                </a:cubicBezTo>
                <a:cubicBezTo>
                  <a:pt x="9757" y="19616"/>
                  <a:pt x="9785" y="19089"/>
                  <a:pt x="9804" y="18908"/>
                </a:cubicBezTo>
                <a:cubicBezTo>
                  <a:pt x="9823" y="18726"/>
                  <a:pt x="9849" y="18388"/>
                  <a:pt x="9861" y="18157"/>
                </a:cubicBezTo>
                <a:cubicBezTo>
                  <a:pt x="9874" y="17926"/>
                  <a:pt x="9901" y="17615"/>
                  <a:pt x="9921" y="17466"/>
                </a:cubicBezTo>
                <a:cubicBezTo>
                  <a:pt x="9940" y="17318"/>
                  <a:pt x="9975" y="16926"/>
                  <a:pt x="9998" y="16596"/>
                </a:cubicBezTo>
                <a:cubicBezTo>
                  <a:pt x="10021" y="16266"/>
                  <a:pt x="10055" y="15822"/>
                  <a:pt x="10074" y="15609"/>
                </a:cubicBezTo>
                <a:cubicBezTo>
                  <a:pt x="10095" y="15373"/>
                  <a:pt x="10094" y="15082"/>
                  <a:pt x="10071" y="14864"/>
                </a:cubicBezTo>
                <a:cubicBezTo>
                  <a:pt x="10008" y="14260"/>
                  <a:pt x="10031" y="14245"/>
                  <a:pt x="10585" y="14548"/>
                </a:cubicBezTo>
                <a:cubicBezTo>
                  <a:pt x="11055" y="14804"/>
                  <a:pt x="11113" y="14854"/>
                  <a:pt x="11143" y="15020"/>
                </a:cubicBezTo>
                <a:cubicBezTo>
                  <a:pt x="11174" y="15192"/>
                  <a:pt x="11209" y="15328"/>
                  <a:pt x="11312" y="15672"/>
                </a:cubicBezTo>
                <a:cubicBezTo>
                  <a:pt x="11358" y="15824"/>
                  <a:pt x="11395" y="16009"/>
                  <a:pt x="11395" y="16083"/>
                </a:cubicBezTo>
                <a:cubicBezTo>
                  <a:pt x="11395" y="16218"/>
                  <a:pt x="11561" y="16784"/>
                  <a:pt x="11634" y="16896"/>
                </a:cubicBezTo>
                <a:cubicBezTo>
                  <a:pt x="11671" y="16953"/>
                  <a:pt x="11653" y="16740"/>
                  <a:pt x="11602" y="16506"/>
                </a:cubicBezTo>
                <a:cubicBezTo>
                  <a:pt x="11561" y="16318"/>
                  <a:pt x="11465" y="15749"/>
                  <a:pt x="11447" y="15580"/>
                </a:cubicBezTo>
                <a:cubicBezTo>
                  <a:pt x="11436" y="15483"/>
                  <a:pt x="11386" y="15308"/>
                  <a:pt x="11334" y="15191"/>
                </a:cubicBezTo>
                <a:cubicBezTo>
                  <a:pt x="11253" y="15006"/>
                  <a:pt x="11248" y="14967"/>
                  <a:pt x="11297" y="14892"/>
                </a:cubicBezTo>
                <a:cubicBezTo>
                  <a:pt x="11336" y="14831"/>
                  <a:pt x="11368" y="14823"/>
                  <a:pt x="11403" y="14867"/>
                </a:cubicBezTo>
                <a:cubicBezTo>
                  <a:pt x="11450" y="14925"/>
                  <a:pt x="11574" y="14980"/>
                  <a:pt x="11769" y="15031"/>
                </a:cubicBezTo>
                <a:cubicBezTo>
                  <a:pt x="11814" y="15043"/>
                  <a:pt x="11884" y="15079"/>
                  <a:pt x="11924" y="15111"/>
                </a:cubicBezTo>
                <a:cubicBezTo>
                  <a:pt x="12140" y="15281"/>
                  <a:pt x="13139" y="15564"/>
                  <a:pt x="13090" y="15440"/>
                </a:cubicBezTo>
                <a:cubicBezTo>
                  <a:pt x="13076" y="15406"/>
                  <a:pt x="13017" y="15365"/>
                  <a:pt x="12958" y="15347"/>
                </a:cubicBezTo>
                <a:cubicBezTo>
                  <a:pt x="12899" y="15330"/>
                  <a:pt x="12748" y="15259"/>
                  <a:pt x="12623" y="15191"/>
                </a:cubicBezTo>
                <a:cubicBezTo>
                  <a:pt x="12497" y="15122"/>
                  <a:pt x="12340" y="15056"/>
                  <a:pt x="12273" y="15045"/>
                </a:cubicBezTo>
                <a:cubicBezTo>
                  <a:pt x="12206" y="15034"/>
                  <a:pt x="12115" y="14994"/>
                  <a:pt x="12069" y="14956"/>
                </a:cubicBezTo>
                <a:cubicBezTo>
                  <a:pt x="12024" y="14918"/>
                  <a:pt x="11884" y="14873"/>
                  <a:pt x="11759" y="14853"/>
                </a:cubicBezTo>
                <a:cubicBezTo>
                  <a:pt x="11634" y="14834"/>
                  <a:pt x="11496" y="14803"/>
                  <a:pt x="11454" y="14784"/>
                </a:cubicBezTo>
                <a:cubicBezTo>
                  <a:pt x="11320" y="14724"/>
                  <a:pt x="11163" y="14521"/>
                  <a:pt x="11163" y="14408"/>
                </a:cubicBezTo>
                <a:cubicBezTo>
                  <a:pt x="11163" y="14348"/>
                  <a:pt x="11136" y="14265"/>
                  <a:pt x="11104" y="14224"/>
                </a:cubicBezTo>
                <a:cubicBezTo>
                  <a:pt x="11070" y="14180"/>
                  <a:pt x="11046" y="14048"/>
                  <a:pt x="11046" y="13898"/>
                </a:cubicBezTo>
                <a:cubicBezTo>
                  <a:pt x="11046" y="13760"/>
                  <a:pt x="11021" y="13595"/>
                  <a:pt x="10989" y="13531"/>
                </a:cubicBezTo>
                <a:cubicBezTo>
                  <a:pt x="10958" y="13466"/>
                  <a:pt x="10932" y="13355"/>
                  <a:pt x="10931" y="13282"/>
                </a:cubicBezTo>
                <a:cubicBezTo>
                  <a:pt x="10930" y="13210"/>
                  <a:pt x="10896" y="13061"/>
                  <a:pt x="10855" y="12952"/>
                </a:cubicBezTo>
                <a:cubicBezTo>
                  <a:pt x="10814" y="12843"/>
                  <a:pt x="10775" y="12605"/>
                  <a:pt x="10768" y="12423"/>
                </a:cubicBezTo>
                <a:cubicBezTo>
                  <a:pt x="10755" y="12102"/>
                  <a:pt x="10758" y="12094"/>
                  <a:pt x="10852" y="12110"/>
                </a:cubicBezTo>
                <a:cubicBezTo>
                  <a:pt x="11006" y="12135"/>
                  <a:pt x="11264" y="12343"/>
                  <a:pt x="11598" y="12712"/>
                </a:cubicBezTo>
                <a:cubicBezTo>
                  <a:pt x="11935" y="13085"/>
                  <a:pt x="11943" y="13092"/>
                  <a:pt x="12114" y="13210"/>
                </a:cubicBezTo>
                <a:cubicBezTo>
                  <a:pt x="12178" y="13255"/>
                  <a:pt x="12309" y="13396"/>
                  <a:pt x="12405" y="13525"/>
                </a:cubicBezTo>
                <a:cubicBezTo>
                  <a:pt x="12501" y="13653"/>
                  <a:pt x="12618" y="13781"/>
                  <a:pt x="12666" y="13809"/>
                </a:cubicBezTo>
                <a:cubicBezTo>
                  <a:pt x="12714" y="13838"/>
                  <a:pt x="12754" y="13889"/>
                  <a:pt x="12754" y="13922"/>
                </a:cubicBezTo>
                <a:cubicBezTo>
                  <a:pt x="12754" y="13956"/>
                  <a:pt x="12771" y="13984"/>
                  <a:pt x="12792" y="13984"/>
                </a:cubicBezTo>
                <a:cubicBezTo>
                  <a:pt x="12813" y="13984"/>
                  <a:pt x="12931" y="14085"/>
                  <a:pt x="13054" y="14209"/>
                </a:cubicBezTo>
                <a:cubicBezTo>
                  <a:pt x="13568" y="14724"/>
                  <a:pt x="13648" y="14787"/>
                  <a:pt x="13697" y="14711"/>
                </a:cubicBezTo>
                <a:cubicBezTo>
                  <a:pt x="13776" y="14588"/>
                  <a:pt x="13657" y="14364"/>
                  <a:pt x="13387" y="14133"/>
                </a:cubicBezTo>
                <a:cubicBezTo>
                  <a:pt x="13242" y="14008"/>
                  <a:pt x="13057" y="13822"/>
                  <a:pt x="12978" y="13720"/>
                </a:cubicBezTo>
                <a:cubicBezTo>
                  <a:pt x="12658" y="13309"/>
                  <a:pt x="12571" y="13211"/>
                  <a:pt x="12417" y="13087"/>
                </a:cubicBezTo>
                <a:cubicBezTo>
                  <a:pt x="12245" y="12948"/>
                  <a:pt x="12178" y="12799"/>
                  <a:pt x="12265" y="12748"/>
                </a:cubicBezTo>
                <a:cubicBezTo>
                  <a:pt x="12321" y="12714"/>
                  <a:pt x="13584" y="13636"/>
                  <a:pt x="13626" y="13741"/>
                </a:cubicBezTo>
                <a:cubicBezTo>
                  <a:pt x="13640" y="13776"/>
                  <a:pt x="13674" y="13804"/>
                  <a:pt x="13701" y="13804"/>
                </a:cubicBezTo>
                <a:cubicBezTo>
                  <a:pt x="13793" y="13804"/>
                  <a:pt x="14476" y="14535"/>
                  <a:pt x="14705" y="14878"/>
                </a:cubicBezTo>
                <a:cubicBezTo>
                  <a:pt x="14989" y="15304"/>
                  <a:pt x="15082" y="15582"/>
                  <a:pt x="15109" y="16085"/>
                </a:cubicBezTo>
                <a:cubicBezTo>
                  <a:pt x="15131" y="16474"/>
                  <a:pt x="15051" y="17296"/>
                  <a:pt x="14963" y="17604"/>
                </a:cubicBezTo>
                <a:cubicBezTo>
                  <a:pt x="14879" y="17898"/>
                  <a:pt x="14706" y="18313"/>
                  <a:pt x="14587" y="18503"/>
                </a:cubicBezTo>
                <a:cubicBezTo>
                  <a:pt x="14444" y="18731"/>
                  <a:pt x="14433" y="18788"/>
                  <a:pt x="14530" y="18788"/>
                </a:cubicBezTo>
                <a:cubicBezTo>
                  <a:pt x="14644" y="18788"/>
                  <a:pt x="14749" y="18637"/>
                  <a:pt x="14901" y="18255"/>
                </a:cubicBezTo>
                <a:cubicBezTo>
                  <a:pt x="15120" y="17706"/>
                  <a:pt x="15212" y="17106"/>
                  <a:pt x="15215" y="16206"/>
                </a:cubicBezTo>
                <a:cubicBezTo>
                  <a:pt x="15218" y="15590"/>
                  <a:pt x="15229" y="15454"/>
                  <a:pt x="15276" y="15440"/>
                </a:cubicBezTo>
                <a:cubicBezTo>
                  <a:pt x="15469" y="15384"/>
                  <a:pt x="18500" y="19226"/>
                  <a:pt x="18685" y="19762"/>
                </a:cubicBezTo>
                <a:cubicBezTo>
                  <a:pt x="18714" y="19845"/>
                  <a:pt x="18802" y="19968"/>
                  <a:pt x="18880" y="20036"/>
                </a:cubicBezTo>
                <a:cubicBezTo>
                  <a:pt x="19057" y="20191"/>
                  <a:pt x="19719" y="21232"/>
                  <a:pt x="19756" y="21414"/>
                </a:cubicBezTo>
                <a:cubicBezTo>
                  <a:pt x="19784" y="21558"/>
                  <a:pt x="19835" y="21589"/>
                  <a:pt x="19875" y="21488"/>
                </a:cubicBezTo>
                <a:cubicBezTo>
                  <a:pt x="19889" y="21454"/>
                  <a:pt x="19698" y="21127"/>
                  <a:pt x="19451" y="20760"/>
                </a:cubicBezTo>
                <a:cubicBezTo>
                  <a:pt x="19023" y="20125"/>
                  <a:pt x="19002" y="20082"/>
                  <a:pt x="19002" y="19851"/>
                </a:cubicBezTo>
                <a:cubicBezTo>
                  <a:pt x="19002" y="19629"/>
                  <a:pt x="18978" y="19572"/>
                  <a:pt x="18738" y="19213"/>
                </a:cubicBezTo>
                <a:cubicBezTo>
                  <a:pt x="18316" y="18580"/>
                  <a:pt x="17911" y="18000"/>
                  <a:pt x="17664" y="17677"/>
                </a:cubicBezTo>
                <a:cubicBezTo>
                  <a:pt x="17539" y="17512"/>
                  <a:pt x="17364" y="17281"/>
                  <a:pt x="17277" y="17164"/>
                </a:cubicBezTo>
                <a:cubicBezTo>
                  <a:pt x="17190" y="17047"/>
                  <a:pt x="17001" y="16806"/>
                  <a:pt x="16857" y="16628"/>
                </a:cubicBezTo>
                <a:cubicBezTo>
                  <a:pt x="16713" y="16451"/>
                  <a:pt x="16596" y="16284"/>
                  <a:pt x="16596" y="16258"/>
                </a:cubicBezTo>
                <a:cubicBezTo>
                  <a:pt x="16596" y="16233"/>
                  <a:pt x="16539" y="16169"/>
                  <a:pt x="16470" y="16117"/>
                </a:cubicBezTo>
                <a:cubicBezTo>
                  <a:pt x="16400" y="16065"/>
                  <a:pt x="16221" y="15877"/>
                  <a:pt x="16072" y="15698"/>
                </a:cubicBezTo>
                <a:cubicBezTo>
                  <a:pt x="15922" y="15519"/>
                  <a:pt x="15668" y="15247"/>
                  <a:pt x="15506" y="15093"/>
                </a:cubicBezTo>
                <a:cubicBezTo>
                  <a:pt x="15175" y="14779"/>
                  <a:pt x="14844" y="14247"/>
                  <a:pt x="14942" y="14188"/>
                </a:cubicBezTo>
                <a:cubicBezTo>
                  <a:pt x="15019" y="14142"/>
                  <a:pt x="15223" y="14249"/>
                  <a:pt x="15604" y="14534"/>
                </a:cubicBezTo>
                <a:cubicBezTo>
                  <a:pt x="15774" y="14661"/>
                  <a:pt x="15934" y="14765"/>
                  <a:pt x="15961" y="14765"/>
                </a:cubicBezTo>
                <a:cubicBezTo>
                  <a:pt x="16039" y="14765"/>
                  <a:pt x="16360" y="14941"/>
                  <a:pt x="16627" y="15131"/>
                </a:cubicBezTo>
                <a:cubicBezTo>
                  <a:pt x="16762" y="15227"/>
                  <a:pt x="16882" y="15305"/>
                  <a:pt x="16893" y="15305"/>
                </a:cubicBezTo>
                <a:cubicBezTo>
                  <a:pt x="16904" y="15305"/>
                  <a:pt x="16963" y="15360"/>
                  <a:pt x="17023" y="15426"/>
                </a:cubicBezTo>
                <a:cubicBezTo>
                  <a:pt x="17084" y="15493"/>
                  <a:pt x="17209" y="15571"/>
                  <a:pt x="17301" y="15599"/>
                </a:cubicBezTo>
                <a:cubicBezTo>
                  <a:pt x="17393" y="15628"/>
                  <a:pt x="17504" y="15670"/>
                  <a:pt x="17546" y="15694"/>
                </a:cubicBezTo>
                <a:cubicBezTo>
                  <a:pt x="17589" y="15718"/>
                  <a:pt x="17550" y="15666"/>
                  <a:pt x="17459" y="15578"/>
                </a:cubicBezTo>
                <a:cubicBezTo>
                  <a:pt x="17321" y="15445"/>
                  <a:pt x="17294" y="15387"/>
                  <a:pt x="17294" y="15227"/>
                </a:cubicBezTo>
                <a:cubicBezTo>
                  <a:pt x="17293" y="15018"/>
                  <a:pt x="17231" y="14948"/>
                  <a:pt x="16615" y="14477"/>
                </a:cubicBezTo>
                <a:cubicBezTo>
                  <a:pt x="16466" y="14362"/>
                  <a:pt x="16274" y="14181"/>
                  <a:pt x="16188" y="14075"/>
                </a:cubicBezTo>
                <a:cubicBezTo>
                  <a:pt x="16103" y="13968"/>
                  <a:pt x="15946" y="13832"/>
                  <a:pt x="15839" y="13771"/>
                </a:cubicBezTo>
                <a:cubicBezTo>
                  <a:pt x="15732" y="13711"/>
                  <a:pt x="15605" y="13622"/>
                  <a:pt x="15555" y="13574"/>
                </a:cubicBezTo>
                <a:cubicBezTo>
                  <a:pt x="15480" y="13500"/>
                  <a:pt x="15474" y="13472"/>
                  <a:pt x="15518" y="13404"/>
                </a:cubicBezTo>
                <a:cubicBezTo>
                  <a:pt x="15562" y="13335"/>
                  <a:pt x="15598" y="13336"/>
                  <a:pt x="15744" y="13407"/>
                </a:cubicBezTo>
                <a:cubicBezTo>
                  <a:pt x="15839" y="13454"/>
                  <a:pt x="16030" y="13534"/>
                  <a:pt x="16169" y="13586"/>
                </a:cubicBezTo>
                <a:cubicBezTo>
                  <a:pt x="16308" y="13639"/>
                  <a:pt x="16578" y="13751"/>
                  <a:pt x="16770" y="13835"/>
                </a:cubicBezTo>
                <a:cubicBezTo>
                  <a:pt x="17289" y="14062"/>
                  <a:pt x="17921" y="14332"/>
                  <a:pt x="18381" y="14523"/>
                </a:cubicBezTo>
                <a:cubicBezTo>
                  <a:pt x="18605" y="14615"/>
                  <a:pt x="19015" y="14789"/>
                  <a:pt x="19293" y="14909"/>
                </a:cubicBezTo>
                <a:cubicBezTo>
                  <a:pt x="19570" y="15029"/>
                  <a:pt x="20059" y="15234"/>
                  <a:pt x="20379" y="15364"/>
                </a:cubicBezTo>
                <a:cubicBezTo>
                  <a:pt x="20699" y="15495"/>
                  <a:pt x="21031" y="15641"/>
                  <a:pt x="21117" y="15691"/>
                </a:cubicBezTo>
                <a:cubicBezTo>
                  <a:pt x="21315" y="15805"/>
                  <a:pt x="21408" y="15808"/>
                  <a:pt x="21408" y="15700"/>
                </a:cubicBezTo>
                <a:cubicBezTo>
                  <a:pt x="21408" y="15605"/>
                  <a:pt x="21358" y="15575"/>
                  <a:pt x="21099" y="15512"/>
                </a:cubicBezTo>
                <a:cubicBezTo>
                  <a:pt x="21004" y="15489"/>
                  <a:pt x="20830" y="15419"/>
                  <a:pt x="20711" y="15355"/>
                </a:cubicBezTo>
                <a:cubicBezTo>
                  <a:pt x="20592" y="15292"/>
                  <a:pt x="20347" y="15188"/>
                  <a:pt x="20166" y="15124"/>
                </a:cubicBezTo>
                <a:cubicBezTo>
                  <a:pt x="19853" y="15013"/>
                  <a:pt x="19740" y="14965"/>
                  <a:pt x="19235" y="14732"/>
                </a:cubicBezTo>
                <a:cubicBezTo>
                  <a:pt x="19117" y="14679"/>
                  <a:pt x="18934" y="14599"/>
                  <a:pt x="18827" y="14555"/>
                </a:cubicBezTo>
                <a:cubicBezTo>
                  <a:pt x="18720" y="14511"/>
                  <a:pt x="18388" y="14363"/>
                  <a:pt x="18090" y="14227"/>
                </a:cubicBezTo>
                <a:cubicBezTo>
                  <a:pt x="17791" y="14090"/>
                  <a:pt x="17328" y="13896"/>
                  <a:pt x="17061" y="13795"/>
                </a:cubicBezTo>
                <a:cubicBezTo>
                  <a:pt x="16795" y="13694"/>
                  <a:pt x="16410" y="13534"/>
                  <a:pt x="16208" y="13440"/>
                </a:cubicBezTo>
                <a:cubicBezTo>
                  <a:pt x="16005" y="13346"/>
                  <a:pt x="15775" y="13253"/>
                  <a:pt x="15697" y="13235"/>
                </a:cubicBezTo>
                <a:cubicBezTo>
                  <a:pt x="15619" y="13216"/>
                  <a:pt x="15535" y="13162"/>
                  <a:pt x="15510" y="13115"/>
                </a:cubicBezTo>
                <a:cubicBezTo>
                  <a:pt x="15485" y="13068"/>
                  <a:pt x="15330" y="12985"/>
                  <a:pt x="15167" y="12931"/>
                </a:cubicBezTo>
                <a:cubicBezTo>
                  <a:pt x="15003" y="12877"/>
                  <a:pt x="14816" y="12799"/>
                  <a:pt x="14752" y="12756"/>
                </a:cubicBezTo>
                <a:cubicBezTo>
                  <a:pt x="14688" y="12713"/>
                  <a:pt x="14561" y="12661"/>
                  <a:pt x="14469" y="12640"/>
                </a:cubicBezTo>
                <a:cubicBezTo>
                  <a:pt x="14378" y="12618"/>
                  <a:pt x="14239" y="12547"/>
                  <a:pt x="14160" y="12482"/>
                </a:cubicBezTo>
                <a:cubicBezTo>
                  <a:pt x="14081" y="12416"/>
                  <a:pt x="13987" y="12363"/>
                  <a:pt x="13951" y="12363"/>
                </a:cubicBezTo>
                <a:cubicBezTo>
                  <a:pt x="13915" y="12363"/>
                  <a:pt x="13801" y="12298"/>
                  <a:pt x="13698" y="12218"/>
                </a:cubicBezTo>
                <a:cubicBezTo>
                  <a:pt x="13502" y="12067"/>
                  <a:pt x="13048" y="11823"/>
                  <a:pt x="12963" y="11823"/>
                </a:cubicBezTo>
                <a:cubicBezTo>
                  <a:pt x="12936" y="11823"/>
                  <a:pt x="12903" y="11795"/>
                  <a:pt x="12889" y="11762"/>
                </a:cubicBezTo>
                <a:cubicBezTo>
                  <a:pt x="12854" y="11673"/>
                  <a:pt x="13035" y="11587"/>
                  <a:pt x="13287" y="11574"/>
                </a:cubicBezTo>
                <a:cubicBezTo>
                  <a:pt x="13409" y="11568"/>
                  <a:pt x="13589" y="11512"/>
                  <a:pt x="13685" y="11449"/>
                </a:cubicBezTo>
                <a:cubicBezTo>
                  <a:pt x="13781" y="11386"/>
                  <a:pt x="13895" y="11312"/>
                  <a:pt x="13937" y="11284"/>
                </a:cubicBezTo>
                <a:cubicBezTo>
                  <a:pt x="13980" y="11255"/>
                  <a:pt x="14074" y="11217"/>
                  <a:pt x="14145" y="11198"/>
                </a:cubicBezTo>
                <a:cubicBezTo>
                  <a:pt x="14217" y="11179"/>
                  <a:pt x="14341" y="11082"/>
                  <a:pt x="14422" y="10982"/>
                </a:cubicBezTo>
                <a:cubicBezTo>
                  <a:pt x="14503" y="10883"/>
                  <a:pt x="14587" y="10802"/>
                  <a:pt x="14608" y="10802"/>
                </a:cubicBezTo>
                <a:cubicBezTo>
                  <a:pt x="14629" y="10802"/>
                  <a:pt x="14707" y="10699"/>
                  <a:pt x="14781" y="10572"/>
                </a:cubicBezTo>
                <a:cubicBezTo>
                  <a:pt x="14892" y="10382"/>
                  <a:pt x="14920" y="10279"/>
                  <a:pt x="14940" y="9987"/>
                </a:cubicBezTo>
                <a:cubicBezTo>
                  <a:pt x="14975" y="9462"/>
                  <a:pt x="14928" y="8914"/>
                  <a:pt x="14793" y="8308"/>
                </a:cubicBezTo>
                <a:cubicBezTo>
                  <a:pt x="14726" y="8005"/>
                  <a:pt x="14636" y="7944"/>
                  <a:pt x="14675" y="8228"/>
                </a:cubicBezTo>
                <a:cubicBezTo>
                  <a:pt x="14690" y="8339"/>
                  <a:pt x="14727" y="8522"/>
                  <a:pt x="14757" y="8633"/>
                </a:cubicBezTo>
                <a:cubicBezTo>
                  <a:pt x="14823" y="8881"/>
                  <a:pt x="14826" y="9427"/>
                  <a:pt x="14765" y="9839"/>
                </a:cubicBezTo>
                <a:cubicBezTo>
                  <a:pt x="14729" y="10079"/>
                  <a:pt x="14693" y="10171"/>
                  <a:pt x="14596" y="10263"/>
                </a:cubicBezTo>
                <a:cubicBezTo>
                  <a:pt x="14529" y="10328"/>
                  <a:pt x="14412" y="10468"/>
                  <a:pt x="14337" y="10576"/>
                </a:cubicBezTo>
                <a:cubicBezTo>
                  <a:pt x="14114" y="10897"/>
                  <a:pt x="13795" y="11161"/>
                  <a:pt x="13592" y="11193"/>
                </a:cubicBezTo>
                <a:cubicBezTo>
                  <a:pt x="13490" y="11209"/>
                  <a:pt x="13386" y="11242"/>
                  <a:pt x="13362" y="11266"/>
                </a:cubicBezTo>
                <a:cubicBezTo>
                  <a:pt x="13337" y="11291"/>
                  <a:pt x="13229" y="11316"/>
                  <a:pt x="13122" y="11322"/>
                </a:cubicBezTo>
                <a:cubicBezTo>
                  <a:pt x="13016" y="11328"/>
                  <a:pt x="12800" y="11352"/>
                  <a:pt x="12643" y="11375"/>
                </a:cubicBezTo>
                <a:cubicBezTo>
                  <a:pt x="12469" y="11401"/>
                  <a:pt x="12326" y="11393"/>
                  <a:pt x="12275" y="11355"/>
                </a:cubicBezTo>
                <a:cubicBezTo>
                  <a:pt x="12229" y="11320"/>
                  <a:pt x="12025" y="11249"/>
                  <a:pt x="11823" y="11195"/>
                </a:cubicBezTo>
                <a:cubicBezTo>
                  <a:pt x="10797" y="10926"/>
                  <a:pt x="10772" y="10914"/>
                  <a:pt x="10879" y="10729"/>
                </a:cubicBezTo>
                <a:cubicBezTo>
                  <a:pt x="10971" y="10571"/>
                  <a:pt x="11365" y="10164"/>
                  <a:pt x="11480" y="10110"/>
                </a:cubicBezTo>
                <a:cubicBezTo>
                  <a:pt x="11628" y="10039"/>
                  <a:pt x="11667" y="9959"/>
                  <a:pt x="11667" y="9719"/>
                </a:cubicBezTo>
                <a:cubicBezTo>
                  <a:pt x="11667" y="9594"/>
                  <a:pt x="11691" y="9414"/>
                  <a:pt x="11720" y="9321"/>
                </a:cubicBezTo>
                <a:cubicBezTo>
                  <a:pt x="11749" y="9227"/>
                  <a:pt x="11797" y="9072"/>
                  <a:pt x="11827" y="8975"/>
                </a:cubicBezTo>
                <a:cubicBezTo>
                  <a:pt x="11859" y="8870"/>
                  <a:pt x="11969" y="8718"/>
                  <a:pt x="12099" y="8601"/>
                </a:cubicBezTo>
                <a:cubicBezTo>
                  <a:pt x="12305" y="8415"/>
                  <a:pt x="12560" y="8040"/>
                  <a:pt x="12560" y="7922"/>
                </a:cubicBezTo>
                <a:cubicBezTo>
                  <a:pt x="12560" y="7829"/>
                  <a:pt x="12440" y="7680"/>
                  <a:pt x="12365" y="7680"/>
                </a:cubicBezTo>
                <a:cubicBezTo>
                  <a:pt x="12258" y="7680"/>
                  <a:pt x="12234" y="7574"/>
                  <a:pt x="12304" y="7409"/>
                </a:cubicBezTo>
                <a:cubicBezTo>
                  <a:pt x="12338" y="7329"/>
                  <a:pt x="12366" y="7169"/>
                  <a:pt x="12366" y="7052"/>
                </a:cubicBezTo>
                <a:cubicBezTo>
                  <a:pt x="12366" y="6898"/>
                  <a:pt x="12401" y="6778"/>
                  <a:pt x="12493" y="6615"/>
                </a:cubicBezTo>
                <a:cubicBezTo>
                  <a:pt x="12563" y="6491"/>
                  <a:pt x="12721" y="6196"/>
                  <a:pt x="12844" y="5959"/>
                </a:cubicBezTo>
                <a:cubicBezTo>
                  <a:pt x="12967" y="5723"/>
                  <a:pt x="13093" y="5514"/>
                  <a:pt x="13126" y="5495"/>
                </a:cubicBezTo>
                <a:cubicBezTo>
                  <a:pt x="13206" y="5448"/>
                  <a:pt x="13366" y="5619"/>
                  <a:pt x="13436" y="5827"/>
                </a:cubicBezTo>
                <a:cubicBezTo>
                  <a:pt x="13467" y="5920"/>
                  <a:pt x="13532" y="6013"/>
                  <a:pt x="13579" y="6032"/>
                </a:cubicBezTo>
                <a:cubicBezTo>
                  <a:pt x="13627" y="6051"/>
                  <a:pt x="13779" y="6267"/>
                  <a:pt x="13918" y="6511"/>
                </a:cubicBezTo>
                <a:cubicBezTo>
                  <a:pt x="14057" y="6756"/>
                  <a:pt x="14176" y="6931"/>
                  <a:pt x="14183" y="6899"/>
                </a:cubicBezTo>
                <a:cubicBezTo>
                  <a:pt x="14198" y="6829"/>
                  <a:pt x="14004" y="6420"/>
                  <a:pt x="13899" y="6301"/>
                </a:cubicBezTo>
                <a:cubicBezTo>
                  <a:pt x="13856" y="6253"/>
                  <a:pt x="13691" y="6014"/>
                  <a:pt x="13532" y="5771"/>
                </a:cubicBezTo>
                <a:lnTo>
                  <a:pt x="13244" y="5328"/>
                </a:lnTo>
                <a:lnTo>
                  <a:pt x="13373" y="4928"/>
                </a:lnTo>
                <a:cubicBezTo>
                  <a:pt x="13444" y="4708"/>
                  <a:pt x="13531" y="4488"/>
                  <a:pt x="13567" y="4438"/>
                </a:cubicBezTo>
                <a:cubicBezTo>
                  <a:pt x="13603" y="4389"/>
                  <a:pt x="13726" y="4159"/>
                  <a:pt x="13840" y="3928"/>
                </a:cubicBezTo>
                <a:cubicBezTo>
                  <a:pt x="13954" y="3697"/>
                  <a:pt x="14067" y="3481"/>
                  <a:pt x="14090" y="3448"/>
                </a:cubicBezTo>
                <a:cubicBezTo>
                  <a:pt x="14113" y="3415"/>
                  <a:pt x="14182" y="3266"/>
                  <a:pt x="14244" y="3117"/>
                </a:cubicBezTo>
                <a:cubicBezTo>
                  <a:pt x="14306" y="2968"/>
                  <a:pt x="14425" y="2756"/>
                  <a:pt x="14508" y="2644"/>
                </a:cubicBezTo>
                <a:cubicBezTo>
                  <a:pt x="14611" y="2506"/>
                  <a:pt x="14656" y="2401"/>
                  <a:pt x="14648" y="2314"/>
                </a:cubicBezTo>
                <a:cubicBezTo>
                  <a:pt x="14630" y="2125"/>
                  <a:pt x="14573" y="2163"/>
                  <a:pt x="14433" y="2460"/>
                </a:cubicBezTo>
                <a:cubicBezTo>
                  <a:pt x="14230" y="2890"/>
                  <a:pt x="14019" y="3312"/>
                  <a:pt x="13957" y="3415"/>
                </a:cubicBezTo>
                <a:cubicBezTo>
                  <a:pt x="13925" y="3468"/>
                  <a:pt x="13811" y="3683"/>
                  <a:pt x="13704" y="3895"/>
                </a:cubicBezTo>
                <a:cubicBezTo>
                  <a:pt x="13410" y="4477"/>
                  <a:pt x="13137" y="4918"/>
                  <a:pt x="13072" y="4918"/>
                </a:cubicBezTo>
                <a:cubicBezTo>
                  <a:pt x="13040" y="4918"/>
                  <a:pt x="12959" y="4855"/>
                  <a:pt x="12893" y="4779"/>
                </a:cubicBezTo>
                <a:cubicBezTo>
                  <a:pt x="12827" y="4702"/>
                  <a:pt x="12744" y="4623"/>
                  <a:pt x="12709" y="4603"/>
                </a:cubicBezTo>
                <a:cubicBezTo>
                  <a:pt x="12607" y="4545"/>
                  <a:pt x="12688" y="4898"/>
                  <a:pt x="12810" y="5047"/>
                </a:cubicBezTo>
                <a:cubicBezTo>
                  <a:pt x="12864" y="5113"/>
                  <a:pt x="12909" y="5216"/>
                  <a:pt x="12909" y="5275"/>
                </a:cubicBezTo>
                <a:cubicBezTo>
                  <a:pt x="12909" y="5473"/>
                  <a:pt x="12339" y="6583"/>
                  <a:pt x="12129" y="6794"/>
                </a:cubicBezTo>
                <a:cubicBezTo>
                  <a:pt x="11992" y="6931"/>
                  <a:pt x="11927" y="7040"/>
                  <a:pt x="11912" y="7160"/>
                </a:cubicBezTo>
                <a:cubicBezTo>
                  <a:pt x="11899" y="7258"/>
                  <a:pt x="11851" y="7357"/>
                  <a:pt x="11798" y="7394"/>
                </a:cubicBezTo>
                <a:cubicBezTo>
                  <a:pt x="11748" y="7429"/>
                  <a:pt x="11697" y="7508"/>
                  <a:pt x="11685" y="7568"/>
                </a:cubicBezTo>
                <a:cubicBezTo>
                  <a:pt x="11673" y="7628"/>
                  <a:pt x="11572" y="7823"/>
                  <a:pt x="11461" y="8002"/>
                </a:cubicBezTo>
                <a:cubicBezTo>
                  <a:pt x="11351" y="8182"/>
                  <a:pt x="11201" y="8432"/>
                  <a:pt x="11129" y="8560"/>
                </a:cubicBezTo>
                <a:cubicBezTo>
                  <a:pt x="10683" y="9352"/>
                  <a:pt x="10567" y="9541"/>
                  <a:pt x="10546" y="9509"/>
                </a:cubicBezTo>
                <a:cubicBezTo>
                  <a:pt x="10486" y="9415"/>
                  <a:pt x="10586" y="7064"/>
                  <a:pt x="10657" y="6933"/>
                </a:cubicBezTo>
                <a:cubicBezTo>
                  <a:pt x="10689" y="6872"/>
                  <a:pt x="10690" y="6839"/>
                  <a:pt x="10658" y="6809"/>
                </a:cubicBezTo>
                <a:cubicBezTo>
                  <a:pt x="10634" y="6786"/>
                  <a:pt x="10626" y="6723"/>
                  <a:pt x="10640" y="6668"/>
                </a:cubicBezTo>
                <a:cubicBezTo>
                  <a:pt x="10669" y="6559"/>
                  <a:pt x="10693" y="6288"/>
                  <a:pt x="10810" y="4756"/>
                </a:cubicBezTo>
                <a:cubicBezTo>
                  <a:pt x="10853" y="4188"/>
                  <a:pt x="10899" y="3659"/>
                  <a:pt x="10912" y="3580"/>
                </a:cubicBezTo>
                <a:cubicBezTo>
                  <a:pt x="10927" y="3487"/>
                  <a:pt x="10913" y="3410"/>
                  <a:pt x="10870" y="3355"/>
                </a:cubicBezTo>
                <a:cubicBezTo>
                  <a:pt x="10814" y="3282"/>
                  <a:pt x="10798" y="3287"/>
                  <a:pt x="10751" y="3386"/>
                </a:cubicBezTo>
                <a:cubicBezTo>
                  <a:pt x="10721" y="3449"/>
                  <a:pt x="10695" y="3637"/>
                  <a:pt x="10692" y="3804"/>
                </a:cubicBezTo>
                <a:cubicBezTo>
                  <a:pt x="10684" y="4253"/>
                  <a:pt x="10666" y="4546"/>
                  <a:pt x="10623" y="4949"/>
                </a:cubicBezTo>
                <a:cubicBezTo>
                  <a:pt x="10601" y="5147"/>
                  <a:pt x="10574" y="5443"/>
                  <a:pt x="10561" y="5608"/>
                </a:cubicBezTo>
                <a:cubicBezTo>
                  <a:pt x="10549" y="5774"/>
                  <a:pt x="10523" y="5963"/>
                  <a:pt x="10504" y="6029"/>
                </a:cubicBezTo>
                <a:cubicBezTo>
                  <a:pt x="10486" y="6095"/>
                  <a:pt x="10461" y="6198"/>
                  <a:pt x="10449" y="6258"/>
                </a:cubicBezTo>
                <a:cubicBezTo>
                  <a:pt x="10436" y="6318"/>
                  <a:pt x="10413" y="6354"/>
                  <a:pt x="10397" y="6338"/>
                </a:cubicBezTo>
                <a:cubicBezTo>
                  <a:pt x="10359" y="6302"/>
                  <a:pt x="10366" y="1956"/>
                  <a:pt x="10405" y="1426"/>
                </a:cubicBezTo>
                <a:cubicBezTo>
                  <a:pt x="10431" y="1067"/>
                  <a:pt x="10426" y="1015"/>
                  <a:pt x="10356" y="922"/>
                </a:cubicBezTo>
                <a:cubicBezTo>
                  <a:pt x="10312" y="865"/>
                  <a:pt x="10286" y="775"/>
                  <a:pt x="10296" y="722"/>
                </a:cubicBezTo>
                <a:cubicBezTo>
                  <a:pt x="10314" y="638"/>
                  <a:pt x="10311" y="637"/>
                  <a:pt x="10273" y="715"/>
                </a:cubicBezTo>
                <a:cubicBezTo>
                  <a:pt x="10177" y="913"/>
                  <a:pt x="10149" y="1018"/>
                  <a:pt x="10197" y="1001"/>
                </a:cubicBezTo>
                <a:cubicBezTo>
                  <a:pt x="10265" y="979"/>
                  <a:pt x="10309" y="1348"/>
                  <a:pt x="10289" y="1766"/>
                </a:cubicBezTo>
                <a:cubicBezTo>
                  <a:pt x="10279" y="1964"/>
                  <a:pt x="10262" y="2856"/>
                  <a:pt x="10250" y="3747"/>
                </a:cubicBezTo>
                <a:cubicBezTo>
                  <a:pt x="10238" y="4639"/>
                  <a:pt x="10211" y="5652"/>
                  <a:pt x="10189" y="5999"/>
                </a:cubicBezTo>
                <a:cubicBezTo>
                  <a:pt x="10167" y="6345"/>
                  <a:pt x="10148" y="6763"/>
                  <a:pt x="10147" y="6927"/>
                </a:cubicBezTo>
                <a:cubicBezTo>
                  <a:pt x="10146" y="7091"/>
                  <a:pt x="10117" y="7290"/>
                  <a:pt x="10084" y="7368"/>
                </a:cubicBezTo>
                <a:lnTo>
                  <a:pt x="10024" y="7511"/>
                </a:lnTo>
                <a:lnTo>
                  <a:pt x="9956" y="7372"/>
                </a:lnTo>
                <a:cubicBezTo>
                  <a:pt x="9919" y="7296"/>
                  <a:pt x="9896" y="7214"/>
                  <a:pt x="9905" y="7191"/>
                </a:cubicBezTo>
                <a:cubicBezTo>
                  <a:pt x="9915" y="7167"/>
                  <a:pt x="9905" y="7131"/>
                  <a:pt x="9883" y="7110"/>
                </a:cubicBezTo>
                <a:cubicBezTo>
                  <a:pt x="9861" y="7089"/>
                  <a:pt x="9843" y="7017"/>
                  <a:pt x="9843" y="6949"/>
                </a:cubicBezTo>
                <a:cubicBezTo>
                  <a:pt x="9843" y="6880"/>
                  <a:pt x="9810" y="6740"/>
                  <a:pt x="9770" y="6637"/>
                </a:cubicBezTo>
                <a:cubicBezTo>
                  <a:pt x="9729" y="6534"/>
                  <a:pt x="9649" y="6152"/>
                  <a:pt x="9592" y="5789"/>
                </a:cubicBezTo>
                <a:cubicBezTo>
                  <a:pt x="9518" y="5320"/>
                  <a:pt x="9460" y="5084"/>
                  <a:pt x="9393" y="4974"/>
                </a:cubicBezTo>
                <a:lnTo>
                  <a:pt x="9299" y="4819"/>
                </a:lnTo>
                <a:lnTo>
                  <a:pt x="9358" y="4344"/>
                </a:lnTo>
                <a:cubicBezTo>
                  <a:pt x="9424" y="3808"/>
                  <a:pt x="9424" y="3806"/>
                  <a:pt x="9396" y="3849"/>
                </a:cubicBezTo>
                <a:cubicBezTo>
                  <a:pt x="9385" y="3866"/>
                  <a:pt x="9350" y="4094"/>
                  <a:pt x="9319" y="4354"/>
                </a:cubicBezTo>
                <a:cubicBezTo>
                  <a:pt x="9287" y="4615"/>
                  <a:pt x="9236" y="4909"/>
                  <a:pt x="9205" y="5008"/>
                </a:cubicBezTo>
                <a:cubicBezTo>
                  <a:pt x="9175" y="5107"/>
                  <a:pt x="9140" y="5236"/>
                  <a:pt x="9129" y="5294"/>
                </a:cubicBezTo>
                <a:cubicBezTo>
                  <a:pt x="9100" y="5442"/>
                  <a:pt x="9048" y="5424"/>
                  <a:pt x="8970" y="5240"/>
                </a:cubicBezTo>
                <a:cubicBezTo>
                  <a:pt x="8919" y="5119"/>
                  <a:pt x="8898" y="4903"/>
                  <a:pt x="8883" y="4324"/>
                </a:cubicBezTo>
                <a:cubicBezTo>
                  <a:pt x="8872" y="3908"/>
                  <a:pt x="8857" y="3556"/>
                  <a:pt x="8849" y="3543"/>
                </a:cubicBezTo>
                <a:cubicBezTo>
                  <a:pt x="8841" y="3529"/>
                  <a:pt x="8834" y="3760"/>
                  <a:pt x="8834" y="4058"/>
                </a:cubicBezTo>
                <a:cubicBezTo>
                  <a:pt x="8834" y="4355"/>
                  <a:pt x="8823" y="4615"/>
                  <a:pt x="8810" y="4636"/>
                </a:cubicBezTo>
                <a:cubicBezTo>
                  <a:pt x="8764" y="4707"/>
                  <a:pt x="8651" y="4562"/>
                  <a:pt x="8599" y="4365"/>
                </a:cubicBezTo>
                <a:cubicBezTo>
                  <a:pt x="8571" y="4256"/>
                  <a:pt x="8525" y="4146"/>
                  <a:pt x="8497" y="4120"/>
                </a:cubicBezTo>
                <a:cubicBezTo>
                  <a:pt x="8469" y="4093"/>
                  <a:pt x="8446" y="4013"/>
                  <a:pt x="8446" y="3940"/>
                </a:cubicBezTo>
                <a:cubicBezTo>
                  <a:pt x="8446" y="3867"/>
                  <a:pt x="8393" y="3567"/>
                  <a:pt x="8329" y="3272"/>
                </a:cubicBezTo>
                <a:cubicBezTo>
                  <a:pt x="8246" y="2886"/>
                  <a:pt x="8214" y="2624"/>
                  <a:pt x="8214" y="2327"/>
                </a:cubicBezTo>
                <a:cubicBezTo>
                  <a:pt x="8214" y="1928"/>
                  <a:pt x="8211" y="1916"/>
                  <a:pt x="8115" y="1916"/>
                </a:cubicBezTo>
                <a:cubicBezTo>
                  <a:pt x="8061" y="1916"/>
                  <a:pt x="8007" y="1956"/>
                  <a:pt x="7995" y="2004"/>
                </a:cubicBezTo>
                <a:cubicBezTo>
                  <a:pt x="7971" y="2101"/>
                  <a:pt x="8064" y="2593"/>
                  <a:pt x="8178" y="2971"/>
                </a:cubicBezTo>
                <a:cubicBezTo>
                  <a:pt x="8256" y="3228"/>
                  <a:pt x="8275" y="3509"/>
                  <a:pt x="8219" y="3562"/>
                </a:cubicBezTo>
                <a:cubicBezTo>
                  <a:pt x="8178" y="3602"/>
                  <a:pt x="8049" y="3385"/>
                  <a:pt x="7973" y="3147"/>
                </a:cubicBezTo>
                <a:cubicBezTo>
                  <a:pt x="7750" y="2452"/>
                  <a:pt x="7593" y="1924"/>
                  <a:pt x="7593" y="1876"/>
                </a:cubicBezTo>
                <a:cubicBezTo>
                  <a:pt x="7593" y="1844"/>
                  <a:pt x="7560" y="1712"/>
                  <a:pt x="7520" y="1582"/>
                </a:cubicBezTo>
                <a:cubicBezTo>
                  <a:pt x="7480" y="1452"/>
                  <a:pt x="7425" y="1249"/>
                  <a:pt x="7398" y="1130"/>
                </a:cubicBezTo>
                <a:cubicBezTo>
                  <a:pt x="7371" y="1011"/>
                  <a:pt x="7318" y="884"/>
                  <a:pt x="7281" y="848"/>
                </a:cubicBezTo>
                <a:cubicBezTo>
                  <a:pt x="7219" y="788"/>
                  <a:pt x="7217" y="801"/>
                  <a:pt x="7263" y="1035"/>
                </a:cubicBezTo>
                <a:cubicBezTo>
                  <a:pt x="7290" y="1173"/>
                  <a:pt x="7356" y="1434"/>
                  <a:pt x="7409" y="1616"/>
                </a:cubicBezTo>
                <a:cubicBezTo>
                  <a:pt x="7800" y="2941"/>
                  <a:pt x="7940" y="3639"/>
                  <a:pt x="7773" y="3426"/>
                </a:cubicBezTo>
                <a:cubicBezTo>
                  <a:pt x="7748" y="3394"/>
                  <a:pt x="7662" y="3349"/>
                  <a:pt x="7581" y="3325"/>
                </a:cubicBezTo>
                <a:cubicBezTo>
                  <a:pt x="7468" y="3292"/>
                  <a:pt x="7417" y="3307"/>
                  <a:pt x="7358" y="3389"/>
                </a:cubicBezTo>
                <a:cubicBezTo>
                  <a:pt x="7217" y="3587"/>
                  <a:pt x="7262" y="3837"/>
                  <a:pt x="7525" y="4310"/>
                </a:cubicBezTo>
                <a:cubicBezTo>
                  <a:pt x="7586" y="4421"/>
                  <a:pt x="7675" y="4637"/>
                  <a:pt x="7722" y="4790"/>
                </a:cubicBezTo>
                <a:cubicBezTo>
                  <a:pt x="7768" y="4943"/>
                  <a:pt x="7834" y="5109"/>
                  <a:pt x="7868" y="5158"/>
                </a:cubicBezTo>
                <a:cubicBezTo>
                  <a:pt x="7946" y="5271"/>
                  <a:pt x="8104" y="5873"/>
                  <a:pt x="8075" y="5946"/>
                </a:cubicBezTo>
                <a:cubicBezTo>
                  <a:pt x="8063" y="5975"/>
                  <a:pt x="8030" y="5999"/>
                  <a:pt x="8001" y="5999"/>
                </a:cubicBezTo>
                <a:cubicBezTo>
                  <a:pt x="7878" y="5999"/>
                  <a:pt x="7207" y="4781"/>
                  <a:pt x="6976" y="4138"/>
                </a:cubicBezTo>
                <a:cubicBezTo>
                  <a:pt x="6934" y="4022"/>
                  <a:pt x="6779" y="3681"/>
                  <a:pt x="6631" y="3380"/>
                </a:cubicBezTo>
                <a:cubicBezTo>
                  <a:pt x="6482" y="3078"/>
                  <a:pt x="6313" y="2695"/>
                  <a:pt x="6253" y="2527"/>
                </a:cubicBezTo>
                <a:cubicBezTo>
                  <a:pt x="6173" y="2298"/>
                  <a:pt x="6126" y="2224"/>
                  <a:pt x="6066" y="2234"/>
                </a:cubicBezTo>
                <a:cubicBezTo>
                  <a:pt x="6007" y="2243"/>
                  <a:pt x="5925" y="2116"/>
                  <a:pt x="5744" y="1736"/>
                </a:cubicBezTo>
                <a:cubicBezTo>
                  <a:pt x="5611" y="1455"/>
                  <a:pt x="5392" y="1003"/>
                  <a:pt x="5257" y="730"/>
                </a:cubicBezTo>
                <a:cubicBezTo>
                  <a:pt x="5122" y="457"/>
                  <a:pt x="4984" y="175"/>
                  <a:pt x="4951" y="105"/>
                </a:cubicBezTo>
                <a:cubicBezTo>
                  <a:pt x="4917" y="35"/>
                  <a:pt x="4868" y="-11"/>
                  <a:pt x="4842" y="3"/>
                </a:cubicBezTo>
                <a:close/>
                <a:moveTo>
                  <a:pt x="7032" y="115"/>
                </a:moveTo>
                <a:cubicBezTo>
                  <a:pt x="7019" y="115"/>
                  <a:pt x="7037" y="216"/>
                  <a:pt x="7072" y="340"/>
                </a:cubicBezTo>
                <a:cubicBezTo>
                  <a:pt x="7106" y="464"/>
                  <a:pt x="7143" y="600"/>
                  <a:pt x="7155" y="643"/>
                </a:cubicBezTo>
                <a:cubicBezTo>
                  <a:pt x="7166" y="685"/>
                  <a:pt x="7183" y="709"/>
                  <a:pt x="7193" y="693"/>
                </a:cubicBezTo>
                <a:cubicBezTo>
                  <a:pt x="7215" y="660"/>
                  <a:pt x="7063" y="115"/>
                  <a:pt x="7032" y="115"/>
                </a:cubicBezTo>
                <a:close/>
                <a:moveTo>
                  <a:pt x="17" y="175"/>
                </a:moveTo>
                <a:cubicBezTo>
                  <a:pt x="-18" y="175"/>
                  <a:pt x="3" y="257"/>
                  <a:pt x="75" y="400"/>
                </a:cubicBezTo>
                <a:cubicBezTo>
                  <a:pt x="135" y="520"/>
                  <a:pt x="144" y="487"/>
                  <a:pt x="96" y="325"/>
                </a:cubicBezTo>
                <a:cubicBezTo>
                  <a:pt x="71" y="242"/>
                  <a:pt x="36" y="175"/>
                  <a:pt x="17" y="175"/>
                </a:cubicBezTo>
                <a:close/>
                <a:moveTo>
                  <a:pt x="8962" y="2299"/>
                </a:moveTo>
                <a:cubicBezTo>
                  <a:pt x="8958" y="2306"/>
                  <a:pt x="8955" y="2327"/>
                  <a:pt x="8954" y="2362"/>
                </a:cubicBezTo>
                <a:cubicBezTo>
                  <a:pt x="8952" y="2425"/>
                  <a:pt x="8961" y="2460"/>
                  <a:pt x="8974" y="2440"/>
                </a:cubicBezTo>
                <a:cubicBezTo>
                  <a:pt x="8987" y="2420"/>
                  <a:pt x="8988" y="2369"/>
                  <a:pt x="8977" y="2326"/>
                </a:cubicBezTo>
                <a:cubicBezTo>
                  <a:pt x="8971" y="2302"/>
                  <a:pt x="8966" y="2293"/>
                  <a:pt x="8962" y="2299"/>
                </a:cubicBezTo>
                <a:close/>
                <a:moveTo>
                  <a:pt x="4896" y="2765"/>
                </a:moveTo>
                <a:cubicBezTo>
                  <a:pt x="4863" y="2770"/>
                  <a:pt x="4837" y="2816"/>
                  <a:pt x="4837" y="2901"/>
                </a:cubicBezTo>
                <a:cubicBezTo>
                  <a:pt x="4837" y="3007"/>
                  <a:pt x="4870" y="3080"/>
                  <a:pt x="4944" y="3140"/>
                </a:cubicBezTo>
                <a:cubicBezTo>
                  <a:pt x="5003" y="3187"/>
                  <a:pt x="5091" y="3309"/>
                  <a:pt x="5139" y="3411"/>
                </a:cubicBezTo>
                <a:cubicBezTo>
                  <a:pt x="5274" y="3694"/>
                  <a:pt x="5275" y="3634"/>
                  <a:pt x="5142" y="3282"/>
                </a:cubicBezTo>
                <a:cubicBezTo>
                  <a:pt x="5077" y="3109"/>
                  <a:pt x="5010" y="2926"/>
                  <a:pt x="4994" y="2877"/>
                </a:cubicBezTo>
                <a:cubicBezTo>
                  <a:pt x="4968" y="2796"/>
                  <a:pt x="4929" y="2760"/>
                  <a:pt x="4896" y="2765"/>
                </a:cubicBezTo>
                <a:close/>
                <a:moveTo>
                  <a:pt x="8893" y="3166"/>
                </a:moveTo>
                <a:cubicBezTo>
                  <a:pt x="8887" y="3155"/>
                  <a:pt x="8881" y="3193"/>
                  <a:pt x="8881" y="3267"/>
                </a:cubicBezTo>
                <a:cubicBezTo>
                  <a:pt x="8880" y="3366"/>
                  <a:pt x="8888" y="3414"/>
                  <a:pt x="8899" y="3374"/>
                </a:cubicBezTo>
                <a:cubicBezTo>
                  <a:pt x="8909" y="3333"/>
                  <a:pt x="8910" y="3252"/>
                  <a:pt x="8900" y="3193"/>
                </a:cubicBezTo>
                <a:cubicBezTo>
                  <a:pt x="8898" y="3179"/>
                  <a:pt x="8895" y="3170"/>
                  <a:pt x="8893" y="3166"/>
                </a:cubicBezTo>
                <a:close/>
                <a:moveTo>
                  <a:pt x="5252" y="3627"/>
                </a:moveTo>
                <a:lnTo>
                  <a:pt x="5365" y="3852"/>
                </a:lnTo>
                <a:cubicBezTo>
                  <a:pt x="5427" y="3976"/>
                  <a:pt x="5491" y="4078"/>
                  <a:pt x="5507" y="4078"/>
                </a:cubicBezTo>
                <a:cubicBezTo>
                  <a:pt x="5555" y="4078"/>
                  <a:pt x="5542" y="4050"/>
                  <a:pt x="5394" y="3834"/>
                </a:cubicBezTo>
                <a:lnTo>
                  <a:pt x="5252" y="3627"/>
                </a:lnTo>
                <a:close/>
                <a:moveTo>
                  <a:pt x="5575" y="4198"/>
                </a:moveTo>
                <a:cubicBezTo>
                  <a:pt x="5573" y="4201"/>
                  <a:pt x="5584" y="4225"/>
                  <a:pt x="5608" y="4273"/>
                </a:cubicBezTo>
                <a:cubicBezTo>
                  <a:pt x="5659" y="4373"/>
                  <a:pt x="5691" y="4405"/>
                  <a:pt x="5691" y="4355"/>
                </a:cubicBezTo>
                <a:cubicBezTo>
                  <a:pt x="5691" y="4343"/>
                  <a:pt x="5660" y="4295"/>
                  <a:pt x="5623" y="4250"/>
                </a:cubicBezTo>
                <a:cubicBezTo>
                  <a:pt x="5592" y="4213"/>
                  <a:pt x="5577" y="4195"/>
                  <a:pt x="5575" y="4198"/>
                </a:cubicBezTo>
                <a:close/>
                <a:moveTo>
                  <a:pt x="18536" y="4317"/>
                </a:moveTo>
                <a:cubicBezTo>
                  <a:pt x="18524" y="4321"/>
                  <a:pt x="18508" y="4337"/>
                  <a:pt x="18488" y="4368"/>
                </a:cubicBezTo>
                <a:cubicBezTo>
                  <a:pt x="18442" y="4440"/>
                  <a:pt x="18409" y="4531"/>
                  <a:pt x="18141" y="5332"/>
                </a:cubicBezTo>
                <a:cubicBezTo>
                  <a:pt x="18063" y="5567"/>
                  <a:pt x="18005" y="5759"/>
                  <a:pt x="18012" y="5759"/>
                </a:cubicBezTo>
                <a:cubicBezTo>
                  <a:pt x="18032" y="5759"/>
                  <a:pt x="18442" y="4788"/>
                  <a:pt x="18514" y="4567"/>
                </a:cubicBezTo>
                <a:cubicBezTo>
                  <a:pt x="18566" y="4410"/>
                  <a:pt x="18571" y="4307"/>
                  <a:pt x="18536" y="4317"/>
                </a:cubicBezTo>
                <a:close/>
                <a:moveTo>
                  <a:pt x="5828" y="4637"/>
                </a:moveTo>
                <a:cubicBezTo>
                  <a:pt x="5834" y="4665"/>
                  <a:pt x="5900" y="4798"/>
                  <a:pt x="6003" y="4989"/>
                </a:cubicBezTo>
                <a:cubicBezTo>
                  <a:pt x="6141" y="5242"/>
                  <a:pt x="6268" y="5452"/>
                  <a:pt x="6287" y="5454"/>
                </a:cubicBezTo>
                <a:cubicBezTo>
                  <a:pt x="6325" y="5460"/>
                  <a:pt x="5976" y="4826"/>
                  <a:pt x="5843" y="4648"/>
                </a:cubicBezTo>
                <a:cubicBezTo>
                  <a:pt x="5830" y="4632"/>
                  <a:pt x="5826" y="4628"/>
                  <a:pt x="5828" y="4637"/>
                </a:cubicBezTo>
                <a:close/>
                <a:moveTo>
                  <a:pt x="12381" y="5423"/>
                </a:moveTo>
                <a:cubicBezTo>
                  <a:pt x="12307" y="5429"/>
                  <a:pt x="12105" y="5570"/>
                  <a:pt x="11881" y="5777"/>
                </a:cubicBezTo>
                <a:cubicBezTo>
                  <a:pt x="11795" y="5855"/>
                  <a:pt x="11673" y="5963"/>
                  <a:pt x="11609" y="6017"/>
                </a:cubicBezTo>
                <a:cubicBezTo>
                  <a:pt x="11438" y="6160"/>
                  <a:pt x="11527" y="6140"/>
                  <a:pt x="11712" y="5994"/>
                </a:cubicBezTo>
                <a:cubicBezTo>
                  <a:pt x="11840" y="5893"/>
                  <a:pt x="12291" y="5704"/>
                  <a:pt x="12414" y="5700"/>
                </a:cubicBezTo>
                <a:cubicBezTo>
                  <a:pt x="12457" y="5698"/>
                  <a:pt x="12450" y="5471"/>
                  <a:pt x="12405" y="5429"/>
                </a:cubicBezTo>
                <a:cubicBezTo>
                  <a:pt x="12400" y="5424"/>
                  <a:pt x="12392" y="5423"/>
                  <a:pt x="12381" y="5423"/>
                </a:cubicBezTo>
                <a:close/>
                <a:moveTo>
                  <a:pt x="17850" y="6082"/>
                </a:moveTo>
                <a:cubicBezTo>
                  <a:pt x="17847" y="6082"/>
                  <a:pt x="17842" y="6084"/>
                  <a:pt x="17837" y="6089"/>
                </a:cubicBezTo>
                <a:cubicBezTo>
                  <a:pt x="17816" y="6109"/>
                  <a:pt x="17799" y="6152"/>
                  <a:pt x="17799" y="6183"/>
                </a:cubicBezTo>
                <a:cubicBezTo>
                  <a:pt x="17799" y="6269"/>
                  <a:pt x="17827" y="6250"/>
                  <a:pt x="17852" y="6146"/>
                </a:cubicBezTo>
                <a:cubicBezTo>
                  <a:pt x="17862" y="6106"/>
                  <a:pt x="17861" y="6082"/>
                  <a:pt x="17850" y="6082"/>
                </a:cubicBezTo>
                <a:close/>
                <a:moveTo>
                  <a:pt x="14452" y="7440"/>
                </a:moveTo>
                <a:cubicBezTo>
                  <a:pt x="14392" y="7440"/>
                  <a:pt x="14425" y="7646"/>
                  <a:pt x="14507" y="7781"/>
                </a:cubicBezTo>
                <a:cubicBezTo>
                  <a:pt x="14553" y="7858"/>
                  <a:pt x="14600" y="7907"/>
                  <a:pt x="14610" y="7891"/>
                </a:cubicBezTo>
                <a:cubicBezTo>
                  <a:pt x="14635" y="7852"/>
                  <a:pt x="14491" y="7440"/>
                  <a:pt x="14452" y="7440"/>
                </a:cubicBezTo>
                <a:close/>
                <a:moveTo>
                  <a:pt x="3864" y="8708"/>
                </a:moveTo>
                <a:cubicBezTo>
                  <a:pt x="3850" y="8708"/>
                  <a:pt x="3835" y="8711"/>
                  <a:pt x="3821" y="8720"/>
                </a:cubicBezTo>
                <a:cubicBezTo>
                  <a:pt x="3790" y="8739"/>
                  <a:pt x="3799" y="8753"/>
                  <a:pt x="3844" y="8756"/>
                </a:cubicBezTo>
                <a:cubicBezTo>
                  <a:pt x="3885" y="8759"/>
                  <a:pt x="3909" y="8744"/>
                  <a:pt x="3896" y="8724"/>
                </a:cubicBezTo>
                <a:cubicBezTo>
                  <a:pt x="3889" y="8714"/>
                  <a:pt x="3877" y="8709"/>
                  <a:pt x="3864" y="8708"/>
                </a:cubicBezTo>
                <a:close/>
                <a:moveTo>
                  <a:pt x="4019" y="8768"/>
                </a:moveTo>
                <a:cubicBezTo>
                  <a:pt x="4006" y="8767"/>
                  <a:pt x="3990" y="8771"/>
                  <a:pt x="3976" y="8780"/>
                </a:cubicBezTo>
                <a:cubicBezTo>
                  <a:pt x="3945" y="8799"/>
                  <a:pt x="3954" y="8813"/>
                  <a:pt x="4000" y="8816"/>
                </a:cubicBezTo>
                <a:cubicBezTo>
                  <a:pt x="4041" y="8819"/>
                  <a:pt x="4064" y="8805"/>
                  <a:pt x="4051" y="8785"/>
                </a:cubicBezTo>
                <a:cubicBezTo>
                  <a:pt x="4045" y="8775"/>
                  <a:pt x="4033" y="8769"/>
                  <a:pt x="4019" y="8768"/>
                </a:cubicBezTo>
                <a:close/>
                <a:moveTo>
                  <a:pt x="5586" y="8856"/>
                </a:moveTo>
                <a:cubicBezTo>
                  <a:pt x="5552" y="8852"/>
                  <a:pt x="5552" y="8869"/>
                  <a:pt x="5579" y="8919"/>
                </a:cubicBezTo>
                <a:cubicBezTo>
                  <a:pt x="5627" y="9008"/>
                  <a:pt x="5787" y="9035"/>
                  <a:pt x="5752" y="8948"/>
                </a:cubicBezTo>
                <a:cubicBezTo>
                  <a:pt x="5740" y="8919"/>
                  <a:pt x="5687" y="8882"/>
                  <a:pt x="5633" y="8866"/>
                </a:cubicBezTo>
                <a:cubicBezTo>
                  <a:pt x="5613" y="8860"/>
                  <a:pt x="5598" y="8857"/>
                  <a:pt x="5586" y="8856"/>
                </a:cubicBezTo>
                <a:close/>
                <a:moveTo>
                  <a:pt x="7161" y="13512"/>
                </a:moveTo>
                <a:cubicBezTo>
                  <a:pt x="7140" y="13502"/>
                  <a:pt x="7025" y="13536"/>
                  <a:pt x="6661" y="13651"/>
                </a:cubicBezTo>
                <a:cubicBezTo>
                  <a:pt x="6416" y="13729"/>
                  <a:pt x="6252" y="13796"/>
                  <a:pt x="6298" y="13799"/>
                </a:cubicBezTo>
                <a:cubicBezTo>
                  <a:pt x="6399" y="13805"/>
                  <a:pt x="7128" y="13583"/>
                  <a:pt x="7158" y="13537"/>
                </a:cubicBezTo>
                <a:cubicBezTo>
                  <a:pt x="7166" y="13524"/>
                  <a:pt x="7169" y="13516"/>
                  <a:pt x="7161" y="13512"/>
                </a:cubicBezTo>
                <a:close/>
                <a:moveTo>
                  <a:pt x="5685" y="13609"/>
                </a:moveTo>
                <a:cubicBezTo>
                  <a:pt x="5664" y="13614"/>
                  <a:pt x="5637" y="13623"/>
                  <a:pt x="5603" y="13635"/>
                </a:cubicBezTo>
                <a:cubicBezTo>
                  <a:pt x="5519" y="13664"/>
                  <a:pt x="5389" y="13727"/>
                  <a:pt x="5313" y="13777"/>
                </a:cubicBezTo>
                <a:cubicBezTo>
                  <a:pt x="5130" y="13895"/>
                  <a:pt x="4472" y="14165"/>
                  <a:pt x="4367" y="14165"/>
                </a:cubicBezTo>
                <a:cubicBezTo>
                  <a:pt x="4303" y="14165"/>
                  <a:pt x="4294" y="14182"/>
                  <a:pt x="4328" y="14245"/>
                </a:cubicBezTo>
                <a:cubicBezTo>
                  <a:pt x="4352" y="14289"/>
                  <a:pt x="4358" y="14346"/>
                  <a:pt x="4342" y="14371"/>
                </a:cubicBezTo>
                <a:cubicBezTo>
                  <a:pt x="4265" y="14494"/>
                  <a:pt x="5121" y="14264"/>
                  <a:pt x="5303" y="14113"/>
                </a:cubicBezTo>
                <a:cubicBezTo>
                  <a:pt x="5335" y="14086"/>
                  <a:pt x="5501" y="14026"/>
                  <a:pt x="5671" y="13980"/>
                </a:cubicBezTo>
                <a:cubicBezTo>
                  <a:pt x="5916" y="13913"/>
                  <a:pt x="5957" y="13888"/>
                  <a:pt x="5865" y="13863"/>
                </a:cubicBezTo>
                <a:cubicBezTo>
                  <a:pt x="5779" y="13839"/>
                  <a:pt x="5750" y="13799"/>
                  <a:pt x="5752" y="13706"/>
                </a:cubicBezTo>
                <a:cubicBezTo>
                  <a:pt x="5754" y="13621"/>
                  <a:pt x="5747" y="13596"/>
                  <a:pt x="5685" y="13609"/>
                </a:cubicBezTo>
                <a:close/>
                <a:moveTo>
                  <a:pt x="1059" y="14229"/>
                </a:moveTo>
                <a:cubicBezTo>
                  <a:pt x="962" y="14225"/>
                  <a:pt x="954" y="14237"/>
                  <a:pt x="997" y="14317"/>
                </a:cubicBezTo>
                <a:cubicBezTo>
                  <a:pt x="1024" y="14368"/>
                  <a:pt x="1072" y="14395"/>
                  <a:pt x="1102" y="14377"/>
                </a:cubicBezTo>
                <a:cubicBezTo>
                  <a:pt x="1132" y="14359"/>
                  <a:pt x="1239" y="14341"/>
                  <a:pt x="1338" y="14337"/>
                </a:cubicBezTo>
                <a:lnTo>
                  <a:pt x="1519" y="14329"/>
                </a:lnTo>
                <a:lnTo>
                  <a:pt x="1345" y="14282"/>
                </a:lnTo>
                <a:cubicBezTo>
                  <a:pt x="1249" y="14255"/>
                  <a:pt x="1120" y="14231"/>
                  <a:pt x="1059" y="14229"/>
                </a:cubicBezTo>
                <a:close/>
                <a:moveTo>
                  <a:pt x="17663" y="15728"/>
                </a:moveTo>
                <a:cubicBezTo>
                  <a:pt x="17642" y="15728"/>
                  <a:pt x="17650" y="15754"/>
                  <a:pt x="17682" y="15786"/>
                </a:cubicBezTo>
                <a:cubicBezTo>
                  <a:pt x="17714" y="15818"/>
                  <a:pt x="17758" y="15844"/>
                  <a:pt x="17779" y="15844"/>
                </a:cubicBezTo>
                <a:cubicBezTo>
                  <a:pt x="17800" y="15844"/>
                  <a:pt x="17792" y="15818"/>
                  <a:pt x="17760" y="15786"/>
                </a:cubicBezTo>
                <a:cubicBezTo>
                  <a:pt x="17728" y="15754"/>
                  <a:pt x="17684" y="15728"/>
                  <a:pt x="17663" y="15728"/>
                </a:cubicBezTo>
                <a:close/>
                <a:moveTo>
                  <a:pt x="17848" y="15852"/>
                </a:moveTo>
                <a:cubicBezTo>
                  <a:pt x="17838" y="15851"/>
                  <a:pt x="17836" y="15857"/>
                  <a:pt x="17842" y="15868"/>
                </a:cubicBezTo>
                <a:cubicBezTo>
                  <a:pt x="17868" y="15913"/>
                  <a:pt x="18375" y="16254"/>
                  <a:pt x="18749" y="16480"/>
                </a:cubicBezTo>
                <a:cubicBezTo>
                  <a:pt x="19013" y="16638"/>
                  <a:pt x="19032" y="16646"/>
                  <a:pt x="18980" y="16575"/>
                </a:cubicBezTo>
                <a:cubicBezTo>
                  <a:pt x="18960" y="16548"/>
                  <a:pt x="18839" y="16462"/>
                  <a:pt x="18711" y="16385"/>
                </a:cubicBezTo>
                <a:cubicBezTo>
                  <a:pt x="18583" y="16309"/>
                  <a:pt x="18459" y="16223"/>
                  <a:pt x="18435" y="16196"/>
                </a:cubicBezTo>
                <a:cubicBezTo>
                  <a:pt x="18411" y="16168"/>
                  <a:pt x="18297" y="16094"/>
                  <a:pt x="18182" y="16031"/>
                </a:cubicBezTo>
                <a:cubicBezTo>
                  <a:pt x="18067" y="15969"/>
                  <a:pt x="17939" y="15897"/>
                  <a:pt x="17896" y="15872"/>
                </a:cubicBezTo>
                <a:cubicBezTo>
                  <a:pt x="17874" y="15859"/>
                  <a:pt x="17858" y="15853"/>
                  <a:pt x="17848" y="15852"/>
                </a:cubicBezTo>
                <a:close/>
                <a:moveTo>
                  <a:pt x="19246" y="16754"/>
                </a:moveTo>
                <a:cubicBezTo>
                  <a:pt x="19230" y="16755"/>
                  <a:pt x="19276" y="16802"/>
                  <a:pt x="19390" y="16896"/>
                </a:cubicBezTo>
                <a:cubicBezTo>
                  <a:pt x="19486" y="16976"/>
                  <a:pt x="19591" y="17040"/>
                  <a:pt x="19623" y="17040"/>
                </a:cubicBezTo>
                <a:cubicBezTo>
                  <a:pt x="19655" y="17039"/>
                  <a:pt x="19587" y="16973"/>
                  <a:pt x="19472" y="16893"/>
                </a:cubicBezTo>
                <a:cubicBezTo>
                  <a:pt x="19339" y="16799"/>
                  <a:pt x="19262" y="16754"/>
                  <a:pt x="19246" y="16754"/>
                </a:cubicBezTo>
                <a:close/>
                <a:moveTo>
                  <a:pt x="11660" y="16956"/>
                </a:moveTo>
                <a:lnTo>
                  <a:pt x="11684" y="17165"/>
                </a:lnTo>
                <a:cubicBezTo>
                  <a:pt x="11697" y="17280"/>
                  <a:pt x="11740" y="17482"/>
                  <a:pt x="11780" y="17615"/>
                </a:cubicBezTo>
                <a:cubicBezTo>
                  <a:pt x="11819" y="17748"/>
                  <a:pt x="11863" y="17908"/>
                  <a:pt x="11877" y="17971"/>
                </a:cubicBezTo>
                <a:cubicBezTo>
                  <a:pt x="11891" y="18033"/>
                  <a:pt x="11911" y="18070"/>
                  <a:pt x="11922" y="18052"/>
                </a:cubicBezTo>
                <a:cubicBezTo>
                  <a:pt x="11948" y="18012"/>
                  <a:pt x="11811" y="17377"/>
                  <a:pt x="11725" y="17136"/>
                </a:cubicBezTo>
                <a:lnTo>
                  <a:pt x="11660" y="16956"/>
                </a:lnTo>
                <a:close/>
                <a:moveTo>
                  <a:pt x="19894" y="17171"/>
                </a:moveTo>
                <a:cubicBezTo>
                  <a:pt x="19856" y="17173"/>
                  <a:pt x="19863" y="17192"/>
                  <a:pt x="19914" y="17226"/>
                </a:cubicBezTo>
                <a:cubicBezTo>
                  <a:pt x="20020" y="17297"/>
                  <a:pt x="20081" y="17297"/>
                  <a:pt x="20010" y="17226"/>
                </a:cubicBezTo>
                <a:cubicBezTo>
                  <a:pt x="19978" y="17194"/>
                  <a:pt x="19926" y="17169"/>
                  <a:pt x="19894" y="17171"/>
                </a:cubicBezTo>
                <a:close/>
                <a:moveTo>
                  <a:pt x="20181" y="17364"/>
                </a:moveTo>
                <a:cubicBezTo>
                  <a:pt x="20171" y="17378"/>
                  <a:pt x="20404" y="17546"/>
                  <a:pt x="20698" y="17737"/>
                </a:cubicBezTo>
                <a:cubicBezTo>
                  <a:pt x="20994" y="17929"/>
                  <a:pt x="21268" y="18147"/>
                  <a:pt x="21311" y="18224"/>
                </a:cubicBezTo>
                <a:cubicBezTo>
                  <a:pt x="21418" y="18416"/>
                  <a:pt x="21582" y="18395"/>
                  <a:pt x="21582" y="18187"/>
                </a:cubicBezTo>
                <a:cubicBezTo>
                  <a:pt x="21582" y="18049"/>
                  <a:pt x="21566" y="18035"/>
                  <a:pt x="21365" y="18007"/>
                </a:cubicBezTo>
                <a:cubicBezTo>
                  <a:pt x="21246" y="17990"/>
                  <a:pt x="21123" y="17947"/>
                  <a:pt x="21093" y="17910"/>
                </a:cubicBezTo>
                <a:cubicBezTo>
                  <a:pt x="21063" y="17874"/>
                  <a:pt x="20960" y="17801"/>
                  <a:pt x="20864" y="17749"/>
                </a:cubicBezTo>
                <a:cubicBezTo>
                  <a:pt x="20768" y="17697"/>
                  <a:pt x="20579" y="17583"/>
                  <a:pt x="20443" y="17496"/>
                </a:cubicBezTo>
                <a:cubicBezTo>
                  <a:pt x="20308" y="17408"/>
                  <a:pt x="20190" y="17349"/>
                  <a:pt x="20181" y="17364"/>
                </a:cubicBezTo>
                <a:close/>
                <a:moveTo>
                  <a:pt x="7353" y="17678"/>
                </a:moveTo>
                <a:cubicBezTo>
                  <a:pt x="7322" y="17685"/>
                  <a:pt x="7196" y="17947"/>
                  <a:pt x="7126" y="18159"/>
                </a:cubicBezTo>
                <a:cubicBezTo>
                  <a:pt x="7086" y="18281"/>
                  <a:pt x="7079" y="18346"/>
                  <a:pt x="7107" y="18329"/>
                </a:cubicBezTo>
                <a:cubicBezTo>
                  <a:pt x="7132" y="18314"/>
                  <a:pt x="7177" y="18207"/>
                  <a:pt x="7206" y="18091"/>
                </a:cubicBezTo>
                <a:cubicBezTo>
                  <a:pt x="7235" y="17976"/>
                  <a:pt x="7282" y="17852"/>
                  <a:pt x="7309" y="17817"/>
                </a:cubicBezTo>
                <a:cubicBezTo>
                  <a:pt x="7337" y="17781"/>
                  <a:pt x="7360" y="17725"/>
                  <a:pt x="7360" y="17691"/>
                </a:cubicBezTo>
                <a:cubicBezTo>
                  <a:pt x="7360" y="17681"/>
                  <a:pt x="7357" y="17677"/>
                  <a:pt x="7353" y="1767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C6276AB0-411E-3045-B78C-3D842B856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5254" y="5580420"/>
            <a:ext cx="4608286" cy="60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kern="0" dirty="0">
                <a:solidFill>
                  <a:srgbClr val="FFFFFF"/>
                </a:solidFill>
                <a:latin typeface="Tahoma"/>
              </a:rPr>
              <a:t>Particle Collisions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3281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52" y="-524660"/>
            <a:ext cx="12240742" cy="874193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425254" y="5580420"/>
            <a:ext cx="4608286" cy="60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Particle Collisions</a:t>
            </a:r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1CB6DC67-6EA2-0643-8D82-9D2CD7D003C4}"/>
              </a:ext>
            </a:extLst>
          </p:cNvPr>
          <p:cNvGrpSpPr>
            <a:grpSpLocks/>
          </p:cNvGrpSpPr>
          <p:nvPr/>
        </p:nvGrpSpPr>
        <p:grpSpPr bwMode="auto">
          <a:xfrm>
            <a:off x="2325114" y="3075401"/>
            <a:ext cx="7772400" cy="406400"/>
            <a:chOff x="416" y="2438"/>
            <a:chExt cx="4896" cy="256"/>
          </a:xfrm>
        </p:grpSpPr>
        <p:pic>
          <p:nvPicPr>
            <p:cNvPr id="9" name="Picture 7" descr="bolletje_3D_geel">
              <a:extLst>
                <a:ext uri="{FF2B5EF4-FFF2-40B4-BE49-F238E27FC236}">
                  <a16:creationId xmlns:a16="http://schemas.microsoft.com/office/drawing/2014/main" id="{A001D3B0-49AC-4D4C-B0B2-EA52789919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8673907">
              <a:off x="5072" y="2438"/>
              <a:ext cx="240" cy="250"/>
            </a:xfrm>
            <a:prstGeom prst="rect">
              <a:avLst/>
            </a:prstGeom>
            <a:noFill/>
          </p:spPr>
        </p:pic>
        <p:pic>
          <p:nvPicPr>
            <p:cNvPr id="10" name="Picture 14" descr="bolletje_3D_groen">
              <a:extLst>
                <a:ext uri="{FF2B5EF4-FFF2-40B4-BE49-F238E27FC236}">
                  <a16:creationId xmlns:a16="http://schemas.microsoft.com/office/drawing/2014/main" id="{6D133EB4-BA68-7F41-BDDB-D774AC2929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9466866">
              <a:off x="416" y="2444"/>
              <a:ext cx="240" cy="250"/>
            </a:xfrm>
            <a:prstGeom prst="rect">
              <a:avLst/>
            </a:prstGeom>
            <a:noFill/>
          </p:spPr>
        </p:pic>
        <p:sp>
          <p:nvSpPr>
            <p:cNvPr id="11" name="Line 17">
              <a:extLst>
                <a:ext uri="{FF2B5EF4-FFF2-40B4-BE49-F238E27FC236}">
                  <a16:creationId xmlns:a16="http://schemas.microsoft.com/office/drawing/2014/main" id="{ABCFC981-9343-B440-A079-2FC83F9D79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7" y="2568"/>
              <a:ext cx="2268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2" name="Line 18">
              <a:extLst>
                <a:ext uri="{FF2B5EF4-FFF2-40B4-BE49-F238E27FC236}">
                  <a16:creationId xmlns:a16="http://schemas.microsoft.com/office/drawing/2014/main" id="{F5E8734D-C9B4-784C-8A25-8A9CA76FDD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971" y="2568"/>
              <a:ext cx="2222" cy="0"/>
            </a:xfrm>
            <a:prstGeom prst="line">
              <a:avLst/>
            </a:prstGeom>
            <a:noFill/>
            <a:ln w="127000">
              <a:solidFill>
                <a:srgbClr val="0000CC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F8239E20-9D97-159A-13EA-2EDB00716B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731" t="12722" r="4839" b="13736"/>
          <a:stretch>
            <a:fillRect/>
          </a:stretch>
        </p:blipFill>
        <p:spPr>
          <a:xfrm>
            <a:off x="3411425" y="1332806"/>
            <a:ext cx="6012816" cy="3882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47" extrusionOk="0">
                <a:moveTo>
                  <a:pt x="4842" y="3"/>
                </a:moveTo>
                <a:cubicBezTo>
                  <a:pt x="4809" y="19"/>
                  <a:pt x="4825" y="94"/>
                  <a:pt x="4892" y="237"/>
                </a:cubicBezTo>
                <a:cubicBezTo>
                  <a:pt x="4946" y="352"/>
                  <a:pt x="5007" y="502"/>
                  <a:pt x="5027" y="572"/>
                </a:cubicBezTo>
                <a:cubicBezTo>
                  <a:pt x="5060" y="685"/>
                  <a:pt x="5221" y="1074"/>
                  <a:pt x="5409" y="1496"/>
                </a:cubicBezTo>
                <a:cubicBezTo>
                  <a:pt x="5445" y="1578"/>
                  <a:pt x="5609" y="1930"/>
                  <a:pt x="5771" y="2277"/>
                </a:cubicBezTo>
                <a:cubicBezTo>
                  <a:pt x="5934" y="2623"/>
                  <a:pt x="6118" y="3042"/>
                  <a:pt x="6179" y="3208"/>
                </a:cubicBezTo>
                <a:cubicBezTo>
                  <a:pt x="6240" y="3373"/>
                  <a:pt x="6418" y="3789"/>
                  <a:pt x="6576" y="4133"/>
                </a:cubicBezTo>
                <a:cubicBezTo>
                  <a:pt x="6734" y="4477"/>
                  <a:pt x="6873" y="4801"/>
                  <a:pt x="6885" y="4853"/>
                </a:cubicBezTo>
                <a:cubicBezTo>
                  <a:pt x="6898" y="4906"/>
                  <a:pt x="6950" y="5035"/>
                  <a:pt x="7001" y="5141"/>
                </a:cubicBezTo>
                <a:cubicBezTo>
                  <a:pt x="7092" y="5328"/>
                  <a:pt x="7092" y="5459"/>
                  <a:pt x="7000" y="5459"/>
                </a:cubicBezTo>
                <a:cubicBezTo>
                  <a:pt x="6976" y="5459"/>
                  <a:pt x="6898" y="5372"/>
                  <a:pt x="6828" y="5266"/>
                </a:cubicBezTo>
                <a:cubicBezTo>
                  <a:pt x="6758" y="5161"/>
                  <a:pt x="6700" y="5106"/>
                  <a:pt x="6700" y="5145"/>
                </a:cubicBezTo>
                <a:cubicBezTo>
                  <a:pt x="6700" y="5222"/>
                  <a:pt x="6765" y="5346"/>
                  <a:pt x="7037" y="5789"/>
                </a:cubicBezTo>
                <a:cubicBezTo>
                  <a:pt x="7267" y="6164"/>
                  <a:pt x="7430" y="6549"/>
                  <a:pt x="7456" y="6777"/>
                </a:cubicBezTo>
                <a:cubicBezTo>
                  <a:pt x="7500" y="7158"/>
                  <a:pt x="7303" y="7040"/>
                  <a:pt x="6947" y="6471"/>
                </a:cubicBezTo>
                <a:cubicBezTo>
                  <a:pt x="6600" y="5916"/>
                  <a:pt x="6382" y="5600"/>
                  <a:pt x="6396" y="5671"/>
                </a:cubicBezTo>
                <a:cubicBezTo>
                  <a:pt x="6403" y="5705"/>
                  <a:pt x="6344" y="5837"/>
                  <a:pt x="6265" y="5963"/>
                </a:cubicBezTo>
                <a:lnTo>
                  <a:pt x="6120" y="6194"/>
                </a:lnTo>
                <a:lnTo>
                  <a:pt x="5838" y="5915"/>
                </a:lnTo>
                <a:cubicBezTo>
                  <a:pt x="5683" y="5762"/>
                  <a:pt x="5450" y="5517"/>
                  <a:pt x="5322" y="5371"/>
                </a:cubicBezTo>
                <a:cubicBezTo>
                  <a:pt x="5194" y="5225"/>
                  <a:pt x="4924" y="4926"/>
                  <a:pt x="4721" y="4708"/>
                </a:cubicBezTo>
                <a:cubicBezTo>
                  <a:pt x="4518" y="4489"/>
                  <a:pt x="4247" y="4191"/>
                  <a:pt x="4119" y="4046"/>
                </a:cubicBezTo>
                <a:cubicBezTo>
                  <a:pt x="3846" y="3735"/>
                  <a:pt x="3673" y="3577"/>
                  <a:pt x="3648" y="3616"/>
                </a:cubicBezTo>
                <a:cubicBezTo>
                  <a:pt x="3638" y="3631"/>
                  <a:pt x="3714" y="3743"/>
                  <a:pt x="3817" y="3864"/>
                </a:cubicBezTo>
                <a:cubicBezTo>
                  <a:pt x="4332" y="4473"/>
                  <a:pt x="4652" y="4842"/>
                  <a:pt x="4780" y="4978"/>
                </a:cubicBezTo>
                <a:cubicBezTo>
                  <a:pt x="4858" y="5061"/>
                  <a:pt x="5029" y="5250"/>
                  <a:pt x="5161" y="5399"/>
                </a:cubicBezTo>
                <a:cubicBezTo>
                  <a:pt x="5292" y="5548"/>
                  <a:pt x="5470" y="5745"/>
                  <a:pt x="5555" y="5836"/>
                </a:cubicBezTo>
                <a:cubicBezTo>
                  <a:pt x="5843" y="6144"/>
                  <a:pt x="5948" y="6271"/>
                  <a:pt x="6063" y="6454"/>
                </a:cubicBezTo>
                <a:cubicBezTo>
                  <a:pt x="6127" y="6554"/>
                  <a:pt x="6207" y="6653"/>
                  <a:pt x="6241" y="6674"/>
                </a:cubicBezTo>
                <a:cubicBezTo>
                  <a:pt x="6276" y="6694"/>
                  <a:pt x="6333" y="6845"/>
                  <a:pt x="6368" y="7008"/>
                </a:cubicBezTo>
                <a:cubicBezTo>
                  <a:pt x="6439" y="7339"/>
                  <a:pt x="6501" y="7442"/>
                  <a:pt x="6700" y="7561"/>
                </a:cubicBezTo>
                <a:cubicBezTo>
                  <a:pt x="6775" y="7605"/>
                  <a:pt x="6890" y="7712"/>
                  <a:pt x="6956" y="7796"/>
                </a:cubicBezTo>
                <a:cubicBezTo>
                  <a:pt x="7023" y="7881"/>
                  <a:pt x="7175" y="8067"/>
                  <a:pt x="7293" y="8211"/>
                </a:cubicBezTo>
                <a:cubicBezTo>
                  <a:pt x="7435" y="8382"/>
                  <a:pt x="7531" y="8554"/>
                  <a:pt x="7571" y="8711"/>
                </a:cubicBezTo>
                <a:cubicBezTo>
                  <a:pt x="7605" y="8842"/>
                  <a:pt x="7702" y="9093"/>
                  <a:pt x="7785" y="9269"/>
                </a:cubicBezTo>
                <a:cubicBezTo>
                  <a:pt x="7869" y="9444"/>
                  <a:pt x="7927" y="9604"/>
                  <a:pt x="7914" y="9624"/>
                </a:cubicBezTo>
                <a:cubicBezTo>
                  <a:pt x="7866" y="9698"/>
                  <a:pt x="7600" y="9658"/>
                  <a:pt x="7299" y="9532"/>
                </a:cubicBezTo>
                <a:cubicBezTo>
                  <a:pt x="6104" y="9031"/>
                  <a:pt x="6025" y="9008"/>
                  <a:pt x="5971" y="9128"/>
                </a:cubicBezTo>
                <a:cubicBezTo>
                  <a:pt x="5927" y="9224"/>
                  <a:pt x="5881" y="9237"/>
                  <a:pt x="5668" y="9217"/>
                </a:cubicBezTo>
                <a:cubicBezTo>
                  <a:pt x="5530" y="9203"/>
                  <a:pt x="5393" y="9162"/>
                  <a:pt x="5365" y="9126"/>
                </a:cubicBezTo>
                <a:cubicBezTo>
                  <a:pt x="5336" y="9090"/>
                  <a:pt x="5158" y="9047"/>
                  <a:pt x="4969" y="9032"/>
                </a:cubicBezTo>
                <a:cubicBezTo>
                  <a:pt x="4554" y="8998"/>
                  <a:pt x="4634" y="9081"/>
                  <a:pt x="5148" y="9219"/>
                </a:cubicBezTo>
                <a:cubicBezTo>
                  <a:pt x="5329" y="9267"/>
                  <a:pt x="5530" y="9343"/>
                  <a:pt x="5594" y="9387"/>
                </a:cubicBezTo>
                <a:cubicBezTo>
                  <a:pt x="5658" y="9431"/>
                  <a:pt x="5806" y="9501"/>
                  <a:pt x="5924" y="9542"/>
                </a:cubicBezTo>
                <a:cubicBezTo>
                  <a:pt x="6041" y="9583"/>
                  <a:pt x="6220" y="9656"/>
                  <a:pt x="6321" y="9704"/>
                </a:cubicBezTo>
                <a:cubicBezTo>
                  <a:pt x="6702" y="9884"/>
                  <a:pt x="6604" y="9968"/>
                  <a:pt x="5827" y="10130"/>
                </a:cubicBezTo>
                <a:cubicBezTo>
                  <a:pt x="5486" y="10201"/>
                  <a:pt x="5171" y="10271"/>
                  <a:pt x="5128" y="10285"/>
                </a:cubicBezTo>
                <a:cubicBezTo>
                  <a:pt x="5046" y="10312"/>
                  <a:pt x="4778" y="10364"/>
                  <a:pt x="4488" y="10411"/>
                </a:cubicBezTo>
                <a:cubicBezTo>
                  <a:pt x="4303" y="10441"/>
                  <a:pt x="4216" y="10556"/>
                  <a:pt x="4216" y="10772"/>
                </a:cubicBezTo>
                <a:cubicBezTo>
                  <a:pt x="4216" y="10951"/>
                  <a:pt x="4290" y="11042"/>
                  <a:pt x="4432" y="11042"/>
                </a:cubicBezTo>
                <a:cubicBezTo>
                  <a:pt x="4533" y="11042"/>
                  <a:pt x="4574" y="10998"/>
                  <a:pt x="4658" y="10802"/>
                </a:cubicBezTo>
                <a:cubicBezTo>
                  <a:pt x="4715" y="10670"/>
                  <a:pt x="4770" y="10562"/>
                  <a:pt x="4781" y="10562"/>
                </a:cubicBezTo>
                <a:cubicBezTo>
                  <a:pt x="4793" y="10562"/>
                  <a:pt x="4928" y="10522"/>
                  <a:pt x="5082" y="10473"/>
                </a:cubicBezTo>
                <a:cubicBezTo>
                  <a:pt x="5556" y="10321"/>
                  <a:pt x="6413" y="10221"/>
                  <a:pt x="6816" y="10270"/>
                </a:cubicBezTo>
                <a:cubicBezTo>
                  <a:pt x="7735" y="10381"/>
                  <a:pt x="8989" y="10792"/>
                  <a:pt x="8989" y="10982"/>
                </a:cubicBezTo>
                <a:cubicBezTo>
                  <a:pt x="8989" y="11064"/>
                  <a:pt x="8835" y="11207"/>
                  <a:pt x="8698" y="11253"/>
                </a:cubicBezTo>
                <a:cubicBezTo>
                  <a:pt x="8634" y="11274"/>
                  <a:pt x="8547" y="11316"/>
                  <a:pt x="8505" y="11345"/>
                </a:cubicBezTo>
                <a:cubicBezTo>
                  <a:pt x="8372" y="11436"/>
                  <a:pt x="7971" y="11592"/>
                  <a:pt x="7745" y="11641"/>
                </a:cubicBezTo>
                <a:cubicBezTo>
                  <a:pt x="7626" y="11666"/>
                  <a:pt x="7469" y="11717"/>
                  <a:pt x="7396" y="11753"/>
                </a:cubicBezTo>
                <a:cubicBezTo>
                  <a:pt x="6887" y="12001"/>
                  <a:pt x="6211" y="12206"/>
                  <a:pt x="5769" y="12246"/>
                </a:cubicBezTo>
                <a:cubicBezTo>
                  <a:pt x="5292" y="12289"/>
                  <a:pt x="5126" y="12264"/>
                  <a:pt x="4779" y="12092"/>
                </a:cubicBezTo>
                <a:cubicBezTo>
                  <a:pt x="4694" y="12049"/>
                  <a:pt x="4571" y="11997"/>
                  <a:pt x="4507" y="11975"/>
                </a:cubicBezTo>
                <a:cubicBezTo>
                  <a:pt x="4443" y="11954"/>
                  <a:pt x="4256" y="11857"/>
                  <a:pt x="4091" y="11759"/>
                </a:cubicBezTo>
                <a:cubicBezTo>
                  <a:pt x="3927" y="11662"/>
                  <a:pt x="3770" y="11584"/>
                  <a:pt x="3742" y="11585"/>
                </a:cubicBezTo>
                <a:cubicBezTo>
                  <a:pt x="3638" y="11590"/>
                  <a:pt x="3981" y="11826"/>
                  <a:pt x="4397" y="12035"/>
                </a:cubicBezTo>
                <a:cubicBezTo>
                  <a:pt x="4924" y="12299"/>
                  <a:pt x="4981" y="12353"/>
                  <a:pt x="4919" y="12533"/>
                </a:cubicBezTo>
                <a:cubicBezTo>
                  <a:pt x="4884" y="12634"/>
                  <a:pt x="4838" y="12663"/>
                  <a:pt x="4717" y="12663"/>
                </a:cubicBezTo>
                <a:cubicBezTo>
                  <a:pt x="4524" y="12663"/>
                  <a:pt x="4410" y="12752"/>
                  <a:pt x="4410" y="12902"/>
                </a:cubicBezTo>
                <a:cubicBezTo>
                  <a:pt x="4410" y="13077"/>
                  <a:pt x="4536" y="13099"/>
                  <a:pt x="4767" y="12965"/>
                </a:cubicBezTo>
                <a:cubicBezTo>
                  <a:pt x="5065" y="12792"/>
                  <a:pt x="5252" y="12757"/>
                  <a:pt x="5839" y="12761"/>
                </a:cubicBezTo>
                <a:cubicBezTo>
                  <a:pt x="6404" y="12765"/>
                  <a:pt x="6490" y="12810"/>
                  <a:pt x="6426" y="13068"/>
                </a:cubicBezTo>
                <a:cubicBezTo>
                  <a:pt x="6407" y="13143"/>
                  <a:pt x="6370" y="13205"/>
                  <a:pt x="6342" y="13207"/>
                </a:cubicBezTo>
                <a:cubicBezTo>
                  <a:pt x="6315" y="13208"/>
                  <a:pt x="6240" y="13249"/>
                  <a:pt x="6176" y="13297"/>
                </a:cubicBezTo>
                <a:cubicBezTo>
                  <a:pt x="6043" y="13398"/>
                  <a:pt x="6104" y="13380"/>
                  <a:pt x="6483" y="13207"/>
                </a:cubicBezTo>
                <a:cubicBezTo>
                  <a:pt x="6675" y="13120"/>
                  <a:pt x="6766" y="13104"/>
                  <a:pt x="6801" y="13149"/>
                </a:cubicBezTo>
                <a:cubicBezTo>
                  <a:pt x="6853" y="13216"/>
                  <a:pt x="7135" y="13194"/>
                  <a:pt x="7257" y="13114"/>
                </a:cubicBezTo>
                <a:cubicBezTo>
                  <a:pt x="7388" y="13027"/>
                  <a:pt x="7612" y="13046"/>
                  <a:pt x="7612" y="13143"/>
                </a:cubicBezTo>
                <a:cubicBezTo>
                  <a:pt x="7612" y="13192"/>
                  <a:pt x="7577" y="13241"/>
                  <a:pt x="7535" y="13252"/>
                </a:cubicBezTo>
                <a:cubicBezTo>
                  <a:pt x="7395" y="13288"/>
                  <a:pt x="7202" y="13450"/>
                  <a:pt x="7226" y="13510"/>
                </a:cubicBezTo>
                <a:cubicBezTo>
                  <a:pt x="7251" y="13572"/>
                  <a:pt x="7360" y="13541"/>
                  <a:pt x="7506" y="13429"/>
                </a:cubicBezTo>
                <a:cubicBezTo>
                  <a:pt x="7567" y="13383"/>
                  <a:pt x="7607" y="13382"/>
                  <a:pt x="7635" y="13425"/>
                </a:cubicBezTo>
                <a:cubicBezTo>
                  <a:pt x="7663" y="13468"/>
                  <a:pt x="7635" y="13536"/>
                  <a:pt x="7546" y="13645"/>
                </a:cubicBezTo>
                <a:cubicBezTo>
                  <a:pt x="7476" y="13732"/>
                  <a:pt x="7366" y="13870"/>
                  <a:pt x="7302" y="13951"/>
                </a:cubicBezTo>
                <a:cubicBezTo>
                  <a:pt x="7005" y="14326"/>
                  <a:pt x="6738" y="14645"/>
                  <a:pt x="6722" y="14645"/>
                </a:cubicBezTo>
                <a:cubicBezTo>
                  <a:pt x="6695" y="14645"/>
                  <a:pt x="6460" y="14896"/>
                  <a:pt x="6277" y="15121"/>
                </a:cubicBezTo>
                <a:cubicBezTo>
                  <a:pt x="5976" y="15489"/>
                  <a:pt x="6138" y="15638"/>
                  <a:pt x="6445" y="15275"/>
                </a:cubicBezTo>
                <a:cubicBezTo>
                  <a:pt x="6543" y="15160"/>
                  <a:pt x="6634" y="15065"/>
                  <a:pt x="6646" y="15065"/>
                </a:cubicBezTo>
                <a:cubicBezTo>
                  <a:pt x="6659" y="15065"/>
                  <a:pt x="6779" y="14930"/>
                  <a:pt x="6913" y="14765"/>
                </a:cubicBezTo>
                <a:cubicBezTo>
                  <a:pt x="7048" y="14600"/>
                  <a:pt x="7170" y="14464"/>
                  <a:pt x="7186" y="14464"/>
                </a:cubicBezTo>
                <a:cubicBezTo>
                  <a:pt x="7202" y="14464"/>
                  <a:pt x="7301" y="14369"/>
                  <a:pt x="7406" y="14252"/>
                </a:cubicBezTo>
                <a:cubicBezTo>
                  <a:pt x="7608" y="14027"/>
                  <a:pt x="7670" y="14026"/>
                  <a:pt x="7670" y="14249"/>
                </a:cubicBezTo>
                <a:cubicBezTo>
                  <a:pt x="7670" y="14347"/>
                  <a:pt x="7445" y="14735"/>
                  <a:pt x="6871" y="15623"/>
                </a:cubicBezTo>
                <a:cubicBezTo>
                  <a:pt x="6431" y="16304"/>
                  <a:pt x="6079" y="16896"/>
                  <a:pt x="6088" y="16939"/>
                </a:cubicBezTo>
                <a:cubicBezTo>
                  <a:pt x="6134" y="17152"/>
                  <a:pt x="6310" y="16937"/>
                  <a:pt x="7383" y="15354"/>
                </a:cubicBezTo>
                <a:cubicBezTo>
                  <a:pt x="7577" y="15067"/>
                  <a:pt x="7780" y="14814"/>
                  <a:pt x="7834" y="14794"/>
                </a:cubicBezTo>
                <a:cubicBezTo>
                  <a:pt x="7997" y="14730"/>
                  <a:pt x="8194" y="14783"/>
                  <a:pt x="8190" y="14888"/>
                </a:cubicBezTo>
                <a:cubicBezTo>
                  <a:pt x="8184" y="15010"/>
                  <a:pt x="7632" y="16205"/>
                  <a:pt x="7580" y="16205"/>
                </a:cubicBezTo>
                <a:cubicBezTo>
                  <a:pt x="7559" y="16205"/>
                  <a:pt x="7551" y="16222"/>
                  <a:pt x="7564" y="16242"/>
                </a:cubicBezTo>
                <a:cubicBezTo>
                  <a:pt x="7591" y="16283"/>
                  <a:pt x="7365" y="16743"/>
                  <a:pt x="7094" y="17200"/>
                </a:cubicBezTo>
                <a:cubicBezTo>
                  <a:pt x="6887" y="17549"/>
                  <a:pt x="6435" y="18359"/>
                  <a:pt x="6485" y="18292"/>
                </a:cubicBezTo>
                <a:cubicBezTo>
                  <a:pt x="6503" y="18268"/>
                  <a:pt x="6539" y="18275"/>
                  <a:pt x="6564" y="18307"/>
                </a:cubicBezTo>
                <a:cubicBezTo>
                  <a:pt x="6597" y="18349"/>
                  <a:pt x="6683" y="18249"/>
                  <a:pt x="6863" y="17962"/>
                </a:cubicBezTo>
                <a:cubicBezTo>
                  <a:pt x="7002" y="17739"/>
                  <a:pt x="7128" y="17552"/>
                  <a:pt x="7144" y="17546"/>
                </a:cubicBezTo>
                <a:cubicBezTo>
                  <a:pt x="7160" y="17540"/>
                  <a:pt x="7195" y="17488"/>
                  <a:pt x="7222" y="17432"/>
                </a:cubicBezTo>
                <a:cubicBezTo>
                  <a:pt x="7255" y="17360"/>
                  <a:pt x="7300" y="17340"/>
                  <a:pt x="7366" y="17366"/>
                </a:cubicBezTo>
                <a:cubicBezTo>
                  <a:pt x="7448" y="17398"/>
                  <a:pt x="7477" y="17365"/>
                  <a:pt x="7570" y="17138"/>
                </a:cubicBezTo>
                <a:cubicBezTo>
                  <a:pt x="7630" y="16992"/>
                  <a:pt x="7714" y="16824"/>
                  <a:pt x="7757" y="16764"/>
                </a:cubicBezTo>
                <a:cubicBezTo>
                  <a:pt x="7834" y="16657"/>
                  <a:pt x="8227" y="15900"/>
                  <a:pt x="8399" y="15527"/>
                </a:cubicBezTo>
                <a:cubicBezTo>
                  <a:pt x="8447" y="15421"/>
                  <a:pt x="8520" y="15267"/>
                  <a:pt x="8562" y="15185"/>
                </a:cubicBezTo>
                <a:cubicBezTo>
                  <a:pt x="8603" y="15102"/>
                  <a:pt x="8730" y="14847"/>
                  <a:pt x="8842" y="14618"/>
                </a:cubicBezTo>
                <a:cubicBezTo>
                  <a:pt x="8955" y="14388"/>
                  <a:pt x="9065" y="14214"/>
                  <a:pt x="9087" y="14228"/>
                </a:cubicBezTo>
                <a:cubicBezTo>
                  <a:pt x="9144" y="14267"/>
                  <a:pt x="9123" y="14577"/>
                  <a:pt x="9055" y="14694"/>
                </a:cubicBezTo>
                <a:cubicBezTo>
                  <a:pt x="9023" y="14750"/>
                  <a:pt x="8984" y="14903"/>
                  <a:pt x="8968" y="15035"/>
                </a:cubicBezTo>
                <a:cubicBezTo>
                  <a:pt x="8953" y="15167"/>
                  <a:pt x="8918" y="15343"/>
                  <a:pt x="8890" y="15426"/>
                </a:cubicBezTo>
                <a:cubicBezTo>
                  <a:pt x="8862" y="15508"/>
                  <a:pt x="8803" y="15730"/>
                  <a:pt x="8760" y="15919"/>
                </a:cubicBezTo>
                <a:cubicBezTo>
                  <a:pt x="8717" y="16108"/>
                  <a:pt x="8665" y="16311"/>
                  <a:pt x="8644" y="16369"/>
                </a:cubicBezTo>
                <a:cubicBezTo>
                  <a:pt x="8542" y="16666"/>
                  <a:pt x="8407" y="17139"/>
                  <a:pt x="8407" y="17205"/>
                </a:cubicBezTo>
                <a:cubicBezTo>
                  <a:pt x="8407" y="17246"/>
                  <a:pt x="8374" y="17369"/>
                  <a:pt x="8333" y="17478"/>
                </a:cubicBezTo>
                <a:cubicBezTo>
                  <a:pt x="8292" y="17588"/>
                  <a:pt x="8207" y="17920"/>
                  <a:pt x="8143" y="18218"/>
                </a:cubicBezTo>
                <a:cubicBezTo>
                  <a:pt x="8079" y="18516"/>
                  <a:pt x="7957" y="18980"/>
                  <a:pt x="7873" y="19247"/>
                </a:cubicBezTo>
                <a:cubicBezTo>
                  <a:pt x="7788" y="19515"/>
                  <a:pt x="7708" y="19829"/>
                  <a:pt x="7694" y="19945"/>
                </a:cubicBezTo>
                <a:cubicBezTo>
                  <a:pt x="7680" y="20061"/>
                  <a:pt x="7616" y="20257"/>
                  <a:pt x="7553" y="20381"/>
                </a:cubicBezTo>
                <a:cubicBezTo>
                  <a:pt x="7392" y="20694"/>
                  <a:pt x="7402" y="21012"/>
                  <a:pt x="7570" y="20913"/>
                </a:cubicBezTo>
                <a:cubicBezTo>
                  <a:pt x="7608" y="20890"/>
                  <a:pt x="7631" y="20804"/>
                  <a:pt x="7631" y="20683"/>
                </a:cubicBezTo>
                <a:cubicBezTo>
                  <a:pt x="7631" y="20517"/>
                  <a:pt x="7683" y="20313"/>
                  <a:pt x="7820" y="19928"/>
                </a:cubicBezTo>
                <a:cubicBezTo>
                  <a:pt x="7903" y="19695"/>
                  <a:pt x="8019" y="19292"/>
                  <a:pt x="8019" y="19237"/>
                </a:cubicBezTo>
                <a:cubicBezTo>
                  <a:pt x="8019" y="19203"/>
                  <a:pt x="8064" y="19073"/>
                  <a:pt x="8119" y="18948"/>
                </a:cubicBezTo>
                <a:cubicBezTo>
                  <a:pt x="8174" y="18824"/>
                  <a:pt x="8244" y="18592"/>
                  <a:pt x="8275" y="18432"/>
                </a:cubicBezTo>
                <a:cubicBezTo>
                  <a:pt x="8305" y="18272"/>
                  <a:pt x="8372" y="18024"/>
                  <a:pt x="8423" y="17879"/>
                </a:cubicBezTo>
                <a:cubicBezTo>
                  <a:pt x="8474" y="17735"/>
                  <a:pt x="8528" y="17549"/>
                  <a:pt x="8543" y="17466"/>
                </a:cubicBezTo>
                <a:cubicBezTo>
                  <a:pt x="8584" y="17237"/>
                  <a:pt x="8839" y="16311"/>
                  <a:pt x="8898" y="16178"/>
                </a:cubicBezTo>
                <a:cubicBezTo>
                  <a:pt x="8927" y="16112"/>
                  <a:pt x="8951" y="16020"/>
                  <a:pt x="8951" y="15971"/>
                </a:cubicBezTo>
                <a:cubicBezTo>
                  <a:pt x="8951" y="15874"/>
                  <a:pt x="9034" y="15576"/>
                  <a:pt x="9263" y="14855"/>
                </a:cubicBezTo>
                <a:cubicBezTo>
                  <a:pt x="9347" y="14591"/>
                  <a:pt x="9420" y="14296"/>
                  <a:pt x="9426" y="14200"/>
                </a:cubicBezTo>
                <a:cubicBezTo>
                  <a:pt x="9442" y="13924"/>
                  <a:pt x="9525" y="13891"/>
                  <a:pt x="9739" y="14077"/>
                </a:cubicBezTo>
                <a:lnTo>
                  <a:pt x="9927" y="14239"/>
                </a:lnTo>
                <a:lnTo>
                  <a:pt x="9902" y="14908"/>
                </a:lnTo>
                <a:cubicBezTo>
                  <a:pt x="9888" y="15275"/>
                  <a:pt x="9869" y="15737"/>
                  <a:pt x="9859" y="15935"/>
                </a:cubicBezTo>
                <a:cubicBezTo>
                  <a:pt x="9832" y="16489"/>
                  <a:pt x="9808" y="17096"/>
                  <a:pt x="9765" y="18307"/>
                </a:cubicBezTo>
                <a:cubicBezTo>
                  <a:pt x="9743" y="18918"/>
                  <a:pt x="9709" y="19688"/>
                  <a:pt x="9689" y="20018"/>
                </a:cubicBezTo>
                <a:cubicBezTo>
                  <a:pt x="9643" y="20767"/>
                  <a:pt x="9641" y="21208"/>
                  <a:pt x="9685" y="21039"/>
                </a:cubicBezTo>
                <a:cubicBezTo>
                  <a:pt x="9702" y="20973"/>
                  <a:pt x="9728" y="20541"/>
                  <a:pt x="9743" y="20079"/>
                </a:cubicBezTo>
                <a:cubicBezTo>
                  <a:pt x="9757" y="19616"/>
                  <a:pt x="9785" y="19089"/>
                  <a:pt x="9804" y="18908"/>
                </a:cubicBezTo>
                <a:cubicBezTo>
                  <a:pt x="9823" y="18726"/>
                  <a:pt x="9849" y="18388"/>
                  <a:pt x="9861" y="18157"/>
                </a:cubicBezTo>
                <a:cubicBezTo>
                  <a:pt x="9874" y="17926"/>
                  <a:pt x="9901" y="17615"/>
                  <a:pt x="9921" y="17466"/>
                </a:cubicBezTo>
                <a:cubicBezTo>
                  <a:pt x="9940" y="17318"/>
                  <a:pt x="9975" y="16926"/>
                  <a:pt x="9998" y="16596"/>
                </a:cubicBezTo>
                <a:cubicBezTo>
                  <a:pt x="10021" y="16266"/>
                  <a:pt x="10055" y="15822"/>
                  <a:pt x="10074" y="15609"/>
                </a:cubicBezTo>
                <a:cubicBezTo>
                  <a:pt x="10095" y="15373"/>
                  <a:pt x="10094" y="15082"/>
                  <a:pt x="10071" y="14864"/>
                </a:cubicBezTo>
                <a:cubicBezTo>
                  <a:pt x="10008" y="14260"/>
                  <a:pt x="10031" y="14245"/>
                  <a:pt x="10585" y="14548"/>
                </a:cubicBezTo>
                <a:cubicBezTo>
                  <a:pt x="11055" y="14804"/>
                  <a:pt x="11113" y="14854"/>
                  <a:pt x="11143" y="15020"/>
                </a:cubicBezTo>
                <a:cubicBezTo>
                  <a:pt x="11174" y="15192"/>
                  <a:pt x="11209" y="15328"/>
                  <a:pt x="11312" y="15672"/>
                </a:cubicBezTo>
                <a:cubicBezTo>
                  <a:pt x="11358" y="15824"/>
                  <a:pt x="11395" y="16009"/>
                  <a:pt x="11395" y="16083"/>
                </a:cubicBezTo>
                <a:cubicBezTo>
                  <a:pt x="11395" y="16218"/>
                  <a:pt x="11561" y="16784"/>
                  <a:pt x="11634" y="16896"/>
                </a:cubicBezTo>
                <a:cubicBezTo>
                  <a:pt x="11671" y="16953"/>
                  <a:pt x="11653" y="16740"/>
                  <a:pt x="11602" y="16506"/>
                </a:cubicBezTo>
                <a:cubicBezTo>
                  <a:pt x="11561" y="16318"/>
                  <a:pt x="11465" y="15749"/>
                  <a:pt x="11447" y="15580"/>
                </a:cubicBezTo>
                <a:cubicBezTo>
                  <a:pt x="11436" y="15483"/>
                  <a:pt x="11386" y="15308"/>
                  <a:pt x="11334" y="15191"/>
                </a:cubicBezTo>
                <a:cubicBezTo>
                  <a:pt x="11253" y="15006"/>
                  <a:pt x="11248" y="14967"/>
                  <a:pt x="11297" y="14892"/>
                </a:cubicBezTo>
                <a:cubicBezTo>
                  <a:pt x="11336" y="14831"/>
                  <a:pt x="11368" y="14823"/>
                  <a:pt x="11403" y="14867"/>
                </a:cubicBezTo>
                <a:cubicBezTo>
                  <a:pt x="11450" y="14925"/>
                  <a:pt x="11574" y="14980"/>
                  <a:pt x="11769" y="15031"/>
                </a:cubicBezTo>
                <a:cubicBezTo>
                  <a:pt x="11814" y="15043"/>
                  <a:pt x="11884" y="15079"/>
                  <a:pt x="11924" y="15111"/>
                </a:cubicBezTo>
                <a:cubicBezTo>
                  <a:pt x="12140" y="15281"/>
                  <a:pt x="13139" y="15564"/>
                  <a:pt x="13090" y="15440"/>
                </a:cubicBezTo>
                <a:cubicBezTo>
                  <a:pt x="13076" y="15406"/>
                  <a:pt x="13017" y="15365"/>
                  <a:pt x="12958" y="15347"/>
                </a:cubicBezTo>
                <a:cubicBezTo>
                  <a:pt x="12899" y="15330"/>
                  <a:pt x="12748" y="15259"/>
                  <a:pt x="12623" y="15191"/>
                </a:cubicBezTo>
                <a:cubicBezTo>
                  <a:pt x="12497" y="15122"/>
                  <a:pt x="12340" y="15056"/>
                  <a:pt x="12273" y="15045"/>
                </a:cubicBezTo>
                <a:cubicBezTo>
                  <a:pt x="12206" y="15034"/>
                  <a:pt x="12115" y="14994"/>
                  <a:pt x="12069" y="14956"/>
                </a:cubicBezTo>
                <a:cubicBezTo>
                  <a:pt x="12024" y="14918"/>
                  <a:pt x="11884" y="14873"/>
                  <a:pt x="11759" y="14853"/>
                </a:cubicBezTo>
                <a:cubicBezTo>
                  <a:pt x="11634" y="14834"/>
                  <a:pt x="11496" y="14803"/>
                  <a:pt x="11454" y="14784"/>
                </a:cubicBezTo>
                <a:cubicBezTo>
                  <a:pt x="11320" y="14724"/>
                  <a:pt x="11163" y="14521"/>
                  <a:pt x="11163" y="14408"/>
                </a:cubicBezTo>
                <a:cubicBezTo>
                  <a:pt x="11163" y="14348"/>
                  <a:pt x="11136" y="14265"/>
                  <a:pt x="11104" y="14224"/>
                </a:cubicBezTo>
                <a:cubicBezTo>
                  <a:pt x="11070" y="14180"/>
                  <a:pt x="11046" y="14048"/>
                  <a:pt x="11046" y="13898"/>
                </a:cubicBezTo>
                <a:cubicBezTo>
                  <a:pt x="11046" y="13760"/>
                  <a:pt x="11021" y="13595"/>
                  <a:pt x="10989" y="13531"/>
                </a:cubicBezTo>
                <a:cubicBezTo>
                  <a:pt x="10958" y="13466"/>
                  <a:pt x="10932" y="13355"/>
                  <a:pt x="10931" y="13282"/>
                </a:cubicBezTo>
                <a:cubicBezTo>
                  <a:pt x="10930" y="13210"/>
                  <a:pt x="10896" y="13061"/>
                  <a:pt x="10855" y="12952"/>
                </a:cubicBezTo>
                <a:cubicBezTo>
                  <a:pt x="10814" y="12843"/>
                  <a:pt x="10775" y="12605"/>
                  <a:pt x="10768" y="12423"/>
                </a:cubicBezTo>
                <a:cubicBezTo>
                  <a:pt x="10755" y="12102"/>
                  <a:pt x="10758" y="12094"/>
                  <a:pt x="10852" y="12110"/>
                </a:cubicBezTo>
                <a:cubicBezTo>
                  <a:pt x="11006" y="12135"/>
                  <a:pt x="11264" y="12343"/>
                  <a:pt x="11598" y="12712"/>
                </a:cubicBezTo>
                <a:cubicBezTo>
                  <a:pt x="11935" y="13085"/>
                  <a:pt x="11943" y="13092"/>
                  <a:pt x="12114" y="13210"/>
                </a:cubicBezTo>
                <a:cubicBezTo>
                  <a:pt x="12178" y="13255"/>
                  <a:pt x="12309" y="13396"/>
                  <a:pt x="12405" y="13525"/>
                </a:cubicBezTo>
                <a:cubicBezTo>
                  <a:pt x="12501" y="13653"/>
                  <a:pt x="12618" y="13781"/>
                  <a:pt x="12666" y="13809"/>
                </a:cubicBezTo>
                <a:cubicBezTo>
                  <a:pt x="12714" y="13838"/>
                  <a:pt x="12754" y="13889"/>
                  <a:pt x="12754" y="13922"/>
                </a:cubicBezTo>
                <a:cubicBezTo>
                  <a:pt x="12754" y="13956"/>
                  <a:pt x="12771" y="13984"/>
                  <a:pt x="12792" y="13984"/>
                </a:cubicBezTo>
                <a:cubicBezTo>
                  <a:pt x="12813" y="13984"/>
                  <a:pt x="12931" y="14085"/>
                  <a:pt x="13054" y="14209"/>
                </a:cubicBezTo>
                <a:cubicBezTo>
                  <a:pt x="13568" y="14724"/>
                  <a:pt x="13648" y="14787"/>
                  <a:pt x="13697" y="14711"/>
                </a:cubicBezTo>
                <a:cubicBezTo>
                  <a:pt x="13776" y="14588"/>
                  <a:pt x="13657" y="14364"/>
                  <a:pt x="13387" y="14133"/>
                </a:cubicBezTo>
                <a:cubicBezTo>
                  <a:pt x="13242" y="14008"/>
                  <a:pt x="13057" y="13822"/>
                  <a:pt x="12978" y="13720"/>
                </a:cubicBezTo>
                <a:cubicBezTo>
                  <a:pt x="12658" y="13309"/>
                  <a:pt x="12571" y="13211"/>
                  <a:pt x="12417" y="13087"/>
                </a:cubicBezTo>
                <a:cubicBezTo>
                  <a:pt x="12245" y="12948"/>
                  <a:pt x="12178" y="12799"/>
                  <a:pt x="12265" y="12748"/>
                </a:cubicBezTo>
                <a:cubicBezTo>
                  <a:pt x="12321" y="12714"/>
                  <a:pt x="13584" y="13636"/>
                  <a:pt x="13626" y="13741"/>
                </a:cubicBezTo>
                <a:cubicBezTo>
                  <a:pt x="13640" y="13776"/>
                  <a:pt x="13674" y="13804"/>
                  <a:pt x="13701" y="13804"/>
                </a:cubicBezTo>
                <a:cubicBezTo>
                  <a:pt x="13793" y="13804"/>
                  <a:pt x="14476" y="14535"/>
                  <a:pt x="14705" y="14878"/>
                </a:cubicBezTo>
                <a:cubicBezTo>
                  <a:pt x="14989" y="15304"/>
                  <a:pt x="15082" y="15582"/>
                  <a:pt x="15109" y="16085"/>
                </a:cubicBezTo>
                <a:cubicBezTo>
                  <a:pt x="15131" y="16474"/>
                  <a:pt x="15051" y="17296"/>
                  <a:pt x="14963" y="17604"/>
                </a:cubicBezTo>
                <a:cubicBezTo>
                  <a:pt x="14879" y="17898"/>
                  <a:pt x="14706" y="18313"/>
                  <a:pt x="14587" y="18503"/>
                </a:cubicBezTo>
                <a:cubicBezTo>
                  <a:pt x="14444" y="18731"/>
                  <a:pt x="14433" y="18788"/>
                  <a:pt x="14530" y="18788"/>
                </a:cubicBezTo>
                <a:cubicBezTo>
                  <a:pt x="14644" y="18788"/>
                  <a:pt x="14749" y="18637"/>
                  <a:pt x="14901" y="18255"/>
                </a:cubicBezTo>
                <a:cubicBezTo>
                  <a:pt x="15120" y="17706"/>
                  <a:pt x="15212" y="17106"/>
                  <a:pt x="15215" y="16206"/>
                </a:cubicBezTo>
                <a:cubicBezTo>
                  <a:pt x="15218" y="15590"/>
                  <a:pt x="15229" y="15454"/>
                  <a:pt x="15276" y="15440"/>
                </a:cubicBezTo>
                <a:cubicBezTo>
                  <a:pt x="15469" y="15384"/>
                  <a:pt x="18500" y="19226"/>
                  <a:pt x="18685" y="19762"/>
                </a:cubicBezTo>
                <a:cubicBezTo>
                  <a:pt x="18714" y="19845"/>
                  <a:pt x="18802" y="19968"/>
                  <a:pt x="18880" y="20036"/>
                </a:cubicBezTo>
                <a:cubicBezTo>
                  <a:pt x="19057" y="20191"/>
                  <a:pt x="19719" y="21232"/>
                  <a:pt x="19756" y="21414"/>
                </a:cubicBezTo>
                <a:cubicBezTo>
                  <a:pt x="19784" y="21558"/>
                  <a:pt x="19835" y="21589"/>
                  <a:pt x="19875" y="21488"/>
                </a:cubicBezTo>
                <a:cubicBezTo>
                  <a:pt x="19889" y="21454"/>
                  <a:pt x="19698" y="21127"/>
                  <a:pt x="19451" y="20760"/>
                </a:cubicBezTo>
                <a:cubicBezTo>
                  <a:pt x="19023" y="20125"/>
                  <a:pt x="19002" y="20082"/>
                  <a:pt x="19002" y="19851"/>
                </a:cubicBezTo>
                <a:cubicBezTo>
                  <a:pt x="19002" y="19629"/>
                  <a:pt x="18978" y="19572"/>
                  <a:pt x="18738" y="19213"/>
                </a:cubicBezTo>
                <a:cubicBezTo>
                  <a:pt x="18316" y="18580"/>
                  <a:pt x="17911" y="18000"/>
                  <a:pt x="17664" y="17677"/>
                </a:cubicBezTo>
                <a:cubicBezTo>
                  <a:pt x="17539" y="17512"/>
                  <a:pt x="17364" y="17281"/>
                  <a:pt x="17277" y="17164"/>
                </a:cubicBezTo>
                <a:cubicBezTo>
                  <a:pt x="17190" y="17047"/>
                  <a:pt x="17001" y="16806"/>
                  <a:pt x="16857" y="16628"/>
                </a:cubicBezTo>
                <a:cubicBezTo>
                  <a:pt x="16713" y="16451"/>
                  <a:pt x="16596" y="16284"/>
                  <a:pt x="16596" y="16258"/>
                </a:cubicBezTo>
                <a:cubicBezTo>
                  <a:pt x="16596" y="16233"/>
                  <a:pt x="16539" y="16169"/>
                  <a:pt x="16470" y="16117"/>
                </a:cubicBezTo>
                <a:cubicBezTo>
                  <a:pt x="16400" y="16065"/>
                  <a:pt x="16221" y="15877"/>
                  <a:pt x="16072" y="15698"/>
                </a:cubicBezTo>
                <a:cubicBezTo>
                  <a:pt x="15922" y="15519"/>
                  <a:pt x="15668" y="15247"/>
                  <a:pt x="15506" y="15093"/>
                </a:cubicBezTo>
                <a:cubicBezTo>
                  <a:pt x="15175" y="14779"/>
                  <a:pt x="14844" y="14247"/>
                  <a:pt x="14942" y="14188"/>
                </a:cubicBezTo>
                <a:cubicBezTo>
                  <a:pt x="15019" y="14142"/>
                  <a:pt x="15223" y="14249"/>
                  <a:pt x="15604" y="14534"/>
                </a:cubicBezTo>
                <a:cubicBezTo>
                  <a:pt x="15774" y="14661"/>
                  <a:pt x="15934" y="14765"/>
                  <a:pt x="15961" y="14765"/>
                </a:cubicBezTo>
                <a:cubicBezTo>
                  <a:pt x="16039" y="14765"/>
                  <a:pt x="16360" y="14941"/>
                  <a:pt x="16627" y="15131"/>
                </a:cubicBezTo>
                <a:cubicBezTo>
                  <a:pt x="16762" y="15227"/>
                  <a:pt x="16882" y="15305"/>
                  <a:pt x="16893" y="15305"/>
                </a:cubicBezTo>
                <a:cubicBezTo>
                  <a:pt x="16904" y="15305"/>
                  <a:pt x="16963" y="15360"/>
                  <a:pt x="17023" y="15426"/>
                </a:cubicBezTo>
                <a:cubicBezTo>
                  <a:pt x="17084" y="15493"/>
                  <a:pt x="17209" y="15571"/>
                  <a:pt x="17301" y="15599"/>
                </a:cubicBezTo>
                <a:cubicBezTo>
                  <a:pt x="17393" y="15628"/>
                  <a:pt x="17504" y="15670"/>
                  <a:pt x="17546" y="15694"/>
                </a:cubicBezTo>
                <a:cubicBezTo>
                  <a:pt x="17589" y="15718"/>
                  <a:pt x="17550" y="15666"/>
                  <a:pt x="17459" y="15578"/>
                </a:cubicBezTo>
                <a:cubicBezTo>
                  <a:pt x="17321" y="15445"/>
                  <a:pt x="17294" y="15387"/>
                  <a:pt x="17294" y="15227"/>
                </a:cubicBezTo>
                <a:cubicBezTo>
                  <a:pt x="17293" y="15018"/>
                  <a:pt x="17231" y="14948"/>
                  <a:pt x="16615" y="14477"/>
                </a:cubicBezTo>
                <a:cubicBezTo>
                  <a:pt x="16466" y="14362"/>
                  <a:pt x="16274" y="14181"/>
                  <a:pt x="16188" y="14075"/>
                </a:cubicBezTo>
                <a:cubicBezTo>
                  <a:pt x="16103" y="13968"/>
                  <a:pt x="15946" y="13832"/>
                  <a:pt x="15839" y="13771"/>
                </a:cubicBezTo>
                <a:cubicBezTo>
                  <a:pt x="15732" y="13711"/>
                  <a:pt x="15605" y="13622"/>
                  <a:pt x="15555" y="13574"/>
                </a:cubicBezTo>
                <a:cubicBezTo>
                  <a:pt x="15480" y="13500"/>
                  <a:pt x="15474" y="13472"/>
                  <a:pt x="15518" y="13404"/>
                </a:cubicBezTo>
                <a:cubicBezTo>
                  <a:pt x="15562" y="13335"/>
                  <a:pt x="15598" y="13336"/>
                  <a:pt x="15744" y="13407"/>
                </a:cubicBezTo>
                <a:cubicBezTo>
                  <a:pt x="15839" y="13454"/>
                  <a:pt x="16030" y="13534"/>
                  <a:pt x="16169" y="13586"/>
                </a:cubicBezTo>
                <a:cubicBezTo>
                  <a:pt x="16308" y="13639"/>
                  <a:pt x="16578" y="13751"/>
                  <a:pt x="16770" y="13835"/>
                </a:cubicBezTo>
                <a:cubicBezTo>
                  <a:pt x="17289" y="14062"/>
                  <a:pt x="17921" y="14332"/>
                  <a:pt x="18381" y="14523"/>
                </a:cubicBezTo>
                <a:cubicBezTo>
                  <a:pt x="18605" y="14615"/>
                  <a:pt x="19015" y="14789"/>
                  <a:pt x="19293" y="14909"/>
                </a:cubicBezTo>
                <a:cubicBezTo>
                  <a:pt x="19570" y="15029"/>
                  <a:pt x="20059" y="15234"/>
                  <a:pt x="20379" y="15364"/>
                </a:cubicBezTo>
                <a:cubicBezTo>
                  <a:pt x="20699" y="15495"/>
                  <a:pt x="21031" y="15641"/>
                  <a:pt x="21117" y="15691"/>
                </a:cubicBezTo>
                <a:cubicBezTo>
                  <a:pt x="21315" y="15805"/>
                  <a:pt x="21408" y="15808"/>
                  <a:pt x="21408" y="15700"/>
                </a:cubicBezTo>
                <a:cubicBezTo>
                  <a:pt x="21408" y="15605"/>
                  <a:pt x="21358" y="15575"/>
                  <a:pt x="21099" y="15512"/>
                </a:cubicBezTo>
                <a:cubicBezTo>
                  <a:pt x="21004" y="15489"/>
                  <a:pt x="20830" y="15419"/>
                  <a:pt x="20711" y="15355"/>
                </a:cubicBezTo>
                <a:cubicBezTo>
                  <a:pt x="20592" y="15292"/>
                  <a:pt x="20347" y="15188"/>
                  <a:pt x="20166" y="15124"/>
                </a:cubicBezTo>
                <a:cubicBezTo>
                  <a:pt x="19853" y="15013"/>
                  <a:pt x="19740" y="14965"/>
                  <a:pt x="19235" y="14732"/>
                </a:cubicBezTo>
                <a:cubicBezTo>
                  <a:pt x="19117" y="14679"/>
                  <a:pt x="18934" y="14599"/>
                  <a:pt x="18827" y="14555"/>
                </a:cubicBezTo>
                <a:cubicBezTo>
                  <a:pt x="18720" y="14511"/>
                  <a:pt x="18388" y="14363"/>
                  <a:pt x="18090" y="14227"/>
                </a:cubicBezTo>
                <a:cubicBezTo>
                  <a:pt x="17791" y="14090"/>
                  <a:pt x="17328" y="13896"/>
                  <a:pt x="17061" y="13795"/>
                </a:cubicBezTo>
                <a:cubicBezTo>
                  <a:pt x="16795" y="13694"/>
                  <a:pt x="16410" y="13534"/>
                  <a:pt x="16208" y="13440"/>
                </a:cubicBezTo>
                <a:cubicBezTo>
                  <a:pt x="16005" y="13346"/>
                  <a:pt x="15775" y="13253"/>
                  <a:pt x="15697" y="13235"/>
                </a:cubicBezTo>
                <a:cubicBezTo>
                  <a:pt x="15619" y="13216"/>
                  <a:pt x="15535" y="13162"/>
                  <a:pt x="15510" y="13115"/>
                </a:cubicBezTo>
                <a:cubicBezTo>
                  <a:pt x="15485" y="13068"/>
                  <a:pt x="15330" y="12985"/>
                  <a:pt x="15167" y="12931"/>
                </a:cubicBezTo>
                <a:cubicBezTo>
                  <a:pt x="15003" y="12877"/>
                  <a:pt x="14816" y="12799"/>
                  <a:pt x="14752" y="12756"/>
                </a:cubicBezTo>
                <a:cubicBezTo>
                  <a:pt x="14688" y="12713"/>
                  <a:pt x="14561" y="12661"/>
                  <a:pt x="14469" y="12640"/>
                </a:cubicBezTo>
                <a:cubicBezTo>
                  <a:pt x="14378" y="12618"/>
                  <a:pt x="14239" y="12547"/>
                  <a:pt x="14160" y="12482"/>
                </a:cubicBezTo>
                <a:cubicBezTo>
                  <a:pt x="14081" y="12416"/>
                  <a:pt x="13987" y="12363"/>
                  <a:pt x="13951" y="12363"/>
                </a:cubicBezTo>
                <a:cubicBezTo>
                  <a:pt x="13915" y="12363"/>
                  <a:pt x="13801" y="12298"/>
                  <a:pt x="13698" y="12218"/>
                </a:cubicBezTo>
                <a:cubicBezTo>
                  <a:pt x="13502" y="12067"/>
                  <a:pt x="13048" y="11823"/>
                  <a:pt x="12963" y="11823"/>
                </a:cubicBezTo>
                <a:cubicBezTo>
                  <a:pt x="12936" y="11823"/>
                  <a:pt x="12903" y="11795"/>
                  <a:pt x="12889" y="11762"/>
                </a:cubicBezTo>
                <a:cubicBezTo>
                  <a:pt x="12854" y="11673"/>
                  <a:pt x="13035" y="11587"/>
                  <a:pt x="13287" y="11574"/>
                </a:cubicBezTo>
                <a:cubicBezTo>
                  <a:pt x="13409" y="11568"/>
                  <a:pt x="13589" y="11512"/>
                  <a:pt x="13685" y="11449"/>
                </a:cubicBezTo>
                <a:cubicBezTo>
                  <a:pt x="13781" y="11386"/>
                  <a:pt x="13895" y="11312"/>
                  <a:pt x="13937" y="11284"/>
                </a:cubicBezTo>
                <a:cubicBezTo>
                  <a:pt x="13980" y="11255"/>
                  <a:pt x="14074" y="11217"/>
                  <a:pt x="14145" y="11198"/>
                </a:cubicBezTo>
                <a:cubicBezTo>
                  <a:pt x="14217" y="11179"/>
                  <a:pt x="14341" y="11082"/>
                  <a:pt x="14422" y="10982"/>
                </a:cubicBezTo>
                <a:cubicBezTo>
                  <a:pt x="14503" y="10883"/>
                  <a:pt x="14587" y="10802"/>
                  <a:pt x="14608" y="10802"/>
                </a:cubicBezTo>
                <a:cubicBezTo>
                  <a:pt x="14629" y="10802"/>
                  <a:pt x="14707" y="10699"/>
                  <a:pt x="14781" y="10572"/>
                </a:cubicBezTo>
                <a:cubicBezTo>
                  <a:pt x="14892" y="10382"/>
                  <a:pt x="14920" y="10279"/>
                  <a:pt x="14940" y="9987"/>
                </a:cubicBezTo>
                <a:cubicBezTo>
                  <a:pt x="14975" y="9462"/>
                  <a:pt x="14928" y="8914"/>
                  <a:pt x="14793" y="8308"/>
                </a:cubicBezTo>
                <a:cubicBezTo>
                  <a:pt x="14726" y="8005"/>
                  <a:pt x="14636" y="7944"/>
                  <a:pt x="14675" y="8228"/>
                </a:cubicBezTo>
                <a:cubicBezTo>
                  <a:pt x="14690" y="8339"/>
                  <a:pt x="14727" y="8522"/>
                  <a:pt x="14757" y="8633"/>
                </a:cubicBezTo>
                <a:cubicBezTo>
                  <a:pt x="14823" y="8881"/>
                  <a:pt x="14826" y="9427"/>
                  <a:pt x="14765" y="9839"/>
                </a:cubicBezTo>
                <a:cubicBezTo>
                  <a:pt x="14729" y="10079"/>
                  <a:pt x="14693" y="10171"/>
                  <a:pt x="14596" y="10263"/>
                </a:cubicBezTo>
                <a:cubicBezTo>
                  <a:pt x="14529" y="10328"/>
                  <a:pt x="14412" y="10468"/>
                  <a:pt x="14337" y="10576"/>
                </a:cubicBezTo>
                <a:cubicBezTo>
                  <a:pt x="14114" y="10897"/>
                  <a:pt x="13795" y="11161"/>
                  <a:pt x="13592" y="11193"/>
                </a:cubicBezTo>
                <a:cubicBezTo>
                  <a:pt x="13490" y="11209"/>
                  <a:pt x="13386" y="11242"/>
                  <a:pt x="13362" y="11266"/>
                </a:cubicBezTo>
                <a:cubicBezTo>
                  <a:pt x="13337" y="11291"/>
                  <a:pt x="13229" y="11316"/>
                  <a:pt x="13122" y="11322"/>
                </a:cubicBezTo>
                <a:cubicBezTo>
                  <a:pt x="13016" y="11328"/>
                  <a:pt x="12800" y="11352"/>
                  <a:pt x="12643" y="11375"/>
                </a:cubicBezTo>
                <a:cubicBezTo>
                  <a:pt x="12469" y="11401"/>
                  <a:pt x="12326" y="11393"/>
                  <a:pt x="12275" y="11355"/>
                </a:cubicBezTo>
                <a:cubicBezTo>
                  <a:pt x="12229" y="11320"/>
                  <a:pt x="12025" y="11249"/>
                  <a:pt x="11823" y="11195"/>
                </a:cubicBezTo>
                <a:cubicBezTo>
                  <a:pt x="10797" y="10926"/>
                  <a:pt x="10772" y="10914"/>
                  <a:pt x="10879" y="10729"/>
                </a:cubicBezTo>
                <a:cubicBezTo>
                  <a:pt x="10971" y="10571"/>
                  <a:pt x="11365" y="10164"/>
                  <a:pt x="11480" y="10110"/>
                </a:cubicBezTo>
                <a:cubicBezTo>
                  <a:pt x="11628" y="10039"/>
                  <a:pt x="11667" y="9959"/>
                  <a:pt x="11667" y="9719"/>
                </a:cubicBezTo>
                <a:cubicBezTo>
                  <a:pt x="11667" y="9594"/>
                  <a:pt x="11691" y="9414"/>
                  <a:pt x="11720" y="9321"/>
                </a:cubicBezTo>
                <a:cubicBezTo>
                  <a:pt x="11749" y="9227"/>
                  <a:pt x="11797" y="9072"/>
                  <a:pt x="11827" y="8975"/>
                </a:cubicBezTo>
                <a:cubicBezTo>
                  <a:pt x="11859" y="8870"/>
                  <a:pt x="11969" y="8718"/>
                  <a:pt x="12099" y="8601"/>
                </a:cubicBezTo>
                <a:cubicBezTo>
                  <a:pt x="12305" y="8415"/>
                  <a:pt x="12560" y="8040"/>
                  <a:pt x="12560" y="7922"/>
                </a:cubicBezTo>
                <a:cubicBezTo>
                  <a:pt x="12560" y="7829"/>
                  <a:pt x="12440" y="7680"/>
                  <a:pt x="12365" y="7680"/>
                </a:cubicBezTo>
                <a:cubicBezTo>
                  <a:pt x="12258" y="7680"/>
                  <a:pt x="12234" y="7574"/>
                  <a:pt x="12304" y="7409"/>
                </a:cubicBezTo>
                <a:cubicBezTo>
                  <a:pt x="12338" y="7329"/>
                  <a:pt x="12366" y="7169"/>
                  <a:pt x="12366" y="7052"/>
                </a:cubicBezTo>
                <a:cubicBezTo>
                  <a:pt x="12366" y="6898"/>
                  <a:pt x="12401" y="6778"/>
                  <a:pt x="12493" y="6615"/>
                </a:cubicBezTo>
                <a:cubicBezTo>
                  <a:pt x="12563" y="6491"/>
                  <a:pt x="12721" y="6196"/>
                  <a:pt x="12844" y="5959"/>
                </a:cubicBezTo>
                <a:cubicBezTo>
                  <a:pt x="12967" y="5723"/>
                  <a:pt x="13093" y="5514"/>
                  <a:pt x="13126" y="5495"/>
                </a:cubicBezTo>
                <a:cubicBezTo>
                  <a:pt x="13206" y="5448"/>
                  <a:pt x="13366" y="5619"/>
                  <a:pt x="13436" y="5827"/>
                </a:cubicBezTo>
                <a:cubicBezTo>
                  <a:pt x="13467" y="5920"/>
                  <a:pt x="13532" y="6013"/>
                  <a:pt x="13579" y="6032"/>
                </a:cubicBezTo>
                <a:cubicBezTo>
                  <a:pt x="13627" y="6051"/>
                  <a:pt x="13779" y="6267"/>
                  <a:pt x="13918" y="6511"/>
                </a:cubicBezTo>
                <a:cubicBezTo>
                  <a:pt x="14057" y="6756"/>
                  <a:pt x="14176" y="6931"/>
                  <a:pt x="14183" y="6899"/>
                </a:cubicBezTo>
                <a:cubicBezTo>
                  <a:pt x="14198" y="6829"/>
                  <a:pt x="14004" y="6420"/>
                  <a:pt x="13899" y="6301"/>
                </a:cubicBezTo>
                <a:cubicBezTo>
                  <a:pt x="13856" y="6253"/>
                  <a:pt x="13691" y="6014"/>
                  <a:pt x="13532" y="5771"/>
                </a:cubicBezTo>
                <a:lnTo>
                  <a:pt x="13244" y="5328"/>
                </a:lnTo>
                <a:lnTo>
                  <a:pt x="13373" y="4928"/>
                </a:lnTo>
                <a:cubicBezTo>
                  <a:pt x="13444" y="4708"/>
                  <a:pt x="13531" y="4488"/>
                  <a:pt x="13567" y="4438"/>
                </a:cubicBezTo>
                <a:cubicBezTo>
                  <a:pt x="13603" y="4389"/>
                  <a:pt x="13726" y="4159"/>
                  <a:pt x="13840" y="3928"/>
                </a:cubicBezTo>
                <a:cubicBezTo>
                  <a:pt x="13954" y="3697"/>
                  <a:pt x="14067" y="3481"/>
                  <a:pt x="14090" y="3448"/>
                </a:cubicBezTo>
                <a:cubicBezTo>
                  <a:pt x="14113" y="3415"/>
                  <a:pt x="14182" y="3266"/>
                  <a:pt x="14244" y="3117"/>
                </a:cubicBezTo>
                <a:cubicBezTo>
                  <a:pt x="14306" y="2968"/>
                  <a:pt x="14425" y="2756"/>
                  <a:pt x="14508" y="2644"/>
                </a:cubicBezTo>
                <a:cubicBezTo>
                  <a:pt x="14611" y="2506"/>
                  <a:pt x="14656" y="2401"/>
                  <a:pt x="14648" y="2314"/>
                </a:cubicBezTo>
                <a:cubicBezTo>
                  <a:pt x="14630" y="2125"/>
                  <a:pt x="14573" y="2163"/>
                  <a:pt x="14433" y="2460"/>
                </a:cubicBezTo>
                <a:cubicBezTo>
                  <a:pt x="14230" y="2890"/>
                  <a:pt x="14019" y="3312"/>
                  <a:pt x="13957" y="3415"/>
                </a:cubicBezTo>
                <a:cubicBezTo>
                  <a:pt x="13925" y="3468"/>
                  <a:pt x="13811" y="3683"/>
                  <a:pt x="13704" y="3895"/>
                </a:cubicBezTo>
                <a:cubicBezTo>
                  <a:pt x="13410" y="4477"/>
                  <a:pt x="13137" y="4918"/>
                  <a:pt x="13072" y="4918"/>
                </a:cubicBezTo>
                <a:cubicBezTo>
                  <a:pt x="13040" y="4918"/>
                  <a:pt x="12959" y="4855"/>
                  <a:pt x="12893" y="4779"/>
                </a:cubicBezTo>
                <a:cubicBezTo>
                  <a:pt x="12827" y="4702"/>
                  <a:pt x="12744" y="4623"/>
                  <a:pt x="12709" y="4603"/>
                </a:cubicBezTo>
                <a:cubicBezTo>
                  <a:pt x="12607" y="4545"/>
                  <a:pt x="12688" y="4898"/>
                  <a:pt x="12810" y="5047"/>
                </a:cubicBezTo>
                <a:cubicBezTo>
                  <a:pt x="12864" y="5113"/>
                  <a:pt x="12909" y="5216"/>
                  <a:pt x="12909" y="5275"/>
                </a:cubicBezTo>
                <a:cubicBezTo>
                  <a:pt x="12909" y="5473"/>
                  <a:pt x="12339" y="6583"/>
                  <a:pt x="12129" y="6794"/>
                </a:cubicBezTo>
                <a:cubicBezTo>
                  <a:pt x="11992" y="6931"/>
                  <a:pt x="11927" y="7040"/>
                  <a:pt x="11912" y="7160"/>
                </a:cubicBezTo>
                <a:cubicBezTo>
                  <a:pt x="11899" y="7258"/>
                  <a:pt x="11851" y="7357"/>
                  <a:pt x="11798" y="7394"/>
                </a:cubicBezTo>
                <a:cubicBezTo>
                  <a:pt x="11748" y="7429"/>
                  <a:pt x="11697" y="7508"/>
                  <a:pt x="11685" y="7568"/>
                </a:cubicBezTo>
                <a:cubicBezTo>
                  <a:pt x="11673" y="7628"/>
                  <a:pt x="11572" y="7823"/>
                  <a:pt x="11461" y="8002"/>
                </a:cubicBezTo>
                <a:cubicBezTo>
                  <a:pt x="11351" y="8182"/>
                  <a:pt x="11201" y="8432"/>
                  <a:pt x="11129" y="8560"/>
                </a:cubicBezTo>
                <a:cubicBezTo>
                  <a:pt x="10683" y="9352"/>
                  <a:pt x="10567" y="9541"/>
                  <a:pt x="10546" y="9509"/>
                </a:cubicBezTo>
                <a:cubicBezTo>
                  <a:pt x="10486" y="9415"/>
                  <a:pt x="10586" y="7064"/>
                  <a:pt x="10657" y="6933"/>
                </a:cubicBezTo>
                <a:cubicBezTo>
                  <a:pt x="10689" y="6872"/>
                  <a:pt x="10690" y="6839"/>
                  <a:pt x="10658" y="6809"/>
                </a:cubicBezTo>
                <a:cubicBezTo>
                  <a:pt x="10634" y="6786"/>
                  <a:pt x="10626" y="6723"/>
                  <a:pt x="10640" y="6668"/>
                </a:cubicBezTo>
                <a:cubicBezTo>
                  <a:pt x="10669" y="6559"/>
                  <a:pt x="10693" y="6288"/>
                  <a:pt x="10810" y="4756"/>
                </a:cubicBezTo>
                <a:cubicBezTo>
                  <a:pt x="10853" y="4188"/>
                  <a:pt x="10899" y="3659"/>
                  <a:pt x="10912" y="3580"/>
                </a:cubicBezTo>
                <a:cubicBezTo>
                  <a:pt x="10927" y="3487"/>
                  <a:pt x="10913" y="3410"/>
                  <a:pt x="10870" y="3355"/>
                </a:cubicBezTo>
                <a:cubicBezTo>
                  <a:pt x="10814" y="3282"/>
                  <a:pt x="10798" y="3287"/>
                  <a:pt x="10751" y="3386"/>
                </a:cubicBezTo>
                <a:cubicBezTo>
                  <a:pt x="10721" y="3449"/>
                  <a:pt x="10695" y="3637"/>
                  <a:pt x="10692" y="3804"/>
                </a:cubicBezTo>
                <a:cubicBezTo>
                  <a:pt x="10684" y="4253"/>
                  <a:pt x="10666" y="4546"/>
                  <a:pt x="10623" y="4949"/>
                </a:cubicBezTo>
                <a:cubicBezTo>
                  <a:pt x="10601" y="5147"/>
                  <a:pt x="10574" y="5443"/>
                  <a:pt x="10561" y="5608"/>
                </a:cubicBezTo>
                <a:cubicBezTo>
                  <a:pt x="10549" y="5774"/>
                  <a:pt x="10523" y="5963"/>
                  <a:pt x="10504" y="6029"/>
                </a:cubicBezTo>
                <a:cubicBezTo>
                  <a:pt x="10486" y="6095"/>
                  <a:pt x="10461" y="6198"/>
                  <a:pt x="10449" y="6258"/>
                </a:cubicBezTo>
                <a:cubicBezTo>
                  <a:pt x="10436" y="6318"/>
                  <a:pt x="10413" y="6354"/>
                  <a:pt x="10397" y="6338"/>
                </a:cubicBezTo>
                <a:cubicBezTo>
                  <a:pt x="10359" y="6302"/>
                  <a:pt x="10366" y="1956"/>
                  <a:pt x="10405" y="1426"/>
                </a:cubicBezTo>
                <a:cubicBezTo>
                  <a:pt x="10431" y="1067"/>
                  <a:pt x="10426" y="1015"/>
                  <a:pt x="10356" y="922"/>
                </a:cubicBezTo>
                <a:cubicBezTo>
                  <a:pt x="10312" y="865"/>
                  <a:pt x="10286" y="775"/>
                  <a:pt x="10296" y="722"/>
                </a:cubicBezTo>
                <a:cubicBezTo>
                  <a:pt x="10314" y="638"/>
                  <a:pt x="10311" y="637"/>
                  <a:pt x="10273" y="715"/>
                </a:cubicBezTo>
                <a:cubicBezTo>
                  <a:pt x="10177" y="913"/>
                  <a:pt x="10149" y="1018"/>
                  <a:pt x="10197" y="1001"/>
                </a:cubicBezTo>
                <a:cubicBezTo>
                  <a:pt x="10265" y="979"/>
                  <a:pt x="10309" y="1348"/>
                  <a:pt x="10289" y="1766"/>
                </a:cubicBezTo>
                <a:cubicBezTo>
                  <a:pt x="10279" y="1964"/>
                  <a:pt x="10262" y="2856"/>
                  <a:pt x="10250" y="3747"/>
                </a:cubicBezTo>
                <a:cubicBezTo>
                  <a:pt x="10238" y="4639"/>
                  <a:pt x="10211" y="5652"/>
                  <a:pt x="10189" y="5999"/>
                </a:cubicBezTo>
                <a:cubicBezTo>
                  <a:pt x="10167" y="6345"/>
                  <a:pt x="10148" y="6763"/>
                  <a:pt x="10147" y="6927"/>
                </a:cubicBezTo>
                <a:cubicBezTo>
                  <a:pt x="10146" y="7091"/>
                  <a:pt x="10117" y="7290"/>
                  <a:pt x="10084" y="7368"/>
                </a:cubicBezTo>
                <a:lnTo>
                  <a:pt x="10024" y="7511"/>
                </a:lnTo>
                <a:lnTo>
                  <a:pt x="9956" y="7372"/>
                </a:lnTo>
                <a:cubicBezTo>
                  <a:pt x="9919" y="7296"/>
                  <a:pt x="9896" y="7214"/>
                  <a:pt x="9905" y="7191"/>
                </a:cubicBezTo>
                <a:cubicBezTo>
                  <a:pt x="9915" y="7167"/>
                  <a:pt x="9905" y="7131"/>
                  <a:pt x="9883" y="7110"/>
                </a:cubicBezTo>
                <a:cubicBezTo>
                  <a:pt x="9861" y="7089"/>
                  <a:pt x="9843" y="7017"/>
                  <a:pt x="9843" y="6949"/>
                </a:cubicBezTo>
                <a:cubicBezTo>
                  <a:pt x="9843" y="6880"/>
                  <a:pt x="9810" y="6740"/>
                  <a:pt x="9770" y="6637"/>
                </a:cubicBezTo>
                <a:cubicBezTo>
                  <a:pt x="9729" y="6534"/>
                  <a:pt x="9649" y="6152"/>
                  <a:pt x="9592" y="5789"/>
                </a:cubicBezTo>
                <a:cubicBezTo>
                  <a:pt x="9518" y="5320"/>
                  <a:pt x="9460" y="5084"/>
                  <a:pt x="9393" y="4974"/>
                </a:cubicBezTo>
                <a:lnTo>
                  <a:pt x="9299" y="4819"/>
                </a:lnTo>
                <a:lnTo>
                  <a:pt x="9358" y="4344"/>
                </a:lnTo>
                <a:cubicBezTo>
                  <a:pt x="9424" y="3808"/>
                  <a:pt x="9424" y="3806"/>
                  <a:pt x="9396" y="3849"/>
                </a:cubicBezTo>
                <a:cubicBezTo>
                  <a:pt x="9385" y="3866"/>
                  <a:pt x="9350" y="4094"/>
                  <a:pt x="9319" y="4354"/>
                </a:cubicBezTo>
                <a:cubicBezTo>
                  <a:pt x="9287" y="4615"/>
                  <a:pt x="9236" y="4909"/>
                  <a:pt x="9205" y="5008"/>
                </a:cubicBezTo>
                <a:cubicBezTo>
                  <a:pt x="9175" y="5107"/>
                  <a:pt x="9140" y="5236"/>
                  <a:pt x="9129" y="5294"/>
                </a:cubicBezTo>
                <a:cubicBezTo>
                  <a:pt x="9100" y="5442"/>
                  <a:pt x="9048" y="5424"/>
                  <a:pt x="8970" y="5240"/>
                </a:cubicBezTo>
                <a:cubicBezTo>
                  <a:pt x="8919" y="5119"/>
                  <a:pt x="8898" y="4903"/>
                  <a:pt x="8883" y="4324"/>
                </a:cubicBezTo>
                <a:cubicBezTo>
                  <a:pt x="8872" y="3908"/>
                  <a:pt x="8857" y="3556"/>
                  <a:pt x="8849" y="3543"/>
                </a:cubicBezTo>
                <a:cubicBezTo>
                  <a:pt x="8841" y="3529"/>
                  <a:pt x="8834" y="3760"/>
                  <a:pt x="8834" y="4058"/>
                </a:cubicBezTo>
                <a:cubicBezTo>
                  <a:pt x="8834" y="4355"/>
                  <a:pt x="8823" y="4615"/>
                  <a:pt x="8810" y="4636"/>
                </a:cubicBezTo>
                <a:cubicBezTo>
                  <a:pt x="8764" y="4707"/>
                  <a:pt x="8651" y="4562"/>
                  <a:pt x="8599" y="4365"/>
                </a:cubicBezTo>
                <a:cubicBezTo>
                  <a:pt x="8571" y="4256"/>
                  <a:pt x="8525" y="4146"/>
                  <a:pt x="8497" y="4120"/>
                </a:cubicBezTo>
                <a:cubicBezTo>
                  <a:pt x="8469" y="4093"/>
                  <a:pt x="8446" y="4013"/>
                  <a:pt x="8446" y="3940"/>
                </a:cubicBezTo>
                <a:cubicBezTo>
                  <a:pt x="8446" y="3867"/>
                  <a:pt x="8393" y="3567"/>
                  <a:pt x="8329" y="3272"/>
                </a:cubicBezTo>
                <a:cubicBezTo>
                  <a:pt x="8246" y="2886"/>
                  <a:pt x="8214" y="2624"/>
                  <a:pt x="8214" y="2327"/>
                </a:cubicBezTo>
                <a:cubicBezTo>
                  <a:pt x="8214" y="1928"/>
                  <a:pt x="8211" y="1916"/>
                  <a:pt x="8115" y="1916"/>
                </a:cubicBezTo>
                <a:cubicBezTo>
                  <a:pt x="8061" y="1916"/>
                  <a:pt x="8007" y="1956"/>
                  <a:pt x="7995" y="2004"/>
                </a:cubicBezTo>
                <a:cubicBezTo>
                  <a:pt x="7971" y="2101"/>
                  <a:pt x="8064" y="2593"/>
                  <a:pt x="8178" y="2971"/>
                </a:cubicBezTo>
                <a:cubicBezTo>
                  <a:pt x="8256" y="3228"/>
                  <a:pt x="8275" y="3509"/>
                  <a:pt x="8219" y="3562"/>
                </a:cubicBezTo>
                <a:cubicBezTo>
                  <a:pt x="8178" y="3602"/>
                  <a:pt x="8049" y="3385"/>
                  <a:pt x="7973" y="3147"/>
                </a:cubicBezTo>
                <a:cubicBezTo>
                  <a:pt x="7750" y="2452"/>
                  <a:pt x="7593" y="1924"/>
                  <a:pt x="7593" y="1876"/>
                </a:cubicBezTo>
                <a:cubicBezTo>
                  <a:pt x="7593" y="1844"/>
                  <a:pt x="7560" y="1712"/>
                  <a:pt x="7520" y="1582"/>
                </a:cubicBezTo>
                <a:cubicBezTo>
                  <a:pt x="7480" y="1452"/>
                  <a:pt x="7425" y="1249"/>
                  <a:pt x="7398" y="1130"/>
                </a:cubicBezTo>
                <a:cubicBezTo>
                  <a:pt x="7371" y="1011"/>
                  <a:pt x="7318" y="884"/>
                  <a:pt x="7281" y="848"/>
                </a:cubicBezTo>
                <a:cubicBezTo>
                  <a:pt x="7219" y="788"/>
                  <a:pt x="7217" y="801"/>
                  <a:pt x="7263" y="1035"/>
                </a:cubicBezTo>
                <a:cubicBezTo>
                  <a:pt x="7290" y="1173"/>
                  <a:pt x="7356" y="1434"/>
                  <a:pt x="7409" y="1616"/>
                </a:cubicBezTo>
                <a:cubicBezTo>
                  <a:pt x="7800" y="2941"/>
                  <a:pt x="7940" y="3639"/>
                  <a:pt x="7773" y="3426"/>
                </a:cubicBezTo>
                <a:cubicBezTo>
                  <a:pt x="7748" y="3394"/>
                  <a:pt x="7662" y="3349"/>
                  <a:pt x="7581" y="3325"/>
                </a:cubicBezTo>
                <a:cubicBezTo>
                  <a:pt x="7468" y="3292"/>
                  <a:pt x="7417" y="3307"/>
                  <a:pt x="7358" y="3389"/>
                </a:cubicBezTo>
                <a:cubicBezTo>
                  <a:pt x="7217" y="3587"/>
                  <a:pt x="7262" y="3837"/>
                  <a:pt x="7525" y="4310"/>
                </a:cubicBezTo>
                <a:cubicBezTo>
                  <a:pt x="7586" y="4421"/>
                  <a:pt x="7675" y="4637"/>
                  <a:pt x="7722" y="4790"/>
                </a:cubicBezTo>
                <a:cubicBezTo>
                  <a:pt x="7768" y="4943"/>
                  <a:pt x="7834" y="5109"/>
                  <a:pt x="7868" y="5158"/>
                </a:cubicBezTo>
                <a:cubicBezTo>
                  <a:pt x="7946" y="5271"/>
                  <a:pt x="8104" y="5873"/>
                  <a:pt x="8075" y="5946"/>
                </a:cubicBezTo>
                <a:cubicBezTo>
                  <a:pt x="8063" y="5975"/>
                  <a:pt x="8030" y="5999"/>
                  <a:pt x="8001" y="5999"/>
                </a:cubicBezTo>
                <a:cubicBezTo>
                  <a:pt x="7878" y="5999"/>
                  <a:pt x="7207" y="4781"/>
                  <a:pt x="6976" y="4138"/>
                </a:cubicBezTo>
                <a:cubicBezTo>
                  <a:pt x="6934" y="4022"/>
                  <a:pt x="6779" y="3681"/>
                  <a:pt x="6631" y="3380"/>
                </a:cubicBezTo>
                <a:cubicBezTo>
                  <a:pt x="6482" y="3078"/>
                  <a:pt x="6313" y="2695"/>
                  <a:pt x="6253" y="2527"/>
                </a:cubicBezTo>
                <a:cubicBezTo>
                  <a:pt x="6173" y="2298"/>
                  <a:pt x="6126" y="2224"/>
                  <a:pt x="6066" y="2234"/>
                </a:cubicBezTo>
                <a:cubicBezTo>
                  <a:pt x="6007" y="2243"/>
                  <a:pt x="5925" y="2116"/>
                  <a:pt x="5744" y="1736"/>
                </a:cubicBezTo>
                <a:cubicBezTo>
                  <a:pt x="5611" y="1455"/>
                  <a:pt x="5392" y="1003"/>
                  <a:pt x="5257" y="730"/>
                </a:cubicBezTo>
                <a:cubicBezTo>
                  <a:pt x="5122" y="457"/>
                  <a:pt x="4984" y="175"/>
                  <a:pt x="4951" y="105"/>
                </a:cubicBezTo>
                <a:cubicBezTo>
                  <a:pt x="4917" y="35"/>
                  <a:pt x="4868" y="-11"/>
                  <a:pt x="4842" y="3"/>
                </a:cubicBezTo>
                <a:close/>
                <a:moveTo>
                  <a:pt x="7032" y="115"/>
                </a:moveTo>
                <a:cubicBezTo>
                  <a:pt x="7019" y="115"/>
                  <a:pt x="7037" y="216"/>
                  <a:pt x="7072" y="340"/>
                </a:cubicBezTo>
                <a:cubicBezTo>
                  <a:pt x="7106" y="464"/>
                  <a:pt x="7143" y="600"/>
                  <a:pt x="7155" y="643"/>
                </a:cubicBezTo>
                <a:cubicBezTo>
                  <a:pt x="7166" y="685"/>
                  <a:pt x="7183" y="709"/>
                  <a:pt x="7193" y="693"/>
                </a:cubicBezTo>
                <a:cubicBezTo>
                  <a:pt x="7215" y="660"/>
                  <a:pt x="7063" y="115"/>
                  <a:pt x="7032" y="115"/>
                </a:cubicBezTo>
                <a:close/>
                <a:moveTo>
                  <a:pt x="17" y="175"/>
                </a:moveTo>
                <a:cubicBezTo>
                  <a:pt x="-18" y="175"/>
                  <a:pt x="3" y="257"/>
                  <a:pt x="75" y="400"/>
                </a:cubicBezTo>
                <a:cubicBezTo>
                  <a:pt x="135" y="520"/>
                  <a:pt x="144" y="487"/>
                  <a:pt x="96" y="325"/>
                </a:cubicBezTo>
                <a:cubicBezTo>
                  <a:pt x="71" y="242"/>
                  <a:pt x="36" y="175"/>
                  <a:pt x="17" y="175"/>
                </a:cubicBezTo>
                <a:close/>
                <a:moveTo>
                  <a:pt x="8962" y="2299"/>
                </a:moveTo>
                <a:cubicBezTo>
                  <a:pt x="8958" y="2306"/>
                  <a:pt x="8955" y="2327"/>
                  <a:pt x="8954" y="2362"/>
                </a:cubicBezTo>
                <a:cubicBezTo>
                  <a:pt x="8952" y="2425"/>
                  <a:pt x="8961" y="2460"/>
                  <a:pt x="8974" y="2440"/>
                </a:cubicBezTo>
                <a:cubicBezTo>
                  <a:pt x="8987" y="2420"/>
                  <a:pt x="8988" y="2369"/>
                  <a:pt x="8977" y="2326"/>
                </a:cubicBezTo>
                <a:cubicBezTo>
                  <a:pt x="8971" y="2302"/>
                  <a:pt x="8966" y="2293"/>
                  <a:pt x="8962" y="2299"/>
                </a:cubicBezTo>
                <a:close/>
                <a:moveTo>
                  <a:pt x="4896" y="2765"/>
                </a:moveTo>
                <a:cubicBezTo>
                  <a:pt x="4863" y="2770"/>
                  <a:pt x="4837" y="2816"/>
                  <a:pt x="4837" y="2901"/>
                </a:cubicBezTo>
                <a:cubicBezTo>
                  <a:pt x="4837" y="3007"/>
                  <a:pt x="4870" y="3080"/>
                  <a:pt x="4944" y="3140"/>
                </a:cubicBezTo>
                <a:cubicBezTo>
                  <a:pt x="5003" y="3187"/>
                  <a:pt x="5091" y="3309"/>
                  <a:pt x="5139" y="3411"/>
                </a:cubicBezTo>
                <a:cubicBezTo>
                  <a:pt x="5274" y="3694"/>
                  <a:pt x="5275" y="3634"/>
                  <a:pt x="5142" y="3282"/>
                </a:cubicBezTo>
                <a:cubicBezTo>
                  <a:pt x="5077" y="3109"/>
                  <a:pt x="5010" y="2926"/>
                  <a:pt x="4994" y="2877"/>
                </a:cubicBezTo>
                <a:cubicBezTo>
                  <a:pt x="4968" y="2796"/>
                  <a:pt x="4929" y="2760"/>
                  <a:pt x="4896" y="2765"/>
                </a:cubicBezTo>
                <a:close/>
                <a:moveTo>
                  <a:pt x="8893" y="3166"/>
                </a:moveTo>
                <a:cubicBezTo>
                  <a:pt x="8887" y="3155"/>
                  <a:pt x="8881" y="3193"/>
                  <a:pt x="8881" y="3267"/>
                </a:cubicBezTo>
                <a:cubicBezTo>
                  <a:pt x="8880" y="3366"/>
                  <a:pt x="8888" y="3414"/>
                  <a:pt x="8899" y="3374"/>
                </a:cubicBezTo>
                <a:cubicBezTo>
                  <a:pt x="8909" y="3333"/>
                  <a:pt x="8910" y="3252"/>
                  <a:pt x="8900" y="3193"/>
                </a:cubicBezTo>
                <a:cubicBezTo>
                  <a:pt x="8898" y="3179"/>
                  <a:pt x="8895" y="3170"/>
                  <a:pt x="8893" y="3166"/>
                </a:cubicBezTo>
                <a:close/>
                <a:moveTo>
                  <a:pt x="5252" y="3627"/>
                </a:moveTo>
                <a:lnTo>
                  <a:pt x="5365" y="3852"/>
                </a:lnTo>
                <a:cubicBezTo>
                  <a:pt x="5427" y="3976"/>
                  <a:pt x="5491" y="4078"/>
                  <a:pt x="5507" y="4078"/>
                </a:cubicBezTo>
                <a:cubicBezTo>
                  <a:pt x="5555" y="4078"/>
                  <a:pt x="5542" y="4050"/>
                  <a:pt x="5394" y="3834"/>
                </a:cubicBezTo>
                <a:lnTo>
                  <a:pt x="5252" y="3627"/>
                </a:lnTo>
                <a:close/>
                <a:moveTo>
                  <a:pt x="5575" y="4198"/>
                </a:moveTo>
                <a:cubicBezTo>
                  <a:pt x="5573" y="4201"/>
                  <a:pt x="5584" y="4225"/>
                  <a:pt x="5608" y="4273"/>
                </a:cubicBezTo>
                <a:cubicBezTo>
                  <a:pt x="5659" y="4373"/>
                  <a:pt x="5691" y="4405"/>
                  <a:pt x="5691" y="4355"/>
                </a:cubicBezTo>
                <a:cubicBezTo>
                  <a:pt x="5691" y="4343"/>
                  <a:pt x="5660" y="4295"/>
                  <a:pt x="5623" y="4250"/>
                </a:cubicBezTo>
                <a:cubicBezTo>
                  <a:pt x="5592" y="4213"/>
                  <a:pt x="5577" y="4195"/>
                  <a:pt x="5575" y="4198"/>
                </a:cubicBezTo>
                <a:close/>
                <a:moveTo>
                  <a:pt x="18536" y="4317"/>
                </a:moveTo>
                <a:cubicBezTo>
                  <a:pt x="18524" y="4321"/>
                  <a:pt x="18508" y="4337"/>
                  <a:pt x="18488" y="4368"/>
                </a:cubicBezTo>
                <a:cubicBezTo>
                  <a:pt x="18442" y="4440"/>
                  <a:pt x="18409" y="4531"/>
                  <a:pt x="18141" y="5332"/>
                </a:cubicBezTo>
                <a:cubicBezTo>
                  <a:pt x="18063" y="5567"/>
                  <a:pt x="18005" y="5759"/>
                  <a:pt x="18012" y="5759"/>
                </a:cubicBezTo>
                <a:cubicBezTo>
                  <a:pt x="18032" y="5759"/>
                  <a:pt x="18442" y="4788"/>
                  <a:pt x="18514" y="4567"/>
                </a:cubicBezTo>
                <a:cubicBezTo>
                  <a:pt x="18566" y="4410"/>
                  <a:pt x="18571" y="4307"/>
                  <a:pt x="18536" y="4317"/>
                </a:cubicBezTo>
                <a:close/>
                <a:moveTo>
                  <a:pt x="5828" y="4637"/>
                </a:moveTo>
                <a:cubicBezTo>
                  <a:pt x="5834" y="4665"/>
                  <a:pt x="5900" y="4798"/>
                  <a:pt x="6003" y="4989"/>
                </a:cubicBezTo>
                <a:cubicBezTo>
                  <a:pt x="6141" y="5242"/>
                  <a:pt x="6268" y="5452"/>
                  <a:pt x="6287" y="5454"/>
                </a:cubicBezTo>
                <a:cubicBezTo>
                  <a:pt x="6325" y="5460"/>
                  <a:pt x="5976" y="4826"/>
                  <a:pt x="5843" y="4648"/>
                </a:cubicBezTo>
                <a:cubicBezTo>
                  <a:pt x="5830" y="4632"/>
                  <a:pt x="5826" y="4628"/>
                  <a:pt x="5828" y="4637"/>
                </a:cubicBezTo>
                <a:close/>
                <a:moveTo>
                  <a:pt x="12381" y="5423"/>
                </a:moveTo>
                <a:cubicBezTo>
                  <a:pt x="12307" y="5429"/>
                  <a:pt x="12105" y="5570"/>
                  <a:pt x="11881" y="5777"/>
                </a:cubicBezTo>
                <a:cubicBezTo>
                  <a:pt x="11795" y="5855"/>
                  <a:pt x="11673" y="5963"/>
                  <a:pt x="11609" y="6017"/>
                </a:cubicBezTo>
                <a:cubicBezTo>
                  <a:pt x="11438" y="6160"/>
                  <a:pt x="11527" y="6140"/>
                  <a:pt x="11712" y="5994"/>
                </a:cubicBezTo>
                <a:cubicBezTo>
                  <a:pt x="11840" y="5893"/>
                  <a:pt x="12291" y="5704"/>
                  <a:pt x="12414" y="5700"/>
                </a:cubicBezTo>
                <a:cubicBezTo>
                  <a:pt x="12457" y="5698"/>
                  <a:pt x="12450" y="5471"/>
                  <a:pt x="12405" y="5429"/>
                </a:cubicBezTo>
                <a:cubicBezTo>
                  <a:pt x="12400" y="5424"/>
                  <a:pt x="12392" y="5423"/>
                  <a:pt x="12381" y="5423"/>
                </a:cubicBezTo>
                <a:close/>
                <a:moveTo>
                  <a:pt x="17850" y="6082"/>
                </a:moveTo>
                <a:cubicBezTo>
                  <a:pt x="17847" y="6082"/>
                  <a:pt x="17842" y="6084"/>
                  <a:pt x="17837" y="6089"/>
                </a:cubicBezTo>
                <a:cubicBezTo>
                  <a:pt x="17816" y="6109"/>
                  <a:pt x="17799" y="6152"/>
                  <a:pt x="17799" y="6183"/>
                </a:cubicBezTo>
                <a:cubicBezTo>
                  <a:pt x="17799" y="6269"/>
                  <a:pt x="17827" y="6250"/>
                  <a:pt x="17852" y="6146"/>
                </a:cubicBezTo>
                <a:cubicBezTo>
                  <a:pt x="17862" y="6106"/>
                  <a:pt x="17861" y="6082"/>
                  <a:pt x="17850" y="6082"/>
                </a:cubicBezTo>
                <a:close/>
                <a:moveTo>
                  <a:pt x="14452" y="7440"/>
                </a:moveTo>
                <a:cubicBezTo>
                  <a:pt x="14392" y="7440"/>
                  <a:pt x="14425" y="7646"/>
                  <a:pt x="14507" y="7781"/>
                </a:cubicBezTo>
                <a:cubicBezTo>
                  <a:pt x="14553" y="7858"/>
                  <a:pt x="14600" y="7907"/>
                  <a:pt x="14610" y="7891"/>
                </a:cubicBezTo>
                <a:cubicBezTo>
                  <a:pt x="14635" y="7852"/>
                  <a:pt x="14491" y="7440"/>
                  <a:pt x="14452" y="7440"/>
                </a:cubicBezTo>
                <a:close/>
                <a:moveTo>
                  <a:pt x="3864" y="8708"/>
                </a:moveTo>
                <a:cubicBezTo>
                  <a:pt x="3850" y="8708"/>
                  <a:pt x="3835" y="8711"/>
                  <a:pt x="3821" y="8720"/>
                </a:cubicBezTo>
                <a:cubicBezTo>
                  <a:pt x="3790" y="8739"/>
                  <a:pt x="3799" y="8753"/>
                  <a:pt x="3844" y="8756"/>
                </a:cubicBezTo>
                <a:cubicBezTo>
                  <a:pt x="3885" y="8759"/>
                  <a:pt x="3909" y="8744"/>
                  <a:pt x="3896" y="8724"/>
                </a:cubicBezTo>
                <a:cubicBezTo>
                  <a:pt x="3889" y="8714"/>
                  <a:pt x="3877" y="8709"/>
                  <a:pt x="3864" y="8708"/>
                </a:cubicBezTo>
                <a:close/>
                <a:moveTo>
                  <a:pt x="4019" y="8768"/>
                </a:moveTo>
                <a:cubicBezTo>
                  <a:pt x="4006" y="8767"/>
                  <a:pt x="3990" y="8771"/>
                  <a:pt x="3976" y="8780"/>
                </a:cubicBezTo>
                <a:cubicBezTo>
                  <a:pt x="3945" y="8799"/>
                  <a:pt x="3954" y="8813"/>
                  <a:pt x="4000" y="8816"/>
                </a:cubicBezTo>
                <a:cubicBezTo>
                  <a:pt x="4041" y="8819"/>
                  <a:pt x="4064" y="8805"/>
                  <a:pt x="4051" y="8785"/>
                </a:cubicBezTo>
                <a:cubicBezTo>
                  <a:pt x="4045" y="8775"/>
                  <a:pt x="4033" y="8769"/>
                  <a:pt x="4019" y="8768"/>
                </a:cubicBezTo>
                <a:close/>
                <a:moveTo>
                  <a:pt x="5586" y="8856"/>
                </a:moveTo>
                <a:cubicBezTo>
                  <a:pt x="5552" y="8852"/>
                  <a:pt x="5552" y="8869"/>
                  <a:pt x="5579" y="8919"/>
                </a:cubicBezTo>
                <a:cubicBezTo>
                  <a:pt x="5627" y="9008"/>
                  <a:pt x="5787" y="9035"/>
                  <a:pt x="5752" y="8948"/>
                </a:cubicBezTo>
                <a:cubicBezTo>
                  <a:pt x="5740" y="8919"/>
                  <a:pt x="5687" y="8882"/>
                  <a:pt x="5633" y="8866"/>
                </a:cubicBezTo>
                <a:cubicBezTo>
                  <a:pt x="5613" y="8860"/>
                  <a:pt x="5598" y="8857"/>
                  <a:pt x="5586" y="8856"/>
                </a:cubicBezTo>
                <a:close/>
                <a:moveTo>
                  <a:pt x="7161" y="13512"/>
                </a:moveTo>
                <a:cubicBezTo>
                  <a:pt x="7140" y="13502"/>
                  <a:pt x="7025" y="13536"/>
                  <a:pt x="6661" y="13651"/>
                </a:cubicBezTo>
                <a:cubicBezTo>
                  <a:pt x="6416" y="13729"/>
                  <a:pt x="6252" y="13796"/>
                  <a:pt x="6298" y="13799"/>
                </a:cubicBezTo>
                <a:cubicBezTo>
                  <a:pt x="6399" y="13805"/>
                  <a:pt x="7128" y="13583"/>
                  <a:pt x="7158" y="13537"/>
                </a:cubicBezTo>
                <a:cubicBezTo>
                  <a:pt x="7166" y="13524"/>
                  <a:pt x="7169" y="13516"/>
                  <a:pt x="7161" y="13512"/>
                </a:cubicBezTo>
                <a:close/>
                <a:moveTo>
                  <a:pt x="5685" y="13609"/>
                </a:moveTo>
                <a:cubicBezTo>
                  <a:pt x="5664" y="13614"/>
                  <a:pt x="5637" y="13623"/>
                  <a:pt x="5603" y="13635"/>
                </a:cubicBezTo>
                <a:cubicBezTo>
                  <a:pt x="5519" y="13664"/>
                  <a:pt x="5389" y="13727"/>
                  <a:pt x="5313" y="13777"/>
                </a:cubicBezTo>
                <a:cubicBezTo>
                  <a:pt x="5130" y="13895"/>
                  <a:pt x="4472" y="14165"/>
                  <a:pt x="4367" y="14165"/>
                </a:cubicBezTo>
                <a:cubicBezTo>
                  <a:pt x="4303" y="14165"/>
                  <a:pt x="4294" y="14182"/>
                  <a:pt x="4328" y="14245"/>
                </a:cubicBezTo>
                <a:cubicBezTo>
                  <a:pt x="4352" y="14289"/>
                  <a:pt x="4358" y="14346"/>
                  <a:pt x="4342" y="14371"/>
                </a:cubicBezTo>
                <a:cubicBezTo>
                  <a:pt x="4265" y="14494"/>
                  <a:pt x="5121" y="14264"/>
                  <a:pt x="5303" y="14113"/>
                </a:cubicBezTo>
                <a:cubicBezTo>
                  <a:pt x="5335" y="14086"/>
                  <a:pt x="5501" y="14026"/>
                  <a:pt x="5671" y="13980"/>
                </a:cubicBezTo>
                <a:cubicBezTo>
                  <a:pt x="5916" y="13913"/>
                  <a:pt x="5957" y="13888"/>
                  <a:pt x="5865" y="13863"/>
                </a:cubicBezTo>
                <a:cubicBezTo>
                  <a:pt x="5779" y="13839"/>
                  <a:pt x="5750" y="13799"/>
                  <a:pt x="5752" y="13706"/>
                </a:cubicBezTo>
                <a:cubicBezTo>
                  <a:pt x="5754" y="13621"/>
                  <a:pt x="5747" y="13596"/>
                  <a:pt x="5685" y="13609"/>
                </a:cubicBezTo>
                <a:close/>
                <a:moveTo>
                  <a:pt x="1059" y="14229"/>
                </a:moveTo>
                <a:cubicBezTo>
                  <a:pt x="962" y="14225"/>
                  <a:pt x="954" y="14237"/>
                  <a:pt x="997" y="14317"/>
                </a:cubicBezTo>
                <a:cubicBezTo>
                  <a:pt x="1024" y="14368"/>
                  <a:pt x="1072" y="14395"/>
                  <a:pt x="1102" y="14377"/>
                </a:cubicBezTo>
                <a:cubicBezTo>
                  <a:pt x="1132" y="14359"/>
                  <a:pt x="1239" y="14341"/>
                  <a:pt x="1338" y="14337"/>
                </a:cubicBezTo>
                <a:lnTo>
                  <a:pt x="1519" y="14329"/>
                </a:lnTo>
                <a:lnTo>
                  <a:pt x="1345" y="14282"/>
                </a:lnTo>
                <a:cubicBezTo>
                  <a:pt x="1249" y="14255"/>
                  <a:pt x="1120" y="14231"/>
                  <a:pt x="1059" y="14229"/>
                </a:cubicBezTo>
                <a:close/>
                <a:moveTo>
                  <a:pt x="17663" y="15728"/>
                </a:moveTo>
                <a:cubicBezTo>
                  <a:pt x="17642" y="15728"/>
                  <a:pt x="17650" y="15754"/>
                  <a:pt x="17682" y="15786"/>
                </a:cubicBezTo>
                <a:cubicBezTo>
                  <a:pt x="17714" y="15818"/>
                  <a:pt x="17758" y="15844"/>
                  <a:pt x="17779" y="15844"/>
                </a:cubicBezTo>
                <a:cubicBezTo>
                  <a:pt x="17800" y="15844"/>
                  <a:pt x="17792" y="15818"/>
                  <a:pt x="17760" y="15786"/>
                </a:cubicBezTo>
                <a:cubicBezTo>
                  <a:pt x="17728" y="15754"/>
                  <a:pt x="17684" y="15728"/>
                  <a:pt x="17663" y="15728"/>
                </a:cubicBezTo>
                <a:close/>
                <a:moveTo>
                  <a:pt x="17848" y="15852"/>
                </a:moveTo>
                <a:cubicBezTo>
                  <a:pt x="17838" y="15851"/>
                  <a:pt x="17836" y="15857"/>
                  <a:pt x="17842" y="15868"/>
                </a:cubicBezTo>
                <a:cubicBezTo>
                  <a:pt x="17868" y="15913"/>
                  <a:pt x="18375" y="16254"/>
                  <a:pt x="18749" y="16480"/>
                </a:cubicBezTo>
                <a:cubicBezTo>
                  <a:pt x="19013" y="16638"/>
                  <a:pt x="19032" y="16646"/>
                  <a:pt x="18980" y="16575"/>
                </a:cubicBezTo>
                <a:cubicBezTo>
                  <a:pt x="18960" y="16548"/>
                  <a:pt x="18839" y="16462"/>
                  <a:pt x="18711" y="16385"/>
                </a:cubicBezTo>
                <a:cubicBezTo>
                  <a:pt x="18583" y="16309"/>
                  <a:pt x="18459" y="16223"/>
                  <a:pt x="18435" y="16196"/>
                </a:cubicBezTo>
                <a:cubicBezTo>
                  <a:pt x="18411" y="16168"/>
                  <a:pt x="18297" y="16094"/>
                  <a:pt x="18182" y="16031"/>
                </a:cubicBezTo>
                <a:cubicBezTo>
                  <a:pt x="18067" y="15969"/>
                  <a:pt x="17939" y="15897"/>
                  <a:pt x="17896" y="15872"/>
                </a:cubicBezTo>
                <a:cubicBezTo>
                  <a:pt x="17874" y="15859"/>
                  <a:pt x="17858" y="15853"/>
                  <a:pt x="17848" y="15852"/>
                </a:cubicBezTo>
                <a:close/>
                <a:moveTo>
                  <a:pt x="19246" y="16754"/>
                </a:moveTo>
                <a:cubicBezTo>
                  <a:pt x="19230" y="16755"/>
                  <a:pt x="19276" y="16802"/>
                  <a:pt x="19390" y="16896"/>
                </a:cubicBezTo>
                <a:cubicBezTo>
                  <a:pt x="19486" y="16976"/>
                  <a:pt x="19591" y="17040"/>
                  <a:pt x="19623" y="17040"/>
                </a:cubicBezTo>
                <a:cubicBezTo>
                  <a:pt x="19655" y="17039"/>
                  <a:pt x="19587" y="16973"/>
                  <a:pt x="19472" y="16893"/>
                </a:cubicBezTo>
                <a:cubicBezTo>
                  <a:pt x="19339" y="16799"/>
                  <a:pt x="19262" y="16754"/>
                  <a:pt x="19246" y="16754"/>
                </a:cubicBezTo>
                <a:close/>
                <a:moveTo>
                  <a:pt x="11660" y="16956"/>
                </a:moveTo>
                <a:lnTo>
                  <a:pt x="11684" y="17165"/>
                </a:lnTo>
                <a:cubicBezTo>
                  <a:pt x="11697" y="17280"/>
                  <a:pt x="11740" y="17482"/>
                  <a:pt x="11780" y="17615"/>
                </a:cubicBezTo>
                <a:cubicBezTo>
                  <a:pt x="11819" y="17748"/>
                  <a:pt x="11863" y="17908"/>
                  <a:pt x="11877" y="17971"/>
                </a:cubicBezTo>
                <a:cubicBezTo>
                  <a:pt x="11891" y="18033"/>
                  <a:pt x="11911" y="18070"/>
                  <a:pt x="11922" y="18052"/>
                </a:cubicBezTo>
                <a:cubicBezTo>
                  <a:pt x="11948" y="18012"/>
                  <a:pt x="11811" y="17377"/>
                  <a:pt x="11725" y="17136"/>
                </a:cubicBezTo>
                <a:lnTo>
                  <a:pt x="11660" y="16956"/>
                </a:lnTo>
                <a:close/>
                <a:moveTo>
                  <a:pt x="19894" y="17171"/>
                </a:moveTo>
                <a:cubicBezTo>
                  <a:pt x="19856" y="17173"/>
                  <a:pt x="19863" y="17192"/>
                  <a:pt x="19914" y="17226"/>
                </a:cubicBezTo>
                <a:cubicBezTo>
                  <a:pt x="20020" y="17297"/>
                  <a:pt x="20081" y="17297"/>
                  <a:pt x="20010" y="17226"/>
                </a:cubicBezTo>
                <a:cubicBezTo>
                  <a:pt x="19978" y="17194"/>
                  <a:pt x="19926" y="17169"/>
                  <a:pt x="19894" y="17171"/>
                </a:cubicBezTo>
                <a:close/>
                <a:moveTo>
                  <a:pt x="20181" y="17364"/>
                </a:moveTo>
                <a:cubicBezTo>
                  <a:pt x="20171" y="17378"/>
                  <a:pt x="20404" y="17546"/>
                  <a:pt x="20698" y="17737"/>
                </a:cubicBezTo>
                <a:cubicBezTo>
                  <a:pt x="20994" y="17929"/>
                  <a:pt x="21268" y="18147"/>
                  <a:pt x="21311" y="18224"/>
                </a:cubicBezTo>
                <a:cubicBezTo>
                  <a:pt x="21418" y="18416"/>
                  <a:pt x="21582" y="18395"/>
                  <a:pt x="21582" y="18187"/>
                </a:cubicBezTo>
                <a:cubicBezTo>
                  <a:pt x="21582" y="18049"/>
                  <a:pt x="21566" y="18035"/>
                  <a:pt x="21365" y="18007"/>
                </a:cubicBezTo>
                <a:cubicBezTo>
                  <a:pt x="21246" y="17990"/>
                  <a:pt x="21123" y="17947"/>
                  <a:pt x="21093" y="17910"/>
                </a:cubicBezTo>
                <a:cubicBezTo>
                  <a:pt x="21063" y="17874"/>
                  <a:pt x="20960" y="17801"/>
                  <a:pt x="20864" y="17749"/>
                </a:cubicBezTo>
                <a:cubicBezTo>
                  <a:pt x="20768" y="17697"/>
                  <a:pt x="20579" y="17583"/>
                  <a:pt x="20443" y="17496"/>
                </a:cubicBezTo>
                <a:cubicBezTo>
                  <a:pt x="20308" y="17408"/>
                  <a:pt x="20190" y="17349"/>
                  <a:pt x="20181" y="17364"/>
                </a:cubicBezTo>
                <a:close/>
                <a:moveTo>
                  <a:pt x="7353" y="17678"/>
                </a:moveTo>
                <a:cubicBezTo>
                  <a:pt x="7322" y="17685"/>
                  <a:pt x="7196" y="17947"/>
                  <a:pt x="7126" y="18159"/>
                </a:cubicBezTo>
                <a:cubicBezTo>
                  <a:pt x="7086" y="18281"/>
                  <a:pt x="7079" y="18346"/>
                  <a:pt x="7107" y="18329"/>
                </a:cubicBezTo>
                <a:cubicBezTo>
                  <a:pt x="7132" y="18314"/>
                  <a:pt x="7177" y="18207"/>
                  <a:pt x="7206" y="18091"/>
                </a:cubicBezTo>
                <a:cubicBezTo>
                  <a:pt x="7235" y="17976"/>
                  <a:pt x="7282" y="17852"/>
                  <a:pt x="7309" y="17817"/>
                </a:cubicBezTo>
                <a:cubicBezTo>
                  <a:pt x="7337" y="17781"/>
                  <a:pt x="7360" y="17725"/>
                  <a:pt x="7360" y="17691"/>
                </a:cubicBezTo>
                <a:cubicBezTo>
                  <a:pt x="7360" y="17681"/>
                  <a:pt x="7357" y="17677"/>
                  <a:pt x="7353" y="1767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BFDFFC6-FA7E-8642-802A-ED33E123B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9970" r="9282"/>
          <a:stretch>
            <a:fillRect/>
          </a:stretch>
        </p:blipFill>
        <p:spPr bwMode="auto">
          <a:xfrm>
            <a:off x="2250417" y="449907"/>
            <a:ext cx="8135331" cy="4932044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7400EEA-F4F2-094C-BDA8-2C7ADFFDCE14}"/>
              </a:ext>
            </a:extLst>
          </p:cNvPr>
          <p:cNvSpPr txBox="1"/>
          <p:nvPr/>
        </p:nvSpPr>
        <p:spPr>
          <a:xfrm>
            <a:off x="3719139" y="487825"/>
            <a:ext cx="5644109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QM: “</a:t>
            </a:r>
            <a:r>
              <a:rPr lang="en-GB" sz="2000" i="1" dirty="0">
                <a:solidFill>
                  <a:srgbClr val="000000"/>
                </a:solidFill>
                <a:latin typeface="Tahoma"/>
              </a:rPr>
              <a:t>Everything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that</a:t>
            </a:r>
            <a:r>
              <a:rPr lang="en-GB" sz="2000" i="1" dirty="0">
                <a:solidFill>
                  <a:srgbClr val="000000"/>
                </a:solidFill>
                <a:latin typeface="Tahoma"/>
              </a:rPr>
              <a:t>  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can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happen </a:t>
            </a: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will </a:t>
            </a:r>
            <a:r>
              <a:rPr lang="en-GB" sz="2000" i="1" dirty="0">
                <a:solidFill>
                  <a:srgbClr val="000000"/>
                </a:solidFill>
                <a:latin typeface="Tahoma"/>
              </a:rPr>
              <a:t>h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appen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”</a:t>
            </a:r>
            <a:endParaRPr kumimoji="0" lang="en-NL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9630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rn-lhc-aeria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752" y="-524660"/>
            <a:ext cx="12240742" cy="8741930"/>
          </a:xfrm>
          <a:prstGeom prst="rect">
            <a:avLst/>
          </a:prstGeom>
        </p:spPr>
      </p:pic>
      <p:pic>
        <p:nvPicPr>
          <p:cNvPr id="4" name="Image" descr="Image"/>
          <p:cNvPicPr>
            <a:picLocks noChangeAspect="1"/>
          </p:cNvPicPr>
          <p:nvPr/>
        </p:nvPicPr>
        <p:blipFill>
          <a:blip r:embed="rId5"/>
          <a:srcRect l="9731" t="12722" r="4839" b="13736"/>
          <a:stretch>
            <a:fillRect/>
          </a:stretch>
        </p:blipFill>
        <p:spPr>
          <a:xfrm>
            <a:off x="3904690" y="821390"/>
            <a:ext cx="6012816" cy="38820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547" extrusionOk="0">
                <a:moveTo>
                  <a:pt x="4842" y="3"/>
                </a:moveTo>
                <a:cubicBezTo>
                  <a:pt x="4809" y="19"/>
                  <a:pt x="4825" y="94"/>
                  <a:pt x="4892" y="237"/>
                </a:cubicBezTo>
                <a:cubicBezTo>
                  <a:pt x="4946" y="352"/>
                  <a:pt x="5007" y="502"/>
                  <a:pt x="5027" y="572"/>
                </a:cubicBezTo>
                <a:cubicBezTo>
                  <a:pt x="5060" y="685"/>
                  <a:pt x="5221" y="1074"/>
                  <a:pt x="5409" y="1496"/>
                </a:cubicBezTo>
                <a:cubicBezTo>
                  <a:pt x="5445" y="1578"/>
                  <a:pt x="5609" y="1930"/>
                  <a:pt x="5771" y="2277"/>
                </a:cubicBezTo>
                <a:cubicBezTo>
                  <a:pt x="5934" y="2623"/>
                  <a:pt x="6118" y="3042"/>
                  <a:pt x="6179" y="3208"/>
                </a:cubicBezTo>
                <a:cubicBezTo>
                  <a:pt x="6240" y="3373"/>
                  <a:pt x="6418" y="3789"/>
                  <a:pt x="6576" y="4133"/>
                </a:cubicBezTo>
                <a:cubicBezTo>
                  <a:pt x="6734" y="4477"/>
                  <a:pt x="6873" y="4801"/>
                  <a:pt x="6885" y="4853"/>
                </a:cubicBezTo>
                <a:cubicBezTo>
                  <a:pt x="6898" y="4906"/>
                  <a:pt x="6950" y="5035"/>
                  <a:pt x="7001" y="5141"/>
                </a:cubicBezTo>
                <a:cubicBezTo>
                  <a:pt x="7092" y="5328"/>
                  <a:pt x="7092" y="5459"/>
                  <a:pt x="7000" y="5459"/>
                </a:cubicBezTo>
                <a:cubicBezTo>
                  <a:pt x="6976" y="5459"/>
                  <a:pt x="6898" y="5372"/>
                  <a:pt x="6828" y="5266"/>
                </a:cubicBezTo>
                <a:cubicBezTo>
                  <a:pt x="6758" y="5161"/>
                  <a:pt x="6700" y="5106"/>
                  <a:pt x="6700" y="5145"/>
                </a:cubicBezTo>
                <a:cubicBezTo>
                  <a:pt x="6700" y="5222"/>
                  <a:pt x="6765" y="5346"/>
                  <a:pt x="7037" y="5789"/>
                </a:cubicBezTo>
                <a:cubicBezTo>
                  <a:pt x="7267" y="6164"/>
                  <a:pt x="7430" y="6549"/>
                  <a:pt x="7456" y="6777"/>
                </a:cubicBezTo>
                <a:cubicBezTo>
                  <a:pt x="7500" y="7158"/>
                  <a:pt x="7303" y="7040"/>
                  <a:pt x="6947" y="6471"/>
                </a:cubicBezTo>
                <a:cubicBezTo>
                  <a:pt x="6600" y="5916"/>
                  <a:pt x="6382" y="5600"/>
                  <a:pt x="6396" y="5671"/>
                </a:cubicBezTo>
                <a:cubicBezTo>
                  <a:pt x="6403" y="5705"/>
                  <a:pt x="6344" y="5837"/>
                  <a:pt x="6265" y="5963"/>
                </a:cubicBezTo>
                <a:lnTo>
                  <a:pt x="6120" y="6194"/>
                </a:lnTo>
                <a:lnTo>
                  <a:pt x="5838" y="5915"/>
                </a:lnTo>
                <a:cubicBezTo>
                  <a:pt x="5683" y="5762"/>
                  <a:pt x="5450" y="5517"/>
                  <a:pt x="5322" y="5371"/>
                </a:cubicBezTo>
                <a:cubicBezTo>
                  <a:pt x="5194" y="5225"/>
                  <a:pt x="4924" y="4926"/>
                  <a:pt x="4721" y="4708"/>
                </a:cubicBezTo>
                <a:cubicBezTo>
                  <a:pt x="4518" y="4489"/>
                  <a:pt x="4247" y="4191"/>
                  <a:pt x="4119" y="4046"/>
                </a:cubicBezTo>
                <a:cubicBezTo>
                  <a:pt x="3846" y="3735"/>
                  <a:pt x="3673" y="3577"/>
                  <a:pt x="3648" y="3616"/>
                </a:cubicBezTo>
                <a:cubicBezTo>
                  <a:pt x="3638" y="3631"/>
                  <a:pt x="3714" y="3743"/>
                  <a:pt x="3817" y="3864"/>
                </a:cubicBezTo>
                <a:cubicBezTo>
                  <a:pt x="4332" y="4473"/>
                  <a:pt x="4652" y="4842"/>
                  <a:pt x="4780" y="4978"/>
                </a:cubicBezTo>
                <a:cubicBezTo>
                  <a:pt x="4858" y="5061"/>
                  <a:pt x="5029" y="5250"/>
                  <a:pt x="5161" y="5399"/>
                </a:cubicBezTo>
                <a:cubicBezTo>
                  <a:pt x="5292" y="5548"/>
                  <a:pt x="5470" y="5745"/>
                  <a:pt x="5555" y="5836"/>
                </a:cubicBezTo>
                <a:cubicBezTo>
                  <a:pt x="5843" y="6144"/>
                  <a:pt x="5948" y="6271"/>
                  <a:pt x="6063" y="6454"/>
                </a:cubicBezTo>
                <a:cubicBezTo>
                  <a:pt x="6127" y="6554"/>
                  <a:pt x="6207" y="6653"/>
                  <a:pt x="6241" y="6674"/>
                </a:cubicBezTo>
                <a:cubicBezTo>
                  <a:pt x="6276" y="6694"/>
                  <a:pt x="6333" y="6845"/>
                  <a:pt x="6368" y="7008"/>
                </a:cubicBezTo>
                <a:cubicBezTo>
                  <a:pt x="6439" y="7339"/>
                  <a:pt x="6501" y="7442"/>
                  <a:pt x="6700" y="7561"/>
                </a:cubicBezTo>
                <a:cubicBezTo>
                  <a:pt x="6775" y="7605"/>
                  <a:pt x="6890" y="7712"/>
                  <a:pt x="6956" y="7796"/>
                </a:cubicBezTo>
                <a:cubicBezTo>
                  <a:pt x="7023" y="7881"/>
                  <a:pt x="7175" y="8067"/>
                  <a:pt x="7293" y="8211"/>
                </a:cubicBezTo>
                <a:cubicBezTo>
                  <a:pt x="7435" y="8382"/>
                  <a:pt x="7531" y="8554"/>
                  <a:pt x="7571" y="8711"/>
                </a:cubicBezTo>
                <a:cubicBezTo>
                  <a:pt x="7605" y="8842"/>
                  <a:pt x="7702" y="9093"/>
                  <a:pt x="7785" y="9269"/>
                </a:cubicBezTo>
                <a:cubicBezTo>
                  <a:pt x="7869" y="9444"/>
                  <a:pt x="7927" y="9604"/>
                  <a:pt x="7914" y="9624"/>
                </a:cubicBezTo>
                <a:cubicBezTo>
                  <a:pt x="7866" y="9698"/>
                  <a:pt x="7600" y="9658"/>
                  <a:pt x="7299" y="9532"/>
                </a:cubicBezTo>
                <a:cubicBezTo>
                  <a:pt x="6104" y="9031"/>
                  <a:pt x="6025" y="9008"/>
                  <a:pt x="5971" y="9128"/>
                </a:cubicBezTo>
                <a:cubicBezTo>
                  <a:pt x="5927" y="9224"/>
                  <a:pt x="5881" y="9237"/>
                  <a:pt x="5668" y="9217"/>
                </a:cubicBezTo>
                <a:cubicBezTo>
                  <a:pt x="5530" y="9203"/>
                  <a:pt x="5393" y="9162"/>
                  <a:pt x="5365" y="9126"/>
                </a:cubicBezTo>
                <a:cubicBezTo>
                  <a:pt x="5336" y="9090"/>
                  <a:pt x="5158" y="9047"/>
                  <a:pt x="4969" y="9032"/>
                </a:cubicBezTo>
                <a:cubicBezTo>
                  <a:pt x="4554" y="8998"/>
                  <a:pt x="4634" y="9081"/>
                  <a:pt x="5148" y="9219"/>
                </a:cubicBezTo>
                <a:cubicBezTo>
                  <a:pt x="5329" y="9267"/>
                  <a:pt x="5530" y="9343"/>
                  <a:pt x="5594" y="9387"/>
                </a:cubicBezTo>
                <a:cubicBezTo>
                  <a:pt x="5658" y="9431"/>
                  <a:pt x="5806" y="9501"/>
                  <a:pt x="5924" y="9542"/>
                </a:cubicBezTo>
                <a:cubicBezTo>
                  <a:pt x="6041" y="9583"/>
                  <a:pt x="6220" y="9656"/>
                  <a:pt x="6321" y="9704"/>
                </a:cubicBezTo>
                <a:cubicBezTo>
                  <a:pt x="6702" y="9884"/>
                  <a:pt x="6604" y="9968"/>
                  <a:pt x="5827" y="10130"/>
                </a:cubicBezTo>
                <a:cubicBezTo>
                  <a:pt x="5486" y="10201"/>
                  <a:pt x="5171" y="10271"/>
                  <a:pt x="5128" y="10285"/>
                </a:cubicBezTo>
                <a:cubicBezTo>
                  <a:pt x="5046" y="10312"/>
                  <a:pt x="4778" y="10364"/>
                  <a:pt x="4488" y="10411"/>
                </a:cubicBezTo>
                <a:cubicBezTo>
                  <a:pt x="4303" y="10441"/>
                  <a:pt x="4216" y="10556"/>
                  <a:pt x="4216" y="10772"/>
                </a:cubicBezTo>
                <a:cubicBezTo>
                  <a:pt x="4216" y="10951"/>
                  <a:pt x="4290" y="11042"/>
                  <a:pt x="4432" y="11042"/>
                </a:cubicBezTo>
                <a:cubicBezTo>
                  <a:pt x="4533" y="11042"/>
                  <a:pt x="4574" y="10998"/>
                  <a:pt x="4658" y="10802"/>
                </a:cubicBezTo>
                <a:cubicBezTo>
                  <a:pt x="4715" y="10670"/>
                  <a:pt x="4770" y="10562"/>
                  <a:pt x="4781" y="10562"/>
                </a:cubicBezTo>
                <a:cubicBezTo>
                  <a:pt x="4793" y="10562"/>
                  <a:pt x="4928" y="10522"/>
                  <a:pt x="5082" y="10473"/>
                </a:cubicBezTo>
                <a:cubicBezTo>
                  <a:pt x="5556" y="10321"/>
                  <a:pt x="6413" y="10221"/>
                  <a:pt x="6816" y="10270"/>
                </a:cubicBezTo>
                <a:cubicBezTo>
                  <a:pt x="7735" y="10381"/>
                  <a:pt x="8989" y="10792"/>
                  <a:pt x="8989" y="10982"/>
                </a:cubicBezTo>
                <a:cubicBezTo>
                  <a:pt x="8989" y="11064"/>
                  <a:pt x="8835" y="11207"/>
                  <a:pt x="8698" y="11253"/>
                </a:cubicBezTo>
                <a:cubicBezTo>
                  <a:pt x="8634" y="11274"/>
                  <a:pt x="8547" y="11316"/>
                  <a:pt x="8505" y="11345"/>
                </a:cubicBezTo>
                <a:cubicBezTo>
                  <a:pt x="8372" y="11436"/>
                  <a:pt x="7971" y="11592"/>
                  <a:pt x="7745" y="11641"/>
                </a:cubicBezTo>
                <a:cubicBezTo>
                  <a:pt x="7626" y="11666"/>
                  <a:pt x="7469" y="11717"/>
                  <a:pt x="7396" y="11753"/>
                </a:cubicBezTo>
                <a:cubicBezTo>
                  <a:pt x="6887" y="12001"/>
                  <a:pt x="6211" y="12206"/>
                  <a:pt x="5769" y="12246"/>
                </a:cubicBezTo>
                <a:cubicBezTo>
                  <a:pt x="5292" y="12289"/>
                  <a:pt x="5126" y="12264"/>
                  <a:pt x="4779" y="12092"/>
                </a:cubicBezTo>
                <a:cubicBezTo>
                  <a:pt x="4694" y="12049"/>
                  <a:pt x="4571" y="11997"/>
                  <a:pt x="4507" y="11975"/>
                </a:cubicBezTo>
                <a:cubicBezTo>
                  <a:pt x="4443" y="11954"/>
                  <a:pt x="4256" y="11857"/>
                  <a:pt x="4091" y="11759"/>
                </a:cubicBezTo>
                <a:cubicBezTo>
                  <a:pt x="3927" y="11662"/>
                  <a:pt x="3770" y="11584"/>
                  <a:pt x="3742" y="11585"/>
                </a:cubicBezTo>
                <a:cubicBezTo>
                  <a:pt x="3638" y="11590"/>
                  <a:pt x="3981" y="11826"/>
                  <a:pt x="4397" y="12035"/>
                </a:cubicBezTo>
                <a:cubicBezTo>
                  <a:pt x="4924" y="12299"/>
                  <a:pt x="4981" y="12353"/>
                  <a:pt x="4919" y="12533"/>
                </a:cubicBezTo>
                <a:cubicBezTo>
                  <a:pt x="4884" y="12634"/>
                  <a:pt x="4838" y="12663"/>
                  <a:pt x="4717" y="12663"/>
                </a:cubicBezTo>
                <a:cubicBezTo>
                  <a:pt x="4524" y="12663"/>
                  <a:pt x="4410" y="12752"/>
                  <a:pt x="4410" y="12902"/>
                </a:cubicBezTo>
                <a:cubicBezTo>
                  <a:pt x="4410" y="13077"/>
                  <a:pt x="4536" y="13099"/>
                  <a:pt x="4767" y="12965"/>
                </a:cubicBezTo>
                <a:cubicBezTo>
                  <a:pt x="5065" y="12792"/>
                  <a:pt x="5252" y="12757"/>
                  <a:pt x="5839" y="12761"/>
                </a:cubicBezTo>
                <a:cubicBezTo>
                  <a:pt x="6404" y="12765"/>
                  <a:pt x="6490" y="12810"/>
                  <a:pt x="6426" y="13068"/>
                </a:cubicBezTo>
                <a:cubicBezTo>
                  <a:pt x="6407" y="13143"/>
                  <a:pt x="6370" y="13205"/>
                  <a:pt x="6342" y="13207"/>
                </a:cubicBezTo>
                <a:cubicBezTo>
                  <a:pt x="6315" y="13208"/>
                  <a:pt x="6240" y="13249"/>
                  <a:pt x="6176" y="13297"/>
                </a:cubicBezTo>
                <a:cubicBezTo>
                  <a:pt x="6043" y="13398"/>
                  <a:pt x="6104" y="13380"/>
                  <a:pt x="6483" y="13207"/>
                </a:cubicBezTo>
                <a:cubicBezTo>
                  <a:pt x="6675" y="13120"/>
                  <a:pt x="6766" y="13104"/>
                  <a:pt x="6801" y="13149"/>
                </a:cubicBezTo>
                <a:cubicBezTo>
                  <a:pt x="6853" y="13216"/>
                  <a:pt x="7135" y="13194"/>
                  <a:pt x="7257" y="13114"/>
                </a:cubicBezTo>
                <a:cubicBezTo>
                  <a:pt x="7388" y="13027"/>
                  <a:pt x="7612" y="13046"/>
                  <a:pt x="7612" y="13143"/>
                </a:cubicBezTo>
                <a:cubicBezTo>
                  <a:pt x="7612" y="13192"/>
                  <a:pt x="7577" y="13241"/>
                  <a:pt x="7535" y="13252"/>
                </a:cubicBezTo>
                <a:cubicBezTo>
                  <a:pt x="7395" y="13288"/>
                  <a:pt x="7202" y="13450"/>
                  <a:pt x="7226" y="13510"/>
                </a:cubicBezTo>
                <a:cubicBezTo>
                  <a:pt x="7251" y="13572"/>
                  <a:pt x="7360" y="13541"/>
                  <a:pt x="7506" y="13429"/>
                </a:cubicBezTo>
                <a:cubicBezTo>
                  <a:pt x="7567" y="13383"/>
                  <a:pt x="7607" y="13382"/>
                  <a:pt x="7635" y="13425"/>
                </a:cubicBezTo>
                <a:cubicBezTo>
                  <a:pt x="7663" y="13468"/>
                  <a:pt x="7635" y="13536"/>
                  <a:pt x="7546" y="13645"/>
                </a:cubicBezTo>
                <a:cubicBezTo>
                  <a:pt x="7476" y="13732"/>
                  <a:pt x="7366" y="13870"/>
                  <a:pt x="7302" y="13951"/>
                </a:cubicBezTo>
                <a:cubicBezTo>
                  <a:pt x="7005" y="14326"/>
                  <a:pt x="6738" y="14645"/>
                  <a:pt x="6722" y="14645"/>
                </a:cubicBezTo>
                <a:cubicBezTo>
                  <a:pt x="6695" y="14645"/>
                  <a:pt x="6460" y="14896"/>
                  <a:pt x="6277" y="15121"/>
                </a:cubicBezTo>
                <a:cubicBezTo>
                  <a:pt x="5976" y="15489"/>
                  <a:pt x="6138" y="15638"/>
                  <a:pt x="6445" y="15275"/>
                </a:cubicBezTo>
                <a:cubicBezTo>
                  <a:pt x="6543" y="15160"/>
                  <a:pt x="6634" y="15065"/>
                  <a:pt x="6646" y="15065"/>
                </a:cubicBezTo>
                <a:cubicBezTo>
                  <a:pt x="6659" y="15065"/>
                  <a:pt x="6779" y="14930"/>
                  <a:pt x="6913" y="14765"/>
                </a:cubicBezTo>
                <a:cubicBezTo>
                  <a:pt x="7048" y="14600"/>
                  <a:pt x="7170" y="14464"/>
                  <a:pt x="7186" y="14464"/>
                </a:cubicBezTo>
                <a:cubicBezTo>
                  <a:pt x="7202" y="14464"/>
                  <a:pt x="7301" y="14369"/>
                  <a:pt x="7406" y="14252"/>
                </a:cubicBezTo>
                <a:cubicBezTo>
                  <a:pt x="7608" y="14027"/>
                  <a:pt x="7670" y="14026"/>
                  <a:pt x="7670" y="14249"/>
                </a:cubicBezTo>
                <a:cubicBezTo>
                  <a:pt x="7670" y="14347"/>
                  <a:pt x="7445" y="14735"/>
                  <a:pt x="6871" y="15623"/>
                </a:cubicBezTo>
                <a:cubicBezTo>
                  <a:pt x="6431" y="16304"/>
                  <a:pt x="6079" y="16896"/>
                  <a:pt x="6088" y="16939"/>
                </a:cubicBezTo>
                <a:cubicBezTo>
                  <a:pt x="6134" y="17152"/>
                  <a:pt x="6310" y="16937"/>
                  <a:pt x="7383" y="15354"/>
                </a:cubicBezTo>
                <a:cubicBezTo>
                  <a:pt x="7577" y="15067"/>
                  <a:pt x="7780" y="14814"/>
                  <a:pt x="7834" y="14794"/>
                </a:cubicBezTo>
                <a:cubicBezTo>
                  <a:pt x="7997" y="14730"/>
                  <a:pt x="8194" y="14783"/>
                  <a:pt x="8190" y="14888"/>
                </a:cubicBezTo>
                <a:cubicBezTo>
                  <a:pt x="8184" y="15010"/>
                  <a:pt x="7632" y="16205"/>
                  <a:pt x="7580" y="16205"/>
                </a:cubicBezTo>
                <a:cubicBezTo>
                  <a:pt x="7559" y="16205"/>
                  <a:pt x="7551" y="16222"/>
                  <a:pt x="7564" y="16242"/>
                </a:cubicBezTo>
                <a:cubicBezTo>
                  <a:pt x="7591" y="16283"/>
                  <a:pt x="7365" y="16743"/>
                  <a:pt x="7094" y="17200"/>
                </a:cubicBezTo>
                <a:cubicBezTo>
                  <a:pt x="6887" y="17549"/>
                  <a:pt x="6435" y="18359"/>
                  <a:pt x="6485" y="18292"/>
                </a:cubicBezTo>
                <a:cubicBezTo>
                  <a:pt x="6503" y="18268"/>
                  <a:pt x="6539" y="18275"/>
                  <a:pt x="6564" y="18307"/>
                </a:cubicBezTo>
                <a:cubicBezTo>
                  <a:pt x="6597" y="18349"/>
                  <a:pt x="6683" y="18249"/>
                  <a:pt x="6863" y="17962"/>
                </a:cubicBezTo>
                <a:cubicBezTo>
                  <a:pt x="7002" y="17739"/>
                  <a:pt x="7128" y="17552"/>
                  <a:pt x="7144" y="17546"/>
                </a:cubicBezTo>
                <a:cubicBezTo>
                  <a:pt x="7160" y="17540"/>
                  <a:pt x="7195" y="17488"/>
                  <a:pt x="7222" y="17432"/>
                </a:cubicBezTo>
                <a:cubicBezTo>
                  <a:pt x="7255" y="17360"/>
                  <a:pt x="7300" y="17340"/>
                  <a:pt x="7366" y="17366"/>
                </a:cubicBezTo>
                <a:cubicBezTo>
                  <a:pt x="7448" y="17398"/>
                  <a:pt x="7477" y="17365"/>
                  <a:pt x="7570" y="17138"/>
                </a:cubicBezTo>
                <a:cubicBezTo>
                  <a:pt x="7630" y="16992"/>
                  <a:pt x="7714" y="16824"/>
                  <a:pt x="7757" y="16764"/>
                </a:cubicBezTo>
                <a:cubicBezTo>
                  <a:pt x="7834" y="16657"/>
                  <a:pt x="8227" y="15900"/>
                  <a:pt x="8399" y="15527"/>
                </a:cubicBezTo>
                <a:cubicBezTo>
                  <a:pt x="8447" y="15421"/>
                  <a:pt x="8520" y="15267"/>
                  <a:pt x="8562" y="15185"/>
                </a:cubicBezTo>
                <a:cubicBezTo>
                  <a:pt x="8603" y="15102"/>
                  <a:pt x="8730" y="14847"/>
                  <a:pt x="8842" y="14618"/>
                </a:cubicBezTo>
                <a:cubicBezTo>
                  <a:pt x="8955" y="14388"/>
                  <a:pt x="9065" y="14214"/>
                  <a:pt x="9087" y="14228"/>
                </a:cubicBezTo>
                <a:cubicBezTo>
                  <a:pt x="9144" y="14267"/>
                  <a:pt x="9123" y="14577"/>
                  <a:pt x="9055" y="14694"/>
                </a:cubicBezTo>
                <a:cubicBezTo>
                  <a:pt x="9023" y="14750"/>
                  <a:pt x="8984" y="14903"/>
                  <a:pt x="8968" y="15035"/>
                </a:cubicBezTo>
                <a:cubicBezTo>
                  <a:pt x="8953" y="15167"/>
                  <a:pt x="8918" y="15343"/>
                  <a:pt x="8890" y="15426"/>
                </a:cubicBezTo>
                <a:cubicBezTo>
                  <a:pt x="8862" y="15508"/>
                  <a:pt x="8803" y="15730"/>
                  <a:pt x="8760" y="15919"/>
                </a:cubicBezTo>
                <a:cubicBezTo>
                  <a:pt x="8717" y="16108"/>
                  <a:pt x="8665" y="16311"/>
                  <a:pt x="8644" y="16369"/>
                </a:cubicBezTo>
                <a:cubicBezTo>
                  <a:pt x="8542" y="16666"/>
                  <a:pt x="8407" y="17139"/>
                  <a:pt x="8407" y="17205"/>
                </a:cubicBezTo>
                <a:cubicBezTo>
                  <a:pt x="8407" y="17246"/>
                  <a:pt x="8374" y="17369"/>
                  <a:pt x="8333" y="17478"/>
                </a:cubicBezTo>
                <a:cubicBezTo>
                  <a:pt x="8292" y="17588"/>
                  <a:pt x="8207" y="17920"/>
                  <a:pt x="8143" y="18218"/>
                </a:cubicBezTo>
                <a:cubicBezTo>
                  <a:pt x="8079" y="18516"/>
                  <a:pt x="7957" y="18980"/>
                  <a:pt x="7873" y="19247"/>
                </a:cubicBezTo>
                <a:cubicBezTo>
                  <a:pt x="7788" y="19515"/>
                  <a:pt x="7708" y="19829"/>
                  <a:pt x="7694" y="19945"/>
                </a:cubicBezTo>
                <a:cubicBezTo>
                  <a:pt x="7680" y="20061"/>
                  <a:pt x="7616" y="20257"/>
                  <a:pt x="7553" y="20381"/>
                </a:cubicBezTo>
                <a:cubicBezTo>
                  <a:pt x="7392" y="20694"/>
                  <a:pt x="7402" y="21012"/>
                  <a:pt x="7570" y="20913"/>
                </a:cubicBezTo>
                <a:cubicBezTo>
                  <a:pt x="7608" y="20890"/>
                  <a:pt x="7631" y="20804"/>
                  <a:pt x="7631" y="20683"/>
                </a:cubicBezTo>
                <a:cubicBezTo>
                  <a:pt x="7631" y="20517"/>
                  <a:pt x="7683" y="20313"/>
                  <a:pt x="7820" y="19928"/>
                </a:cubicBezTo>
                <a:cubicBezTo>
                  <a:pt x="7903" y="19695"/>
                  <a:pt x="8019" y="19292"/>
                  <a:pt x="8019" y="19237"/>
                </a:cubicBezTo>
                <a:cubicBezTo>
                  <a:pt x="8019" y="19203"/>
                  <a:pt x="8064" y="19073"/>
                  <a:pt x="8119" y="18948"/>
                </a:cubicBezTo>
                <a:cubicBezTo>
                  <a:pt x="8174" y="18824"/>
                  <a:pt x="8244" y="18592"/>
                  <a:pt x="8275" y="18432"/>
                </a:cubicBezTo>
                <a:cubicBezTo>
                  <a:pt x="8305" y="18272"/>
                  <a:pt x="8372" y="18024"/>
                  <a:pt x="8423" y="17879"/>
                </a:cubicBezTo>
                <a:cubicBezTo>
                  <a:pt x="8474" y="17735"/>
                  <a:pt x="8528" y="17549"/>
                  <a:pt x="8543" y="17466"/>
                </a:cubicBezTo>
                <a:cubicBezTo>
                  <a:pt x="8584" y="17237"/>
                  <a:pt x="8839" y="16311"/>
                  <a:pt x="8898" y="16178"/>
                </a:cubicBezTo>
                <a:cubicBezTo>
                  <a:pt x="8927" y="16112"/>
                  <a:pt x="8951" y="16020"/>
                  <a:pt x="8951" y="15971"/>
                </a:cubicBezTo>
                <a:cubicBezTo>
                  <a:pt x="8951" y="15874"/>
                  <a:pt x="9034" y="15576"/>
                  <a:pt x="9263" y="14855"/>
                </a:cubicBezTo>
                <a:cubicBezTo>
                  <a:pt x="9347" y="14591"/>
                  <a:pt x="9420" y="14296"/>
                  <a:pt x="9426" y="14200"/>
                </a:cubicBezTo>
                <a:cubicBezTo>
                  <a:pt x="9442" y="13924"/>
                  <a:pt x="9525" y="13891"/>
                  <a:pt x="9739" y="14077"/>
                </a:cubicBezTo>
                <a:lnTo>
                  <a:pt x="9927" y="14239"/>
                </a:lnTo>
                <a:lnTo>
                  <a:pt x="9902" y="14908"/>
                </a:lnTo>
                <a:cubicBezTo>
                  <a:pt x="9888" y="15275"/>
                  <a:pt x="9869" y="15737"/>
                  <a:pt x="9859" y="15935"/>
                </a:cubicBezTo>
                <a:cubicBezTo>
                  <a:pt x="9832" y="16489"/>
                  <a:pt x="9808" y="17096"/>
                  <a:pt x="9765" y="18307"/>
                </a:cubicBezTo>
                <a:cubicBezTo>
                  <a:pt x="9743" y="18918"/>
                  <a:pt x="9709" y="19688"/>
                  <a:pt x="9689" y="20018"/>
                </a:cubicBezTo>
                <a:cubicBezTo>
                  <a:pt x="9643" y="20767"/>
                  <a:pt x="9641" y="21208"/>
                  <a:pt x="9685" y="21039"/>
                </a:cubicBezTo>
                <a:cubicBezTo>
                  <a:pt x="9702" y="20973"/>
                  <a:pt x="9728" y="20541"/>
                  <a:pt x="9743" y="20079"/>
                </a:cubicBezTo>
                <a:cubicBezTo>
                  <a:pt x="9757" y="19616"/>
                  <a:pt x="9785" y="19089"/>
                  <a:pt x="9804" y="18908"/>
                </a:cubicBezTo>
                <a:cubicBezTo>
                  <a:pt x="9823" y="18726"/>
                  <a:pt x="9849" y="18388"/>
                  <a:pt x="9861" y="18157"/>
                </a:cubicBezTo>
                <a:cubicBezTo>
                  <a:pt x="9874" y="17926"/>
                  <a:pt x="9901" y="17615"/>
                  <a:pt x="9921" y="17466"/>
                </a:cubicBezTo>
                <a:cubicBezTo>
                  <a:pt x="9940" y="17318"/>
                  <a:pt x="9975" y="16926"/>
                  <a:pt x="9998" y="16596"/>
                </a:cubicBezTo>
                <a:cubicBezTo>
                  <a:pt x="10021" y="16266"/>
                  <a:pt x="10055" y="15822"/>
                  <a:pt x="10074" y="15609"/>
                </a:cubicBezTo>
                <a:cubicBezTo>
                  <a:pt x="10095" y="15373"/>
                  <a:pt x="10094" y="15082"/>
                  <a:pt x="10071" y="14864"/>
                </a:cubicBezTo>
                <a:cubicBezTo>
                  <a:pt x="10008" y="14260"/>
                  <a:pt x="10031" y="14245"/>
                  <a:pt x="10585" y="14548"/>
                </a:cubicBezTo>
                <a:cubicBezTo>
                  <a:pt x="11055" y="14804"/>
                  <a:pt x="11113" y="14854"/>
                  <a:pt x="11143" y="15020"/>
                </a:cubicBezTo>
                <a:cubicBezTo>
                  <a:pt x="11174" y="15192"/>
                  <a:pt x="11209" y="15328"/>
                  <a:pt x="11312" y="15672"/>
                </a:cubicBezTo>
                <a:cubicBezTo>
                  <a:pt x="11358" y="15824"/>
                  <a:pt x="11395" y="16009"/>
                  <a:pt x="11395" y="16083"/>
                </a:cubicBezTo>
                <a:cubicBezTo>
                  <a:pt x="11395" y="16218"/>
                  <a:pt x="11561" y="16784"/>
                  <a:pt x="11634" y="16896"/>
                </a:cubicBezTo>
                <a:cubicBezTo>
                  <a:pt x="11671" y="16953"/>
                  <a:pt x="11653" y="16740"/>
                  <a:pt x="11602" y="16506"/>
                </a:cubicBezTo>
                <a:cubicBezTo>
                  <a:pt x="11561" y="16318"/>
                  <a:pt x="11465" y="15749"/>
                  <a:pt x="11447" y="15580"/>
                </a:cubicBezTo>
                <a:cubicBezTo>
                  <a:pt x="11436" y="15483"/>
                  <a:pt x="11386" y="15308"/>
                  <a:pt x="11334" y="15191"/>
                </a:cubicBezTo>
                <a:cubicBezTo>
                  <a:pt x="11253" y="15006"/>
                  <a:pt x="11248" y="14967"/>
                  <a:pt x="11297" y="14892"/>
                </a:cubicBezTo>
                <a:cubicBezTo>
                  <a:pt x="11336" y="14831"/>
                  <a:pt x="11368" y="14823"/>
                  <a:pt x="11403" y="14867"/>
                </a:cubicBezTo>
                <a:cubicBezTo>
                  <a:pt x="11450" y="14925"/>
                  <a:pt x="11574" y="14980"/>
                  <a:pt x="11769" y="15031"/>
                </a:cubicBezTo>
                <a:cubicBezTo>
                  <a:pt x="11814" y="15043"/>
                  <a:pt x="11884" y="15079"/>
                  <a:pt x="11924" y="15111"/>
                </a:cubicBezTo>
                <a:cubicBezTo>
                  <a:pt x="12140" y="15281"/>
                  <a:pt x="13139" y="15564"/>
                  <a:pt x="13090" y="15440"/>
                </a:cubicBezTo>
                <a:cubicBezTo>
                  <a:pt x="13076" y="15406"/>
                  <a:pt x="13017" y="15365"/>
                  <a:pt x="12958" y="15347"/>
                </a:cubicBezTo>
                <a:cubicBezTo>
                  <a:pt x="12899" y="15330"/>
                  <a:pt x="12748" y="15259"/>
                  <a:pt x="12623" y="15191"/>
                </a:cubicBezTo>
                <a:cubicBezTo>
                  <a:pt x="12497" y="15122"/>
                  <a:pt x="12340" y="15056"/>
                  <a:pt x="12273" y="15045"/>
                </a:cubicBezTo>
                <a:cubicBezTo>
                  <a:pt x="12206" y="15034"/>
                  <a:pt x="12115" y="14994"/>
                  <a:pt x="12069" y="14956"/>
                </a:cubicBezTo>
                <a:cubicBezTo>
                  <a:pt x="12024" y="14918"/>
                  <a:pt x="11884" y="14873"/>
                  <a:pt x="11759" y="14853"/>
                </a:cubicBezTo>
                <a:cubicBezTo>
                  <a:pt x="11634" y="14834"/>
                  <a:pt x="11496" y="14803"/>
                  <a:pt x="11454" y="14784"/>
                </a:cubicBezTo>
                <a:cubicBezTo>
                  <a:pt x="11320" y="14724"/>
                  <a:pt x="11163" y="14521"/>
                  <a:pt x="11163" y="14408"/>
                </a:cubicBezTo>
                <a:cubicBezTo>
                  <a:pt x="11163" y="14348"/>
                  <a:pt x="11136" y="14265"/>
                  <a:pt x="11104" y="14224"/>
                </a:cubicBezTo>
                <a:cubicBezTo>
                  <a:pt x="11070" y="14180"/>
                  <a:pt x="11046" y="14048"/>
                  <a:pt x="11046" y="13898"/>
                </a:cubicBezTo>
                <a:cubicBezTo>
                  <a:pt x="11046" y="13760"/>
                  <a:pt x="11021" y="13595"/>
                  <a:pt x="10989" y="13531"/>
                </a:cubicBezTo>
                <a:cubicBezTo>
                  <a:pt x="10958" y="13466"/>
                  <a:pt x="10932" y="13355"/>
                  <a:pt x="10931" y="13282"/>
                </a:cubicBezTo>
                <a:cubicBezTo>
                  <a:pt x="10930" y="13210"/>
                  <a:pt x="10896" y="13061"/>
                  <a:pt x="10855" y="12952"/>
                </a:cubicBezTo>
                <a:cubicBezTo>
                  <a:pt x="10814" y="12843"/>
                  <a:pt x="10775" y="12605"/>
                  <a:pt x="10768" y="12423"/>
                </a:cubicBezTo>
                <a:cubicBezTo>
                  <a:pt x="10755" y="12102"/>
                  <a:pt x="10758" y="12094"/>
                  <a:pt x="10852" y="12110"/>
                </a:cubicBezTo>
                <a:cubicBezTo>
                  <a:pt x="11006" y="12135"/>
                  <a:pt x="11264" y="12343"/>
                  <a:pt x="11598" y="12712"/>
                </a:cubicBezTo>
                <a:cubicBezTo>
                  <a:pt x="11935" y="13085"/>
                  <a:pt x="11943" y="13092"/>
                  <a:pt x="12114" y="13210"/>
                </a:cubicBezTo>
                <a:cubicBezTo>
                  <a:pt x="12178" y="13255"/>
                  <a:pt x="12309" y="13396"/>
                  <a:pt x="12405" y="13525"/>
                </a:cubicBezTo>
                <a:cubicBezTo>
                  <a:pt x="12501" y="13653"/>
                  <a:pt x="12618" y="13781"/>
                  <a:pt x="12666" y="13809"/>
                </a:cubicBezTo>
                <a:cubicBezTo>
                  <a:pt x="12714" y="13838"/>
                  <a:pt x="12754" y="13889"/>
                  <a:pt x="12754" y="13922"/>
                </a:cubicBezTo>
                <a:cubicBezTo>
                  <a:pt x="12754" y="13956"/>
                  <a:pt x="12771" y="13984"/>
                  <a:pt x="12792" y="13984"/>
                </a:cubicBezTo>
                <a:cubicBezTo>
                  <a:pt x="12813" y="13984"/>
                  <a:pt x="12931" y="14085"/>
                  <a:pt x="13054" y="14209"/>
                </a:cubicBezTo>
                <a:cubicBezTo>
                  <a:pt x="13568" y="14724"/>
                  <a:pt x="13648" y="14787"/>
                  <a:pt x="13697" y="14711"/>
                </a:cubicBezTo>
                <a:cubicBezTo>
                  <a:pt x="13776" y="14588"/>
                  <a:pt x="13657" y="14364"/>
                  <a:pt x="13387" y="14133"/>
                </a:cubicBezTo>
                <a:cubicBezTo>
                  <a:pt x="13242" y="14008"/>
                  <a:pt x="13057" y="13822"/>
                  <a:pt x="12978" y="13720"/>
                </a:cubicBezTo>
                <a:cubicBezTo>
                  <a:pt x="12658" y="13309"/>
                  <a:pt x="12571" y="13211"/>
                  <a:pt x="12417" y="13087"/>
                </a:cubicBezTo>
                <a:cubicBezTo>
                  <a:pt x="12245" y="12948"/>
                  <a:pt x="12178" y="12799"/>
                  <a:pt x="12265" y="12748"/>
                </a:cubicBezTo>
                <a:cubicBezTo>
                  <a:pt x="12321" y="12714"/>
                  <a:pt x="13584" y="13636"/>
                  <a:pt x="13626" y="13741"/>
                </a:cubicBezTo>
                <a:cubicBezTo>
                  <a:pt x="13640" y="13776"/>
                  <a:pt x="13674" y="13804"/>
                  <a:pt x="13701" y="13804"/>
                </a:cubicBezTo>
                <a:cubicBezTo>
                  <a:pt x="13793" y="13804"/>
                  <a:pt x="14476" y="14535"/>
                  <a:pt x="14705" y="14878"/>
                </a:cubicBezTo>
                <a:cubicBezTo>
                  <a:pt x="14989" y="15304"/>
                  <a:pt x="15082" y="15582"/>
                  <a:pt x="15109" y="16085"/>
                </a:cubicBezTo>
                <a:cubicBezTo>
                  <a:pt x="15131" y="16474"/>
                  <a:pt x="15051" y="17296"/>
                  <a:pt x="14963" y="17604"/>
                </a:cubicBezTo>
                <a:cubicBezTo>
                  <a:pt x="14879" y="17898"/>
                  <a:pt x="14706" y="18313"/>
                  <a:pt x="14587" y="18503"/>
                </a:cubicBezTo>
                <a:cubicBezTo>
                  <a:pt x="14444" y="18731"/>
                  <a:pt x="14433" y="18788"/>
                  <a:pt x="14530" y="18788"/>
                </a:cubicBezTo>
                <a:cubicBezTo>
                  <a:pt x="14644" y="18788"/>
                  <a:pt x="14749" y="18637"/>
                  <a:pt x="14901" y="18255"/>
                </a:cubicBezTo>
                <a:cubicBezTo>
                  <a:pt x="15120" y="17706"/>
                  <a:pt x="15212" y="17106"/>
                  <a:pt x="15215" y="16206"/>
                </a:cubicBezTo>
                <a:cubicBezTo>
                  <a:pt x="15218" y="15590"/>
                  <a:pt x="15229" y="15454"/>
                  <a:pt x="15276" y="15440"/>
                </a:cubicBezTo>
                <a:cubicBezTo>
                  <a:pt x="15469" y="15384"/>
                  <a:pt x="18500" y="19226"/>
                  <a:pt x="18685" y="19762"/>
                </a:cubicBezTo>
                <a:cubicBezTo>
                  <a:pt x="18714" y="19845"/>
                  <a:pt x="18802" y="19968"/>
                  <a:pt x="18880" y="20036"/>
                </a:cubicBezTo>
                <a:cubicBezTo>
                  <a:pt x="19057" y="20191"/>
                  <a:pt x="19719" y="21232"/>
                  <a:pt x="19756" y="21414"/>
                </a:cubicBezTo>
                <a:cubicBezTo>
                  <a:pt x="19784" y="21558"/>
                  <a:pt x="19835" y="21589"/>
                  <a:pt x="19875" y="21488"/>
                </a:cubicBezTo>
                <a:cubicBezTo>
                  <a:pt x="19889" y="21454"/>
                  <a:pt x="19698" y="21127"/>
                  <a:pt x="19451" y="20760"/>
                </a:cubicBezTo>
                <a:cubicBezTo>
                  <a:pt x="19023" y="20125"/>
                  <a:pt x="19002" y="20082"/>
                  <a:pt x="19002" y="19851"/>
                </a:cubicBezTo>
                <a:cubicBezTo>
                  <a:pt x="19002" y="19629"/>
                  <a:pt x="18978" y="19572"/>
                  <a:pt x="18738" y="19213"/>
                </a:cubicBezTo>
                <a:cubicBezTo>
                  <a:pt x="18316" y="18580"/>
                  <a:pt x="17911" y="18000"/>
                  <a:pt x="17664" y="17677"/>
                </a:cubicBezTo>
                <a:cubicBezTo>
                  <a:pt x="17539" y="17512"/>
                  <a:pt x="17364" y="17281"/>
                  <a:pt x="17277" y="17164"/>
                </a:cubicBezTo>
                <a:cubicBezTo>
                  <a:pt x="17190" y="17047"/>
                  <a:pt x="17001" y="16806"/>
                  <a:pt x="16857" y="16628"/>
                </a:cubicBezTo>
                <a:cubicBezTo>
                  <a:pt x="16713" y="16451"/>
                  <a:pt x="16596" y="16284"/>
                  <a:pt x="16596" y="16258"/>
                </a:cubicBezTo>
                <a:cubicBezTo>
                  <a:pt x="16596" y="16233"/>
                  <a:pt x="16539" y="16169"/>
                  <a:pt x="16470" y="16117"/>
                </a:cubicBezTo>
                <a:cubicBezTo>
                  <a:pt x="16400" y="16065"/>
                  <a:pt x="16221" y="15877"/>
                  <a:pt x="16072" y="15698"/>
                </a:cubicBezTo>
                <a:cubicBezTo>
                  <a:pt x="15922" y="15519"/>
                  <a:pt x="15668" y="15247"/>
                  <a:pt x="15506" y="15093"/>
                </a:cubicBezTo>
                <a:cubicBezTo>
                  <a:pt x="15175" y="14779"/>
                  <a:pt x="14844" y="14247"/>
                  <a:pt x="14942" y="14188"/>
                </a:cubicBezTo>
                <a:cubicBezTo>
                  <a:pt x="15019" y="14142"/>
                  <a:pt x="15223" y="14249"/>
                  <a:pt x="15604" y="14534"/>
                </a:cubicBezTo>
                <a:cubicBezTo>
                  <a:pt x="15774" y="14661"/>
                  <a:pt x="15934" y="14765"/>
                  <a:pt x="15961" y="14765"/>
                </a:cubicBezTo>
                <a:cubicBezTo>
                  <a:pt x="16039" y="14765"/>
                  <a:pt x="16360" y="14941"/>
                  <a:pt x="16627" y="15131"/>
                </a:cubicBezTo>
                <a:cubicBezTo>
                  <a:pt x="16762" y="15227"/>
                  <a:pt x="16882" y="15305"/>
                  <a:pt x="16893" y="15305"/>
                </a:cubicBezTo>
                <a:cubicBezTo>
                  <a:pt x="16904" y="15305"/>
                  <a:pt x="16963" y="15360"/>
                  <a:pt x="17023" y="15426"/>
                </a:cubicBezTo>
                <a:cubicBezTo>
                  <a:pt x="17084" y="15493"/>
                  <a:pt x="17209" y="15571"/>
                  <a:pt x="17301" y="15599"/>
                </a:cubicBezTo>
                <a:cubicBezTo>
                  <a:pt x="17393" y="15628"/>
                  <a:pt x="17504" y="15670"/>
                  <a:pt x="17546" y="15694"/>
                </a:cubicBezTo>
                <a:cubicBezTo>
                  <a:pt x="17589" y="15718"/>
                  <a:pt x="17550" y="15666"/>
                  <a:pt x="17459" y="15578"/>
                </a:cubicBezTo>
                <a:cubicBezTo>
                  <a:pt x="17321" y="15445"/>
                  <a:pt x="17294" y="15387"/>
                  <a:pt x="17294" y="15227"/>
                </a:cubicBezTo>
                <a:cubicBezTo>
                  <a:pt x="17293" y="15018"/>
                  <a:pt x="17231" y="14948"/>
                  <a:pt x="16615" y="14477"/>
                </a:cubicBezTo>
                <a:cubicBezTo>
                  <a:pt x="16466" y="14362"/>
                  <a:pt x="16274" y="14181"/>
                  <a:pt x="16188" y="14075"/>
                </a:cubicBezTo>
                <a:cubicBezTo>
                  <a:pt x="16103" y="13968"/>
                  <a:pt x="15946" y="13832"/>
                  <a:pt x="15839" y="13771"/>
                </a:cubicBezTo>
                <a:cubicBezTo>
                  <a:pt x="15732" y="13711"/>
                  <a:pt x="15605" y="13622"/>
                  <a:pt x="15555" y="13574"/>
                </a:cubicBezTo>
                <a:cubicBezTo>
                  <a:pt x="15480" y="13500"/>
                  <a:pt x="15474" y="13472"/>
                  <a:pt x="15518" y="13404"/>
                </a:cubicBezTo>
                <a:cubicBezTo>
                  <a:pt x="15562" y="13335"/>
                  <a:pt x="15598" y="13336"/>
                  <a:pt x="15744" y="13407"/>
                </a:cubicBezTo>
                <a:cubicBezTo>
                  <a:pt x="15839" y="13454"/>
                  <a:pt x="16030" y="13534"/>
                  <a:pt x="16169" y="13586"/>
                </a:cubicBezTo>
                <a:cubicBezTo>
                  <a:pt x="16308" y="13639"/>
                  <a:pt x="16578" y="13751"/>
                  <a:pt x="16770" y="13835"/>
                </a:cubicBezTo>
                <a:cubicBezTo>
                  <a:pt x="17289" y="14062"/>
                  <a:pt x="17921" y="14332"/>
                  <a:pt x="18381" y="14523"/>
                </a:cubicBezTo>
                <a:cubicBezTo>
                  <a:pt x="18605" y="14615"/>
                  <a:pt x="19015" y="14789"/>
                  <a:pt x="19293" y="14909"/>
                </a:cubicBezTo>
                <a:cubicBezTo>
                  <a:pt x="19570" y="15029"/>
                  <a:pt x="20059" y="15234"/>
                  <a:pt x="20379" y="15364"/>
                </a:cubicBezTo>
                <a:cubicBezTo>
                  <a:pt x="20699" y="15495"/>
                  <a:pt x="21031" y="15641"/>
                  <a:pt x="21117" y="15691"/>
                </a:cubicBezTo>
                <a:cubicBezTo>
                  <a:pt x="21315" y="15805"/>
                  <a:pt x="21408" y="15808"/>
                  <a:pt x="21408" y="15700"/>
                </a:cubicBezTo>
                <a:cubicBezTo>
                  <a:pt x="21408" y="15605"/>
                  <a:pt x="21358" y="15575"/>
                  <a:pt x="21099" y="15512"/>
                </a:cubicBezTo>
                <a:cubicBezTo>
                  <a:pt x="21004" y="15489"/>
                  <a:pt x="20830" y="15419"/>
                  <a:pt x="20711" y="15355"/>
                </a:cubicBezTo>
                <a:cubicBezTo>
                  <a:pt x="20592" y="15292"/>
                  <a:pt x="20347" y="15188"/>
                  <a:pt x="20166" y="15124"/>
                </a:cubicBezTo>
                <a:cubicBezTo>
                  <a:pt x="19853" y="15013"/>
                  <a:pt x="19740" y="14965"/>
                  <a:pt x="19235" y="14732"/>
                </a:cubicBezTo>
                <a:cubicBezTo>
                  <a:pt x="19117" y="14679"/>
                  <a:pt x="18934" y="14599"/>
                  <a:pt x="18827" y="14555"/>
                </a:cubicBezTo>
                <a:cubicBezTo>
                  <a:pt x="18720" y="14511"/>
                  <a:pt x="18388" y="14363"/>
                  <a:pt x="18090" y="14227"/>
                </a:cubicBezTo>
                <a:cubicBezTo>
                  <a:pt x="17791" y="14090"/>
                  <a:pt x="17328" y="13896"/>
                  <a:pt x="17061" y="13795"/>
                </a:cubicBezTo>
                <a:cubicBezTo>
                  <a:pt x="16795" y="13694"/>
                  <a:pt x="16410" y="13534"/>
                  <a:pt x="16208" y="13440"/>
                </a:cubicBezTo>
                <a:cubicBezTo>
                  <a:pt x="16005" y="13346"/>
                  <a:pt x="15775" y="13253"/>
                  <a:pt x="15697" y="13235"/>
                </a:cubicBezTo>
                <a:cubicBezTo>
                  <a:pt x="15619" y="13216"/>
                  <a:pt x="15535" y="13162"/>
                  <a:pt x="15510" y="13115"/>
                </a:cubicBezTo>
                <a:cubicBezTo>
                  <a:pt x="15485" y="13068"/>
                  <a:pt x="15330" y="12985"/>
                  <a:pt x="15167" y="12931"/>
                </a:cubicBezTo>
                <a:cubicBezTo>
                  <a:pt x="15003" y="12877"/>
                  <a:pt x="14816" y="12799"/>
                  <a:pt x="14752" y="12756"/>
                </a:cubicBezTo>
                <a:cubicBezTo>
                  <a:pt x="14688" y="12713"/>
                  <a:pt x="14561" y="12661"/>
                  <a:pt x="14469" y="12640"/>
                </a:cubicBezTo>
                <a:cubicBezTo>
                  <a:pt x="14378" y="12618"/>
                  <a:pt x="14239" y="12547"/>
                  <a:pt x="14160" y="12482"/>
                </a:cubicBezTo>
                <a:cubicBezTo>
                  <a:pt x="14081" y="12416"/>
                  <a:pt x="13987" y="12363"/>
                  <a:pt x="13951" y="12363"/>
                </a:cubicBezTo>
                <a:cubicBezTo>
                  <a:pt x="13915" y="12363"/>
                  <a:pt x="13801" y="12298"/>
                  <a:pt x="13698" y="12218"/>
                </a:cubicBezTo>
                <a:cubicBezTo>
                  <a:pt x="13502" y="12067"/>
                  <a:pt x="13048" y="11823"/>
                  <a:pt x="12963" y="11823"/>
                </a:cubicBezTo>
                <a:cubicBezTo>
                  <a:pt x="12936" y="11823"/>
                  <a:pt x="12903" y="11795"/>
                  <a:pt x="12889" y="11762"/>
                </a:cubicBezTo>
                <a:cubicBezTo>
                  <a:pt x="12854" y="11673"/>
                  <a:pt x="13035" y="11587"/>
                  <a:pt x="13287" y="11574"/>
                </a:cubicBezTo>
                <a:cubicBezTo>
                  <a:pt x="13409" y="11568"/>
                  <a:pt x="13589" y="11512"/>
                  <a:pt x="13685" y="11449"/>
                </a:cubicBezTo>
                <a:cubicBezTo>
                  <a:pt x="13781" y="11386"/>
                  <a:pt x="13895" y="11312"/>
                  <a:pt x="13937" y="11284"/>
                </a:cubicBezTo>
                <a:cubicBezTo>
                  <a:pt x="13980" y="11255"/>
                  <a:pt x="14074" y="11217"/>
                  <a:pt x="14145" y="11198"/>
                </a:cubicBezTo>
                <a:cubicBezTo>
                  <a:pt x="14217" y="11179"/>
                  <a:pt x="14341" y="11082"/>
                  <a:pt x="14422" y="10982"/>
                </a:cubicBezTo>
                <a:cubicBezTo>
                  <a:pt x="14503" y="10883"/>
                  <a:pt x="14587" y="10802"/>
                  <a:pt x="14608" y="10802"/>
                </a:cubicBezTo>
                <a:cubicBezTo>
                  <a:pt x="14629" y="10802"/>
                  <a:pt x="14707" y="10699"/>
                  <a:pt x="14781" y="10572"/>
                </a:cubicBezTo>
                <a:cubicBezTo>
                  <a:pt x="14892" y="10382"/>
                  <a:pt x="14920" y="10279"/>
                  <a:pt x="14940" y="9987"/>
                </a:cubicBezTo>
                <a:cubicBezTo>
                  <a:pt x="14975" y="9462"/>
                  <a:pt x="14928" y="8914"/>
                  <a:pt x="14793" y="8308"/>
                </a:cubicBezTo>
                <a:cubicBezTo>
                  <a:pt x="14726" y="8005"/>
                  <a:pt x="14636" y="7944"/>
                  <a:pt x="14675" y="8228"/>
                </a:cubicBezTo>
                <a:cubicBezTo>
                  <a:pt x="14690" y="8339"/>
                  <a:pt x="14727" y="8522"/>
                  <a:pt x="14757" y="8633"/>
                </a:cubicBezTo>
                <a:cubicBezTo>
                  <a:pt x="14823" y="8881"/>
                  <a:pt x="14826" y="9427"/>
                  <a:pt x="14765" y="9839"/>
                </a:cubicBezTo>
                <a:cubicBezTo>
                  <a:pt x="14729" y="10079"/>
                  <a:pt x="14693" y="10171"/>
                  <a:pt x="14596" y="10263"/>
                </a:cubicBezTo>
                <a:cubicBezTo>
                  <a:pt x="14529" y="10328"/>
                  <a:pt x="14412" y="10468"/>
                  <a:pt x="14337" y="10576"/>
                </a:cubicBezTo>
                <a:cubicBezTo>
                  <a:pt x="14114" y="10897"/>
                  <a:pt x="13795" y="11161"/>
                  <a:pt x="13592" y="11193"/>
                </a:cubicBezTo>
                <a:cubicBezTo>
                  <a:pt x="13490" y="11209"/>
                  <a:pt x="13386" y="11242"/>
                  <a:pt x="13362" y="11266"/>
                </a:cubicBezTo>
                <a:cubicBezTo>
                  <a:pt x="13337" y="11291"/>
                  <a:pt x="13229" y="11316"/>
                  <a:pt x="13122" y="11322"/>
                </a:cubicBezTo>
                <a:cubicBezTo>
                  <a:pt x="13016" y="11328"/>
                  <a:pt x="12800" y="11352"/>
                  <a:pt x="12643" y="11375"/>
                </a:cubicBezTo>
                <a:cubicBezTo>
                  <a:pt x="12469" y="11401"/>
                  <a:pt x="12326" y="11393"/>
                  <a:pt x="12275" y="11355"/>
                </a:cubicBezTo>
                <a:cubicBezTo>
                  <a:pt x="12229" y="11320"/>
                  <a:pt x="12025" y="11249"/>
                  <a:pt x="11823" y="11195"/>
                </a:cubicBezTo>
                <a:cubicBezTo>
                  <a:pt x="10797" y="10926"/>
                  <a:pt x="10772" y="10914"/>
                  <a:pt x="10879" y="10729"/>
                </a:cubicBezTo>
                <a:cubicBezTo>
                  <a:pt x="10971" y="10571"/>
                  <a:pt x="11365" y="10164"/>
                  <a:pt x="11480" y="10110"/>
                </a:cubicBezTo>
                <a:cubicBezTo>
                  <a:pt x="11628" y="10039"/>
                  <a:pt x="11667" y="9959"/>
                  <a:pt x="11667" y="9719"/>
                </a:cubicBezTo>
                <a:cubicBezTo>
                  <a:pt x="11667" y="9594"/>
                  <a:pt x="11691" y="9414"/>
                  <a:pt x="11720" y="9321"/>
                </a:cubicBezTo>
                <a:cubicBezTo>
                  <a:pt x="11749" y="9227"/>
                  <a:pt x="11797" y="9072"/>
                  <a:pt x="11827" y="8975"/>
                </a:cubicBezTo>
                <a:cubicBezTo>
                  <a:pt x="11859" y="8870"/>
                  <a:pt x="11969" y="8718"/>
                  <a:pt x="12099" y="8601"/>
                </a:cubicBezTo>
                <a:cubicBezTo>
                  <a:pt x="12305" y="8415"/>
                  <a:pt x="12560" y="8040"/>
                  <a:pt x="12560" y="7922"/>
                </a:cubicBezTo>
                <a:cubicBezTo>
                  <a:pt x="12560" y="7829"/>
                  <a:pt x="12440" y="7680"/>
                  <a:pt x="12365" y="7680"/>
                </a:cubicBezTo>
                <a:cubicBezTo>
                  <a:pt x="12258" y="7680"/>
                  <a:pt x="12234" y="7574"/>
                  <a:pt x="12304" y="7409"/>
                </a:cubicBezTo>
                <a:cubicBezTo>
                  <a:pt x="12338" y="7329"/>
                  <a:pt x="12366" y="7169"/>
                  <a:pt x="12366" y="7052"/>
                </a:cubicBezTo>
                <a:cubicBezTo>
                  <a:pt x="12366" y="6898"/>
                  <a:pt x="12401" y="6778"/>
                  <a:pt x="12493" y="6615"/>
                </a:cubicBezTo>
                <a:cubicBezTo>
                  <a:pt x="12563" y="6491"/>
                  <a:pt x="12721" y="6196"/>
                  <a:pt x="12844" y="5959"/>
                </a:cubicBezTo>
                <a:cubicBezTo>
                  <a:pt x="12967" y="5723"/>
                  <a:pt x="13093" y="5514"/>
                  <a:pt x="13126" y="5495"/>
                </a:cubicBezTo>
                <a:cubicBezTo>
                  <a:pt x="13206" y="5448"/>
                  <a:pt x="13366" y="5619"/>
                  <a:pt x="13436" y="5827"/>
                </a:cubicBezTo>
                <a:cubicBezTo>
                  <a:pt x="13467" y="5920"/>
                  <a:pt x="13532" y="6013"/>
                  <a:pt x="13579" y="6032"/>
                </a:cubicBezTo>
                <a:cubicBezTo>
                  <a:pt x="13627" y="6051"/>
                  <a:pt x="13779" y="6267"/>
                  <a:pt x="13918" y="6511"/>
                </a:cubicBezTo>
                <a:cubicBezTo>
                  <a:pt x="14057" y="6756"/>
                  <a:pt x="14176" y="6931"/>
                  <a:pt x="14183" y="6899"/>
                </a:cubicBezTo>
                <a:cubicBezTo>
                  <a:pt x="14198" y="6829"/>
                  <a:pt x="14004" y="6420"/>
                  <a:pt x="13899" y="6301"/>
                </a:cubicBezTo>
                <a:cubicBezTo>
                  <a:pt x="13856" y="6253"/>
                  <a:pt x="13691" y="6014"/>
                  <a:pt x="13532" y="5771"/>
                </a:cubicBezTo>
                <a:lnTo>
                  <a:pt x="13244" y="5328"/>
                </a:lnTo>
                <a:lnTo>
                  <a:pt x="13373" y="4928"/>
                </a:lnTo>
                <a:cubicBezTo>
                  <a:pt x="13444" y="4708"/>
                  <a:pt x="13531" y="4488"/>
                  <a:pt x="13567" y="4438"/>
                </a:cubicBezTo>
                <a:cubicBezTo>
                  <a:pt x="13603" y="4389"/>
                  <a:pt x="13726" y="4159"/>
                  <a:pt x="13840" y="3928"/>
                </a:cubicBezTo>
                <a:cubicBezTo>
                  <a:pt x="13954" y="3697"/>
                  <a:pt x="14067" y="3481"/>
                  <a:pt x="14090" y="3448"/>
                </a:cubicBezTo>
                <a:cubicBezTo>
                  <a:pt x="14113" y="3415"/>
                  <a:pt x="14182" y="3266"/>
                  <a:pt x="14244" y="3117"/>
                </a:cubicBezTo>
                <a:cubicBezTo>
                  <a:pt x="14306" y="2968"/>
                  <a:pt x="14425" y="2756"/>
                  <a:pt x="14508" y="2644"/>
                </a:cubicBezTo>
                <a:cubicBezTo>
                  <a:pt x="14611" y="2506"/>
                  <a:pt x="14656" y="2401"/>
                  <a:pt x="14648" y="2314"/>
                </a:cubicBezTo>
                <a:cubicBezTo>
                  <a:pt x="14630" y="2125"/>
                  <a:pt x="14573" y="2163"/>
                  <a:pt x="14433" y="2460"/>
                </a:cubicBezTo>
                <a:cubicBezTo>
                  <a:pt x="14230" y="2890"/>
                  <a:pt x="14019" y="3312"/>
                  <a:pt x="13957" y="3415"/>
                </a:cubicBezTo>
                <a:cubicBezTo>
                  <a:pt x="13925" y="3468"/>
                  <a:pt x="13811" y="3683"/>
                  <a:pt x="13704" y="3895"/>
                </a:cubicBezTo>
                <a:cubicBezTo>
                  <a:pt x="13410" y="4477"/>
                  <a:pt x="13137" y="4918"/>
                  <a:pt x="13072" y="4918"/>
                </a:cubicBezTo>
                <a:cubicBezTo>
                  <a:pt x="13040" y="4918"/>
                  <a:pt x="12959" y="4855"/>
                  <a:pt x="12893" y="4779"/>
                </a:cubicBezTo>
                <a:cubicBezTo>
                  <a:pt x="12827" y="4702"/>
                  <a:pt x="12744" y="4623"/>
                  <a:pt x="12709" y="4603"/>
                </a:cubicBezTo>
                <a:cubicBezTo>
                  <a:pt x="12607" y="4545"/>
                  <a:pt x="12688" y="4898"/>
                  <a:pt x="12810" y="5047"/>
                </a:cubicBezTo>
                <a:cubicBezTo>
                  <a:pt x="12864" y="5113"/>
                  <a:pt x="12909" y="5216"/>
                  <a:pt x="12909" y="5275"/>
                </a:cubicBezTo>
                <a:cubicBezTo>
                  <a:pt x="12909" y="5473"/>
                  <a:pt x="12339" y="6583"/>
                  <a:pt x="12129" y="6794"/>
                </a:cubicBezTo>
                <a:cubicBezTo>
                  <a:pt x="11992" y="6931"/>
                  <a:pt x="11927" y="7040"/>
                  <a:pt x="11912" y="7160"/>
                </a:cubicBezTo>
                <a:cubicBezTo>
                  <a:pt x="11899" y="7258"/>
                  <a:pt x="11851" y="7357"/>
                  <a:pt x="11798" y="7394"/>
                </a:cubicBezTo>
                <a:cubicBezTo>
                  <a:pt x="11748" y="7429"/>
                  <a:pt x="11697" y="7508"/>
                  <a:pt x="11685" y="7568"/>
                </a:cubicBezTo>
                <a:cubicBezTo>
                  <a:pt x="11673" y="7628"/>
                  <a:pt x="11572" y="7823"/>
                  <a:pt x="11461" y="8002"/>
                </a:cubicBezTo>
                <a:cubicBezTo>
                  <a:pt x="11351" y="8182"/>
                  <a:pt x="11201" y="8432"/>
                  <a:pt x="11129" y="8560"/>
                </a:cubicBezTo>
                <a:cubicBezTo>
                  <a:pt x="10683" y="9352"/>
                  <a:pt x="10567" y="9541"/>
                  <a:pt x="10546" y="9509"/>
                </a:cubicBezTo>
                <a:cubicBezTo>
                  <a:pt x="10486" y="9415"/>
                  <a:pt x="10586" y="7064"/>
                  <a:pt x="10657" y="6933"/>
                </a:cubicBezTo>
                <a:cubicBezTo>
                  <a:pt x="10689" y="6872"/>
                  <a:pt x="10690" y="6839"/>
                  <a:pt x="10658" y="6809"/>
                </a:cubicBezTo>
                <a:cubicBezTo>
                  <a:pt x="10634" y="6786"/>
                  <a:pt x="10626" y="6723"/>
                  <a:pt x="10640" y="6668"/>
                </a:cubicBezTo>
                <a:cubicBezTo>
                  <a:pt x="10669" y="6559"/>
                  <a:pt x="10693" y="6288"/>
                  <a:pt x="10810" y="4756"/>
                </a:cubicBezTo>
                <a:cubicBezTo>
                  <a:pt x="10853" y="4188"/>
                  <a:pt x="10899" y="3659"/>
                  <a:pt x="10912" y="3580"/>
                </a:cubicBezTo>
                <a:cubicBezTo>
                  <a:pt x="10927" y="3487"/>
                  <a:pt x="10913" y="3410"/>
                  <a:pt x="10870" y="3355"/>
                </a:cubicBezTo>
                <a:cubicBezTo>
                  <a:pt x="10814" y="3282"/>
                  <a:pt x="10798" y="3287"/>
                  <a:pt x="10751" y="3386"/>
                </a:cubicBezTo>
                <a:cubicBezTo>
                  <a:pt x="10721" y="3449"/>
                  <a:pt x="10695" y="3637"/>
                  <a:pt x="10692" y="3804"/>
                </a:cubicBezTo>
                <a:cubicBezTo>
                  <a:pt x="10684" y="4253"/>
                  <a:pt x="10666" y="4546"/>
                  <a:pt x="10623" y="4949"/>
                </a:cubicBezTo>
                <a:cubicBezTo>
                  <a:pt x="10601" y="5147"/>
                  <a:pt x="10574" y="5443"/>
                  <a:pt x="10561" y="5608"/>
                </a:cubicBezTo>
                <a:cubicBezTo>
                  <a:pt x="10549" y="5774"/>
                  <a:pt x="10523" y="5963"/>
                  <a:pt x="10504" y="6029"/>
                </a:cubicBezTo>
                <a:cubicBezTo>
                  <a:pt x="10486" y="6095"/>
                  <a:pt x="10461" y="6198"/>
                  <a:pt x="10449" y="6258"/>
                </a:cubicBezTo>
                <a:cubicBezTo>
                  <a:pt x="10436" y="6318"/>
                  <a:pt x="10413" y="6354"/>
                  <a:pt x="10397" y="6338"/>
                </a:cubicBezTo>
                <a:cubicBezTo>
                  <a:pt x="10359" y="6302"/>
                  <a:pt x="10366" y="1956"/>
                  <a:pt x="10405" y="1426"/>
                </a:cubicBezTo>
                <a:cubicBezTo>
                  <a:pt x="10431" y="1067"/>
                  <a:pt x="10426" y="1015"/>
                  <a:pt x="10356" y="922"/>
                </a:cubicBezTo>
                <a:cubicBezTo>
                  <a:pt x="10312" y="865"/>
                  <a:pt x="10286" y="775"/>
                  <a:pt x="10296" y="722"/>
                </a:cubicBezTo>
                <a:cubicBezTo>
                  <a:pt x="10314" y="638"/>
                  <a:pt x="10311" y="637"/>
                  <a:pt x="10273" y="715"/>
                </a:cubicBezTo>
                <a:cubicBezTo>
                  <a:pt x="10177" y="913"/>
                  <a:pt x="10149" y="1018"/>
                  <a:pt x="10197" y="1001"/>
                </a:cubicBezTo>
                <a:cubicBezTo>
                  <a:pt x="10265" y="979"/>
                  <a:pt x="10309" y="1348"/>
                  <a:pt x="10289" y="1766"/>
                </a:cubicBezTo>
                <a:cubicBezTo>
                  <a:pt x="10279" y="1964"/>
                  <a:pt x="10262" y="2856"/>
                  <a:pt x="10250" y="3747"/>
                </a:cubicBezTo>
                <a:cubicBezTo>
                  <a:pt x="10238" y="4639"/>
                  <a:pt x="10211" y="5652"/>
                  <a:pt x="10189" y="5999"/>
                </a:cubicBezTo>
                <a:cubicBezTo>
                  <a:pt x="10167" y="6345"/>
                  <a:pt x="10148" y="6763"/>
                  <a:pt x="10147" y="6927"/>
                </a:cubicBezTo>
                <a:cubicBezTo>
                  <a:pt x="10146" y="7091"/>
                  <a:pt x="10117" y="7290"/>
                  <a:pt x="10084" y="7368"/>
                </a:cubicBezTo>
                <a:lnTo>
                  <a:pt x="10024" y="7511"/>
                </a:lnTo>
                <a:lnTo>
                  <a:pt x="9956" y="7372"/>
                </a:lnTo>
                <a:cubicBezTo>
                  <a:pt x="9919" y="7296"/>
                  <a:pt x="9896" y="7214"/>
                  <a:pt x="9905" y="7191"/>
                </a:cubicBezTo>
                <a:cubicBezTo>
                  <a:pt x="9915" y="7167"/>
                  <a:pt x="9905" y="7131"/>
                  <a:pt x="9883" y="7110"/>
                </a:cubicBezTo>
                <a:cubicBezTo>
                  <a:pt x="9861" y="7089"/>
                  <a:pt x="9843" y="7017"/>
                  <a:pt x="9843" y="6949"/>
                </a:cubicBezTo>
                <a:cubicBezTo>
                  <a:pt x="9843" y="6880"/>
                  <a:pt x="9810" y="6740"/>
                  <a:pt x="9770" y="6637"/>
                </a:cubicBezTo>
                <a:cubicBezTo>
                  <a:pt x="9729" y="6534"/>
                  <a:pt x="9649" y="6152"/>
                  <a:pt x="9592" y="5789"/>
                </a:cubicBezTo>
                <a:cubicBezTo>
                  <a:pt x="9518" y="5320"/>
                  <a:pt x="9460" y="5084"/>
                  <a:pt x="9393" y="4974"/>
                </a:cubicBezTo>
                <a:lnTo>
                  <a:pt x="9299" y="4819"/>
                </a:lnTo>
                <a:lnTo>
                  <a:pt x="9358" y="4344"/>
                </a:lnTo>
                <a:cubicBezTo>
                  <a:pt x="9424" y="3808"/>
                  <a:pt x="9424" y="3806"/>
                  <a:pt x="9396" y="3849"/>
                </a:cubicBezTo>
                <a:cubicBezTo>
                  <a:pt x="9385" y="3866"/>
                  <a:pt x="9350" y="4094"/>
                  <a:pt x="9319" y="4354"/>
                </a:cubicBezTo>
                <a:cubicBezTo>
                  <a:pt x="9287" y="4615"/>
                  <a:pt x="9236" y="4909"/>
                  <a:pt x="9205" y="5008"/>
                </a:cubicBezTo>
                <a:cubicBezTo>
                  <a:pt x="9175" y="5107"/>
                  <a:pt x="9140" y="5236"/>
                  <a:pt x="9129" y="5294"/>
                </a:cubicBezTo>
                <a:cubicBezTo>
                  <a:pt x="9100" y="5442"/>
                  <a:pt x="9048" y="5424"/>
                  <a:pt x="8970" y="5240"/>
                </a:cubicBezTo>
                <a:cubicBezTo>
                  <a:pt x="8919" y="5119"/>
                  <a:pt x="8898" y="4903"/>
                  <a:pt x="8883" y="4324"/>
                </a:cubicBezTo>
                <a:cubicBezTo>
                  <a:pt x="8872" y="3908"/>
                  <a:pt x="8857" y="3556"/>
                  <a:pt x="8849" y="3543"/>
                </a:cubicBezTo>
                <a:cubicBezTo>
                  <a:pt x="8841" y="3529"/>
                  <a:pt x="8834" y="3760"/>
                  <a:pt x="8834" y="4058"/>
                </a:cubicBezTo>
                <a:cubicBezTo>
                  <a:pt x="8834" y="4355"/>
                  <a:pt x="8823" y="4615"/>
                  <a:pt x="8810" y="4636"/>
                </a:cubicBezTo>
                <a:cubicBezTo>
                  <a:pt x="8764" y="4707"/>
                  <a:pt x="8651" y="4562"/>
                  <a:pt x="8599" y="4365"/>
                </a:cubicBezTo>
                <a:cubicBezTo>
                  <a:pt x="8571" y="4256"/>
                  <a:pt x="8525" y="4146"/>
                  <a:pt x="8497" y="4120"/>
                </a:cubicBezTo>
                <a:cubicBezTo>
                  <a:pt x="8469" y="4093"/>
                  <a:pt x="8446" y="4013"/>
                  <a:pt x="8446" y="3940"/>
                </a:cubicBezTo>
                <a:cubicBezTo>
                  <a:pt x="8446" y="3867"/>
                  <a:pt x="8393" y="3567"/>
                  <a:pt x="8329" y="3272"/>
                </a:cubicBezTo>
                <a:cubicBezTo>
                  <a:pt x="8246" y="2886"/>
                  <a:pt x="8214" y="2624"/>
                  <a:pt x="8214" y="2327"/>
                </a:cubicBezTo>
                <a:cubicBezTo>
                  <a:pt x="8214" y="1928"/>
                  <a:pt x="8211" y="1916"/>
                  <a:pt x="8115" y="1916"/>
                </a:cubicBezTo>
                <a:cubicBezTo>
                  <a:pt x="8061" y="1916"/>
                  <a:pt x="8007" y="1956"/>
                  <a:pt x="7995" y="2004"/>
                </a:cubicBezTo>
                <a:cubicBezTo>
                  <a:pt x="7971" y="2101"/>
                  <a:pt x="8064" y="2593"/>
                  <a:pt x="8178" y="2971"/>
                </a:cubicBezTo>
                <a:cubicBezTo>
                  <a:pt x="8256" y="3228"/>
                  <a:pt x="8275" y="3509"/>
                  <a:pt x="8219" y="3562"/>
                </a:cubicBezTo>
                <a:cubicBezTo>
                  <a:pt x="8178" y="3602"/>
                  <a:pt x="8049" y="3385"/>
                  <a:pt x="7973" y="3147"/>
                </a:cubicBezTo>
                <a:cubicBezTo>
                  <a:pt x="7750" y="2452"/>
                  <a:pt x="7593" y="1924"/>
                  <a:pt x="7593" y="1876"/>
                </a:cubicBezTo>
                <a:cubicBezTo>
                  <a:pt x="7593" y="1844"/>
                  <a:pt x="7560" y="1712"/>
                  <a:pt x="7520" y="1582"/>
                </a:cubicBezTo>
                <a:cubicBezTo>
                  <a:pt x="7480" y="1452"/>
                  <a:pt x="7425" y="1249"/>
                  <a:pt x="7398" y="1130"/>
                </a:cubicBezTo>
                <a:cubicBezTo>
                  <a:pt x="7371" y="1011"/>
                  <a:pt x="7318" y="884"/>
                  <a:pt x="7281" y="848"/>
                </a:cubicBezTo>
                <a:cubicBezTo>
                  <a:pt x="7219" y="788"/>
                  <a:pt x="7217" y="801"/>
                  <a:pt x="7263" y="1035"/>
                </a:cubicBezTo>
                <a:cubicBezTo>
                  <a:pt x="7290" y="1173"/>
                  <a:pt x="7356" y="1434"/>
                  <a:pt x="7409" y="1616"/>
                </a:cubicBezTo>
                <a:cubicBezTo>
                  <a:pt x="7800" y="2941"/>
                  <a:pt x="7940" y="3639"/>
                  <a:pt x="7773" y="3426"/>
                </a:cubicBezTo>
                <a:cubicBezTo>
                  <a:pt x="7748" y="3394"/>
                  <a:pt x="7662" y="3349"/>
                  <a:pt x="7581" y="3325"/>
                </a:cubicBezTo>
                <a:cubicBezTo>
                  <a:pt x="7468" y="3292"/>
                  <a:pt x="7417" y="3307"/>
                  <a:pt x="7358" y="3389"/>
                </a:cubicBezTo>
                <a:cubicBezTo>
                  <a:pt x="7217" y="3587"/>
                  <a:pt x="7262" y="3837"/>
                  <a:pt x="7525" y="4310"/>
                </a:cubicBezTo>
                <a:cubicBezTo>
                  <a:pt x="7586" y="4421"/>
                  <a:pt x="7675" y="4637"/>
                  <a:pt x="7722" y="4790"/>
                </a:cubicBezTo>
                <a:cubicBezTo>
                  <a:pt x="7768" y="4943"/>
                  <a:pt x="7834" y="5109"/>
                  <a:pt x="7868" y="5158"/>
                </a:cubicBezTo>
                <a:cubicBezTo>
                  <a:pt x="7946" y="5271"/>
                  <a:pt x="8104" y="5873"/>
                  <a:pt x="8075" y="5946"/>
                </a:cubicBezTo>
                <a:cubicBezTo>
                  <a:pt x="8063" y="5975"/>
                  <a:pt x="8030" y="5999"/>
                  <a:pt x="8001" y="5999"/>
                </a:cubicBezTo>
                <a:cubicBezTo>
                  <a:pt x="7878" y="5999"/>
                  <a:pt x="7207" y="4781"/>
                  <a:pt x="6976" y="4138"/>
                </a:cubicBezTo>
                <a:cubicBezTo>
                  <a:pt x="6934" y="4022"/>
                  <a:pt x="6779" y="3681"/>
                  <a:pt x="6631" y="3380"/>
                </a:cubicBezTo>
                <a:cubicBezTo>
                  <a:pt x="6482" y="3078"/>
                  <a:pt x="6313" y="2695"/>
                  <a:pt x="6253" y="2527"/>
                </a:cubicBezTo>
                <a:cubicBezTo>
                  <a:pt x="6173" y="2298"/>
                  <a:pt x="6126" y="2224"/>
                  <a:pt x="6066" y="2234"/>
                </a:cubicBezTo>
                <a:cubicBezTo>
                  <a:pt x="6007" y="2243"/>
                  <a:pt x="5925" y="2116"/>
                  <a:pt x="5744" y="1736"/>
                </a:cubicBezTo>
                <a:cubicBezTo>
                  <a:pt x="5611" y="1455"/>
                  <a:pt x="5392" y="1003"/>
                  <a:pt x="5257" y="730"/>
                </a:cubicBezTo>
                <a:cubicBezTo>
                  <a:pt x="5122" y="457"/>
                  <a:pt x="4984" y="175"/>
                  <a:pt x="4951" y="105"/>
                </a:cubicBezTo>
                <a:cubicBezTo>
                  <a:pt x="4917" y="35"/>
                  <a:pt x="4868" y="-11"/>
                  <a:pt x="4842" y="3"/>
                </a:cubicBezTo>
                <a:close/>
                <a:moveTo>
                  <a:pt x="7032" y="115"/>
                </a:moveTo>
                <a:cubicBezTo>
                  <a:pt x="7019" y="115"/>
                  <a:pt x="7037" y="216"/>
                  <a:pt x="7072" y="340"/>
                </a:cubicBezTo>
                <a:cubicBezTo>
                  <a:pt x="7106" y="464"/>
                  <a:pt x="7143" y="600"/>
                  <a:pt x="7155" y="643"/>
                </a:cubicBezTo>
                <a:cubicBezTo>
                  <a:pt x="7166" y="685"/>
                  <a:pt x="7183" y="709"/>
                  <a:pt x="7193" y="693"/>
                </a:cubicBezTo>
                <a:cubicBezTo>
                  <a:pt x="7215" y="660"/>
                  <a:pt x="7063" y="115"/>
                  <a:pt x="7032" y="115"/>
                </a:cubicBezTo>
                <a:close/>
                <a:moveTo>
                  <a:pt x="17" y="175"/>
                </a:moveTo>
                <a:cubicBezTo>
                  <a:pt x="-18" y="175"/>
                  <a:pt x="3" y="257"/>
                  <a:pt x="75" y="400"/>
                </a:cubicBezTo>
                <a:cubicBezTo>
                  <a:pt x="135" y="520"/>
                  <a:pt x="144" y="487"/>
                  <a:pt x="96" y="325"/>
                </a:cubicBezTo>
                <a:cubicBezTo>
                  <a:pt x="71" y="242"/>
                  <a:pt x="36" y="175"/>
                  <a:pt x="17" y="175"/>
                </a:cubicBezTo>
                <a:close/>
                <a:moveTo>
                  <a:pt x="8962" y="2299"/>
                </a:moveTo>
                <a:cubicBezTo>
                  <a:pt x="8958" y="2306"/>
                  <a:pt x="8955" y="2327"/>
                  <a:pt x="8954" y="2362"/>
                </a:cubicBezTo>
                <a:cubicBezTo>
                  <a:pt x="8952" y="2425"/>
                  <a:pt x="8961" y="2460"/>
                  <a:pt x="8974" y="2440"/>
                </a:cubicBezTo>
                <a:cubicBezTo>
                  <a:pt x="8987" y="2420"/>
                  <a:pt x="8988" y="2369"/>
                  <a:pt x="8977" y="2326"/>
                </a:cubicBezTo>
                <a:cubicBezTo>
                  <a:pt x="8971" y="2302"/>
                  <a:pt x="8966" y="2293"/>
                  <a:pt x="8962" y="2299"/>
                </a:cubicBezTo>
                <a:close/>
                <a:moveTo>
                  <a:pt x="4896" y="2765"/>
                </a:moveTo>
                <a:cubicBezTo>
                  <a:pt x="4863" y="2770"/>
                  <a:pt x="4837" y="2816"/>
                  <a:pt x="4837" y="2901"/>
                </a:cubicBezTo>
                <a:cubicBezTo>
                  <a:pt x="4837" y="3007"/>
                  <a:pt x="4870" y="3080"/>
                  <a:pt x="4944" y="3140"/>
                </a:cubicBezTo>
                <a:cubicBezTo>
                  <a:pt x="5003" y="3187"/>
                  <a:pt x="5091" y="3309"/>
                  <a:pt x="5139" y="3411"/>
                </a:cubicBezTo>
                <a:cubicBezTo>
                  <a:pt x="5274" y="3694"/>
                  <a:pt x="5275" y="3634"/>
                  <a:pt x="5142" y="3282"/>
                </a:cubicBezTo>
                <a:cubicBezTo>
                  <a:pt x="5077" y="3109"/>
                  <a:pt x="5010" y="2926"/>
                  <a:pt x="4994" y="2877"/>
                </a:cubicBezTo>
                <a:cubicBezTo>
                  <a:pt x="4968" y="2796"/>
                  <a:pt x="4929" y="2760"/>
                  <a:pt x="4896" y="2765"/>
                </a:cubicBezTo>
                <a:close/>
                <a:moveTo>
                  <a:pt x="8893" y="3166"/>
                </a:moveTo>
                <a:cubicBezTo>
                  <a:pt x="8887" y="3155"/>
                  <a:pt x="8881" y="3193"/>
                  <a:pt x="8881" y="3267"/>
                </a:cubicBezTo>
                <a:cubicBezTo>
                  <a:pt x="8880" y="3366"/>
                  <a:pt x="8888" y="3414"/>
                  <a:pt x="8899" y="3374"/>
                </a:cubicBezTo>
                <a:cubicBezTo>
                  <a:pt x="8909" y="3333"/>
                  <a:pt x="8910" y="3252"/>
                  <a:pt x="8900" y="3193"/>
                </a:cubicBezTo>
                <a:cubicBezTo>
                  <a:pt x="8898" y="3179"/>
                  <a:pt x="8895" y="3170"/>
                  <a:pt x="8893" y="3166"/>
                </a:cubicBezTo>
                <a:close/>
                <a:moveTo>
                  <a:pt x="5252" y="3627"/>
                </a:moveTo>
                <a:lnTo>
                  <a:pt x="5365" y="3852"/>
                </a:lnTo>
                <a:cubicBezTo>
                  <a:pt x="5427" y="3976"/>
                  <a:pt x="5491" y="4078"/>
                  <a:pt x="5507" y="4078"/>
                </a:cubicBezTo>
                <a:cubicBezTo>
                  <a:pt x="5555" y="4078"/>
                  <a:pt x="5542" y="4050"/>
                  <a:pt x="5394" y="3834"/>
                </a:cubicBezTo>
                <a:lnTo>
                  <a:pt x="5252" y="3627"/>
                </a:lnTo>
                <a:close/>
                <a:moveTo>
                  <a:pt x="5575" y="4198"/>
                </a:moveTo>
                <a:cubicBezTo>
                  <a:pt x="5573" y="4201"/>
                  <a:pt x="5584" y="4225"/>
                  <a:pt x="5608" y="4273"/>
                </a:cubicBezTo>
                <a:cubicBezTo>
                  <a:pt x="5659" y="4373"/>
                  <a:pt x="5691" y="4405"/>
                  <a:pt x="5691" y="4355"/>
                </a:cubicBezTo>
                <a:cubicBezTo>
                  <a:pt x="5691" y="4343"/>
                  <a:pt x="5660" y="4295"/>
                  <a:pt x="5623" y="4250"/>
                </a:cubicBezTo>
                <a:cubicBezTo>
                  <a:pt x="5592" y="4213"/>
                  <a:pt x="5577" y="4195"/>
                  <a:pt x="5575" y="4198"/>
                </a:cubicBezTo>
                <a:close/>
                <a:moveTo>
                  <a:pt x="18536" y="4317"/>
                </a:moveTo>
                <a:cubicBezTo>
                  <a:pt x="18524" y="4321"/>
                  <a:pt x="18508" y="4337"/>
                  <a:pt x="18488" y="4368"/>
                </a:cubicBezTo>
                <a:cubicBezTo>
                  <a:pt x="18442" y="4440"/>
                  <a:pt x="18409" y="4531"/>
                  <a:pt x="18141" y="5332"/>
                </a:cubicBezTo>
                <a:cubicBezTo>
                  <a:pt x="18063" y="5567"/>
                  <a:pt x="18005" y="5759"/>
                  <a:pt x="18012" y="5759"/>
                </a:cubicBezTo>
                <a:cubicBezTo>
                  <a:pt x="18032" y="5759"/>
                  <a:pt x="18442" y="4788"/>
                  <a:pt x="18514" y="4567"/>
                </a:cubicBezTo>
                <a:cubicBezTo>
                  <a:pt x="18566" y="4410"/>
                  <a:pt x="18571" y="4307"/>
                  <a:pt x="18536" y="4317"/>
                </a:cubicBezTo>
                <a:close/>
                <a:moveTo>
                  <a:pt x="5828" y="4637"/>
                </a:moveTo>
                <a:cubicBezTo>
                  <a:pt x="5834" y="4665"/>
                  <a:pt x="5900" y="4798"/>
                  <a:pt x="6003" y="4989"/>
                </a:cubicBezTo>
                <a:cubicBezTo>
                  <a:pt x="6141" y="5242"/>
                  <a:pt x="6268" y="5452"/>
                  <a:pt x="6287" y="5454"/>
                </a:cubicBezTo>
                <a:cubicBezTo>
                  <a:pt x="6325" y="5460"/>
                  <a:pt x="5976" y="4826"/>
                  <a:pt x="5843" y="4648"/>
                </a:cubicBezTo>
                <a:cubicBezTo>
                  <a:pt x="5830" y="4632"/>
                  <a:pt x="5826" y="4628"/>
                  <a:pt x="5828" y="4637"/>
                </a:cubicBezTo>
                <a:close/>
                <a:moveTo>
                  <a:pt x="12381" y="5423"/>
                </a:moveTo>
                <a:cubicBezTo>
                  <a:pt x="12307" y="5429"/>
                  <a:pt x="12105" y="5570"/>
                  <a:pt x="11881" y="5777"/>
                </a:cubicBezTo>
                <a:cubicBezTo>
                  <a:pt x="11795" y="5855"/>
                  <a:pt x="11673" y="5963"/>
                  <a:pt x="11609" y="6017"/>
                </a:cubicBezTo>
                <a:cubicBezTo>
                  <a:pt x="11438" y="6160"/>
                  <a:pt x="11527" y="6140"/>
                  <a:pt x="11712" y="5994"/>
                </a:cubicBezTo>
                <a:cubicBezTo>
                  <a:pt x="11840" y="5893"/>
                  <a:pt x="12291" y="5704"/>
                  <a:pt x="12414" y="5700"/>
                </a:cubicBezTo>
                <a:cubicBezTo>
                  <a:pt x="12457" y="5698"/>
                  <a:pt x="12450" y="5471"/>
                  <a:pt x="12405" y="5429"/>
                </a:cubicBezTo>
                <a:cubicBezTo>
                  <a:pt x="12400" y="5424"/>
                  <a:pt x="12392" y="5423"/>
                  <a:pt x="12381" y="5423"/>
                </a:cubicBezTo>
                <a:close/>
                <a:moveTo>
                  <a:pt x="17850" y="6082"/>
                </a:moveTo>
                <a:cubicBezTo>
                  <a:pt x="17847" y="6082"/>
                  <a:pt x="17842" y="6084"/>
                  <a:pt x="17837" y="6089"/>
                </a:cubicBezTo>
                <a:cubicBezTo>
                  <a:pt x="17816" y="6109"/>
                  <a:pt x="17799" y="6152"/>
                  <a:pt x="17799" y="6183"/>
                </a:cubicBezTo>
                <a:cubicBezTo>
                  <a:pt x="17799" y="6269"/>
                  <a:pt x="17827" y="6250"/>
                  <a:pt x="17852" y="6146"/>
                </a:cubicBezTo>
                <a:cubicBezTo>
                  <a:pt x="17862" y="6106"/>
                  <a:pt x="17861" y="6082"/>
                  <a:pt x="17850" y="6082"/>
                </a:cubicBezTo>
                <a:close/>
                <a:moveTo>
                  <a:pt x="14452" y="7440"/>
                </a:moveTo>
                <a:cubicBezTo>
                  <a:pt x="14392" y="7440"/>
                  <a:pt x="14425" y="7646"/>
                  <a:pt x="14507" y="7781"/>
                </a:cubicBezTo>
                <a:cubicBezTo>
                  <a:pt x="14553" y="7858"/>
                  <a:pt x="14600" y="7907"/>
                  <a:pt x="14610" y="7891"/>
                </a:cubicBezTo>
                <a:cubicBezTo>
                  <a:pt x="14635" y="7852"/>
                  <a:pt x="14491" y="7440"/>
                  <a:pt x="14452" y="7440"/>
                </a:cubicBezTo>
                <a:close/>
                <a:moveTo>
                  <a:pt x="3864" y="8708"/>
                </a:moveTo>
                <a:cubicBezTo>
                  <a:pt x="3850" y="8708"/>
                  <a:pt x="3835" y="8711"/>
                  <a:pt x="3821" y="8720"/>
                </a:cubicBezTo>
                <a:cubicBezTo>
                  <a:pt x="3790" y="8739"/>
                  <a:pt x="3799" y="8753"/>
                  <a:pt x="3844" y="8756"/>
                </a:cubicBezTo>
                <a:cubicBezTo>
                  <a:pt x="3885" y="8759"/>
                  <a:pt x="3909" y="8744"/>
                  <a:pt x="3896" y="8724"/>
                </a:cubicBezTo>
                <a:cubicBezTo>
                  <a:pt x="3889" y="8714"/>
                  <a:pt x="3877" y="8709"/>
                  <a:pt x="3864" y="8708"/>
                </a:cubicBezTo>
                <a:close/>
                <a:moveTo>
                  <a:pt x="4019" y="8768"/>
                </a:moveTo>
                <a:cubicBezTo>
                  <a:pt x="4006" y="8767"/>
                  <a:pt x="3990" y="8771"/>
                  <a:pt x="3976" y="8780"/>
                </a:cubicBezTo>
                <a:cubicBezTo>
                  <a:pt x="3945" y="8799"/>
                  <a:pt x="3954" y="8813"/>
                  <a:pt x="4000" y="8816"/>
                </a:cubicBezTo>
                <a:cubicBezTo>
                  <a:pt x="4041" y="8819"/>
                  <a:pt x="4064" y="8805"/>
                  <a:pt x="4051" y="8785"/>
                </a:cubicBezTo>
                <a:cubicBezTo>
                  <a:pt x="4045" y="8775"/>
                  <a:pt x="4033" y="8769"/>
                  <a:pt x="4019" y="8768"/>
                </a:cubicBezTo>
                <a:close/>
                <a:moveTo>
                  <a:pt x="5586" y="8856"/>
                </a:moveTo>
                <a:cubicBezTo>
                  <a:pt x="5552" y="8852"/>
                  <a:pt x="5552" y="8869"/>
                  <a:pt x="5579" y="8919"/>
                </a:cubicBezTo>
                <a:cubicBezTo>
                  <a:pt x="5627" y="9008"/>
                  <a:pt x="5787" y="9035"/>
                  <a:pt x="5752" y="8948"/>
                </a:cubicBezTo>
                <a:cubicBezTo>
                  <a:pt x="5740" y="8919"/>
                  <a:pt x="5687" y="8882"/>
                  <a:pt x="5633" y="8866"/>
                </a:cubicBezTo>
                <a:cubicBezTo>
                  <a:pt x="5613" y="8860"/>
                  <a:pt x="5598" y="8857"/>
                  <a:pt x="5586" y="8856"/>
                </a:cubicBezTo>
                <a:close/>
                <a:moveTo>
                  <a:pt x="7161" y="13512"/>
                </a:moveTo>
                <a:cubicBezTo>
                  <a:pt x="7140" y="13502"/>
                  <a:pt x="7025" y="13536"/>
                  <a:pt x="6661" y="13651"/>
                </a:cubicBezTo>
                <a:cubicBezTo>
                  <a:pt x="6416" y="13729"/>
                  <a:pt x="6252" y="13796"/>
                  <a:pt x="6298" y="13799"/>
                </a:cubicBezTo>
                <a:cubicBezTo>
                  <a:pt x="6399" y="13805"/>
                  <a:pt x="7128" y="13583"/>
                  <a:pt x="7158" y="13537"/>
                </a:cubicBezTo>
                <a:cubicBezTo>
                  <a:pt x="7166" y="13524"/>
                  <a:pt x="7169" y="13516"/>
                  <a:pt x="7161" y="13512"/>
                </a:cubicBezTo>
                <a:close/>
                <a:moveTo>
                  <a:pt x="5685" y="13609"/>
                </a:moveTo>
                <a:cubicBezTo>
                  <a:pt x="5664" y="13614"/>
                  <a:pt x="5637" y="13623"/>
                  <a:pt x="5603" y="13635"/>
                </a:cubicBezTo>
                <a:cubicBezTo>
                  <a:pt x="5519" y="13664"/>
                  <a:pt x="5389" y="13727"/>
                  <a:pt x="5313" y="13777"/>
                </a:cubicBezTo>
                <a:cubicBezTo>
                  <a:pt x="5130" y="13895"/>
                  <a:pt x="4472" y="14165"/>
                  <a:pt x="4367" y="14165"/>
                </a:cubicBezTo>
                <a:cubicBezTo>
                  <a:pt x="4303" y="14165"/>
                  <a:pt x="4294" y="14182"/>
                  <a:pt x="4328" y="14245"/>
                </a:cubicBezTo>
                <a:cubicBezTo>
                  <a:pt x="4352" y="14289"/>
                  <a:pt x="4358" y="14346"/>
                  <a:pt x="4342" y="14371"/>
                </a:cubicBezTo>
                <a:cubicBezTo>
                  <a:pt x="4265" y="14494"/>
                  <a:pt x="5121" y="14264"/>
                  <a:pt x="5303" y="14113"/>
                </a:cubicBezTo>
                <a:cubicBezTo>
                  <a:pt x="5335" y="14086"/>
                  <a:pt x="5501" y="14026"/>
                  <a:pt x="5671" y="13980"/>
                </a:cubicBezTo>
                <a:cubicBezTo>
                  <a:pt x="5916" y="13913"/>
                  <a:pt x="5957" y="13888"/>
                  <a:pt x="5865" y="13863"/>
                </a:cubicBezTo>
                <a:cubicBezTo>
                  <a:pt x="5779" y="13839"/>
                  <a:pt x="5750" y="13799"/>
                  <a:pt x="5752" y="13706"/>
                </a:cubicBezTo>
                <a:cubicBezTo>
                  <a:pt x="5754" y="13621"/>
                  <a:pt x="5747" y="13596"/>
                  <a:pt x="5685" y="13609"/>
                </a:cubicBezTo>
                <a:close/>
                <a:moveTo>
                  <a:pt x="1059" y="14229"/>
                </a:moveTo>
                <a:cubicBezTo>
                  <a:pt x="962" y="14225"/>
                  <a:pt x="954" y="14237"/>
                  <a:pt x="997" y="14317"/>
                </a:cubicBezTo>
                <a:cubicBezTo>
                  <a:pt x="1024" y="14368"/>
                  <a:pt x="1072" y="14395"/>
                  <a:pt x="1102" y="14377"/>
                </a:cubicBezTo>
                <a:cubicBezTo>
                  <a:pt x="1132" y="14359"/>
                  <a:pt x="1239" y="14341"/>
                  <a:pt x="1338" y="14337"/>
                </a:cubicBezTo>
                <a:lnTo>
                  <a:pt x="1519" y="14329"/>
                </a:lnTo>
                <a:lnTo>
                  <a:pt x="1345" y="14282"/>
                </a:lnTo>
                <a:cubicBezTo>
                  <a:pt x="1249" y="14255"/>
                  <a:pt x="1120" y="14231"/>
                  <a:pt x="1059" y="14229"/>
                </a:cubicBezTo>
                <a:close/>
                <a:moveTo>
                  <a:pt x="17663" y="15728"/>
                </a:moveTo>
                <a:cubicBezTo>
                  <a:pt x="17642" y="15728"/>
                  <a:pt x="17650" y="15754"/>
                  <a:pt x="17682" y="15786"/>
                </a:cubicBezTo>
                <a:cubicBezTo>
                  <a:pt x="17714" y="15818"/>
                  <a:pt x="17758" y="15844"/>
                  <a:pt x="17779" y="15844"/>
                </a:cubicBezTo>
                <a:cubicBezTo>
                  <a:pt x="17800" y="15844"/>
                  <a:pt x="17792" y="15818"/>
                  <a:pt x="17760" y="15786"/>
                </a:cubicBezTo>
                <a:cubicBezTo>
                  <a:pt x="17728" y="15754"/>
                  <a:pt x="17684" y="15728"/>
                  <a:pt x="17663" y="15728"/>
                </a:cubicBezTo>
                <a:close/>
                <a:moveTo>
                  <a:pt x="17848" y="15852"/>
                </a:moveTo>
                <a:cubicBezTo>
                  <a:pt x="17838" y="15851"/>
                  <a:pt x="17836" y="15857"/>
                  <a:pt x="17842" y="15868"/>
                </a:cubicBezTo>
                <a:cubicBezTo>
                  <a:pt x="17868" y="15913"/>
                  <a:pt x="18375" y="16254"/>
                  <a:pt x="18749" y="16480"/>
                </a:cubicBezTo>
                <a:cubicBezTo>
                  <a:pt x="19013" y="16638"/>
                  <a:pt x="19032" y="16646"/>
                  <a:pt x="18980" y="16575"/>
                </a:cubicBezTo>
                <a:cubicBezTo>
                  <a:pt x="18960" y="16548"/>
                  <a:pt x="18839" y="16462"/>
                  <a:pt x="18711" y="16385"/>
                </a:cubicBezTo>
                <a:cubicBezTo>
                  <a:pt x="18583" y="16309"/>
                  <a:pt x="18459" y="16223"/>
                  <a:pt x="18435" y="16196"/>
                </a:cubicBezTo>
                <a:cubicBezTo>
                  <a:pt x="18411" y="16168"/>
                  <a:pt x="18297" y="16094"/>
                  <a:pt x="18182" y="16031"/>
                </a:cubicBezTo>
                <a:cubicBezTo>
                  <a:pt x="18067" y="15969"/>
                  <a:pt x="17939" y="15897"/>
                  <a:pt x="17896" y="15872"/>
                </a:cubicBezTo>
                <a:cubicBezTo>
                  <a:pt x="17874" y="15859"/>
                  <a:pt x="17858" y="15853"/>
                  <a:pt x="17848" y="15852"/>
                </a:cubicBezTo>
                <a:close/>
                <a:moveTo>
                  <a:pt x="19246" y="16754"/>
                </a:moveTo>
                <a:cubicBezTo>
                  <a:pt x="19230" y="16755"/>
                  <a:pt x="19276" y="16802"/>
                  <a:pt x="19390" y="16896"/>
                </a:cubicBezTo>
                <a:cubicBezTo>
                  <a:pt x="19486" y="16976"/>
                  <a:pt x="19591" y="17040"/>
                  <a:pt x="19623" y="17040"/>
                </a:cubicBezTo>
                <a:cubicBezTo>
                  <a:pt x="19655" y="17039"/>
                  <a:pt x="19587" y="16973"/>
                  <a:pt x="19472" y="16893"/>
                </a:cubicBezTo>
                <a:cubicBezTo>
                  <a:pt x="19339" y="16799"/>
                  <a:pt x="19262" y="16754"/>
                  <a:pt x="19246" y="16754"/>
                </a:cubicBezTo>
                <a:close/>
                <a:moveTo>
                  <a:pt x="11660" y="16956"/>
                </a:moveTo>
                <a:lnTo>
                  <a:pt x="11684" y="17165"/>
                </a:lnTo>
                <a:cubicBezTo>
                  <a:pt x="11697" y="17280"/>
                  <a:pt x="11740" y="17482"/>
                  <a:pt x="11780" y="17615"/>
                </a:cubicBezTo>
                <a:cubicBezTo>
                  <a:pt x="11819" y="17748"/>
                  <a:pt x="11863" y="17908"/>
                  <a:pt x="11877" y="17971"/>
                </a:cubicBezTo>
                <a:cubicBezTo>
                  <a:pt x="11891" y="18033"/>
                  <a:pt x="11911" y="18070"/>
                  <a:pt x="11922" y="18052"/>
                </a:cubicBezTo>
                <a:cubicBezTo>
                  <a:pt x="11948" y="18012"/>
                  <a:pt x="11811" y="17377"/>
                  <a:pt x="11725" y="17136"/>
                </a:cubicBezTo>
                <a:lnTo>
                  <a:pt x="11660" y="16956"/>
                </a:lnTo>
                <a:close/>
                <a:moveTo>
                  <a:pt x="19894" y="17171"/>
                </a:moveTo>
                <a:cubicBezTo>
                  <a:pt x="19856" y="17173"/>
                  <a:pt x="19863" y="17192"/>
                  <a:pt x="19914" y="17226"/>
                </a:cubicBezTo>
                <a:cubicBezTo>
                  <a:pt x="20020" y="17297"/>
                  <a:pt x="20081" y="17297"/>
                  <a:pt x="20010" y="17226"/>
                </a:cubicBezTo>
                <a:cubicBezTo>
                  <a:pt x="19978" y="17194"/>
                  <a:pt x="19926" y="17169"/>
                  <a:pt x="19894" y="17171"/>
                </a:cubicBezTo>
                <a:close/>
                <a:moveTo>
                  <a:pt x="20181" y="17364"/>
                </a:moveTo>
                <a:cubicBezTo>
                  <a:pt x="20171" y="17378"/>
                  <a:pt x="20404" y="17546"/>
                  <a:pt x="20698" y="17737"/>
                </a:cubicBezTo>
                <a:cubicBezTo>
                  <a:pt x="20994" y="17929"/>
                  <a:pt x="21268" y="18147"/>
                  <a:pt x="21311" y="18224"/>
                </a:cubicBezTo>
                <a:cubicBezTo>
                  <a:pt x="21418" y="18416"/>
                  <a:pt x="21582" y="18395"/>
                  <a:pt x="21582" y="18187"/>
                </a:cubicBezTo>
                <a:cubicBezTo>
                  <a:pt x="21582" y="18049"/>
                  <a:pt x="21566" y="18035"/>
                  <a:pt x="21365" y="18007"/>
                </a:cubicBezTo>
                <a:cubicBezTo>
                  <a:pt x="21246" y="17990"/>
                  <a:pt x="21123" y="17947"/>
                  <a:pt x="21093" y="17910"/>
                </a:cubicBezTo>
                <a:cubicBezTo>
                  <a:pt x="21063" y="17874"/>
                  <a:pt x="20960" y="17801"/>
                  <a:pt x="20864" y="17749"/>
                </a:cubicBezTo>
                <a:cubicBezTo>
                  <a:pt x="20768" y="17697"/>
                  <a:pt x="20579" y="17583"/>
                  <a:pt x="20443" y="17496"/>
                </a:cubicBezTo>
                <a:cubicBezTo>
                  <a:pt x="20308" y="17408"/>
                  <a:pt x="20190" y="17349"/>
                  <a:pt x="20181" y="17364"/>
                </a:cubicBezTo>
                <a:close/>
                <a:moveTo>
                  <a:pt x="7353" y="17678"/>
                </a:moveTo>
                <a:cubicBezTo>
                  <a:pt x="7322" y="17685"/>
                  <a:pt x="7196" y="17947"/>
                  <a:pt x="7126" y="18159"/>
                </a:cubicBezTo>
                <a:cubicBezTo>
                  <a:pt x="7086" y="18281"/>
                  <a:pt x="7079" y="18346"/>
                  <a:pt x="7107" y="18329"/>
                </a:cubicBezTo>
                <a:cubicBezTo>
                  <a:pt x="7132" y="18314"/>
                  <a:pt x="7177" y="18207"/>
                  <a:pt x="7206" y="18091"/>
                </a:cubicBezTo>
                <a:cubicBezTo>
                  <a:pt x="7235" y="17976"/>
                  <a:pt x="7282" y="17852"/>
                  <a:pt x="7309" y="17817"/>
                </a:cubicBezTo>
                <a:cubicBezTo>
                  <a:pt x="7337" y="17781"/>
                  <a:pt x="7360" y="17725"/>
                  <a:pt x="7360" y="17691"/>
                </a:cubicBezTo>
                <a:cubicBezTo>
                  <a:pt x="7360" y="17681"/>
                  <a:pt x="7357" y="17677"/>
                  <a:pt x="7353" y="1767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" name="HiggsGRID.mp4">
            <a:hlinkClick r:id="" action="ppaction://media"/>
            <a:extLst>
              <a:ext uri="{FF2B5EF4-FFF2-40B4-BE49-F238E27FC236}">
                <a16:creationId xmlns:a16="http://schemas.microsoft.com/office/drawing/2014/main" id="{D28BD571-2A8D-0247-A42F-131AF8AA53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15106" y="973962"/>
            <a:ext cx="6502400" cy="3657600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6C53206D-D373-2D46-8F5F-6307C4A15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5254" y="5580420"/>
            <a:ext cx="4608286" cy="60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kern="0" dirty="0">
                <a:solidFill>
                  <a:srgbClr val="FFFFFF"/>
                </a:solidFill>
                <a:latin typeface="Tahoma"/>
              </a:rPr>
              <a:t>Particle Collisions</a:t>
            </a:r>
            <a:endParaRPr kumimoji="0" lang="en-US" sz="28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9001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Elementary Particles</a:t>
            </a:r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4662489" y="814388"/>
            <a:ext cx="1190625" cy="4519612"/>
            <a:chOff x="1977" y="513"/>
            <a:chExt cx="750" cy="2847"/>
          </a:xfrm>
        </p:grpSpPr>
        <p:sp>
          <p:nvSpPr>
            <p:cNvPr id="644099" name="Text Box 3"/>
            <p:cNvSpPr txBox="1">
              <a:spLocks noChangeArrowheads="1"/>
            </p:cNvSpPr>
            <p:nvPr/>
          </p:nvSpPr>
          <p:spPr bwMode="auto">
            <a:xfrm>
              <a:off x="2000" y="513"/>
              <a:ext cx="720" cy="29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u="sng" dirty="0">
                  <a:solidFill>
                    <a:srgbClr val="FFFF99"/>
                  </a:solidFill>
                  <a:latin typeface="Tahoma" pitchFamily="34" charset="0"/>
                </a:rPr>
                <a:t>Charge</a:t>
              </a:r>
              <a:endPara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44100" name="Text Box 4"/>
            <p:cNvSpPr txBox="1">
              <a:spLocks noChangeArrowheads="1"/>
            </p:cNvSpPr>
            <p:nvPr/>
          </p:nvSpPr>
          <p:spPr bwMode="auto">
            <a:xfrm>
              <a:off x="1977" y="935"/>
              <a:ext cx="75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+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2/3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e</a:t>
              </a:r>
            </a:p>
          </p:txBody>
        </p:sp>
        <p:sp>
          <p:nvSpPr>
            <p:cNvPr id="644101" name="Text Box 5"/>
            <p:cNvSpPr txBox="1">
              <a:spLocks noChangeArrowheads="1"/>
            </p:cNvSpPr>
            <p:nvPr/>
          </p:nvSpPr>
          <p:spPr bwMode="auto">
            <a:xfrm>
              <a:off x="2018" y="1498"/>
              <a:ext cx="668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-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1/3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e</a:t>
              </a:r>
            </a:p>
          </p:txBody>
        </p:sp>
        <p:sp>
          <p:nvSpPr>
            <p:cNvPr id="644102" name="Text Box 6"/>
            <p:cNvSpPr txBox="1">
              <a:spLocks noChangeArrowheads="1"/>
            </p:cNvSpPr>
            <p:nvPr/>
          </p:nvSpPr>
          <p:spPr bwMode="auto">
            <a:xfrm>
              <a:off x="2042" y="2503"/>
              <a:ext cx="49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-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1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e</a:t>
              </a:r>
            </a:p>
          </p:txBody>
        </p:sp>
        <p:sp>
          <p:nvSpPr>
            <p:cNvPr id="644103" name="Text Box 7"/>
            <p:cNvSpPr txBox="1">
              <a:spLocks noChangeArrowheads="1"/>
            </p:cNvSpPr>
            <p:nvPr/>
          </p:nvSpPr>
          <p:spPr bwMode="auto">
            <a:xfrm>
              <a:off x="2106" y="3033"/>
              <a:ext cx="479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0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e </a:t>
              </a:r>
            </a:p>
          </p:txBody>
        </p:sp>
      </p:grpSp>
      <p:sp>
        <p:nvSpPr>
          <p:cNvPr id="644143" name="Text Box 47"/>
          <p:cNvSpPr txBox="1">
            <a:spLocks noChangeArrowheads="1"/>
          </p:cNvSpPr>
          <p:nvPr/>
        </p:nvSpPr>
        <p:spPr bwMode="auto">
          <a:xfrm rot="16200000">
            <a:off x="1167607" y="1961357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quarks</a:t>
            </a:r>
          </a:p>
        </p:txBody>
      </p:sp>
      <p:sp>
        <p:nvSpPr>
          <p:cNvPr id="644144" name="Text Box 48"/>
          <p:cNvSpPr txBox="1">
            <a:spLocks noChangeArrowheads="1"/>
          </p:cNvSpPr>
          <p:nvPr/>
        </p:nvSpPr>
        <p:spPr bwMode="auto">
          <a:xfrm>
            <a:off x="1524000" y="390525"/>
            <a:ext cx="1772793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Generation:</a:t>
            </a:r>
          </a:p>
        </p:txBody>
      </p:sp>
      <p:sp>
        <p:nvSpPr>
          <p:cNvPr id="644145" name="Text Box 49"/>
          <p:cNvSpPr txBox="1">
            <a:spLocks noChangeArrowheads="1"/>
          </p:cNvSpPr>
          <p:nvPr/>
        </p:nvSpPr>
        <p:spPr bwMode="auto">
          <a:xfrm rot="16200000">
            <a:off x="1127126" y="4459288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leptons</a:t>
            </a:r>
          </a:p>
        </p:txBody>
      </p:sp>
      <p:sp>
        <p:nvSpPr>
          <p:cNvPr id="644146" name="Text Box 50"/>
          <p:cNvSpPr txBox="1">
            <a:spLocks noChangeArrowheads="1"/>
          </p:cNvSpPr>
          <p:nvPr/>
        </p:nvSpPr>
        <p:spPr bwMode="auto">
          <a:xfrm>
            <a:off x="2803525" y="5834064"/>
            <a:ext cx="1351652" cy="584775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Matter</a:t>
            </a:r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2082800" y="793751"/>
            <a:ext cx="808038" cy="4868863"/>
            <a:chOff x="352" y="500"/>
            <a:chExt cx="509" cy="3067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50" y="910"/>
              <a:ext cx="344" cy="463"/>
              <a:chOff x="306" y="838"/>
              <a:chExt cx="344" cy="463"/>
            </a:xfrm>
          </p:grpSpPr>
          <p:sp>
            <p:nvSpPr>
              <p:cNvPr id="644105" name="Oval 9"/>
              <p:cNvSpPr>
                <a:spLocks noChangeArrowheads="1"/>
              </p:cNvSpPr>
              <p:nvPr/>
            </p:nvSpPr>
            <p:spPr bwMode="auto">
              <a:xfrm>
                <a:off x="306" y="838"/>
                <a:ext cx="344" cy="463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44106" name="Rectangle 10"/>
              <p:cNvSpPr>
                <a:spLocks noChangeArrowheads="1"/>
              </p:cNvSpPr>
              <p:nvPr/>
            </p:nvSpPr>
            <p:spPr bwMode="auto">
              <a:xfrm>
                <a:off x="327" y="871"/>
                <a:ext cx="280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u</a:t>
                </a: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445" y="1474"/>
              <a:ext cx="344" cy="463"/>
              <a:chOff x="301" y="1447"/>
              <a:chExt cx="344" cy="463"/>
            </a:xfrm>
          </p:grpSpPr>
          <p:sp>
            <p:nvSpPr>
              <p:cNvPr id="644108" name="Oval 12"/>
              <p:cNvSpPr>
                <a:spLocks noChangeArrowheads="1"/>
              </p:cNvSpPr>
              <p:nvPr/>
            </p:nvSpPr>
            <p:spPr bwMode="auto">
              <a:xfrm>
                <a:off x="301" y="1447"/>
                <a:ext cx="344" cy="463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44109" name="Text Box 13"/>
              <p:cNvSpPr txBox="1">
                <a:spLocks noChangeArrowheads="1"/>
              </p:cNvSpPr>
              <p:nvPr/>
            </p:nvSpPr>
            <p:spPr bwMode="auto">
              <a:xfrm>
                <a:off x="332" y="1473"/>
                <a:ext cx="277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644122" name="Text Box 26"/>
            <p:cNvSpPr txBox="1">
              <a:spLocks noChangeArrowheads="1"/>
            </p:cNvSpPr>
            <p:nvPr/>
          </p:nvSpPr>
          <p:spPr bwMode="auto">
            <a:xfrm>
              <a:off x="523" y="500"/>
              <a:ext cx="20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I</a:t>
              </a:r>
            </a:p>
          </p:txBody>
        </p: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452" y="2461"/>
              <a:ext cx="344" cy="463"/>
              <a:chOff x="317" y="2398"/>
              <a:chExt cx="344" cy="463"/>
            </a:xfrm>
          </p:grpSpPr>
          <p:sp>
            <p:nvSpPr>
              <p:cNvPr id="644126" name="Oval 30"/>
              <p:cNvSpPr>
                <a:spLocks noChangeArrowheads="1"/>
              </p:cNvSpPr>
              <p:nvPr/>
            </p:nvSpPr>
            <p:spPr bwMode="auto">
              <a:xfrm>
                <a:off x="317" y="2398"/>
                <a:ext cx="344" cy="463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44127" name="Text Box 31"/>
              <p:cNvSpPr txBox="1">
                <a:spLocks noChangeArrowheads="1"/>
              </p:cNvSpPr>
              <p:nvPr/>
            </p:nvSpPr>
            <p:spPr bwMode="auto">
              <a:xfrm>
                <a:off x="341" y="2431"/>
                <a:ext cx="268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428" y="2965"/>
              <a:ext cx="370" cy="483"/>
              <a:chOff x="311" y="2983"/>
              <a:chExt cx="370" cy="483"/>
            </a:xfrm>
          </p:grpSpPr>
          <p:sp>
            <p:nvSpPr>
              <p:cNvPr id="644135" name="Oval 39"/>
              <p:cNvSpPr>
                <a:spLocks noChangeArrowheads="1"/>
              </p:cNvSpPr>
              <p:nvPr/>
            </p:nvSpPr>
            <p:spPr bwMode="auto">
              <a:xfrm>
                <a:off x="337" y="3003"/>
                <a:ext cx="344" cy="463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44136" name="Text Box 40"/>
              <p:cNvSpPr txBox="1">
                <a:spLocks noChangeArrowheads="1"/>
              </p:cNvSpPr>
              <p:nvPr/>
            </p:nvSpPr>
            <p:spPr bwMode="auto">
              <a:xfrm>
                <a:off x="311" y="2983"/>
                <a:ext cx="364" cy="404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Symbol" pitchFamily="18" charset="2"/>
                    <a:ea typeface="+mn-ea"/>
                    <a:cs typeface="+mn-cs"/>
                  </a:rPr>
                  <a:t>n</a:t>
                </a:r>
                <a:r>
                  <a:rPr kumimoji="0" lang="en-US" sz="3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e</a:t>
                </a: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44152" name="Text Box 56"/>
            <p:cNvSpPr txBox="1">
              <a:spLocks noChangeArrowheads="1"/>
            </p:cNvSpPr>
            <p:nvPr/>
          </p:nvSpPr>
          <p:spPr bwMode="auto">
            <a:xfrm>
              <a:off x="367" y="280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(1895)</a:t>
              </a:r>
            </a:p>
          </p:txBody>
        </p:sp>
        <p:sp>
          <p:nvSpPr>
            <p:cNvPr id="644147" name="Text Box 51"/>
            <p:cNvSpPr txBox="1">
              <a:spLocks noChangeArrowheads="1"/>
            </p:cNvSpPr>
            <p:nvPr/>
          </p:nvSpPr>
          <p:spPr bwMode="auto">
            <a:xfrm>
              <a:off x="352" y="3355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(1956)</a:t>
              </a:r>
            </a:p>
          </p:txBody>
        </p:sp>
      </p:grp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3744914" y="793751"/>
            <a:ext cx="814387" cy="4862513"/>
            <a:chOff x="1399" y="500"/>
            <a:chExt cx="513" cy="3063"/>
          </a:xfrm>
        </p:grpSpPr>
        <p:grpSp>
          <p:nvGrpSpPr>
            <p:cNvPr id="9" name="Group 64"/>
            <p:cNvGrpSpPr>
              <a:grpSpLocks/>
            </p:cNvGrpSpPr>
            <p:nvPr/>
          </p:nvGrpSpPr>
          <p:grpSpPr bwMode="auto">
            <a:xfrm>
              <a:off x="1428" y="500"/>
              <a:ext cx="424" cy="2960"/>
              <a:chOff x="1428" y="500"/>
              <a:chExt cx="424" cy="2960"/>
            </a:xfrm>
          </p:grpSpPr>
          <p:grpSp>
            <p:nvGrpSpPr>
              <p:cNvPr id="10" name="Group 20"/>
              <p:cNvGrpSpPr>
                <a:grpSpLocks/>
              </p:cNvGrpSpPr>
              <p:nvPr/>
            </p:nvGrpSpPr>
            <p:grpSpPr bwMode="auto">
              <a:xfrm>
                <a:off x="1474" y="916"/>
                <a:ext cx="344" cy="463"/>
                <a:chOff x="1438" y="844"/>
                <a:chExt cx="344" cy="463"/>
              </a:xfrm>
            </p:grpSpPr>
            <p:sp>
              <p:nvSpPr>
                <p:cNvPr id="644117" name="Oval 21"/>
                <p:cNvSpPr>
                  <a:spLocks noChangeArrowheads="1"/>
                </p:cNvSpPr>
                <p:nvPr/>
              </p:nvSpPr>
              <p:spPr bwMode="auto">
                <a:xfrm>
                  <a:off x="1438" y="844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1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494" y="897"/>
                  <a:ext cx="222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t</a:t>
                  </a:r>
                </a:p>
              </p:txBody>
            </p:sp>
          </p:grpSp>
          <p:grpSp>
            <p:nvGrpSpPr>
              <p:cNvPr id="11" name="Group 23"/>
              <p:cNvGrpSpPr>
                <a:grpSpLocks/>
              </p:cNvGrpSpPr>
              <p:nvPr/>
            </p:nvGrpSpPr>
            <p:grpSpPr bwMode="auto">
              <a:xfrm>
                <a:off x="1469" y="1479"/>
                <a:ext cx="344" cy="463"/>
                <a:chOff x="1442" y="1425"/>
                <a:chExt cx="344" cy="463"/>
              </a:xfrm>
            </p:grpSpPr>
            <p:sp>
              <p:nvSpPr>
                <p:cNvPr id="644120" name="Oval 24"/>
                <p:cNvSpPr>
                  <a:spLocks noChangeArrowheads="1"/>
                </p:cNvSpPr>
                <p:nvPr/>
              </p:nvSpPr>
              <p:spPr bwMode="auto">
                <a:xfrm>
                  <a:off x="1442" y="1425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2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475" y="1472"/>
                  <a:ext cx="27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b</a:t>
                  </a:r>
                </a:p>
              </p:txBody>
            </p:sp>
          </p:grpSp>
          <p:sp>
            <p:nvSpPr>
              <p:cNvPr id="644124" name="Text Box 28"/>
              <p:cNvSpPr txBox="1">
                <a:spLocks noChangeArrowheads="1"/>
              </p:cNvSpPr>
              <p:nvPr/>
            </p:nvSpPr>
            <p:spPr bwMode="auto">
              <a:xfrm>
                <a:off x="1428" y="500"/>
                <a:ext cx="368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III</a:t>
                </a:r>
              </a:p>
            </p:txBody>
          </p: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>
                <a:off x="1501" y="2446"/>
                <a:ext cx="344" cy="463"/>
                <a:chOff x="1447" y="2392"/>
                <a:chExt cx="344" cy="463"/>
              </a:xfrm>
            </p:grpSpPr>
            <p:sp>
              <p:nvSpPr>
                <p:cNvPr id="644129" name="Oval 33"/>
                <p:cNvSpPr>
                  <a:spLocks noChangeArrowheads="1"/>
                </p:cNvSpPr>
                <p:nvPr/>
              </p:nvSpPr>
              <p:spPr bwMode="auto">
                <a:xfrm>
                  <a:off x="1447" y="2392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3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505" y="2436"/>
                  <a:ext cx="229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t</a:t>
                  </a:r>
                  <a:endPara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roup 44"/>
              <p:cNvGrpSpPr>
                <a:grpSpLocks/>
              </p:cNvGrpSpPr>
              <p:nvPr/>
            </p:nvGrpSpPr>
            <p:grpSpPr bwMode="auto">
              <a:xfrm>
                <a:off x="1504" y="2969"/>
                <a:ext cx="348" cy="491"/>
                <a:chOff x="1450" y="2969"/>
                <a:chExt cx="348" cy="491"/>
              </a:xfrm>
            </p:grpSpPr>
            <p:sp>
              <p:nvSpPr>
                <p:cNvPr id="644141" name="Oval 45"/>
                <p:cNvSpPr>
                  <a:spLocks noChangeArrowheads="1"/>
                </p:cNvSpPr>
                <p:nvPr/>
              </p:nvSpPr>
              <p:spPr bwMode="auto">
                <a:xfrm>
                  <a:off x="1454" y="2997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4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450" y="2969"/>
                  <a:ext cx="334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n</a:t>
                  </a:r>
                  <a:r>
                    <a:rPr kumimoji="0" lang="en-US" sz="3600" b="1" i="0" u="none" strike="noStrike" kern="1200" cap="none" spc="0" normalizeH="0" baseline="-2500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t</a:t>
                  </a:r>
                  <a:endPara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44148" name="Text Box 52"/>
            <p:cNvSpPr txBox="1">
              <a:spLocks noChangeArrowheads="1"/>
            </p:cNvSpPr>
            <p:nvPr/>
          </p:nvSpPr>
          <p:spPr bwMode="auto">
            <a:xfrm>
              <a:off x="1415" y="280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(1973)</a:t>
              </a:r>
            </a:p>
          </p:txBody>
        </p:sp>
        <p:sp>
          <p:nvSpPr>
            <p:cNvPr id="644151" name="Text Box 55"/>
            <p:cNvSpPr txBox="1">
              <a:spLocks noChangeArrowheads="1"/>
            </p:cNvSpPr>
            <p:nvPr/>
          </p:nvSpPr>
          <p:spPr bwMode="auto">
            <a:xfrm>
              <a:off x="1418" y="335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(2000)</a:t>
              </a:r>
            </a:p>
          </p:txBody>
        </p:sp>
        <p:sp>
          <p:nvSpPr>
            <p:cNvPr id="644154" name="Text Box 58"/>
            <p:cNvSpPr txBox="1">
              <a:spLocks noChangeArrowheads="1"/>
            </p:cNvSpPr>
            <p:nvPr/>
          </p:nvSpPr>
          <p:spPr bwMode="auto">
            <a:xfrm>
              <a:off x="1414" y="1872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(1978)</a:t>
              </a:r>
            </a:p>
          </p:txBody>
        </p:sp>
        <p:sp>
          <p:nvSpPr>
            <p:cNvPr id="644155" name="Text Box 59"/>
            <p:cNvSpPr txBox="1">
              <a:spLocks noChangeArrowheads="1"/>
            </p:cNvSpPr>
            <p:nvPr/>
          </p:nvSpPr>
          <p:spPr bwMode="auto">
            <a:xfrm>
              <a:off x="1399" y="129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(1995)</a:t>
              </a:r>
            </a:p>
          </p:txBody>
        </p:sp>
      </p:grpSp>
      <p:grpSp>
        <p:nvGrpSpPr>
          <p:cNvPr id="14" name="Group 66"/>
          <p:cNvGrpSpPr>
            <a:grpSpLocks/>
          </p:cNvGrpSpPr>
          <p:nvPr/>
        </p:nvGrpSpPr>
        <p:grpSpPr bwMode="auto">
          <a:xfrm>
            <a:off x="2908301" y="793751"/>
            <a:ext cx="823913" cy="4867275"/>
            <a:chOff x="872" y="500"/>
            <a:chExt cx="519" cy="3066"/>
          </a:xfrm>
        </p:grpSpPr>
        <p:grpSp>
          <p:nvGrpSpPr>
            <p:cNvPr id="15" name="Group 63"/>
            <p:cNvGrpSpPr>
              <a:grpSpLocks/>
            </p:cNvGrpSpPr>
            <p:nvPr/>
          </p:nvGrpSpPr>
          <p:grpSpPr bwMode="auto">
            <a:xfrm>
              <a:off x="951" y="500"/>
              <a:ext cx="374" cy="2954"/>
              <a:chOff x="951" y="500"/>
              <a:chExt cx="374" cy="2954"/>
            </a:xfrm>
          </p:grpSpPr>
          <p:grpSp>
            <p:nvGrpSpPr>
              <p:cNvPr id="16" name="Group 14"/>
              <p:cNvGrpSpPr>
                <a:grpSpLocks/>
              </p:cNvGrpSpPr>
              <p:nvPr/>
            </p:nvGrpSpPr>
            <p:grpSpPr bwMode="auto">
              <a:xfrm>
                <a:off x="959" y="916"/>
                <a:ext cx="344" cy="463"/>
                <a:chOff x="860" y="835"/>
                <a:chExt cx="344" cy="463"/>
              </a:xfrm>
            </p:grpSpPr>
            <p:sp>
              <p:nvSpPr>
                <p:cNvPr id="644111" name="Oval 15"/>
                <p:cNvSpPr>
                  <a:spLocks noChangeArrowheads="1"/>
                </p:cNvSpPr>
                <p:nvPr/>
              </p:nvSpPr>
              <p:spPr bwMode="auto">
                <a:xfrm>
                  <a:off x="860" y="835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1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909" y="868"/>
                  <a:ext cx="251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c</a:t>
                  </a:r>
                </a:p>
              </p:txBody>
            </p:sp>
          </p:grpSp>
          <p:grpSp>
            <p:nvGrpSpPr>
              <p:cNvPr id="17" name="Group 17"/>
              <p:cNvGrpSpPr>
                <a:grpSpLocks/>
              </p:cNvGrpSpPr>
              <p:nvPr/>
            </p:nvGrpSpPr>
            <p:grpSpPr bwMode="auto">
              <a:xfrm>
                <a:off x="958" y="1474"/>
                <a:ext cx="344" cy="463"/>
                <a:chOff x="877" y="1438"/>
                <a:chExt cx="344" cy="463"/>
              </a:xfrm>
            </p:grpSpPr>
            <p:sp>
              <p:nvSpPr>
                <p:cNvPr id="644114" name="Oval 18"/>
                <p:cNvSpPr>
                  <a:spLocks noChangeArrowheads="1"/>
                </p:cNvSpPr>
                <p:nvPr/>
              </p:nvSpPr>
              <p:spPr bwMode="auto">
                <a:xfrm>
                  <a:off x="877" y="1438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1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927" y="1474"/>
                  <a:ext cx="24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s</a:t>
                  </a:r>
                </a:p>
              </p:txBody>
            </p:sp>
          </p:grpSp>
          <p:sp>
            <p:nvSpPr>
              <p:cNvPr id="644123" name="Text Box 27"/>
              <p:cNvSpPr txBox="1">
                <a:spLocks noChangeArrowheads="1"/>
              </p:cNvSpPr>
              <p:nvPr/>
            </p:nvSpPr>
            <p:spPr bwMode="auto">
              <a:xfrm>
                <a:off x="951" y="500"/>
                <a:ext cx="284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II</a:t>
                </a:r>
              </a:p>
            </p:txBody>
          </p:sp>
          <p:grpSp>
            <p:nvGrpSpPr>
              <p:cNvPr id="18" name="Group 35"/>
              <p:cNvGrpSpPr>
                <a:grpSpLocks/>
              </p:cNvGrpSpPr>
              <p:nvPr/>
            </p:nvGrpSpPr>
            <p:grpSpPr bwMode="auto">
              <a:xfrm>
                <a:off x="981" y="2462"/>
                <a:ext cx="344" cy="463"/>
                <a:chOff x="873" y="2390"/>
                <a:chExt cx="344" cy="463"/>
              </a:xfrm>
            </p:grpSpPr>
            <p:sp>
              <p:nvSpPr>
                <p:cNvPr id="644132" name="Oval 36"/>
                <p:cNvSpPr>
                  <a:spLocks noChangeArrowheads="1"/>
                </p:cNvSpPr>
                <p:nvPr/>
              </p:nvSpPr>
              <p:spPr bwMode="auto">
                <a:xfrm>
                  <a:off x="873" y="2390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3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923" y="2421"/>
                  <a:ext cx="264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m</a:t>
                  </a:r>
                  <a:endPara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" name="Group 41"/>
              <p:cNvGrpSpPr>
                <a:grpSpLocks/>
              </p:cNvGrpSpPr>
              <p:nvPr/>
            </p:nvGrpSpPr>
            <p:grpSpPr bwMode="auto">
              <a:xfrm>
                <a:off x="961" y="2969"/>
                <a:ext cx="363" cy="485"/>
                <a:chOff x="880" y="2969"/>
                <a:chExt cx="363" cy="485"/>
              </a:xfrm>
            </p:grpSpPr>
            <p:sp>
              <p:nvSpPr>
                <p:cNvPr id="644138" name="Oval 42"/>
                <p:cNvSpPr>
                  <a:spLocks noChangeArrowheads="1"/>
                </p:cNvSpPr>
                <p:nvPr/>
              </p:nvSpPr>
              <p:spPr bwMode="auto">
                <a:xfrm>
                  <a:off x="899" y="2991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3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80" y="2969"/>
                  <a:ext cx="361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n</a:t>
                  </a:r>
                  <a:r>
                    <a:rPr kumimoji="0" lang="en-US" sz="3600" b="1" i="0" u="none" strike="noStrike" kern="1200" cap="none" spc="0" normalizeH="0" baseline="-2500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m</a:t>
                  </a:r>
                  <a:endPara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Symbol" pitchFamily="18" charset="2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44149" name="Text Box 53"/>
            <p:cNvSpPr txBox="1">
              <a:spLocks noChangeArrowheads="1"/>
            </p:cNvSpPr>
            <p:nvPr/>
          </p:nvSpPr>
          <p:spPr bwMode="auto">
            <a:xfrm>
              <a:off x="897" y="2813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(1936)</a:t>
              </a:r>
            </a:p>
          </p:txBody>
        </p:sp>
        <p:sp>
          <p:nvSpPr>
            <p:cNvPr id="644150" name="Text Box 54"/>
            <p:cNvSpPr txBox="1">
              <a:spLocks noChangeArrowheads="1"/>
            </p:cNvSpPr>
            <p:nvPr/>
          </p:nvSpPr>
          <p:spPr bwMode="auto">
            <a:xfrm>
              <a:off x="872" y="335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(1963)</a:t>
              </a:r>
            </a:p>
          </p:txBody>
        </p:sp>
        <p:sp>
          <p:nvSpPr>
            <p:cNvPr id="644153" name="Text Box 57"/>
            <p:cNvSpPr txBox="1">
              <a:spLocks noChangeArrowheads="1"/>
            </p:cNvSpPr>
            <p:nvPr/>
          </p:nvSpPr>
          <p:spPr bwMode="auto">
            <a:xfrm>
              <a:off x="891" y="185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(1947)</a:t>
              </a:r>
            </a:p>
          </p:txBody>
        </p:sp>
        <p:sp>
          <p:nvSpPr>
            <p:cNvPr id="644156" name="Text Box 60"/>
            <p:cNvSpPr txBox="1">
              <a:spLocks noChangeArrowheads="1"/>
            </p:cNvSpPr>
            <p:nvPr/>
          </p:nvSpPr>
          <p:spPr bwMode="auto">
            <a:xfrm>
              <a:off x="872" y="127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(1976)</a:t>
              </a:r>
            </a:p>
          </p:txBody>
        </p:sp>
      </p:grpSp>
      <p:pic>
        <p:nvPicPr>
          <p:cNvPr id="644157" name="Picture 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105627">
            <a:off x="6325513" y="696913"/>
            <a:ext cx="4459288" cy="61658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EB6CBC58-7D9B-C942-8CD8-36134CF62195}"/>
              </a:ext>
            </a:extLst>
          </p:cNvPr>
          <p:cNvSpPr txBox="1"/>
          <p:nvPr/>
        </p:nvSpPr>
        <p:spPr>
          <a:xfrm>
            <a:off x="1037163" y="3283607"/>
            <a:ext cx="4767908" cy="523220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3 “generations” of particles?!</a:t>
            </a:r>
          </a:p>
        </p:txBody>
      </p:sp>
    </p:spTree>
    <p:extLst>
      <p:ext uri="{BB962C8B-B14F-4D97-AF65-F5344CB8AC3E}">
        <p14:creationId xmlns:p14="http://schemas.microsoft.com/office/powerpoint/2010/main" val="32651755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Elementary Particles</a:t>
            </a:r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4662489" y="814388"/>
            <a:ext cx="1190625" cy="4519612"/>
            <a:chOff x="1977" y="513"/>
            <a:chExt cx="750" cy="2847"/>
          </a:xfrm>
        </p:grpSpPr>
        <p:sp>
          <p:nvSpPr>
            <p:cNvPr id="644099" name="Text Box 3"/>
            <p:cNvSpPr txBox="1">
              <a:spLocks noChangeArrowheads="1"/>
            </p:cNvSpPr>
            <p:nvPr/>
          </p:nvSpPr>
          <p:spPr bwMode="auto">
            <a:xfrm>
              <a:off x="2000" y="513"/>
              <a:ext cx="720" cy="29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sng" strike="noStrike" kern="1200" cap="none" spc="0" normalizeH="0" baseline="0" noProof="0" dirty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Charge</a:t>
              </a:r>
            </a:p>
          </p:txBody>
        </p:sp>
        <p:sp>
          <p:nvSpPr>
            <p:cNvPr id="644100" name="Text Box 4"/>
            <p:cNvSpPr txBox="1">
              <a:spLocks noChangeArrowheads="1"/>
            </p:cNvSpPr>
            <p:nvPr/>
          </p:nvSpPr>
          <p:spPr bwMode="auto">
            <a:xfrm>
              <a:off x="1977" y="935"/>
              <a:ext cx="75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+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2/3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e</a:t>
              </a:r>
            </a:p>
          </p:txBody>
        </p:sp>
        <p:sp>
          <p:nvSpPr>
            <p:cNvPr id="644101" name="Text Box 5"/>
            <p:cNvSpPr txBox="1">
              <a:spLocks noChangeArrowheads="1"/>
            </p:cNvSpPr>
            <p:nvPr/>
          </p:nvSpPr>
          <p:spPr bwMode="auto">
            <a:xfrm>
              <a:off x="2018" y="1498"/>
              <a:ext cx="668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-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1/3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e</a:t>
              </a:r>
            </a:p>
          </p:txBody>
        </p:sp>
        <p:sp>
          <p:nvSpPr>
            <p:cNvPr id="644102" name="Text Box 6"/>
            <p:cNvSpPr txBox="1">
              <a:spLocks noChangeArrowheads="1"/>
            </p:cNvSpPr>
            <p:nvPr/>
          </p:nvSpPr>
          <p:spPr bwMode="auto">
            <a:xfrm>
              <a:off x="2042" y="2503"/>
              <a:ext cx="49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-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1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e</a:t>
              </a:r>
            </a:p>
          </p:txBody>
        </p:sp>
        <p:sp>
          <p:nvSpPr>
            <p:cNvPr id="644103" name="Text Box 7"/>
            <p:cNvSpPr txBox="1">
              <a:spLocks noChangeArrowheads="1"/>
            </p:cNvSpPr>
            <p:nvPr/>
          </p:nvSpPr>
          <p:spPr bwMode="auto">
            <a:xfrm>
              <a:off x="2106" y="3033"/>
              <a:ext cx="479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0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e </a:t>
              </a:r>
            </a:p>
          </p:txBody>
        </p:sp>
      </p:grpSp>
      <p:sp>
        <p:nvSpPr>
          <p:cNvPr id="644143" name="Text Box 47"/>
          <p:cNvSpPr txBox="1">
            <a:spLocks noChangeArrowheads="1"/>
          </p:cNvSpPr>
          <p:nvPr/>
        </p:nvSpPr>
        <p:spPr bwMode="auto">
          <a:xfrm rot="16200000">
            <a:off x="1167607" y="1961357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quarks</a:t>
            </a:r>
          </a:p>
        </p:txBody>
      </p:sp>
      <p:sp>
        <p:nvSpPr>
          <p:cNvPr id="644144" name="Text Box 48"/>
          <p:cNvSpPr txBox="1">
            <a:spLocks noChangeArrowheads="1"/>
          </p:cNvSpPr>
          <p:nvPr/>
        </p:nvSpPr>
        <p:spPr bwMode="auto">
          <a:xfrm>
            <a:off x="1524000" y="390525"/>
            <a:ext cx="1772793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Generation:</a:t>
            </a:r>
          </a:p>
        </p:txBody>
      </p:sp>
      <p:sp>
        <p:nvSpPr>
          <p:cNvPr id="644145" name="Text Box 49"/>
          <p:cNvSpPr txBox="1">
            <a:spLocks noChangeArrowheads="1"/>
          </p:cNvSpPr>
          <p:nvPr/>
        </p:nvSpPr>
        <p:spPr bwMode="auto">
          <a:xfrm rot="16200000">
            <a:off x="1127126" y="4459288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leptons</a:t>
            </a:r>
          </a:p>
        </p:txBody>
      </p:sp>
      <p:sp>
        <p:nvSpPr>
          <p:cNvPr id="644146" name="Text Box 50"/>
          <p:cNvSpPr txBox="1">
            <a:spLocks noChangeArrowheads="1"/>
          </p:cNvSpPr>
          <p:nvPr/>
        </p:nvSpPr>
        <p:spPr bwMode="auto">
          <a:xfrm>
            <a:off x="2803525" y="5834064"/>
            <a:ext cx="1351652" cy="584775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Matter</a:t>
            </a:r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2082800" y="793751"/>
            <a:ext cx="808038" cy="4868863"/>
            <a:chOff x="352" y="500"/>
            <a:chExt cx="509" cy="3067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50" y="910"/>
              <a:ext cx="344" cy="463"/>
              <a:chOff x="306" y="838"/>
              <a:chExt cx="344" cy="463"/>
            </a:xfrm>
          </p:grpSpPr>
          <p:sp>
            <p:nvSpPr>
              <p:cNvPr id="644105" name="Oval 9"/>
              <p:cNvSpPr>
                <a:spLocks noChangeArrowheads="1"/>
              </p:cNvSpPr>
              <p:nvPr/>
            </p:nvSpPr>
            <p:spPr bwMode="auto">
              <a:xfrm>
                <a:off x="306" y="838"/>
                <a:ext cx="344" cy="463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44106" name="Rectangle 10"/>
              <p:cNvSpPr>
                <a:spLocks noChangeArrowheads="1"/>
              </p:cNvSpPr>
              <p:nvPr/>
            </p:nvSpPr>
            <p:spPr bwMode="auto">
              <a:xfrm>
                <a:off x="327" y="871"/>
                <a:ext cx="280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u</a:t>
                </a: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445" y="1474"/>
              <a:ext cx="344" cy="463"/>
              <a:chOff x="301" y="1447"/>
              <a:chExt cx="344" cy="463"/>
            </a:xfrm>
          </p:grpSpPr>
          <p:sp>
            <p:nvSpPr>
              <p:cNvPr id="644108" name="Oval 12"/>
              <p:cNvSpPr>
                <a:spLocks noChangeArrowheads="1"/>
              </p:cNvSpPr>
              <p:nvPr/>
            </p:nvSpPr>
            <p:spPr bwMode="auto">
              <a:xfrm>
                <a:off x="301" y="1447"/>
                <a:ext cx="344" cy="463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44109" name="Text Box 13"/>
              <p:cNvSpPr txBox="1">
                <a:spLocks noChangeArrowheads="1"/>
              </p:cNvSpPr>
              <p:nvPr/>
            </p:nvSpPr>
            <p:spPr bwMode="auto">
              <a:xfrm>
                <a:off x="332" y="1473"/>
                <a:ext cx="277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644122" name="Text Box 26"/>
            <p:cNvSpPr txBox="1">
              <a:spLocks noChangeArrowheads="1"/>
            </p:cNvSpPr>
            <p:nvPr/>
          </p:nvSpPr>
          <p:spPr bwMode="auto">
            <a:xfrm>
              <a:off x="523" y="500"/>
              <a:ext cx="20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I</a:t>
              </a:r>
            </a:p>
          </p:txBody>
        </p: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452" y="2461"/>
              <a:ext cx="344" cy="463"/>
              <a:chOff x="317" y="2398"/>
              <a:chExt cx="344" cy="463"/>
            </a:xfrm>
          </p:grpSpPr>
          <p:sp>
            <p:nvSpPr>
              <p:cNvPr id="644126" name="Oval 30"/>
              <p:cNvSpPr>
                <a:spLocks noChangeArrowheads="1"/>
              </p:cNvSpPr>
              <p:nvPr/>
            </p:nvSpPr>
            <p:spPr bwMode="auto">
              <a:xfrm>
                <a:off x="317" y="2398"/>
                <a:ext cx="344" cy="463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44127" name="Text Box 31"/>
              <p:cNvSpPr txBox="1">
                <a:spLocks noChangeArrowheads="1"/>
              </p:cNvSpPr>
              <p:nvPr/>
            </p:nvSpPr>
            <p:spPr bwMode="auto">
              <a:xfrm>
                <a:off x="341" y="2431"/>
                <a:ext cx="268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428" y="2965"/>
              <a:ext cx="370" cy="483"/>
              <a:chOff x="311" y="2983"/>
              <a:chExt cx="370" cy="483"/>
            </a:xfrm>
          </p:grpSpPr>
          <p:sp>
            <p:nvSpPr>
              <p:cNvPr id="644135" name="Oval 39"/>
              <p:cNvSpPr>
                <a:spLocks noChangeArrowheads="1"/>
              </p:cNvSpPr>
              <p:nvPr/>
            </p:nvSpPr>
            <p:spPr bwMode="auto">
              <a:xfrm>
                <a:off x="337" y="3003"/>
                <a:ext cx="344" cy="463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44136" name="Text Box 40"/>
              <p:cNvSpPr txBox="1">
                <a:spLocks noChangeArrowheads="1"/>
              </p:cNvSpPr>
              <p:nvPr/>
            </p:nvSpPr>
            <p:spPr bwMode="auto">
              <a:xfrm>
                <a:off x="311" y="2983"/>
                <a:ext cx="364" cy="404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Symbol" pitchFamily="18" charset="2"/>
                    <a:ea typeface="+mn-ea"/>
                    <a:cs typeface="+mn-cs"/>
                  </a:rPr>
                  <a:t>n</a:t>
                </a:r>
                <a:r>
                  <a:rPr kumimoji="0" lang="en-US" sz="3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e</a:t>
                </a: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44152" name="Text Box 56"/>
            <p:cNvSpPr txBox="1">
              <a:spLocks noChangeArrowheads="1"/>
            </p:cNvSpPr>
            <p:nvPr/>
          </p:nvSpPr>
          <p:spPr bwMode="auto">
            <a:xfrm>
              <a:off x="367" y="280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(1895)</a:t>
              </a:r>
            </a:p>
          </p:txBody>
        </p:sp>
        <p:sp>
          <p:nvSpPr>
            <p:cNvPr id="644147" name="Text Box 51"/>
            <p:cNvSpPr txBox="1">
              <a:spLocks noChangeArrowheads="1"/>
            </p:cNvSpPr>
            <p:nvPr/>
          </p:nvSpPr>
          <p:spPr bwMode="auto">
            <a:xfrm>
              <a:off x="352" y="3355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(1956)</a:t>
              </a:r>
            </a:p>
          </p:txBody>
        </p:sp>
      </p:grp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3744914" y="793751"/>
            <a:ext cx="814387" cy="4862513"/>
            <a:chOff x="1399" y="500"/>
            <a:chExt cx="513" cy="3063"/>
          </a:xfrm>
        </p:grpSpPr>
        <p:grpSp>
          <p:nvGrpSpPr>
            <p:cNvPr id="9" name="Group 64"/>
            <p:cNvGrpSpPr>
              <a:grpSpLocks/>
            </p:cNvGrpSpPr>
            <p:nvPr/>
          </p:nvGrpSpPr>
          <p:grpSpPr bwMode="auto">
            <a:xfrm>
              <a:off x="1428" y="500"/>
              <a:ext cx="424" cy="2960"/>
              <a:chOff x="1428" y="500"/>
              <a:chExt cx="424" cy="2960"/>
            </a:xfrm>
          </p:grpSpPr>
          <p:grpSp>
            <p:nvGrpSpPr>
              <p:cNvPr id="10" name="Group 20"/>
              <p:cNvGrpSpPr>
                <a:grpSpLocks/>
              </p:cNvGrpSpPr>
              <p:nvPr/>
            </p:nvGrpSpPr>
            <p:grpSpPr bwMode="auto">
              <a:xfrm>
                <a:off x="1474" y="916"/>
                <a:ext cx="344" cy="463"/>
                <a:chOff x="1438" y="844"/>
                <a:chExt cx="344" cy="463"/>
              </a:xfrm>
            </p:grpSpPr>
            <p:sp>
              <p:nvSpPr>
                <p:cNvPr id="644117" name="Oval 21"/>
                <p:cNvSpPr>
                  <a:spLocks noChangeArrowheads="1"/>
                </p:cNvSpPr>
                <p:nvPr/>
              </p:nvSpPr>
              <p:spPr bwMode="auto">
                <a:xfrm>
                  <a:off x="1438" y="844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1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494" y="897"/>
                  <a:ext cx="222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t</a:t>
                  </a:r>
                </a:p>
              </p:txBody>
            </p:sp>
          </p:grpSp>
          <p:grpSp>
            <p:nvGrpSpPr>
              <p:cNvPr id="11" name="Group 23"/>
              <p:cNvGrpSpPr>
                <a:grpSpLocks/>
              </p:cNvGrpSpPr>
              <p:nvPr/>
            </p:nvGrpSpPr>
            <p:grpSpPr bwMode="auto">
              <a:xfrm>
                <a:off x="1469" y="1479"/>
                <a:ext cx="344" cy="463"/>
                <a:chOff x="1442" y="1425"/>
                <a:chExt cx="344" cy="463"/>
              </a:xfrm>
            </p:grpSpPr>
            <p:sp>
              <p:nvSpPr>
                <p:cNvPr id="644120" name="Oval 24"/>
                <p:cNvSpPr>
                  <a:spLocks noChangeArrowheads="1"/>
                </p:cNvSpPr>
                <p:nvPr/>
              </p:nvSpPr>
              <p:spPr bwMode="auto">
                <a:xfrm>
                  <a:off x="1442" y="1425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2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475" y="1472"/>
                  <a:ext cx="27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b</a:t>
                  </a:r>
                </a:p>
              </p:txBody>
            </p:sp>
          </p:grpSp>
          <p:sp>
            <p:nvSpPr>
              <p:cNvPr id="644124" name="Text Box 28"/>
              <p:cNvSpPr txBox="1">
                <a:spLocks noChangeArrowheads="1"/>
              </p:cNvSpPr>
              <p:nvPr/>
            </p:nvSpPr>
            <p:spPr bwMode="auto">
              <a:xfrm>
                <a:off x="1428" y="500"/>
                <a:ext cx="368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III</a:t>
                </a:r>
              </a:p>
            </p:txBody>
          </p: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>
                <a:off x="1501" y="2446"/>
                <a:ext cx="344" cy="463"/>
                <a:chOff x="1447" y="2392"/>
                <a:chExt cx="344" cy="463"/>
              </a:xfrm>
            </p:grpSpPr>
            <p:sp>
              <p:nvSpPr>
                <p:cNvPr id="644129" name="Oval 33"/>
                <p:cNvSpPr>
                  <a:spLocks noChangeArrowheads="1"/>
                </p:cNvSpPr>
                <p:nvPr/>
              </p:nvSpPr>
              <p:spPr bwMode="auto">
                <a:xfrm>
                  <a:off x="1447" y="2392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3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505" y="2436"/>
                  <a:ext cx="229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t</a:t>
                  </a:r>
                  <a:endPara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roup 44"/>
              <p:cNvGrpSpPr>
                <a:grpSpLocks/>
              </p:cNvGrpSpPr>
              <p:nvPr/>
            </p:nvGrpSpPr>
            <p:grpSpPr bwMode="auto">
              <a:xfrm>
                <a:off x="1504" y="2969"/>
                <a:ext cx="348" cy="491"/>
                <a:chOff x="1450" y="2969"/>
                <a:chExt cx="348" cy="491"/>
              </a:xfrm>
            </p:grpSpPr>
            <p:sp>
              <p:nvSpPr>
                <p:cNvPr id="644141" name="Oval 45"/>
                <p:cNvSpPr>
                  <a:spLocks noChangeArrowheads="1"/>
                </p:cNvSpPr>
                <p:nvPr/>
              </p:nvSpPr>
              <p:spPr bwMode="auto">
                <a:xfrm>
                  <a:off x="1454" y="2997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4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450" y="2969"/>
                  <a:ext cx="334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n</a:t>
                  </a:r>
                  <a:r>
                    <a:rPr kumimoji="0" lang="en-US" sz="3600" b="1" i="0" u="none" strike="noStrike" kern="1200" cap="none" spc="0" normalizeH="0" baseline="-2500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t</a:t>
                  </a:r>
                  <a:endPara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44148" name="Text Box 52"/>
            <p:cNvSpPr txBox="1">
              <a:spLocks noChangeArrowheads="1"/>
            </p:cNvSpPr>
            <p:nvPr/>
          </p:nvSpPr>
          <p:spPr bwMode="auto">
            <a:xfrm>
              <a:off x="1415" y="280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(1973)</a:t>
              </a:r>
            </a:p>
          </p:txBody>
        </p:sp>
        <p:sp>
          <p:nvSpPr>
            <p:cNvPr id="644151" name="Text Box 55"/>
            <p:cNvSpPr txBox="1">
              <a:spLocks noChangeArrowheads="1"/>
            </p:cNvSpPr>
            <p:nvPr/>
          </p:nvSpPr>
          <p:spPr bwMode="auto">
            <a:xfrm>
              <a:off x="1418" y="335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(2000)</a:t>
              </a:r>
            </a:p>
          </p:txBody>
        </p:sp>
        <p:sp>
          <p:nvSpPr>
            <p:cNvPr id="644154" name="Text Box 58"/>
            <p:cNvSpPr txBox="1">
              <a:spLocks noChangeArrowheads="1"/>
            </p:cNvSpPr>
            <p:nvPr/>
          </p:nvSpPr>
          <p:spPr bwMode="auto">
            <a:xfrm>
              <a:off x="1414" y="1872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(1978)</a:t>
              </a:r>
            </a:p>
          </p:txBody>
        </p:sp>
        <p:sp>
          <p:nvSpPr>
            <p:cNvPr id="644155" name="Text Box 59"/>
            <p:cNvSpPr txBox="1">
              <a:spLocks noChangeArrowheads="1"/>
            </p:cNvSpPr>
            <p:nvPr/>
          </p:nvSpPr>
          <p:spPr bwMode="auto">
            <a:xfrm>
              <a:off x="1399" y="129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(1995)</a:t>
              </a:r>
            </a:p>
          </p:txBody>
        </p:sp>
      </p:grpSp>
      <p:grpSp>
        <p:nvGrpSpPr>
          <p:cNvPr id="14" name="Group 66"/>
          <p:cNvGrpSpPr>
            <a:grpSpLocks/>
          </p:cNvGrpSpPr>
          <p:nvPr/>
        </p:nvGrpSpPr>
        <p:grpSpPr bwMode="auto">
          <a:xfrm>
            <a:off x="2908301" y="793751"/>
            <a:ext cx="823913" cy="4867275"/>
            <a:chOff x="872" y="500"/>
            <a:chExt cx="519" cy="3066"/>
          </a:xfrm>
        </p:grpSpPr>
        <p:grpSp>
          <p:nvGrpSpPr>
            <p:cNvPr id="15" name="Group 63"/>
            <p:cNvGrpSpPr>
              <a:grpSpLocks/>
            </p:cNvGrpSpPr>
            <p:nvPr/>
          </p:nvGrpSpPr>
          <p:grpSpPr bwMode="auto">
            <a:xfrm>
              <a:off x="951" y="500"/>
              <a:ext cx="374" cy="2954"/>
              <a:chOff x="951" y="500"/>
              <a:chExt cx="374" cy="2954"/>
            </a:xfrm>
          </p:grpSpPr>
          <p:grpSp>
            <p:nvGrpSpPr>
              <p:cNvPr id="16" name="Group 14"/>
              <p:cNvGrpSpPr>
                <a:grpSpLocks/>
              </p:cNvGrpSpPr>
              <p:nvPr/>
            </p:nvGrpSpPr>
            <p:grpSpPr bwMode="auto">
              <a:xfrm>
                <a:off x="959" y="916"/>
                <a:ext cx="344" cy="463"/>
                <a:chOff x="860" y="835"/>
                <a:chExt cx="344" cy="463"/>
              </a:xfrm>
            </p:grpSpPr>
            <p:sp>
              <p:nvSpPr>
                <p:cNvPr id="644111" name="Oval 15"/>
                <p:cNvSpPr>
                  <a:spLocks noChangeArrowheads="1"/>
                </p:cNvSpPr>
                <p:nvPr/>
              </p:nvSpPr>
              <p:spPr bwMode="auto">
                <a:xfrm>
                  <a:off x="860" y="835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1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909" y="868"/>
                  <a:ext cx="251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c</a:t>
                  </a:r>
                </a:p>
              </p:txBody>
            </p:sp>
          </p:grpSp>
          <p:grpSp>
            <p:nvGrpSpPr>
              <p:cNvPr id="17" name="Group 17"/>
              <p:cNvGrpSpPr>
                <a:grpSpLocks/>
              </p:cNvGrpSpPr>
              <p:nvPr/>
            </p:nvGrpSpPr>
            <p:grpSpPr bwMode="auto">
              <a:xfrm>
                <a:off x="958" y="1474"/>
                <a:ext cx="344" cy="463"/>
                <a:chOff x="877" y="1438"/>
                <a:chExt cx="344" cy="463"/>
              </a:xfrm>
            </p:grpSpPr>
            <p:sp>
              <p:nvSpPr>
                <p:cNvPr id="644114" name="Oval 18"/>
                <p:cNvSpPr>
                  <a:spLocks noChangeArrowheads="1"/>
                </p:cNvSpPr>
                <p:nvPr/>
              </p:nvSpPr>
              <p:spPr bwMode="auto">
                <a:xfrm>
                  <a:off x="877" y="1438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1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927" y="1474"/>
                  <a:ext cx="24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s</a:t>
                  </a:r>
                </a:p>
              </p:txBody>
            </p:sp>
          </p:grpSp>
          <p:sp>
            <p:nvSpPr>
              <p:cNvPr id="644123" name="Text Box 27"/>
              <p:cNvSpPr txBox="1">
                <a:spLocks noChangeArrowheads="1"/>
              </p:cNvSpPr>
              <p:nvPr/>
            </p:nvSpPr>
            <p:spPr bwMode="auto">
              <a:xfrm>
                <a:off x="951" y="500"/>
                <a:ext cx="284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II</a:t>
                </a:r>
              </a:p>
            </p:txBody>
          </p:sp>
          <p:grpSp>
            <p:nvGrpSpPr>
              <p:cNvPr id="18" name="Group 35"/>
              <p:cNvGrpSpPr>
                <a:grpSpLocks/>
              </p:cNvGrpSpPr>
              <p:nvPr/>
            </p:nvGrpSpPr>
            <p:grpSpPr bwMode="auto">
              <a:xfrm>
                <a:off x="981" y="2462"/>
                <a:ext cx="344" cy="463"/>
                <a:chOff x="873" y="2390"/>
                <a:chExt cx="344" cy="463"/>
              </a:xfrm>
            </p:grpSpPr>
            <p:sp>
              <p:nvSpPr>
                <p:cNvPr id="644132" name="Oval 36"/>
                <p:cNvSpPr>
                  <a:spLocks noChangeArrowheads="1"/>
                </p:cNvSpPr>
                <p:nvPr/>
              </p:nvSpPr>
              <p:spPr bwMode="auto">
                <a:xfrm>
                  <a:off x="873" y="2390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3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923" y="2421"/>
                  <a:ext cx="264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m</a:t>
                  </a:r>
                  <a:endPara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" name="Group 41"/>
              <p:cNvGrpSpPr>
                <a:grpSpLocks/>
              </p:cNvGrpSpPr>
              <p:nvPr/>
            </p:nvGrpSpPr>
            <p:grpSpPr bwMode="auto">
              <a:xfrm>
                <a:off x="961" y="2969"/>
                <a:ext cx="363" cy="485"/>
                <a:chOff x="880" y="2969"/>
                <a:chExt cx="363" cy="485"/>
              </a:xfrm>
            </p:grpSpPr>
            <p:sp>
              <p:nvSpPr>
                <p:cNvPr id="644138" name="Oval 42"/>
                <p:cNvSpPr>
                  <a:spLocks noChangeArrowheads="1"/>
                </p:cNvSpPr>
                <p:nvPr/>
              </p:nvSpPr>
              <p:spPr bwMode="auto">
                <a:xfrm>
                  <a:off x="899" y="2991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3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80" y="2969"/>
                  <a:ext cx="361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n</a:t>
                  </a:r>
                  <a:r>
                    <a:rPr kumimoji="0" lang="en-US" sz="3600" b="1" i="0" u="none" strike="noStrike" kern="1200" cap="none" spc="0" normalizeH="0" baseline="-2500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m</a:t>
                  </a:r>
                  <a:endPara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Symbol" pitchFamily="18" charset="2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44149" name="Text Box 53"/>
            <p:cNvSpPr txBox="1">
              <a:spLocks noChangeArrowheads="1"/>
            </p:cNvSpPr>
            <p:nvPr/>
          </p:nvSpPr>
          <p:spPr bwMode="auto">
            <a:xfrm>
              <a:off x="897" y="2813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(1936)</a:t>
              </a:r>
            </a:p>
          </p:txBody>
        </p:sp>
        <p:sp>
          <p:nvSpPr>
            <p:cNvPr id="644150" name="Text Box 54"/>
            <p:cNvSpPr txBox="1">
              <a:spLocks noChangeArrowheads="1"/>
            </p:cNvSpPr>
            <p:nvPr/>
          </p:nvSpPr>
          <p:spPr bwMode="auto">
            <a:xfrm>
              <a:off x="872" y="335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(1963)</a:t>
              </a:r>
            </a:p>
          </p:txBody>
        </p:sp>
        <p:sp>
          <p:nvSpPr>
            <p:cNvPr id="644153" name="Text Box 57"/>
            <p:cNvSpPr txBox="1">
              <a:spLocks noChangeArrowheads="1"/>
            </p:cNvSpPr>
            <p:nvPr/>
          </p:nvSpPr>
          <p:spPr bwMode="auto">
            <a:xfrm>
              <a:off x="891" y="185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(1947)</a:t>
              </a:r>
            </a:p>
          </p:txBody>
        </p:sp>
        <p:sp>
          <p:nvSpPr>
            <p:cNvPr id="644156" name="Text Box 60"/>
            <p:cNvSpPr txBox="1">
              <a:spLocks noChangeArrowheads="1"/>
            </p:cNvSpPr>
            <p:nvPr/>
          </p:nvSpPr>
          <p:spPr bwMode="auto">
            <a:xfrm>
              <a:off x="872" y="127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(1976)</a:t>
              </a:r>
            </a:p>
          </p:txBody>
        </p:sp>
      </p:grpSp>
      <p:pic>
        <p:nvPicPr>
          <p:cNvPr id="644157" name="Picture 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105627">
            <a:off x="6325513" y="696913"/>
            <a:ext cx="4459288" cy="61658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EB6CBC58-7D9B-C942-8CD8-36134CF62195}"/>
              </a:ext>
            </a:extLst>
          </p:cNvPr>
          <p:cNvSpPr txBox="1"/>
          <p:nvPr/>
        </p:nvSpPr>
        <p:spPr>
          <a:xfrm>
            <a:off x="1037163" y="3283607"/>
            <a:ext cx="4767908" cy="523220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3 “generations” of particles?!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9D1493-545A-8256-A865-0718CCBA9A98}"/>
              </a:ext>
            </a:extLst>
          </p:cNvPr>
          <p:cNvSpPr/>
          <p:nvPr/>
        </p:nvSpPr>
        <p:spPr bwMode="auto">
          <a:xfrm>
            <a:off x="6125702" y="3076831"/>
            <a:ext cx="5144695" cy="1183154"/>
          </a:xfrm>
          <a:prstGeom prst="rect">
            <a:avLst/>
          </a:prstGeom>
          <a:solidFill>
            <a:srgbClr val="000090">
              <a:alpha val="80000"/>
            </a:srgbClr>
          </a:solidFill>
          <a:ln w="635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DE7DE1-090C-D894-61BC-D0C8FEF05D9B}"/>
              </a:ext>
            </a:extLst>
          </p:cNvPr>
          <p:cNvSpPr txBox="1"/>
          <p:nvPr/>
        </p:nvSpPr>
        <p:spPr>
          <a:xfrm>
            <a:off x="6368722" y="3044627"/>
            <a:ext cx="5104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Why do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three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copies of matter particles exist?!</a:t>
            </a:r>
          </a:p>
        </p:txBody>
      </p:sp>
    </p:spTree>
    <p:extLst>
      <p:ext uri="{BB962C8B-B14F-4D97-AF65-F5344CB8AC3E}">
        <p14:creationId xmlns:p14="http://schemas.microsoft.com/office/powerpoint/2010/main" val="245103989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Elementary Particles</a:t>
            </a:r>
          </a:p>
        </p:txBody>
      </p:sp>
      <p:grpSp>
        <p:nvGrpSpPr>
          <p:cNvPr id="2" name="Group 68"/>
          <p:cNvGrpSpPr>
            <a:grpSpLocks/>
          </p:cNvGrpSpPr>
          <p:nvPr/>
        </p:nvGrpSpPr>
        <p:grpSpPr bwMode="auto">
          <a:xfrm>
            <a:off x="4662489" y="814388"/>
            <a:ext cx="1190625" cy="4519612"/>
            <a:chOff x="1977" y="513"/>
            <a:chExt cx="750" cy="2847"/>
          </a:xfrm>
        </p:grpSpPr>
        <p:sp>
          <p:nvSpPr>
            <p:cNvPr id="644099" name="Text Box 3"/>
            <p:cNvSpPr txBox="1">
              <a:spLocks noChangeArrowheads="1"/>
            </p:cNvSpPr>
            <p:nvPr/>
          </p:nvSpPr>
          <p:spPr bwMode="auto">
            <a:xfrm>
              <a:off x="2000" y="513"/>
              <a:ext cx="720" cy="29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sng" strike="noStrike" kern="1200" cap="none" spc="0" normalizeH="0" baseline="0" noProof="0" dirty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Charge</a:t>
              </a:r>
            </a:p>
          </p:txBody>
        </p:sp>
        <p:sp>
          <p:nvSpPr>
            <p:cNvPr id="644100" name="Text Box 4"/>
            <p:cNvSpPr txBox="1">
              <a:spLocks noChangeArrowheads="1"/>
            </p:cNvSpPr>
            <p:nvPr/>
          </p:nvSpPr>
          <p:spPr bwMode="auto">
            <a:xfrm>
              <a:off x="1977" y="935"/>
              <a:ext cx="75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+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2/3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e</a:t>
              </a:r>
            </a:p>
          </p:txBody>
        </p:sp>
        <p:sp>
          <p:nvSpPr>
            <p:cNvPr id="644101" name="Text Box 5"/>
            <p:cNvSpPr txBox="1">
              <a:spLocks noChangeArrowheads="1"/>
            </p:cNvSpPr>
            <p:nvPr/>
          </p:nvSpPr>
          <p:spPr bwMode="auto">
            <a:xfrm>
              <a:off x="2018" y="1498"/>
              <a:ext cx="668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-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1/3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e</a:t>
              </a:r>
            </a:p>
          </p:txBody>
        </p:sp>
        <p:sp>
          <p:nvSpPr>
            <p:cNvPr id="644102" name="Text Box 6"/>
            <p:cNvSpPr txBox="1">
              <a:spLocks noChangeArrowheads="1"/>
            </p:cNvSpPr>
            <p:nvPr/>
          </p:nvSpPr>
          <p:spPr bwMode="auto">
            <a:xfrm>
              <a:off x="2042" y="2503"/>
              <a:ext cx="49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-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1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e</a:t>
              </a:r>
            </a:p>
          </p:txBody>
        </p:sp>
        <p:sp>
          <p:nvSpPr>
            <p:cNvPr id="644103" name="Text Box 7"/>
            <p:cNvSpPr txBox="1">
              <a:spLocks noChangeArrowheads="1"/>
            </p:cNvSpPr>
            <p:nvPr/>
          </p:nvSpPr>
          <p:spPr bwMode="auto">
            <a:xfrm>
              <a:off x="2106" y="3033"/>
              <a:ext cx="479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0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e </a:t>
              </a:r>
            </a:p>
          </p:txBody>
        </p:sp>
      </p:grpSp>
      <p:sp>
        <p:nvSpPr>
          <p:cNvPr id="644143" name="Text Box 47"/>
          <p:cNvSpPr txBox="1">
            <a:spLocks noChangeArrowheads="1"/>
          </p:cNvSpPr>
          <p:nvPr/>
        </p:nvSpPr>
        <p:spPr bwMode="auto">
          <a:xfrm rot="16200000">
            <a:off x="1167607" y="1961357"/>
            <a:ext cx="1231900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quarks</a:t>
            </a:r>
          </a:p>
        </p:txBody>
      </p:sp>
      <p:sp>
        <p:nvSpPr>
          <p:cNvPr id="644144" name="Text Box 48"/>
          <p:cNvSpPr txBox="1">
            <a:spLocks noChangeArrowheads="1"/>
          </p:cNvSpPr>
          <p:nvPr/>
        </p:nvSpPr>
        <p:spPr bwMode="auto">
          <a:xfrm>
            <a:off x="1524000" y="390525"/>
            <a:ext cx="1772793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Generation:</a:t>
            </a:r>
          </a:p>
        </p:txBody>
      </p:sp>
      <p:sp>
        <p:nvSpPr>
          <p:cNvPr id="644145" name="Text Box 49"/>
          <p:cNvSpPr txBox="1">
            <a:spLocks noChangeArrowheads="1"/>
          </p:cNvSpPr>
          <p:nvPr/>
        </p:nvSpPr>
        <p:spPr bwMode="auto">
          <a:xfrm rot="16200000">
            <a:off x="1127126" y="4459288"/>
            <a:ext cx="1319212" cy="5191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leptons</a:t>
            </a:r>
          </a:p>
        </p:txBody>
      </p:sp>
      <p:sp>
        <p:nvSpPr>
          <p:cNvPr id="644146" name="Text Box 50"/>
          <p:cNvSpPr txBox="1">
            <a:spLocks noChangeArrowheads="1"/>
          </p:cNvSpPr>
          <p:nvPr/>
        </p:nvSpPr>
        <p:spPr bwMode="auto">
          <a:xfrm>
            <a:off x="2803525" y="5834064"/>
            <a:ext cx="1351652" cy="584775"/>
          </a:xfrm>
          <a:prstGeom prst="rect">
            <a:avLst/>
          </a:prstGeom>
          <a:noFill/>
          <a:ln w="38100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Matter</a:t>
            </a:r>
          </a:p>
        </p:txBody>
      </p: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2082800" y="793751"/>
            <a:ext cx="808038" cy="4868863"/>
            <a:chOff x="352" y="500"/>
            <a:chExt cx="509" cy="3067"/>
          </a:xfrm>
        </p:grpSpPr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450" y="910"/>
              <a:ext cx="344" cy="463"/>
              <a:chOff x="306" y="838"/>
              <a:chExt cx="344" cy="463"/>
            </a:xfrm>
          </p:grpSpPr>
          <p:sp>
            <p:nvSpPr>
              <p:cNvPr id="644105" name="Oval 9"/>
              <p:cNvSpPr>
                <a:spLocks noChangeArrowheads="1"/>
              </p:cNvSpPr>
              <p:nvPr/>
            </p:nvSpPr>
            <p:spPr bwMode="auto">
              <a:xfrm>
                <a:off x="306" y="838"/>
                <a:ext cx="344" cy="463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44106" name="Rectangle 10"/>
              <p:cNvSpPr>
                <a:spLocks noChangeArrowheads="1"/>
              </p:cNvSpPr>
              <p:nvPr/>
            </p:nvSpPr>
            <p:spPr bwMode="auto">
              <a:xfrm>
                <a:off x="327" y="871"/>
                <a:ext cx="280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u</a:t>
                </a:r>
              </a:p>
            </p:txBody>
          </p:sp>
        </p:grpSp>
        <p:grpSp>
          <p:nvGrpSpPr>
            <p:cNvPr id="5" name="Group 11"/>
            <p:cNvGrpSpPr>
              <a:grpSpLocks/>
            </p:cNvGrpSpPr>
            <p:nvPr/>
          </p:nvGrpSpPr>
          <p:grpSpPr bwMode="auto">
            <a:xfrm>
              <a:off x="445" y="1474"/>
              <a:ext cx="344" cy="463"/>
              <a:chOff x="301" y="1447"/>
              <a:chExt cx="344" cy="463"/>
            </a:xfrm>
          </p:grpSpPr>
          <p:sp>
            <p:nvSpPr>
              <p:cNvPr id="644108" name="Oval 12"/>
              <p:cNvSpPr>
                <a:spLocks noChangeArrowheads="1"/>
              </p:cNvSpPr>
              <p:nvPr/>
            </p:nvSpPr>
            <p:spPr bwMode="auto">
              <a:xfrm>
                <a:off x="301" y="1447"/>
                <a:ext cx="344" cy="463"/>
              </a:xfrm>
              <a:prstGeom prst="ellipse">
                <a:avLst/>
              </a:prstGeom>
              <a:solidFill>
                <a:srgbClr val="00FF99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44109" name="Text Box 13"/>
              <p:cNvSpPr txBox="1">
                <a:spLocks noChangeArrowheads="1"/>
              </p:cNvSpPr>
              <p:nvPr/>
            </p:nvSpPr>
            <p:spPr bwMode="auto">
              <a:xfrm>
                <a:off x="332" y="1473"/>
                <a:ext cx="277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644122" name="Text Box 26"/>
            <p:cNvSpPr txBox="1">
              <a:spLocks noChangeArrowheads="1"/>
            </p:cNvSpPr>
            <p:nvPr/>
          </p:nvSpPr>
          <p:spPr bwMode="auto">
            <a:xfrm>
              <a:off x="523" y="500"/>
              <a:ext cx="200" cy="327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I</a:t>
              </a:r>
            </a:p>
          </p:txBody>
        </p:sp>
        <p:grpSp>
          <p:nvGrpSpPr>
            <p:cNvPr id="6" name="Group 29"/>
            <p:cNvGrpSpPr>
              <a:grpSpLocks/>
            </p:cNvGrpSpPr>
            <p:nvPr/>
          </p:nvGrpSpPr>
          <p:grpSpPr bwMode="auto">
            <a:xfrm>
              <a:off x="452" y="2461"/>
              <a:ext cx="344" cy="463"/>
              <a:chOff x="317" y="2398"/>
              <a:chExt cx="344" cy="463"/>
            </a:xfrm>
          </p:grpSpPr>
          <p:sp>
            <p:nvSpPr>
              <p:cNvPr id="644126" name="Oval 30"/>
              <p:cNvSpPr>
                <a:spLocks noChangeArrowheads="1"/>
              </p:cNvSpPr>
              <p:nvPr/>
            </p:nvSpPr>
            <p:spPr bwMode="auto">
              <a:xfrm>
                <a:off x="317" y="2398"/>
                <a:ext cx="344" cy="463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44127" name="Text Box 31"/>
              <p:cNvSpPr txBox="1">
                <a:spLocks noChangeArrowheads="1"/>
              </p:cNvSpPr>
              <p:nvPr/>
            </p:nvSpPr>
            <p:spPr bwMode="auto">
              <a:xfrm>
                <a:off x="341" y="2431"/>
                <a:ext cx="268" cy="365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e</a:t>
                </a:r>
              </a:p>
            </p:txBody>
          </p:sp>
        </p:grpSp>
        <p:grpSp>
          <p:nvGrpSpPr>
            <p:cNvPr id="7" name="Group 38"/>
            <p:cNvGrpSpPr>
              <a:grpSpLocks/>
            </p:cNvGrpSpPr>
            <p:nvPr/>
          </p:nvGrpSpPr>
          <p:grpSpPr bwMode="auto">
            <a:xfrm>
              <a:off x="428" y="2965"/>
              <a:ext cx="370" cy="483"/>
              <a:chOff x="311" y="2983"/>
              <a:chExt cx="370" cy="483"/>
            </a:xfrm>
          </p:grpSpPr>
          <p:sp>
            <p:nvSpPr>
              <p:cNvPr id="644135" name="Oval 39"/>
              <p:cNvSpPr>
                <a:spLocks noChangeArrowheads="1"/>
              </p:cNvSpPr>
              <p:nvPr/>
            </p:nvSpPr>
            <p:spPr bwMode="auto">
              <a:xfrm>
                <a:off x="337" y="3003"/>
                <a:ext cx="344" cy="463"/>
              </a:xfrm>
              <a:prstGeom prst="ellipse">
                <a:avLst/>
              </a:prstGeom>
              <a:solidFill>
                <a:srgbClr val="66FFFF"/>
              </a:solidFill>
              <a:ln w="28575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44136" name="Text Box 40"/>
              <p:cNvSpPr txBox="1">
                <a:spLocks noChangeArrowheads="1"/>
              </p:cNvSpPr>
              <p:nvPr/>
            </p:nvSpPr>
            <p:spPr bwMode="auto">
              <a:xfrm>
                <a:off x="311" y="2983"/>
                <a:ext cx="364" cy="404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Symbol" pitchFamily="18" charset="2"/>
                    <a:ea typeface="+mn-ea"/>
                    <a:cs typeface="+mn-cs"/>
                  </a:rPr>
                  <a:t>n</a:t>
                </a:r>
                <a:r>
                  <a:rPr kumimoji="0" lang="en-US" sz="3600" b="1" i="0" u="none" strike="noStrike" kern="1200" cap="none" spc="0" normalizeH="0" baseline="-2500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e</a:t>
                </a: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990033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44152" name="Text Box 56"/>
            <p:cNvSpPr txBox="1">
              <a:spLocks noChangeArrowheads="1"/>
            </p:cNvSpPr>
            <p:nvPr/>
          </p:nvSpPr>
          <p:spPr bwMode="auto">
            <a:xfrm>
              <a:off x="367" y="280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(1895)</a:t>
              </a:r>
            </a:p>
          </p:txBody>
        </p:sp>
        <p:sp>
          <p:nvSpPr>
            <p:cNvPr id="644147" name="Text Box 51"/>
            <p:cNvSpPr txBox="1">
              <a:spLocks noChangeArrowheads="1"/>
            </p:cNvSpPr>
            <p:nvPr/>
          </p:nvSpPr>
          <p:spPr bwMode="auto">
            <a:xfrm>
              <a:off x="352" y="3355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(1956)</a:t>
              </a:r>
            </a:p>
          </p:txBody>
        </p:sp>
      </p:grpSp>
      <p:grpSp>
        <p:nvGrpSpPr>
          <p:cNvPr id="8" name="Group 67"/>
          <p:cNvGrpSpPr>
            <a:grpSpLocks/>
          </p:cNvGrpSpPr>
          <p:nvPr/>
        </p:nvGrpSpPr>
        <p:grpSpPr bwMode="auto">
          <a:xfrm>
            <a:off x="3744914" y="793751"/>
            <a:ext cx="814387" cy="4862513"/>
            <a:chOff x="1399" y="500"/>
            <a:chExt cx="513" cy="3063"/>
          </a:xfrm>
        </p:grpSpPr>
        <p:grpSp>
          <p:nvGrpSpPr>
            <p:cNvPr id="9" name="Group 64"/>
            <p:cNvGrpSpPr>
              <a:grpSpLocks/>
            </p:cNvGrpSpPr>
            <p:nvPr/>
          </p:nvGrpSpPr>
          <p:grpSpPr bwMode="auto">
            <a:xfrm>
              <a:off x="1428" y="500"/>
              <a:ext cx="424" cy="2960"/>
              <a:chOff x="1428" y="500"/>
              <a:chExt cx="424" cy="2960"/>
            </a:xfrm>
          </p:grpSpPr>
          <p:grpSp>
            <p:nvGrpSpPr>
              <p:cNvPr id="10" name="Group 20"/>
              <p:cNvGrpSpPr>
                <a:grpSpLocks/>
              </p:cNvGrpSpPr>
              <p:nvPr/>
            </p:nvGrpSpPr>
            <p:grpSpPr bwMode="auto">
              <a:xfrm>
                <a:off x="1474" y="916"/>
                <a:ext cx="344" cy="463"/>
                <a:chOff x="1438" y="844"/>
                <a:chExt cx="344" cy="463"/>
              </a:xfrm>
            </p:grpSpPr>
            <p:sp>
              <p:nvSpPr>
                <p:cNvPr id="644117" name="Oval 21"/>
                <p:cNvSpPr>
                  <a:spLocks noChangeArrowheads="1"/>
                </p:cNvSpPr>
                <p:nvPr/>
              </p:nvSpPr>
              <p:spPr bwMode="auto">
                <a:xfrm>
                  <a:off x="1438" y="844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18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494" y="897"/>
                  <a:ext cx="222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t</a:t>
                  </a:r>
                </a:p>
              </p:txBody>
            </p:sp>
          </p:grpSp>
          <p:grpSp>
            <p:nvGrpSpPr>
              <p:cNvPr id="11" name="Group 23"/>
              <p:cNvGrpSpPr>
                <a:grpSpLocks/>
              </p:cNvGrpSpPr>
              <p:nvPr/>
            </p:nvGrpSpPr>
            <p:grpSpPr bwMode="auto">
              <a:xfrm>
                <a:off x="1469" y="1479"/>
                <a:ext cx="344" cy="463"/>
                <a:chOff x="1442" y="1425"/>
                <a:chExt cx="344" cy="463"/>
              </a:xfrm>
            </p:grpSpPr>
            <p:sp>
              <p:nvSpPr>
                <p:cNvPr id="644120" name="Oval 24"/>
                <p:cNvSpPr>
                  <a:spLocks noChangeArrowheads="1"/>
                </p:cNvSpPr>
                <p:nvPr/>
              </p:nvSpPr>
              <p:spPr bwMode="auto">
                <a:xfrm>
                  <a:off x="1442" y="1425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2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1475" y="1472"/>
                  <a:ext cx="27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b</a:t>
                  </a:r>
                </a:p>
              </p:txBody>
            </p:sp>
          </p:grpSp>
          <p:sp>
            <p:nvSpPr>
              <p:cNvPr id="644124" name="Text Box 28"/>
              <p:cNvSpPr txBox="1">
                <a:spLocks noChangeArrowheads="1"/>
              </p:cNvSpPr>
              <p:nvPr/>
            </p:nvSpPr>
            <p:spPr bwMode="auto">
              <a:xfrm>
                <a:off x="1428" y="500"/>
                <a:ext cx="368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III</a:t>
                </a:r>
              </a:p>
            </p:txBody>
          </p:sp>
          <p:grpSp>
            <p:nvGrpSpPr>
              <p:cNvPr id="12" name="Group 32"/>
              <p:cNvGrpSpPr>
                <a:grpSpLocks/>
              </p:cNvGrpSpPr>
              <p:nvPr/>
            </p:nvGrpSpPr>
            <p:grpSpPr bwMode="auto">
              <a:xfrm>
                <a:off x="1501" y="2446"/>
                <a:ext cx="344" cy="463"/>
                <a:chOff x="1447" y="2392"/>
                <a:chExt cx="344" cy="463"/>
              </a:xfrm>
            </p:grpSpPr>
            <p:sp>
              <p:nvSpPr>
                <p:cNvPr id="644129" name="Oval 33"/>
                <p:cNvSpPr>
                  <a:spLocks noChangeArrowheads="1"/>
                </p:cNvSpPr>
                <p:nvPr/>
              </p:nvSpPr>
              <p:spPr bwMode="auto">
                <a:xfrm>
                  <a:off x="1447" y="2392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3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1505" y="2436"/>
                  <a:ext cx="229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t</a:t>
                  </a:r>
                  <a:endPara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" name="Group 44"/>
              <p:cNvGrpSpPr>
                <a:grpSpLocks/>
              </p:cNvGrpSpPr>
              <p:nvPr/>
            </p:nvGrpSpPr>
            <p:grpSpPr bwMode="auto">
              <a:xfrm>
                <a:off x="1504" y="2969"/>
                <a:ext cx="348" cy="491"/>
                <a:chOff x="1450" y="2969"/>
                <a:chExt cx="348" cy="491"/>
              </a:xfrm>
            </p:grpSpPr>
            <p:sp>
              <p:nvSpPr>
                <p:cNvPr id="644141" name="Oval 45"/>
                <p:cNvSpPr>
                  <a:spLocks noChangeArrowheads="1"/>
                </p:cNvSpPr>
                <p:nvPr/>
              </p:nvSpPr>
              <p:spPr bwMode="auto">
                <a:xfrm>
                  <a:off x="1454" y="2997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4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1450" y="2969"/>
                  <a:ext cx="334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n</a:t>
                  </a:r>
                  <a:r>
                    <a:rPr kumimoji="0" lang="en-US" sz="3600" b="1" i="0" u="none" strike="noStrike" kern="1200" cap="none" spc="0" normalizeH="0" baseline="-2500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t</a:t>
                  </a:r>
                  <a:endPara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44148" name="Text Box 52"/>
            <p:cNvSpPr txBox="1">
              <a:spLocks noChangeArrowheads="1"/>
            </p:cNvSpPr>
            <p:nvPr/>
          </p:nvSpPr>
          <p:spPr bwMode="auto">
            <a:xfrm>
              <a:off x="1415" y="280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(1973)</a:t>
              </a:r>
            </a:p>
          </p:txBody>
        </p:sp>
        <p:sp>
          <p:nvSpPr>
            <p:cNvPr id="644151" name="Text Box 55"/>
            <p:cNvSpPr txBox="1">
              <a:spLocks noChangeArrowheads="1"/>
            </p:cNvSpPr>
            <p:nvPr/>
          </p:nvSpPr>
          <p:spPr bwMode="auto">
            <a:xfrm>
              <a:off x="1418" y="3351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(2000)</a:t>
              </a:r>
            </a:p>
          </p:txBody>
        </p:sp>
        <p:sp>
          <p:nvSpPr>
            <p:cNvPr id="644154" name="Text Box 58"/>
            <p:cNvSpPr txBox="1">
              <a:spLocks noChangeArrowheads="1"/>
            </p:cNvSpPr>
            <p:nvPr/>
          </p:nvSpPr>
          <p:spPr bwMode="auto">
            <a:xfrm>
              <a:off x="1414" y="1872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(1978)</a:t>
              </a:r>
            </a:p>
          </p:txBody>
        </p:sp>
        <p:sp>
          <p:nvSpPr>
            <p:cNvPr id="644155" name="Text Box 59"/>
            <p:cNvSpPr txBox="1">
              <a:spLocks noChangeArrowheads="1"/>
            </p:cNvSpPr>
            <p:nvPr/>
          </p:nvSpPr>
          <p:spPr bwMode="auto">
            <a:xfrm>
              <a:off x="1399" y="129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(1995)</a:t>
              </a:r>
            </a:p>
          </p:txBody>
        </p:sp>
      </p:grpSp>
      <p:grpSp>
        <p:nvGrpSpPr>
          <p:cNvPr id="14" name="Group 66"/>
          <p:cNvGrpSpPr>
            <a:grpSpLocks/>
          </p:cNvGrpSpPr>
          <p:nvPr/>
        </p:nvGrpSpPr>
        <p:grpSpPr bwMode="auto">
          <a:xfrm>
            <a:off x="2908301" y="793751"/>
            <a:ext cx="823913" cy="4867275"/>
            <a:chOff x="872" y="500"/>
            <a:chExt cx="519" cy="3066"/>
          </a:xfrm>
        </p:grpSpPr>
        <p:grpSp>
          <p:nvGrpSpPr>
            <p:cNvPr id="15" name="Group 63"/>
            <p:cNvGrpSpPr>
              <a:grpSpLocks/>
            </p:cNvGrpSpPr>
            <p:nvPr/>
          </p:nvGrpSpPr>
          <p:grpSpPr bwMode="auto">
            <a:xfrm>
              <a:off x="951" y="500"/>
              <a:ext cx="374" cy="2954"/>
              <a:chOff x="951" y="500"/>
              <a:chExt cx="374" cy="2954"/>
            </a:xfrm>
          </p:grpSpPr>
          <p:grpSp>
            <p:nvGrpSpPr>
              <p:cNvPr id="16" name="Group 14"/>
              <p:cNvGrpSpPr>
                <a:grpSpLocks/>
              </p:cNvGrpSpPr>
              <p:nvPr/>
            </p:nvGrpSpPr>
            <p:grpSpPr bwMode="auto">
              <a:xfrm>
                <a:off x="959" y="916"/>
                <a:ext cx="344" cy="463"/>
                <a:chOff x="860" y="835"/>
                <a:chExt cx="344" cy="463"/>
              </a:xfrm>
            </p:grpSpPr>
            <p:sp>
              <p:nvSpPr>
                <p:cNvPr id="644111" name="Oval 15"/>
                <p:cNvSpPr>
                  <a:spLocks noChangeArrowheads="1"/>
                </p:cNvSpPr>
                <p:nvPr/>
              </p:nvSpPr>
              <p:spPr bwMode="auto">
                <a:xfrm>
                  <a:off x="860" y="835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1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909" y="868"/>
                  <a:ext cx="251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c</a:t>
                  </a:r>
                </a:p>
              </p:txBody>
            </p:sp>
          </p:grpSp>
          <p:grpSp>
            <p:nvGrpSpPr>
              <p:cNvPr id="17" name="Group 17"/>
              <p:cNvGrpSpPr>
                <a:grpSpLocks/>
              </p:cNvGrpSpPr>
              <p:nvPr/>
            </p:nvGrpSpPr>
            <p:grpSpPr bwMode="auto">
              <a:xfrm>
                <a:off x="958" y="1474"/>
                <a:ext cx="344" cy="463"/>
                <a:chOff x="877" y="1438"/>
                <a:chExt cx="344" cy="463"/>
              </a:xfrm>
            </p:grpSpPr>
            <p:sp>
              <p:nvSpPr>
                <p:cNvPr id="644114" name="Oval 18"/>
                <p:cNvSpPr>
                  <a:spLocks noChangeArrowheads="1"/>
                </p:cNvSpPr>
                <p:nvPr/>
              </p:nvSpPr>
              <p:spPr bwMode="auto">
                <a:xfrm>
                  <a:off x="877" y="1438"/>
                  <a:ext cx="344" cy="463"/>
                </a:xfrm>
                <a:prstGeom prst="ellipse">
                  <a:avLst/>
                </a:prstGeom>
                <a:solidFill>
                  <a:srgbClr val="00FF99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1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927" y="1474"/>
                  <a:ext cx="248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s</a:t>
                  </a:r>
                </a:p>
              </p:txBody>
            </p:sp>
          </p:grpSp>
          <p:sp>
            <p:nvSpPr>
              <p:cNvPr id="644123" name="Text Box 27"/>
              <p:cNvSpPr txBox="1">
                <a:spLocks noChangeArrowheads="1"/>
              </p:cNvSpPr>
              <p:nvPr/>
            </p:nvSpPr>
            <p:spPr bwMode="auto">
              <a:xfrm>
                <a:off x="951" y="500"/>
                <a:ext cx="284" cy="327"/>
              </a:xfrm>
              <a:prstGeom prst="rect">
                <a:avLst/>
              </a:prstGeom>
              <a:noFill/>
              <a:ln w="2857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II</a:t>
                </a:r>
              </a:p>
            </p:txBody>
          </p:sp>
          <p:grpSp>
            <p:nvGrpSpPr>
              <p:cNvPr id="18" name="Group 35"/>
              <p:cNvGrpSpPr>
                <a:grpSpLocks/>
              </p:cNvGrpSpPr>
              <p:nvPr/>
            </p:nvGrpSpPr>
            <p:grpSpPr bwMode="auto">
              <a:xfrm>
                <a:off x="981" y="2462"/>
                <a:ext cx="344" cy="463"/>
                <a:chOff x="873" y="2390"/>
                <a:chExt cx="344" cy="463"/>
              </a:xfrm>
            </p:grpSpPr>
            <p:sp>
              <p:nvSpPr>
                <p:cNvPr id="644132" name="Oval 36"/>
                <p:cNvSpPr>
                  <a:spLocks noChangeArrowheads="1"/>
                </p:cNvSpPr>
                <p:nvPr/>
              </p:nvSpPr>
              <p:spPr bwMode="auto">
                <a:xfrm>
                  <a:off x="873" y="2390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33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923" y="2421"/>
                  <a:ext cx="264" cy="365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m</a:t>
                  </a:r>
                  <a:endPara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" name="Group 41"/>
              <p:cNvGrpSpPr>
                <a:grpSpLocks/>
              </p:cNvGrpSpPr>
              <p:nvPr/>
            </p:nvGrpSpPr>
            <p:grpSpPr bwMode="auto">
              <a:xfrm>
                <a:off x="961" y="2969"/>
                <a:ext cx="363" cy="485"/>
                <a:chOff x="880" y="2969"/>
                <a:chExt cx="363" cy="485"/>
              </a:xfrm>
            </p:grpSpPr>
            <p:sp>
              <p:nvSpPr>
                <p:cNvPr id="644138" name="Oval 42"/>
                <p:cNvSpPr>
                  <a:spLocks noChangeArrowheads="1"/>
                </p:cNvSpPr>
                <p:nvPr/>
              </p:nvSpPr>
              <p:spPr bwMode="auto">
                <a:xfrm>
                  <a:off x="899" y="2991"/>
                  <a:ext cx="344" cy="463"/>
                </a:xfrm>
                <a:prstGeom prst="ellipse">
                  <a:avLst/>
                </a:prstGeom>
                <a:solidFill>
                  <a:srgbClr val="66FFFF"/>
                </a:solidFill>
                <a:ln w="28575" algn="ctr">
                  <a:noFill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413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880" y="2969"/>
                  <a:ext cx="361" cy="404"/>
                </a:xfrm>
                <a:prstGeom prst="rect">
                  <a:avLst/>
                </a:prstGeom>
                <a:noFill/>
                <a:ln w="2857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n</a:t>
                  </a:r>
                  <a:r>
                    <a:rPr kumimoji="0" lang="en-US" sz="3600" b="1" i="0" u="none" strike="noStrike" kern="1200" cap="none" spc="0" normalizeH="0" baseline="-25000" noProof="0">
                      <a:ln>
                        <a:noFill/>
                      </a:ln>
                      <a:solidFill>
                        <a:srgbClr val="990033"/>
                      </a:solidFill>
                      <a:effectLst/>
                      <a:uLnTx/>
                      <a:uFillTx/>
                      <a:latin typeface="Symbol" pitchFamily="18" charset="2"/>
                      <a:ea typeface="+mn-ea"/>
                      <a:cs typeface="+mn-cs"/>
                    </a:rPr>
                    <a:t>m</a:t>
                  </a:r>
                  <a:endPara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srgbClr val="990033"/>
                    </a:solidFill>
                    <a:effectLst/>
                    <a:uLnTx/>
                    <a:uFillTx/>
                    <a:latin typeface="Symbol" pitchFamily="18" charset="2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44149" name="Text Box 53"/>
            <p:cNvSpPr txBox="1">
              <a:spLocks noChangeArrowheads="1"/>
            </p:cNvSpPr>
            <p:nvPr/>
          </p:nvSpPr>
          <p:spPr bwMode="auto">
            <a:xfrm>
              <a:off x="897" y="2813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(1936)</a:t>
              </a:r>
            </a:p>
          </p:txBody>
        </p:sp>
        <p:sp>
          <p:nvSpPr>
            <p:cNvPr id="644150" name="Text Box 54"/>
            <p:cNvSpPr txBox="1">
              <a:spLocks noChangeArrowheads="1"/>
            </p:cNvSpPr>
            <p:nvPr/>
          </p:nvSpPr>
          <p:spPr bwMode="auto">
            <a:xfrm>
              <a:off x="872" y="335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(1963)</a:t>
              </a:r>
            </a:p>
          </p:txBody>
        </p:sp>
        <p:sp>
          <p:nvSpPr>
            <p:cNvPr id="644153" name="Text Box 57"/>
            <p:cNvSpPr txBox="1">
              <a:spLocks noChangeArrowheads="1"/>
            </p:cNvSpPr>
            <p:nvPr/>
          </p:nvSpPr>
          <p:spPr bwMode="auto">
            <a:xfrm>
              <a:off x="891" y="1850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(1947)</a:t>
              </a:r>
            </a:p>
          </p:txBody>
        </p:sp>
        <p:sp>
          <p:nvSpPr>
            <p:cNvPr id="644156" name="Text Box 60"/>
            <p:cNvSpPr txBox="1">
              <a:spLocks noChangeArrowheads="1"/>
            </p:cNvSpPr>
            <p:nvPr/>
          </p:nvSpPr>
          <p:spPr bwMode="auto">
            <a:xfrm>
              <a:off x="872" y="1274"/>
              <a:ext cx="494" cy="212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(1976)</a:t>
              </a:r>
            </a:p>
          </p:txBody>
        </p:sp>
      </p:grpSp>
      <p:pic>
        <p:nvPicPr>
          <p:cNvPr id="644157" name="Picture 6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105627">
            <a:off x="6325513" y="696913"/>
            <a:ext cx="4459288" cy="616585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EB6CBC58-7D9B-C942-8CD8-36134CF62195}"/>
              </a:ext>
            </a:extLst>
          </p:cNvPr>
          <p:cNvSpPr txBox="1"/>
          <p:nvPr/>
        </p:nvSpPr>
        <p:spPr>
          <a:xfrm>
            <a:off x="1037163" y="3283607"/>
            <a:ext cx="4767908" cy="523220"/>
          </a:xfrm>
          <a:prstGeom prst="rect">
            <a:avLst/>
          </a:prstGeom>
          <a:solidFill>
            <a:srgbClr val="3366FF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3 “generations” of particles?!</a:t>
            </a:r>
          </a:p>
        </p:txBody>
      </p:sp>
      <p:pic>
        <p:nvPicPr>
          <p:cNvPr id="1026" name="Picture 2" descr="Antimatter">
            <a:extLst>
              <a:ext uri="{FF2B5EF4-FFF2-40B4-BE49-F238E27FC236}">
                <a16:creationId xmlns:a16="http://schemas.microsoft.com/office/drawing/2014/main" id="{8B0C5165-608C-BFFC-6EE7-51F06918E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302" y="1901827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9EE8F22-5467-982F-6502-658010C485C8}"/>
              </a:ext>
            </a:extLst>
          </p:cNvPr>
          <p:cNvSpPr txBox="1"/>
          <p:nvPr/>
        </p:nvSpPr>
        <p:spPr>
          <a:xfrm>
            <a:off x="9305885" y="1484313"/>
            <a:ext cx="2339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3000" dirty="0">
                <a:solidFill>
                  <a:schemeClr val="bg1"/>
                </a:solidFill>
              </a:rPr>
              <a:t>How about…</a:t>
            </a:r>
          </a:p>
        </p:txBody>
      </p:sp>
    </p:spTree>
    <p:extLst>
      <p:ext uri="{BB962C8B-B14F-4D97-AF65-F5344CB8AC3E}">
        <p14:creationId xmlns:p14="http://schemas.microsoft.com/office/powerpoint/2010/main" val="94224272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The Relativistic Quantum World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906820" y="1386868"/>
            <a:ext cx="1151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Relativity</a:t>
            </a:r>
          </a:p>
        </p:txBody>
      </p:sp>
      <p:sp>
        <p:nvSpPr>
          <p:cNvPr id="5" name="TextBox 4"/>
          <p:cNvSpPr txBox="1"/>
          <p:nvPr/>
        </p:nvSpPr>
        <p:spPr>
          <a:xfrm rot="16200000">
            <a:off x="968166" y="3293986"/>
            <a:ext cx="13035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Mechanics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1104984" y="5022493"/>
            <a:ext cx="1124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Standard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42946" y="6074340"/>
            <a:ext cx="808319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notes, written for this course, are available: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www.nikhef.nl/~i93/Teaching/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Prerequisite for the course: High school level physics &amp; mathematics.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31486" y="830252"/>
            <a:ext cx="64303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1: The Principle of Relativity and the Speed of Light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2: Time Dilation and Lorentz Contraction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3: The Lorentz Transformation and Paradoxes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4: General Relativity and Gravitational Waves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31486" y="2801632"/>
            <a:ext cx="631038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5: The Early Quantum Theory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6: Feynman’s Double Slit Experiment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7: Wheeler’s Delayed Choice and Schrodinger’s Cat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8: Quantum Reality and the EPR Paradox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31486" y="5025251"/>
            <a:ext cx="62379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  9: The Standard Model and Antimatter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 10: Why is there something rather than nothing?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8871" y="778446"/>
            <a:ext cx="10273553" cy="1656783"/>
          </a:xfrm>
          <a:prstGeom prst="rect">
            <a:avLst/>
          </a:prstGeom>
          <a:noFill/>
          <a:ln w="12700">
            <a:solidFill>
              <a:srgbClr val="0070C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48870" y="2745873"/>
            <a:ext cx="10273553" cy="1818957"/>
          </a:xfrm>
          <a:prstGeom prst="rect">
            <a:avLst/>
          </a:prstGeom>
          <a:noFill/>
          <a:ln w="12700">
            <a:solidFill>
              <a:srgbClr val="7030A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8870" y="4866629"/>
            <a:ext cx="10273553" cy="1080582"/>
          </a:xfrm>
          <a:prstGeom prst="rect">
            <a:avLst/>
          </a:prstGeom>
          <a:noFill/>
          <a:ln w="9525">
            <a:solidFill>
              <a:srgbClr val="C00000"/>
            </a:solidFill>
            <a:prstDash val="lg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30777" y="992125"/>
            <a:ext cx="882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Nov. 1: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30777" y="1764098"/>
            <a:ext cx="882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Nov. 8: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530777" y="3169344"/>
            <a:ext cx="999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Nov. 15: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30777" y="3822010"/>
            <a:ext cx="961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 22: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97461" y="5222254"/>
            <a:ext cx="999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Nov. 29: </a:t>
            </a:r>
          </a:p>
        </p:txBody>
      </p:sp>
    </p:spTree>
    <p:extLst>
      <p:ext uri="{BB962C8B-B14F-4D97-AF65-F5344CB8AC3E}">
        <p14:creationId xmlns:p14="http://schemas.microsoft.com/office/powerpoint/2010/main" val="768282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9509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2" name="Picture 4" descr="http://www.atlas.ch/angels-demons/images/page3.jpg">
            <a:hlinkClick r:id="rId4"/>
            <a:extLst>
              <a:ext uri="{FF2B5EF4-FFF2-40B4-BE49-F238E27FC236}">
                <a16:creationId xmlns:a16="http://schemas.microsoft.com/office/drawing/2014/main" id="{33FD3D7E-787A-EA44-AB91-FB9BA8222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199543"/>
            <a:ext cx="2964517" cy="25006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27D420-8B41-054E-3D6E-48CE3307D3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0559" y="-287428"/>
            <a:ext cx="3734595" cy="3854451"/>
          </a:xfrm>
          <a:prstGeom prst="ellipse">
            <a:avLst/>
          </a:prstGeom>
          <a:effectLst>
            <a:softEdge rad="393700"/>
          </a:effec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045550D6-E48D-4378-BFAF-D07087A3419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43524" y="4031421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/>
              <a:t>2: Antimatter and Big Bang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i="1" dirty="0">
                <a:solidFill>
                  <a:srgbClr val="00FFFF"/>
                </a:solidFill>
              </a:rPr>
              <a:t>The genius of Paul Dirac</a:t>
            </a:r>
            <a:br>
              <a:rPr lang="en-US" sz="4000" i="1" dirty="0">
                <a:solidFill>
                  <a:srgbClr val="00FFFF"/>
                </a:solidFill>
              </a:rPr>
            </a:br>
            <a:br>
              <a:rPr lang="en-US" sz="4000" i="1" dirty="0">
                <a:solidFill>
                  <a:srgbClr val="00FFFF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20FFA4F-62C8-07F6-7359-FC49BCE6C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553"/>
          <a:stretch/>
        </p:blipFill>
        <p:spPr bwMode="auto">
          <a:xfrm>
            <a:off x="9494367" y="4463034"/>
            <a:ext cx="1852314" cy="222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947836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9509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943524" y="4031421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/>
              <a:t>2: Antimatter and Big Bang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i="1" dirty="0">
                <a:solidFill>
                  <a:srgbClr val="00FFFF"/>
                </a:solidFill>
              </a:rPr>
              <a:t>The genius of Paul Dirac</a:t>
            </a:r>
            <a:br>
              <a:rPr lang="en-US" sz="4000" i="1" dirty="0">
                <a:solidFill>
                  <a:srgbClr val="00FFFF"/>
                </a:solidFill>
              </a:rPr>
            </a:br>
            <a:br>
              <a:rPr lang="en-US" sz="4000" i="1" dirty="0">
                <a:solidFill>
                  <a:srgbClr val="00FFFF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274B85-D695-735F-BFCC-FA22C93799A4}"/>
              </a:ext>
            </a:extLst>
          </p:cNvPr>
          <p:cNvSpPr txBox="1"/>
          <p:nvPr/>
        </p:nvSpPr>
        <p:spPr>
          <a:xfrm>
            <a:off x="8977775" y="213031"/>
            <a:ext cx="27142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Rika (antimatter frites?)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D517E9-F911-EF78-D71A-45B3FFF7CD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0559" y="-287428"/>
            <a:ext cx="3734595" cy="3854451"/>
          </a:xfrm>
          <a:prstGeom prst="ellipse">
            <a:avLst/>
          </a:prstGeom>
          <a:effectLst>
            <a:softEdge rad="393700"/>
          </a:effectLst>
        </p:spPr>
      </p:pic>
      <p:pic>
        <p:nvPicPr>
          <p:cNvPr id="3" name="Picture 2" descr="Rieka.jpg">
            <a:extLst>
              <a:ext uri="{FF2B5EF4-FFF2-40B4-BE49-F238E27FC236}">
                <a16:creationId xmlns:a16="http://schemas.microsoft.com/office/drawing/2014/main" id="{48D3CBD4-158E-D4B8-AC24-67AC6F721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8008" y="557231"/>
            <a:ext cx="3387916" cy="2298943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D483CB7-EAA0-093B-6DA5-7CBF056FC4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8553"/>
          <a:stretch/>
        </p:blipFill>
        <p:spPr bwMode="auto">
          <a:xfrm>
            <a:off x="9494367" y="4463034"/>
            <a:ext cx="1852314" cy="222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0861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762000"/>
          </a:xfrm>
        </p:spPr>
        <p:txBody>
          <a:bodyPr/>
          <a:lstStyle/>
          <a:p>
            <a:r>
              <a:rPr lang="en-US" dirty="0"/>
              <a:t>Paul Dirac and antimatter</a:t>
            </a:r>
          </a:p>
        </p:txBody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8376" y="715964"/>
            <a:ext cx="6678212" cy="2501086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1928: 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66FFFF"/>
                </a:solidFill>
              </a:rPr>
              <a:t>Dirac’s relativistic quantum theory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66FFFF"/>
                </a:solidFill>
              </a:rPr>
              <a:t>Prediction: </a:t>
            </a:r>
            <a:r>
              <a:rPr lang="en-US" i="1" dirty="0">
                <a:solidFill>
                  <a:srgbClr val="FFFF00"/>
                </a:solidFill>
              </a:rPr>
              <a:t>for each matter particle there exists an identical antimatter particle!</a:t>
            </a:r>
          </a:p>
          <a:p>
            <a:pPr>
              <a:lnSpc>
                <a:spcPct val="90000"/>
              </a:lnSpc>
            </a:pPr>
            <a:r>
              <a:rPr lang="en-US" dirty="0"/>
              <a:t>1932: 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66FFFF"/>
                </a:solidFill>
              </a:rPr>
              <a:t>Anderson discovers the anti-electron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746308" y="2976507"/>
            <a:ext cx="4166985" cy="3754992"/>
            <a:chOff x="3168" y="624"/>
            <a:chExt cx="2160" cy="1835"/>
          </a:xfrm>
        </p:grpSpPr>
        <p:pic>
          <p:nvPicPr>
            <p:cNvPr id="664581" name="Picture 5" descr="DiracComb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68" y="624"/>
              <a:ext cx="2160" cy="1598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</p:pic>
        <p:sp>
          <p:nvSpPr>
            <p:cNvPr id="664582" name="Text Box 6"/>
            <p:cNvSpPr txBox="1">
              <a:spLocks noChangeArrowheads="1"/>
            </p:cNvSpPr>
            <p:nvPr/>
          </p:nvSpPr>
          <p:spPr bwMode="auto">
            <a:xfrm>
              <a:off x="3456" y="2262"/>
              <a:ext cx="485" cy="19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Dirac</a:t>
              </a:r>
            </a:p>
          </p:txBody>
        </p:sp>
        <p:sp>
          <p:nvSpPr>
            <p:cNvPr id="664583" name="Text Box 7"/>
            <p:cNvSpPr txBox="1">
              <a:spLocks noChangeArrowheads="1"/>
            </p:cNvSpPr>
            <p:nvPr/>
          </p:nvSpPr>
          <p:spPr bwMode="auto">
            <a:xfrm>
              <a:off x="4398" y="2262"/>
              <a:ext cx="844" cy="197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rPr>
                <a:t>AntiDirac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pic>
        <p:nvPicPr>
          <p:cNvPr id="14" name="Picture 4" descr="ANDERSON">
            <a:extLst>
              <a:ext uri="{FF2B5EF4-FFF2-40B4-BE49-F238E27FC236}">
                <a16:creationId xmlns:a16="http://schemas.microsoft.com/office/drawing/2014/main" id="{01F3F36C-6219-AA4D-AD6E-F33E43ED7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4580" r="1263" b="2197"/>
          <a:stretch/>
        </p:blipFill>
        <p:spPr bwMode="auto">
          <a:xfrm>
            <a:off x="3470908" y="3428999"/>
            <a:ext cx="3991961" cy="2859651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" name="Picture 14" descr="dirac">
            <a:extLst>
              <a:ext uri="{FF2B5EF4-FFF2-40B4-BE49-F238E27FC236}">
                <a16:creationId xmlns:a16="http://schemas.microsoft.com/office/drawing/2014/main" id="{2E0E5641-C37E-A948-B561-5330A824D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184" y="3429000"/>
            <a:ext cx="2977702" cy="285965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8F9F17D-CEAF-2645-86CF-CF8A3575025D}"/>
              </a:ext>
            </a:extLst>
          </p:cNvPr>
          <p:cNvSpPr txBox="1"/>
          <p:nvPr/>
        </p:nvSpPr>
        <p:spPr>
          <a:xfrm>
            <a:off x="398833" y="5884050"/>
            <a:ext cx="1198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Paul Dirac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6412B4-A8C2-1340-B46C-44451A4271A2}"/>
              </a:ext>
            </a:extLst>
          </p:cNvPr>
          <p:cNvSpPr txBox="1"/>
          <p:nvPr/>
        </p:nvSpPr>
        <p:spPr>
          <a:xfrm>
            <a:off x="5831311" y="5850619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Carl Anderson</a:t>
            </a:r>
          </a:p>
        </p:txBody>
      </p:sp>
      <p:sp>
        <p:nvSpPr>
          <p:cNvPr id="20" name="Rectangle 9">
            <a:extLst>
              <a:ext uri="{FF2B5EF4-FFF2-40B4-BE49-F238E27FC236}">
                <a16:creationId xmlns:a16="http://schemas.microsoft.com/office/drawing/2014/main" id="{9147BDE5-1527-AB4F-92AD-F0016A841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7084" y="181750"/>
            <a:ext cx="2880301" cy="2668256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21" name="Picture 10" descr="dirac_plaque">
            <a:extLst>
              <a:ext uri="{FF2B5EF4-FFF2-40B4-BE49-F238E27FC236}">
                <a16:creationId xmlns:a16="http://schemas.microsoft.com/office/drawing/2014/main" id="{7D6EF3D6-C1DD-DC43-923B-3E56041D0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40037" y="216100"/>
            <a:ext cx="2832999" cy="2596231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EBFAECD-73D9-CF44-BE76-833846E6E336}"/>
              </a:ext>
            </a:extLst>
          </p:cNvPr>
          <p:cNvSpPr/>
          <p:nvPr/>
        </p:nvSpPr>
        <p:spPr bwMode="auto">
          <a:xfrm>
            <a:off x="9485194" y="1692323"/>
            <a:ext cx="1583140" cy="573206"/>
          </a:xfrm>
          <a:prstGeom prst="ellipse">
            <a:avLst/>
          </a:prstGeom>
          <a:noFill/>
          <a:ln w="28575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5532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Antimatter</a:t>
            </a:r>
          </a:p>
        </p:txBody>
      </p:sp>
      <p:pic>
        <p:nvPicPr>
          <p:cNvPr id="8" name="Picture 7" descr="antimatter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49517" y="1012691"/>
            <a:ext cx="7819697" cy="5007613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002041" y="5383644"/>
            <a:ext cx="2280048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FFFF99"/>
                </a:solidFill>
                <a:latin typeface="Tahoma" pitchFamily="34" charset="0"/>
              </a:rPr>
              <a:t>H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ydrogen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atom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47015" y="5383643"/>
            <a:ext cx="2865656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4F6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Antihydrogen atom</a:t>
            </a:r>
          </a:p>
        </p:txBody>
      </p:sp>
    </p:spTree>
    <p:extLst>
      <p:ext uri="{BB962C8B-B14F-4D97-AF65-F5344CB8AC3E}">
        <p14:creationId xmlns:p14="http://schemas.microsoft.com/office/powerpoint/2010/main" val="270975375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710658" name="Picture 2" descr="dewar"/>
          <p:cNvPicPr>
            <a:picLocks noChangeAspect="1" noChangeArrowheads="1"/>
          </p:cNvPicPr>
          <p:nvPr/>
        </p:nvPicPr>
        <p:blipFill rotWithShape="1">
          <a:blip r:embed="rId3" cstate="print"/>
          <a:srcRect t="6265" b="4268"/>
          <a:stretch/>
        </p:blipFill>
        <p:spPr bwMode="auto">
          <a:xfrm>
            <a:off x="3598230" y="112738"/>
            <a:ext cx="3143029" cy="3749856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59" name="Picture 3" descr="morning_CPT"/>
          <p:cNvPicPr>
            <a:picLocks noChangeAspect="1" noChangeArrowheads="1"/>
          </p:cNvPicPr>
          <p:nvPr/>
        </p:nvPicPr>
        <p:blipFill rotWithShape="1">
          <a:blip r:embed="rId4" cstate="print"/>
          <a:srcRect b="4975"/>
          <a:stretch/>
        </p:blipFill>
        <p:spPr bwMode="auto">
          <a:xfrm>
            <a:off x="152400" y="3942634"/>
            <a:ext cx="3971616" cy="282644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0" name="Picture 4" descr="dirk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5969" y="125992"/>
            <a:ext cx="4990357" cy="373660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2" name="Picture 6" descr="overview"/>
          <p:cNvPicPr>
            <a:picLocks noChangeAspect="1" noChangeArrowheads="1"/>
          </p:cNvPicPr>
          <p:nvPr/>
        </p:nvPicPr>
        <p:blipFill rotWithShape="1">
          <a:blip r:embed="rId6" cstate="print"/>
          <a:srcRect t="10570" b="2906"/>
          <a:stretch/>
        </p:blipFill>
        <p:spPr bwMode="auto">
          <a:xfrm>
            <a:off x="174212" y="127686"/>
            <a:ext cx="3256741" cy="370758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3" name="Picture 7" descr="discussio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39894" y="3922738"/>
            <a:ext cx="3790036" cy="283619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4" name="Picture 8" descr="food_for_al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29648" y="3965482"/>
            <a:ext cx="3732567" cy="2793453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p:pic>
        <p:nvPicPr>
          <p:cNvPr id="710665" name="Picture 9" descr="det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98228" y="1832428"/>
            <a:ext cx="3668564" cy="3383403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10667" name="Text Box 11"/>
              <p:cNvSpPr txBox="1">
                <a:spLocks noChangeArrowheads="1"/>
              </p:cNvSpPr>
              <p:nvPr/>
            </p:nvSpPr>
            <p:spPr bwMode="auto">
              <a:xfrm>
                <a:off x="4572000" y="1857511"/>
                <a:ext cx="3281876" cy="369332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FF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Antihydrogen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𝑝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FFFF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) exists!</a:t>
                </a:r>
              </a:p>
            </p:txBody>
          </p:sp>
        </mc:Choice>
        <mc:Fallback xmlns="">
          <p:sp>
            <p:nvSpPr>
              <p:cNvPr id="710667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0" y="1857511"/>
                <a:ext cx="3281876" cy="369332"/>
              </a:xfrm>
              <a:prstGeom prst="rect">
                <a:avLst/>
              </a:prstGeom>
              <a:blipFill>
                <a:blip r:embed="rId10"/>
                <a:stretch>
                  <a:fillRect l="-1544" t="-6667" b="-23333"/>
                </a:stretch>
              </a:blipFill>
              <a:ln w="2857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3A9E9E3B-F1E8-3247-A03D-15C50C53D09C}"/>
              </a:ext>
            </a:extLst>
          </p:cNvPr>
          <p:cNvSpPr/>
          <p:nvPr/>
        </p:nvSpPr>
        <p:spPr bwMode="auto">
          <a:xfrm>
            <a:off x="3034424" y="65018"/>
            <a:ext cx="6190003" cy="553995"/>
          </a:xfrm>
          <a:prstGeom prst="rect">
            <a:avLst/>
          </a:prstGeom>
          <a:solidFill>
            <a:schemeClr val="tx1">
              <a:alpha val="2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106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</a:t>
            </a:r>
            <a:r>
              <a:rPr lang="en-US" dirty="0">
                <a:solidFill>
                  <a:schemeClr val="bg1"/>
                </a:solidFill>
              </a:rPr>
              <a:t> ATHENA experiment </a:t>
            </a:r>
            <a:r>
              <a:rPr lang="en-US" dirty="0"/>
              <a:t>at</a:t>
            </a:r>
            <a:r>
              <a:rPr lang="en-US" dirty="0">
                <a:solidFill>
                  <a:schemeClr val="bg1"/>
                </a:solidFill>
              </a:rPr>
              <a:t> CERN (2002)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DCB33D-33EB-9A4E-BC4E-87455AF1DEFB}"/>
                  </a:ext>
                </a:extLst>
              </p:cNvPr>
              <p:cNvSpPr txBox="1"/>
              <p:nvPr/>
            </p:nvSpPr>
            <p:spPr>
              <a:xfrm>
                <a:off x="4426079" y="4858434"/>
                <a:ext cx="152016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𝑝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→4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</m:oMath>
                  </m:oMathPara>
                </a14:m>
                <a:endPara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DCB33D-33EB-9A4E-BC4E-87455AF1DE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079" y="4858434"/>
                <a:ext cx="1520160" cy="276999"/>
              </a:xfrm>
              <a:prstGeom prst="rect">
                <a:avLst/>
              </a:prstGeom>
              <a:blipFill>
                <a:blip r:embed="rId11"/>
                <a:stretch>
                  <a:fillRect l="-2479" t="-4348" b="-3913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843AFD-66AE-F04A-98C8-BE47363F0F61}"/>
                  </a:ext>
                </a:extLst>
              </p:cNvPr>
              <p:cNvSpPr txBox="1"/>
              <p:nvPr/>
            </p:nvSpPr>
            <p:spPr>
              <a:xfrm>
                <a:off x="6418803" y="4857215"/>
                <a:ext cx="143507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26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</m:sup>
                      </m:sSup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26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𝛾𝛾</m:t>
                      </m:r>
                    </m:oMath>
                  </m:oMathPara>
                </a14:m>
                <a:endParaRPr kumimoji="0" lang="en-NL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0843AFD-66AE-F04A-98C8-BE47363F0F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8803" y="4857215"/>
                <a:ext cx="1435073" cy="276999"/>
              </a:xfrm>
              <a:prstGeom prst="rect">
                <a:avLst/>
              </a:prstGeom>
              <a:blipFill>
                <a:blip r:embed="rId12"/>
                <a:stretch>
                  <a:fillRect l="-877" r="-2632" b="-3043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14010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0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0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0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0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1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0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1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0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1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710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71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0667" grpId="0" animBg="1"/>
      <p:bldP spid="4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8152463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6139667" y="-23868"/>
            <a:ext cx="2660101" cy="364683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7083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547" y="312062"/>
            <a:ext cx="3226919" cy="303348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96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21698">
            <a:off x="3941648" y="1008745"/>
            <a:ext cx="2343677" cy="2220685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2740922" y="839014"/>
            <a:ext cx="2172029" cy="2680965"/>
          </a:xfrm>
          <a:prstGeom prst="triangle">
            <a:avLst>
              <a:gd name="adj" fmla="val 48667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8" name="Isosceles Triangle 67"/>
          <p:cNvSpPr/>
          <p:nvPr/>
        </p:nvSpPr>
        <p:spPr bwMode="auto">
          <a:xfrm rot="3927300">
            <a:off x="7457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858107" y="754033"/>
            <a:ext cx="138040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Molecule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9168948" y="577596"/>
            <a:ext cx="897898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Atom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831381" y="5791200"/>
            <a:ext cx="2032824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Atom-nucleus</a:t>
            </a:r>
          </a:p>
        </p:txBody>
      </p:sp>
      <p:sp>
        <p:nvSpPr>
          <p:cNvPr id="83" name="Isosceles Triangle 82"/>
          <p:cNvSpPr/>
          <p:nvPr/>
        </p:nvSpPr>
        <p:spPr bwMode="auto">
          <a:xfrm rot="6419942">
            <a:off x="4427791" y="4273599"/>
            <a:ext cx="1299598" cy="2240489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0406" y="4399659"/>
            <a:ext cx="1157498" cy="118566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3357722" y="3904151"/>
            <a:ext cx="976444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Quark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28553" y="2445315"/>
            <a:ext cx="1257868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Electron</a:t>
            </a:r>
            <a:endParaRPr kumimoji="0" lang="nl-NL" sz="2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Light"/>
              <a:ea typeface="+mn-ea"/>
              <a:cs typeface="Helvetica Neue Light"/>
            </a:endParaRPr>
          </a:p>
        </p:txBody>
      </p:sp>
      <p:pic>
        <p:nvPicPr>
          <p:cNvPr id="25" name="Picture 10" descr="atom_model">
            <a:extLst>
              <a:ext uri="{FF2B5EF4-FFF2-40B4-BE49-F238E27FC236}">
                <a16:creationId xmlns:a16="http://schemas.microsoft.com/office/drawing/2014/main" id="{88009C43-9CD5-3F43-B865-9878F6676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3582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 descr="atom_model">
            <a:extLst>
              <a:ext uri="{FF2B5EF4-FFF2-40B4-BE49-F238E27FC236}">
                <a16:creationId xmlns:a16="http://schemas.microsoft.com/office/drawing/2014/main" id="{7D35A32F-2D12-C241-94F3-85E5114AF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14479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5462EA82-7772-4E49-9B1D-F3EEE4968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33" y="0"/>
            <a:ext cx="6046032" cy="762000"/>
          </a:xfrm>
        </p:spPr>
        <p:txBody>
          <a:bodyPr/>
          <a:lstStyle/>
          <a:p>
            <a:r>
              <a:rPr lang="nl-NL" dirty="0">
                <a:cs typeface="Helvetica Neue Light"/>
              </a:rPr>
              <a:t>A </a:t>
            </a:r>
            <a:r>
              <a:rPr lang="nl-NL" dirty="0" err="1">
                <a:cs typeface="Helvetica Neue Light"/>
              </a:rPr>
              <a:t>world</a:t>
            </a:r>
            <a:r>
              <a:rPr lang="nl-NL" dirty="0">
                <a:cs typeface="Helvetica Neue Light"/>
              </a:rPr>
              <a:t> of matter </a:t>
            </a:r>
            <a:r>
              <a:rPr lang="nl-NL" dirty="0" err="1">
                <a:cs typeface="Helvetica Neue Light"/>
              </a:rPr>
              <a:t>and</a:t>
            </a:r>
            <a:r>
              <a:rPr lang="nl-NL" dirty="0">
                <a:solidFill>
                  <a:schemeClr val="bg1"/>
                </a:solidFill>
                <a:cs typeface="Helvetica Neue Light"/>
              </a:rPr>
              <a:t> </a:t>
            </a:r>
            <a:r>
              <a:rPr lang="mr-IN" dirty="0">
                <a:solidFill>
                  <a:schemeClr val="bg1"/>
                </a:solidFill>
                <a:cs typeface="Helvetica Neue Light"/>
              </a:rPr>
              <a:t>…</a:t>
            </a:r>
            <a:endParaRPr lang="nl-NL" dirty="0">
              <a:solidFill>
                <a:schemeClr val="bg1"/>
              </a:solidFill>
              <a:cs typeface="Helvetica Neue Light"/>
            </a:endParaRPr>
          </a:p>
        </p:txBody>
      </p:sp>
      <p:pic>
        <p:nvPicPr>
          <p:cNvPr id="39" name="image8.jpeg" descr="image8.jpeg">
            <a:extLst>
              <a:ext uri="{FF2B5EF4-FFF2-40B4-BE49-F238E27FC236}">
                <a16:creationId xmlns:a16="http://schemas.microsoft.com/office/drawing/2014/main" id="{30D4BB92-09DC-C646-B622-C5C0D302163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767" t="13178" r="9719" b="2189"/>
          <a:stretch>
            <a:fillRect/>
          </a:stretch>
        </p:blipFill>
        <p:spPr>
          <a:xfrm>
            <a:off x="5685801" y="4777424"/>
            <a:ext cx="2035133" cy="1903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5" extrusionOk="0">
                <a:moveTo>
                  <a:pt x="11517" y="3"/>
                </a:moveTo>
                <a:cubicBezTo>
                  <a:pt x="7816" y="100"/>
                  <a:pt x="4272" y="2404"/>
                  <a:pt x="2833" y="6139"/>
                </a:cubicBezTo>
                <a:cubicBezTo>
                  <a:pt x="2715" y="6444"/>
                  <a:pt x="2582" y="6780"/>
                  <a:pt x="2539" y="6882"/>
                </a:cubicBezTo>
                <a:cubicBezTo>
                  <a:pt x="2288" y="7475"/>
                  <a:pt x="2147" y="8604"/>
                  <a:pt x="2153" y="9985"/>
                </a:cubicBezTo>
                <a:cubicBezTo>
                  <a:pt x="2158" y="11237"/>
                  <a:pt x="2189" y="11538"/>
                  <a:pt x="2392" y="12344"/>
                </a:cubicBezTo>
                <a:cubicBezTo>
                  <a:pt x="2674" y="13463"/>
                  <a:pt x="3322" y="14906"/>
                  <a:pt x="3919" y="15743"/>
                </a:cubicBezTo>
                <a:cubicBezTo>
                  <a:pt x="5490" y="17946"/>
                  <a:pt x="7622" y="19254"/>
                  <a:pt x="10499" y="19775"/>
                </a:cubicBezTo>
                <a:cubicBezTo>
                  <a:pt x="11245" y="19910"/>
                  <a:pt x="13766" y="19744"/>
                  <a:pt x="14239" y="19528"/>
                </a:cubicBezTo>
                <a:cubicBezTo>
                  <a:pt x="14334" y="19485"/>
                  <a:pt x="14629" y="19379"/>
                  <a:pt x="14892" y="19293"/>
                </a:cubicBezTo>
                <a:cubicBezTo>
                  <a:pt x="15684" y="19034"/>
                  <a:pt x="17198" y="18147"/>
                  <a:pt x="17959" y="17498"/>
                </a:cubicBezTo>
                <a:cubicBezTo>
                  <a:pt x="19138" y="16491"/>
                  <a:pt x="20135" y="15043"/>
                  <a:pt x="20702" y="13506"/>
                </a:cubicBezTo>
                <a:cubicBezTo>
                  <a:pt x="21193" y="12176"/>
                  <a:pt x="21287" y="11573"/>
                  <a:pt x="21279" y="9846"/>
                </a:cubicBezTo>
                <a:cubicBezTo>
                  <a:pt x="21273" y="8550"/>
                  <a:pt x="21239" y="8144"/>
                  <a:pt x="21088" y="7559"/>
                </a:cubicBezTo>
                <a:cubicBezTo>
                  <a:pt x="20631" y="5780"/>
                  <a:pt x="19850" y="4326"/>
                  <a:pt x="18680" y="3068"/>
                </a:cubicBezTo>
                <a:cubicBezTo>
                  <a:pt x="17808" y="2131"/>
                  <a:pt x="17014" y="1544"/>
                  <a:pt x="15817" y="950"/>
                </a:cubicBezTo>
                <a:cubicBezTo>
                  <a:pt x="14437" y="265"/>
                  <a:pt x="12965" y="-35"/>
                  <a:pt x="11517" y="3"/>
                </a:cubicBezTo>
                <a:close/>
                <a:moveTo>
                  <a:pt x="2392" y="552"/>
                </a:moveTo>
                <a:lnTo>
                  <a:pt x="2569" y="755"/>
                </a:lnTo>
                <a:cubicBezTo>
                  <a:pt x="2565" y="741"/>
                  <a:pt x="2529" y="694"/>
                  <a:pt x="2534" y="688"/>
                </a:cubicBezTo>
                <a:cubicBezTo>
                  <a:pt x="2538" y="684"/>
                  <a:pt x="2584" y="710"/>
                  <a:pt x="2596" y="712"/>
                </a:cubicBezTo>
                <a:lnTo>
                  <a:pt x="2392" y="552"/>
                </a:lnTo>
                <a:close/>
                <a:moveTo>
                  <a:pt x="79" y="7481"/>
                </a:moveTo>
                <a:lnTo>
                  <a:pt x="0" y="7582"/>
                </a:lnTo>
                <a:lnTo>
                  <a:pt x="93" y="7487"/>
                </a:lnTo>
                <a:cubicBezTo>
                  <a:pt x="89" y="7483"/>
                  <a:pt x="80" y="7487"/>
                  <a:pt x="79" y="7481"/>
                </a:cubicBezTo>
                <a:close/>
                <a:moveTo>
                  <a:pt x="1023" y="9750"/>
                </a:moveTo>
                <a:lnTo>
                  <a:pt x="1012" y="9779"/>
                </a:lnTo>
                <a:cubicBezTo>
                  <a:pt x="1019" y="9775"/>
                  <a:pt x="1027" y="9766"/>
                  <a:pt x="1034" y="9764"/>
                </a:cubicBezTo>
                <a:lnTo>
                  <a:pt x="1023" y="9750"/>
                </a:lnTo>
                <a:close/>
                <a:moveTo>
                  <a:pt x="223" y="14014"/>
                </a:moveTo>
                <a:lnTo>
                  <a:pt x="370" y="14192"/>
                </a:lnTo>
                <a:cubicBezTo>
                  <a:pt x="369" y="14178"/>
                  <a:pt x="353" y="14149"/>
                  <a:pt x="357" y="14142"/>
                </a:cubicBezTo>
                <a:lnTo>
                  <a:pt x="223" y="14014"/>
                </a:lnTo>
                <a:close/>
                <a:moveTo>
                  <a:pt x="2806" y="14662"/>
                </a:moveTo>
                <a:lnTo>
                  <a:pt x="2781" y="14688"/>
                </a:lnTo>
                <a:cubicBezTo>
                  <a:pt x="2795" y="14690"/>
                  <a:pt x="2811" y="14686"/>
                  <a:pt x="2819" y="14694"/>
                </a:cubicBezTo>
                <a:cubicBezTo>
                  <a:pt x="2814" y="14684"/>
                  <a:pt x="2811" y="14673"/>
                  <a:pt x="2806" y="14662"/>
                </a:cubicBezTo>
                <a:close/>
                <a:moveTo>
                  <a:pt x="2825" y="14703"/>
                </a:moveTo>
                <a:cubicBezTo>
                  <a:pt x="2829" y="14710"/>
                  <a:pt x="2824" y="14725"/>
                  <a:pt x="2825" y="14735"/>
                </a:cubicBezTo>
                <a:cubicBezTo>
                  <a:pt x="2826" y="14734"/>
                  <a:pt x="2835" y="14724"/>
                  <a:pt x="2836" y="14723"/>
                </a:cubicBezTo>
                <a:cubicBezTo>
                  <a:pt x="2832" y="14716"/>
                  <a:pt x="2828" y="14710"/>
                  <a:pt x="2825" y="14703"/>
                </a:cubicBezTo>
                <a:close/>
                <a:moveTo>
                  <a:pt x="21576" y="16333"/>
                </a:moveTo>
                <a:cubicBezTo>
                  <a:pt x="21552" y="16370"/>
                  <a:pt x="21487" y="16413"/>
                  <a:pt x="21429" y="16455"/>
                </a:cubicBezTo>
                <a:cubicBezTo>
                  <a:pt x="21431" y="16457"/>
                  <a:pt x="21437" y="16456"/>
                  <a:pt x="21439" y="16458"/>
                </a:cubicBezTo>
                <a:cubicBezTo>
                  <a:pt x="21443" y="16461"/>
                  <a:pt x="21438" y="16468"/>
                  <a:pt x="21439" y="16472"/>
                </a:cubicBezTo>
                <a:cubicBezTo>
                  <a:pt x="21457" y="16458"/>
                  <a:pt x="21542" y="16405"/>
                  <a:pt x="21551" y="16397"/>
                </a:cubicBezTo>
                <a:cubicBezTo>
                  <a:pt x="21569" y="16381"/>
                  <a:pt x="21585" y="16377"/>
                  <a:pt x="21600" y="16368"/>
                </a:cubicBezTo>
                <a:cubicBezTo>
                  <a:pt x="21591" y="16355"/>
                  <a:pt x="21584" y="16345"/>
                  <a:pt x="21576" y="16333"/>
                </a:cubicBezTo>
                <a:close/>
                <a:moveTo>
                  <a:pt x="8257" y="21492"/>
                </a:moveTo>
                <a:cubicBezTo>
                  <a:pt x="8246" y="21495"/>
                  <a:pt x="8224" y="21508"/>
                  <a:pt x="8216" y="21507"/>
                </a:cubicBezTo>
                <a:lnTo>
                  <a:pt x="8178" y="21565"/>
                </a:lnTo>
                <a:lnTo>
                  <a:pt x="8257" y="21492"/>
                </a:lnTo>
                <a:close/>
              </a:path>
            </a:pathLst>
          </a:custGeom>
          <a:ln w="12700" cap="flat">
            <a:noFill/>
            <a:miter lim="400000"/>
          </a:ln>
          <a:effectLst/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6A3E291-66A2-6B41-A698-BFFF04289626}"/>
              </a:ext>
            </a:extLst>
          </p:cNvPr>
          <p:cNvSpPr txBox="1"/>
          <p:nvPr/>
        </p:nvSpPr>
        <p:spPr>
          <a:xfrm>
            <a:off x="5844276" y="4286609"/>
            <a:ext cx="2310762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Proton/Neutron</a:t>
            </a:r>
          </a:p>
        </p:txBody>
      </p:sp>
    </p:spTree>
    <p:extLst>
      <p:ext uri="{BB962C8B-B14F-4D97-AF65-F5344CB8AC3E}">
        <p14:creationId xmlns:p14="http://schemas.microsoft.com/office/powerpoint/2010/main" val="3907739866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3366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/>
          <p:cNvSpPr/>
          <p:nvPr/>
        </p:nvSpPr>
        <p:spPr bwMode="auto">
          <a:xfrm>
            <a:off x="7083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32402" y="754033"/>
            <a:ext cx="2002366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Anti-Molecule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668959" y="483006"/>
            <a:ext cx="1519863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Anti-Atom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726822" y="5839549"/>
            <a:ext cx="259227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 </a:t>
            </a:r>
            <a:r>
              <a:rPr kumimoji="0" lang="nl-NL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atom</a:t>
            </a: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-nucleus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904480" y="3832694"/>
            <a:ext cx="2151438" cy="830948"/>
          </a:xfrm>
          <a:prstGeom prst="rect">
            <a:avLst/>
          </a:prstGeom>
          <a:noFill/>
        </p:spPr>
        <p:txBody>
          <a:bodyPr wrap="squar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Anti-Proton</a:t>
            </a: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 / anti-Neutron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145357" y="3799323"/>
            <a:ext cx="1598410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Anti-Quark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 bwMode="auto">
          <a:xfrm>
            <a:off x="1015568" y="29970"/>
            <a:ext cx="783716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…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j-ea"/>
                <a:cs typeface="Helvetica Neue Light"/>
              </a:rPr>
              <a:t> a world of antimatter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j-ea"/>
              <a:cs typeface="Helvetica Neue Light"/>
            </a:endParaRPr>
          </a:p>
        </p:txBody>
      </p:sp>
      <p:sp>
        <p:nvSpPr>
          <p:cNvPr id="23" name="Text Box 80"/>
          <p:cNvSpPr txBox="1">
            <a:spLocks noChangeArrowheads="1"/>
          </p:cNvSpPr>
          <p:nvPr/>
        </p:nvSpPr>
        <p:spPr bwMode="auto">
          <a:xfrm>
            <a:off x="588719" y="5651596"/>
            <a:ext cx="2178802" cy="954107"/>
          </a:xfrm>
          <a:prstGeom prst="rect">
            <a:avLst/>
          </a:prstGeom>
          <a:noFill/>
          <a:ln w="25400" algn="ctr">
            <a:solidFill>
              <a:srgbClr val="FFFF99"/>
            </a:solidFill>
            <a:miter lim="800000"/>
            <a:headEnd/>
            <a:tailEnd/>
          </a:ln>
          <a:effectLst>
            <a:glow rad="127000">
              <a:srgbClr val="FFFF99"/>
            </a:glo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Identical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CC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anti-world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906013" y="2445315"/>
            <a:ext cx="1863803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Anti-</a:t>
            </a:r>
            <a:r>
              <a:rPr kumimoji="0" lang="nl-NL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electron</a:t>
            </a:r>
            <a:endParaRPr kumimoji="0" lang="nl-NL" sz="2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Neue Light"/>
              <a:ea typeface="+mn-ea"/>
              <a:cs typeface="Helvetica Neue Light"/>
            </a:endParaRPr>
          </a:p>
        </p:txBody>
      </p:sp>
      <p:sp>
        <p:nvSpPr>
          <p:cNvPr id="31" name="Isosceles Triangle 66">
            <a:extLst>
              <a:ext uri="{FF2B5EF4-FFF2-40B4-BE49-F238E27FC236}">
                <a16:creationId xmlns:a16="http://schemas.microsoft.com/office/drawing/2014/main" id="{182CD890-14BB-FC45-8BBD-D8ECC9587F2C}"/>
              </a:ext>
            </a:extLst>
          </p:cNvPr>
          <p:cNvSpPr/>
          <p:nvPr/>
        </p:nvSpPr>
        <p:spPr bwMode="auto">
          <a:xfrm rot="20501680">
            <a:off x="8152463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2" name="Isosceles Triangle 65">
            <a:extLst>
              <a:ext uri="{FF2B5EF4-FFF2-40B4-BE49-F238E27FC236}">
                <a16:creationId xmlns:a16="http://schemas.microsoft.com/office/drawing/2014/main" id="{D23DB368-B9B4-4541-B838-031708A0A719}"/>
              </a:ext>
            </a:extLst>
          </p:cNvPr>
          <p:cNvSpPr/>
          <p:nvPr/>
        </p:nvSpPr>
        <p:spPr bwMode="auto">
          <a:xfrm rot="15759751">
            <a:off x="6139667" y="-23868"/>
            <a:ext cx="2660101" cy="364683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89C332B-E24C-8347-BB42-3B2FA1448904}"/>
              </a:ext>
            </a:extLst>
          </p:cNvPr>
          <p:cNvSpPr/>
          <p:nvPr/>
        </p:nvSpPr>
        <p:spPr bwMode="auto">
          <a:xfrm>
            <a:off x="7083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28C8D98-7660-D041-B915-3CD65EAD28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547" y="312062"/>
            <a:ext cx="3226919" cy="303348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F5F6650-DC9F-2C40-934F-6A94FF18A5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96" y="1066800"/>
            <a:ext cx="1790277" cy="4724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D80C2A5-AFA7-D84F-968C-589FE419FF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21698">
            <a:off x="3941648" y="1008745"/>
            <a:ext cx="2343677" cy="2220685"/>
          </a:xfrm>
          <a:prstGeom prst="rect">
            <a:avLst/>
          </a:prstGeom>
        </p:spPr>
      </p:pic>
      <p:sp>
        <p:nvSpPr>
          <p:cNvPr id="40" name="Isosceles Triangle 64">
            <a:extLst>
              <a:ext uri="{FF2B5EF4-FFF2-40B4-BE49-F238E27FC236}">
                <a16:creationId xmlns:a16="http://schemas.microsoft.com/office/drawing/2014/main" id="{FAC89475-048C-B34C-B3AA-832037C92DAC}"/>
              </a:ext>
            </a:extLst>
          </p:cNvPr>
          <p:cNvSpPr/>
          <p:nvPr/>
        </p:nvSpPr>
        <p:spPr bwMode="auto">
          <a:xfrm rot="15759751">
            <a:off x="2740922" y="839014"/>
            <a:ext cx="2172029" cy="2680965"/>
          </a:xfrm>
          <a:prstGeom prst="triangle">
            <a:avLst>
              <a:gd name="adj" fmla="val 48667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42" name="Isosceles Triangle 67">
            <a:extLst>
              <a:ext uri="{FF2B5EF4-FFF2-40B4-BE49-F238E27FC236}">
                <a16:creationId xmlns:a16="http://schemas.microsoft.com/office/drawing/2014/main" id="{E6D1539D-3425-3B4C-8FF7-0D4507251FAE}"/>
              </a:ext>
            </a:extLst>
          </p:cNvPr>
          <p:cNvSpPr/>
          <p:nvPr/>
        </p:nvSpPr>
        <p:spPr bwMode="auto">
          <a:xfrm rot="3927300">
            <a:off x="7457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DF5F6DB-5161-3D41-8C82-24DFA0704C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0406" y="4399659"/>
            <a:ext cx="1157498" cy="1185666"/>
          </a:xfrm>
          <a:prstGeom prst="ellipse">
            <a:avLst/>
          </a:prstGeom>
        </p:spPr>
      </p:pic>
      <p:pic>
        <p:nvPicPr>
          <p:cNvPr id="54" name="Picture 10" descr="atom_model">
            <a:extLst>
              <a:ext uri="{FF2B5EF4-FFF2-40B4-BE49-F238E27FC236}">
                <a16:creationId xmlns:a16="http://schemas.microsoft.com/office/drawing/2014/main" id="{E4CAC2C1-9D9B-0A48-8695-22A9FF654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3582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0" descr="atom_model">
            <a:extLst>
              <a:ext uri="{FF2B5EF4-FFF2-40B4-BE49-F238E27FC236}">
                <a16:creationId xmlns:a16="http://schemas.microsoft.com/office/drawing/2014/main" id="{1675ABE0-C88F-AA42-81DC-0019C2D87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14479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image8.jpeg" descr="image8.jpeg">
            <a:extLst>
              <a:ext uri="{FF2B5EF4-FFF2-40B4-BE49-F238E27FC236}">
                <a16:creationId xmlns:a16="http://schemas.microsoft.com/office/drawing/2014/main" id="{0A12770D-1E3E-F641-B1C6-AE0C66F3AF7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767" t="13178" r="9719" b="2189"/>
          <a:stretch>
            <a:fillRect/>
          </a:stretch>
        </p:blipFill>
        <p:spPr>
          <a:xfrm>
            <a:off x="5685801" y="4777424"/>
            <a:ext cx="2035133" cy="1903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5" extrusionOk="0">
                <a:moveTo>
                  <a:pt x="11517" y="3"/>
                </a:moveTo>
                <a:cubicBezTo>
                  <a:pt x="7816" y="100"/>
                  <a:pt x="4272" y="2404"/>
                  <a:pt x="2833" y="6139"/>
                </a:cubicBezTo>
                <a:cubicBezTo>
                  <a:pt x="2715" y="6444"/>
                  <a:pt x="2582" y="6780"/>
                  <a:pt x="2539" y="6882"/>
                </a:cubicBezTo>
                <a:cubicBezTo>
                  <a:pt x="2288" y="7475"/>
                  <a:pt x="2147" y="8604"/>
                  <a:pt x="2153" y="9985"/>
                </a:cubicBezTo>
                <a:cubicBezTo>
                  <a:pt x="2158" y="11237"/>
                  <a:pt x="2189" y="11538"/>
                  <a:pt x="2392" y="12344"/>
                </a:cubicBezTo>
                <a:cubicBezTo>
                  <a:pt x="2674" y="13463"/>
                  <a:pt x="3322" y="14906"/>
                  <a:pt x="3919" y="15743"/>
                </a:cubicBezTo>
                <a:cubicBezTo>
                  <a:pt x="5490" y="17946"/>
                  <a:pt x="7622" y="19254"/>
                  <a:pt x="10499" y="19775"/>
                </a:cubicBezTo>
                <a:cubicBezTo>
                  <a:pt x="11245" y="19910"/>
                  <a:pt x="13766" y="19744"/>
                  <a:pt x="14239" y="19528"/>
                </a:cubicBezTo>
                <a:cubicBezTo>
                  <a:pt x="14334" y="19485"/>
                  <a:pt x="14629" y="19379"/>
                  <a:pt x="14892" y="19293"/>
                </a:cubicBezTo>
                <a:cubicBezTo>
                  <a:pt x="15684" y="19034"/>
                  <a:pt x="17198" y="18147"/>
                  <a:pt x="17959" y="17498"/>
                </a:cubicBezTo>
                <a:cubicBezTo>
                  <a:pt x="19138" y="16491"/>
                  <a:pt x="20135" y="15043"/>
                  <a:pt x="20702" y="13506"/>
                </a:cubicBezTo>
                <a:cubicBezTo>
                  <a:pt x="21193" y="12176"/>
                  <a:pt x="21287" y="11573"/>
                  <a:pt x="21279" y="9846"/>
                </a:cubicBezTo>
                <a:cubicBezTo>
                  <a:pt x="21273" y="8550"/>
                  <a:pt x="21239" y="8144"/>
                  <a:pt x="21088" y="7559"/>
                </a:cubicBezTo>
                <a:cubicBezTo>
                  <a:pt x="20631" y="5780"/>
                  <a:pt x="19850" y="4326"/>
                  <a:pt x="18680" y="3068"/>
                </a:cubicBezTo>
                <a:cubicBezTo>
                  <a:pt x="17808" y="2131"/>
                  <a:pt x="17014" y="1544"/>
                  <a:pt x="15817" y="950"/>
                </a:cubicBezTo>
                <a:cubicBezTo>
                  <a:pt x="14437" y="265"/>
                  <a:pt x="12965" y="-35"/>
                  <a:pt x="11517" y="3"/>
                </a:cubicBezTo>
                <a:close/>
                <a:moveTo>
                  <a:pt x="2392" y="552"/>
                </a:moveTo>
                <a:lnTo>
                  <a:pt x="2569" y="755"/>
                </a:lnTo>
                <a:cubicBezTo>
                  <a:pt x="2565" y="741"/>
                  <a:pt x="2529" y="694"/>
                  <a:pt x="2534" y="688"/>
                </a:cubicBezTo>
                <a:cubicBezTo>
                  <a:pt x="2538" y="684"/>
                  <a:pt x="2584" y="710"/>
                  <a:pt x="2596" y="712"/>
                </a:cubicBezTo>
                <a:lnTo>
                  <a:pt x="2392" y="552"/>
                </a:lnTo>
                <a:close/>
                <a:moveTo>
                  <a:pt x="79" y="7481"/>
                </a:moveTo>
                <a:lnTo>
                  <a:pt x="0" y="7582"/>
                </a:lnTo>
                <a:lnTo>
                  <a:pt x="93" y="7487"/>
                </a:lnTo>
                <a:cubicBezTo>
                  <a:pt x="89" y="7483"/>
                  <a:pt x="80" y="7487"/>
                  <a:pt x="79" y="7481"/>
                </a:cubicBezTo>
                <a:close/>
                <a:moveTo>
                  <a:pt x="1023" y="9750"/>
                </a:moveTo>
                <a:lnTo>
                  <a:pt x="1012" y="9779"/>
                </a:lnTo>
                <a:cubicBezTo>
                  <a:pt x="1019" y="9775"/>
                  <a:pt x="1027" y="9766"/>
                  <a:pt x="1034" y="9764"/>
                </a:cubicBezTo>
                <a:lnTo>
                  <a:pt x="1023" y="9750"/>
                </a:lnTo>
                <a:close/>
                <a:moveTo>
                  <a:pt x="223" y="14014"/>
                </a:moveTo>
                <a:lnTo>
                  <a:pt x="370" y="14192"/>
                </a:lnTo>
                <a:cubicBezTo>
                  <a:pt x="369" y="14178"/>
                  <a:pt x="353" y="14149"/>
                  <a:pt x="357" y="14142"/>
                </a:cubicBezTo>
                <a:lnTo>
                  <a:pt x="223" y="14014"/>
                </a:lnTo>
                <a:close/>
                <a:moveTo>
                  <a:pt x="2806" y="14662"/>
                </a:moveTo>
                <a:lnTo>
                  <a:pt x="2781" y="14688"/>
                </a:lnTo>
                <a:cubicBezTo>
                  <a:pt x="2795" y="14690"/>
                  <a:pt x="2811" y="14686"/>
                  <a:pt x="2819" y="14694"/>
                </a:cubicBezTo>
                <a:cubicBezTo>
                  <a:pt x="2814" y="14684"/>
                  <a:pt x="2811" y="14673"/>
                  <a:pt x="2806" y="14662"/>
                </a:cubicBezTo>
                <a:close/>
                <a:moveTo>
                  <a:pt x="2825" y="14703"/>
                </a:moveTo>
                <a:cubicBezTo>
                  <a:pt x="2829" y="14710"/>
                  <a:pt x="2824" y="14725"/>
                  <a:pt x="2825" y="14735"/>
                </a:cubicBezTo>
                <a:cubicBezTo>
                  <a:pt x="2826" y="14734"/>
                  <a:pt x="2835" y="14724"/>
                  <a:pt x="2836" y="14723"/>
                </a:cubicBezTo>
                <a:cubicBezTo>
                  <a:pt x="2832" y="14716"/>
                  <a:pt x="2828" y="14710"/>
                  <a:pt x="2825" y="14703"/>
                </a:cubicBezTo>
                <a:close/>
                <a:moveTo>
                  <a:pt x="21576" y="16333"/>
                </a:moveTo>
                <a:cubicBezTo>
                  <a:pt x="21552" y="16370"/>
                  <a:pt x="21487" y="16413"/>
                  <a:pt x="21429" y="16455"/>
                </a:cubicBezTo>
                <a:cubicBezTo>
                  <a:pt x="21431" y="16457"/>
                  <a:pt x="21437" y="16456"/>
                  <a:pt x="21439" y="16458"/>
                </a:cubicBezTo>
                <a:cubicBezTo>
                  <a:pt x="21443" y="16461"/>
                  <a:pt x="21438" y="16468"/>
                  <a:pt x="21439" y="16472"/>
                </a:cubicBezTo>
                <a:cubicBezTo>
                  <a:pt x="21457" y="16458"/>
                  <a:pt x="21542" y="16405"/>
                  <a:pt x="21551" y="16397"/>
                </a:cubicBezTo>
                <a:cubicBezTo>
                  <a:pt x="21569" y="16381"/>
                  <a:pt x="21585" y="16377"/>
                  <a:pt x="21600" y="16368"/>
                </a:cubicBezTo>
                <a:cubicBezTo>
                  <a:pt x="21591" y="16355"/>
                  <a:pt x="21584" y="16345"/>
                  <a:pt x="21576" y="16333"/>
                </a:cubicBezTo>
                <a:close/>
                <a:moveTo>
                  <a:pt x="8257" y="21492"/>
                </a:moveTo>
                <a:cubicBezTo>
                  <a:pt x="8246" y="21495"/>
                  <a:pt x="8224" y="21508"/>
                  <a:pt x="8216" y="21507"/>
                </a:cubicBezTo>
                <a:lnTo>
                  <a:pt x="8178" y="21565"/>
                </a:lnTo>
                <a:lnTo>
                  <a:pt x="8257" y="21492"/>
                </a:lnTo>
                <a:close/>
              </a:path>
            </a:pathLst>
          </a:custGeom>
          <a:ln w="12700" cap="flat">
            <a:noFill/>
            <a:miter lim="400000"/>
          </a:ln>
          <a:effectLst/>
        </p:spPr>
      </p:pic>
      <p:sp>
        <p:nvSpPr>
          <p:cNvPr id="57" name="Isosceles Triangle 82">
            <a:extLst>
              <a:ext uri="{FF2B5EF4-FFF2-40B4-BE49-F238E27FC236}">
                <a16:creationId xmlns:a16="http://schemas.microsoft.com/office/drawing/2014/main" id="{E2D7C709-0F58-764F-AF59-26EFDC30C232}"/>
              </a:ext>
            </a:extLst>
          </p:cNvPr>
          <p:cNvSpPr/>
          <p:nvPr/>
        </p:nvSpPr>
        <p:spPr bwMode="auto">
          <a:xfrm rot="6419942">
            <a:off x="4427791" y="4273599"/>
            <a:ext cx="1299598" cy="2240489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B6E1FE9-5232-B64B-BFDA-7077C2416877}"/>
              </a:ext>
            </a:extLst>
          </p:cNvPr>
          <p:cNvSpPr/>
          <p:nvPr/>
        </p:nvSpPr>
        <p:spPr bwMode="auto">
          <a:xfrm>
            <a:off x="9608702" y="4187510"/>
            <a:ext cx="134911" cy="99676"/>
          </a:xfrm>
          <a:prstGeom prst="rect">
            <a:avLst/>
          </a:prstGeom>
          <a:solidFill>
            <a:srgbClr val="E7E51A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071D512-3678-7B43-A5EB-B32FC8B4E32B}"/>
              </a:ext>
            </a:extLst>
          </p:cNvPr>
          <p:cNvSpPr/>
          <p:nvPr/>
        </p:nvSpPr>
        <p:spPr bwMode="auto">
          <a:xfrm>
            <a:off x="9611202" y="4309930"/>
            <a:ext cx="134911" cy="99676"/>
          </a:xfrm>
          <a:prstGeom prst="rect">
            <a:avLst/>
          </a:prstGeom>
          <a:solidFill>
            <a:srgbClr val="ABAA17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1D511C7-84F8-F943-8778-D06A55AF1788}"/>
              </a:ext>
            </a:extLst>
          </p:cNvPr>
          <p:cNvSpPr/>
          <p:nvPr/>
        </p:nvSpPr>
        <p:spPr bwMode="auto">
          <a:xfrm>
            <a:off x="9928492" y="4732152"/>
            <a:ext cx="134911" cy="99676"/>
          </a:xfrm>
          <a:prstGeom prst="rect">
            <a:avLst/>
          </a:prstGeom>
          <a:solidFill>
            <a:srgbClr val="EDEB1A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9BBDCE4-1CEF-1140-B754-182275BD1621}"/>
              </a:ext>
            </a:extLst>
          </p:cNvPr>
          <p:cNvSpPr/>
          <p:nvPr/>
        </p:nvSpPr>
        <p:spPr bwMode="auto">
          <a:xfrm>
            <a:off x="9930992" y="4869562"/>
            <a:ext cx="134911" cy="99676"/>
          </a:xfrm>
          <a:prstGeom prst="rect">
            <a:avLst/>
          </a:prstGeom>
          <a:solidFill>
            <a:srgbClr val="A2A116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E84433B-E802-4D4D-8231-5DE6217DA041}"/>
              </a:ext>
            </a:extLst>
          </p:cNvPr>
          <p:cNvSpPr/>
          <p:nvPr/>
        </p:nvSpPr>
        <p:spPr bwMode="auto">
          <a:xfrm>
            <a:off x="9603711" y="5276792"/>
            <a:ext cx="134911" cy="99676"/>
          </a:xfrm>
          <a:prstGeom prst="rect">
            <a:avLst/>
          </a:prstGeom>
          <a:solidFill>
            <a:srgbClr val="EDEB1A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BAEC903-E938-5C47-9ADF-B6EE837ABB48}"/>
              </a:ext>
            </a:extLst>
          </p:cNvPr>
          <p:cNvSpPr/>
          <p:nvPr/>
        </p:nvSpPr>
        <p:spPr bwMode="auto">
          <a:xfrm>
            <a:off x="9606211" y="5414202"/>
            <a:ext cx="134911" cy="99676"/>
          </a:xfrm>
          <a:prstGeom prst="rect">
            <a:avLst/>
          </a:prstGeom>
          <a:solidFill>
            <a:srgbClr val="ABAA17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492DB7D-8AF6-FA4F-8B5D-C4DCF0157009}"/>
              </a:ext>
            </a:extLst>
          </p:cNvPr>
          <p:cNvSpPr/>
          <p:nvPr/>
        </p:nvSpPr>
        <p:spPr bwMode="auto">
          <a:xfrm>
            <a:off x="9263938" y="4037609"/>
            <a:ext cx="134911" cy="99676"/>
          </a:xfrm>
          <a:prstGeom prst="rect">
            <a:avLst/>
          </a:prstGeom>
          <a:solidFill>
            <a:srgbClr val="E7E51A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7FB7009-BBDD-A349-98AC-A6E5E4882D65}"/>
              </a:ext>
            </a:extLst>
          </p:cNvPr>
          <p:cNvSpPr/>
          <p:nvPr/>
        </p:nvSpPr>
        <p:spPr bwMode="auto">
          <a:xfrm>
            <a:off x="9933492" y="5141882"/>
            <a:ext cx="134911" cy="99676"/>
          </a:xfrm>
          <a:prstGeom prst="rect">
            <a:avLst/>
          </a:prstGeom>
          <a:solidFill>
            <a:srgbClr val="6A6C14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B5EC6BD-1014-0C42-BDF6-F3233F74339D}"/>
              </a:ext>
            </a:extLst>
          </p:cNvPr>
          <p:cNvSpPr/>
          <p:nvPr/>
        </p:nvSpPr>
        <p:spPr bwMode="auto">
          <a:xfrm>
            <a:off x="8936656" y="4594740"/>
            <a:ext cx="134911" cy="99676"/>
          </a:xfrm>
          <a:prstGeom prst="rect">
            <a:avLst/>
          </a:prstGeom>
          <a:solidFill>
            <a:srgbClr val="E7E51A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4699C3F-367E-784A-9789-77BB58A85298}"/>
              </a:ext>
            </a:extLst>
          </p:cNvPr>
          <p:cNvSpPr/>
          <p:nvPr/>
        </p:nvSpPr>
        <p:spPr bwMode="auto">
          <a:xfrm>
            <a:off x="9246442" y="4170021"/>
            <a:ext cx="134911" cy="99676"/>
          </a:xfrm>
          <a:prstGeom prst="rect">
            <a:avLst/>
          </a:prstGeom>
          <a:solidFill>
            <a:srgbClr val="6A6C14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DB5817B-B4BA-D04C-BAB8-29731BAB6536}"/>
              </a:ext>
            </a:extLst>
          </p:cNvPr>
          <p:cNvSpPr/>
          <p:nvPr/>
        </p:nvSpPr>
        <p:spPr bwMode="auto">
          <a:xfrm>
            <a:off x="8919160" y="4727151"/>
            <a:ext cx="134911" cy="99676"/>
          </a:xfrm>
          <a:prstGeom prst="rect">
            <a:avLst/>
          </a:prstGeom>
          <a:solidFill>
            <a:srgbClr val="6A6C14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A40C018-6E3E-504F-AA5F-06C723FDA3B2}"/>
              </a:ext>
            </a:extLst>
          </p:cNvPr>
          <p:cNvSpPr/>
          <p:nvPr/>
        </p:nvSpPr>
        <p:spPr bwMode="auto">
          <a:xfrm>
            <a:off x="9988466" y="5276543"/>
            <a:ext cx="105636" cy="89940"/>
          </a:xfrm>
          <a:prstGeom prst="rect">
            <a:avLst/>
          </a:prstGeom>
          <a:solidFill>
            <a:srgbClr val="7B7C16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4869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72002-2C7E-A557-6255-5FB045090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Alpha experiment: successor of Athena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685A0-11C5-568C-F8F1-14BDFF9FF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840" y="4762601"/>
            <a:ext cx="11315700" cy="2133152"/>
          </a:xfrm>
        </p:spPr>
        <p:txBody>
          <a:bodyPr/>
          <a:lstStyle/>
          <a:p>
            <a:r>
              <a:rPr lang="en-NL" dirty="0"/>
              <a:t>News on 27 Sept 2023: </a:t>
            </a:r>
          </a:p>
          <a:p>
            <a:pPr lvl="1"/>
            <a:r>
              <a:rPr lang="en-NL" dirty="0">
                <a:solidFill>
                  <a:srgbClr val="00FFFF"/>
                </a:solidFill>
              </a:rPr>
              <a:t>Several thousands of antimatter hydrogen atoms were dropped in the gravitational field</a:t>
            </a:r>
          </a:p>
          <a:p>
            <a:pPr lvl="1"/>
            <a:r>
              <a:rPr lang="en-NL" dirty="0">
                <a:solidFill>
                  <a:srgbClr val="00FFFF"/>
                </a:solidFill>
              </a:rPr>
              <a:t>Antimatter falls “down” to earth in the same way as matter does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DA5173-10E0-45B0-34D6-9A9B6A3B1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17" y="829008"/>
            <a:ext cx="5879183" cy="3866587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3D4CF88-B7F6-91B6-0D3B-A689E36DF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6288690" y="829007"/>
            <a:ext cx="5799882" cy="386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545499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524FD-BB85-C94C-962F-7C0085268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Albert Einstein: Energy = matter + antimatter</a:t>
            </a:r>
          </a:p>
        </p:txBody>
      </p:sp>
      <p:pic>
        <p:nvPicPr>
          <p:cNvPr id="1026" name="Picture 2" descr="Albert Einstein – Uitvinder relativiteitstheorie | Historiek">
            <a:extLst>
              <a:ext uri="{FF2B5EF4-FFF2-40B4-BE49-F238E27FC236}">
                <a16:creationId xmlns:a16="http://schemas.microsoft.com/office/drawing/2014/main" id="{EF67CA1A-8253-904E-91BF-9C9E03DD1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62" y="762000"/>
            <a:ext cx="4477826" cy="335676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22">
            <a:extLst>
              <a:ext uri="{FF2B5EF4-FFF2-40B4-BE49-F238E27FC236}">
                <a16:creationId xmlns:a16="http://schemas.microsoft.com/office/drawing/2014/main" id="{8B727933-C163-614B-8F07-B5A650501A04}"/>
              </a:ext>
            </a:extLst>
          </p:cNvPr>
          <p:cNvGrpSpPr>
            <a:grpSpLocks/>
          </p:cNvGrpSpPr>
          <p:nvPr/>
        </p:nvGrpSpPr>
        <p:grpSpPr bwMode="auto">
          <a:xfrm>
            <a:off x="5014839" y="4400145"/>
            <a:ext cx="2554287" cy="914400"/>
            <a:chOff x="2341" y="384"/>
            <a:chExt cx="1609" cy="576"/>
          </a:xfrm>
        </p:grpSpPr>
        <p:pic>
          <p:nvPicPr>
            <p:cNvPr id="9" name="Picture 14">
              <a:extLst>
                <a:ext uri="{FF2B5EF4-FFF2-40B4-BE49-F238E27FC236}">
                  <a16:creationId xmlns:a16="http://schemas.microsoft.com/office/drawing/2014/main" id="{BADA784D-FD6B-F64F-B5B7-95EA162013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41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15">
              <a:extLst>
                <a:ext uri="{FF2B5EF4-FFF2-40B4-BE49-F238E27FC236}">
                  <a16:creationId xmlns:a16="http://schemas.microsoft.com/office/drawing/2014/main" id="{8246ED8C-029E-0145-B906-43E396FF47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</a:t>
              </a:r>
            </a:p>
          </p:txBody>
        </p: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CCBB2B49-EA13-1542-ACEA-0BAE6924F4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0" y="518"/>
              <a:ext cx="350" cy="404"/>
              <a:chOff x="1937" y="4108"/>
              <a:chExt cx="350" cy="404"/>
            </a:xfrm>
          </p:grpSpPr>
          <p:sp>
            <p:nvSpPr>
              <p:cNvPr id="15" name="Oval 17">
                <a:extLst>
                  <a:ext uri="{FF2B5EF4-FFF2-40B4-BE49-F238E27FC236}">
                    <a16:creationId xmlns:a16="http://schemas.microsoft.com/office/drawing/2014/main" id="{02DAE20F-4381-9D47-99D5-0286686E2B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 Box 18">
                <a:extLst>
                  <a:ext uri="{FF2B5EF4-FFF2-40B4-BE49-F238E27FC236}">
                    <a16:creationId xmlns:a16="http://schemas.microsoft.com/office/drawing/2014/main" id="{D441B853-18E4-1444-A630-CF55A215F3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7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12" name="Group 19">
              <a:extLst>
                <a:ext uri="{FF2B5EF4-FFF2-40B4-BE49-F238E27FC236}">
                  <a16:creationId xmlns:a16="http://schemas.microsoft.com/office/drawing/2014/main" id="{8438790D-7CC7-614C-86CD-038755922F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5" y="518"/>
              <a:ext cx="356" cy="407"/>
              <a:chOff x="1330" y="4032"/>
              <a:chExt cx="356" cy="407"/>
            </a:xfrm>
          </p:grpSpPr>
          <p:sp>
            <p:nvSpPr>
              <p:cNvPr id="13" name="Oval 20">
                <a:extLst>
                  <a:ext uri="{FF2B5EF4-FFF2-40B4-BE49-F238E27FC236}">
                    <a16:creationId xmlns:a16="http://schemas.microsoft.com/office/drawing/2014/main" id="{58276D93-4650-C840-8E42-5A578C1895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Text Box 21">
                <a:extLst>
                  <a:ext uri="{FF2B5EF4-FFF2-40B4-BE49-F238E27FC236}">
                    <a16:creationId xmlns:a16="http://schemas.microsoft.com/office/drawing/2014/main" id="{C9F27F08-2123-594B-9359-AD1BB7DCC2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0" y="4032"/>
                <a:ext cx="35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+</a:t>
                </a:r>
              </a:p>
            </p:txBody>
          </p:sp>
        </p:grpSp>
      </p:grpSp>
      <p:grpSp>
        <p:nvGrpSpPr>
          <p:cNvPr id="17" name="Group 22">
            <a:extLst>
              <a:ext uri="{FF2B5EF4-FFF2-40B4-BE49-F238E27FC236}">
                <a16:creationId xmlns:a16="http://schemas.microsoft.com/office/drawing/2014/main" id="{CAC4710F-4C2D-114E-907A-2555907ACEA1}"/>
              </a:ext>
            </a:extLst>
          </p:cNvPr>
          <p:cNvGrpSpPr>
            <a:grpSpLocks/>
          </p:cNvGrpSpPr>
          <p:nvPr/>
        </p:nvGrpSpPr>
        <p:grpSpPr bwMode="auto">
          <a:xfrm>
            <a:off x="5133108" y="5459007"/>
            <a:ext cx="2444750" cy="914400"/>
            <a:chOff x="2241" y="384"/>
            <a:chExt cx="1540" cy="576"/>
          </a:xfrm>
        </p:grpSpPr>
        <p:pic>
          <p:nvPicPr>
            <p:cNvPr id="18" name="Picture 14">
              <a:extLst>
                <a:ext uri="{FF2B5EF4-FFF2-40B4-BE49-F238E27FC236}">
                  <a16:creationId xmlns:a16="http://schemas.microsoft.com/office/drawing/2014/main" id="{8AE99255-5513-304D-A471-CA9993FB8E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82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 Box 15">
              <a:extLst>
                <a:ext uri="{FF2B5EF4-FFF2-40B4-BE49-F238E27FC236}">
                  <a16:creationId xmlns:a16="http://schemas.microsoft.com/office/drawing/2014/main" id="{D1E2CF75-9859-A644-942C-E96E27D89B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4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</a:t>
              </a:r>
            </a:p>
          </p:txBody>
        </p:sp>
        <p:grpSp>
          <p:nvGrpSpPr>
            <p:cNvPr id="20" name="Group 16">
              <a:extLst>
                <a:ext uri="{FF2B5EF4-FFF2-40B4-BE49-F238E27FC236}">
                  <a16:creationId xmlns:a16="http://schemas.microsoft.com/office/drawing/2014/main" id="{F0030ADE-1414-3949-9EA2-B5B65E6EEF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11" y="518"/>
              <a:ext cx="360" cy="404"/>
              <a:chOff x="948" y="4108"/>
              <a:chExt cx="360" cy="404"/>
            </a:xfrm>
          </p:grpSpPr>
          <p:sp>
            <p:nvSpPr>
              <p:cNvPr id="24" name="Oval 17">
                <a:extLst>
                  <a:ext uri="{FF2B5EF4-FFF2-40B4-BE49-F238E27FC236}">
                    <a16:creationId xmlns:a16="http://schemas.microsoft.com/office/drawing/2014/main" id="{350EBC20-F276-D54E-9395-BD5DF9332A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2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Text Box 18">
                <a:extLst>
                  <a:ext uri="{FF2B5EF4-FFF2-40B4-BE49-F238E27FC236}">
                    <a16:creationId xmlns:a16="http://schemas.microsoft.com/office/drawing/2014/main" id="{5598FDC1-4694-9C43-924F-781963A8CD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48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21" name="Group 19">
              <a:extLst>
                <a:ext uri="{FF2B5EF4-FFF2-40B4-BE49-F238E27FC236}">
                  <a16:creationId xmlns:a16="http://schemas.microsoft.com/office/drawing/2014/main" id="{48EDD325-494B-5549-ACCA-453179B13B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41" y="518"/>
              <a:ext cx="370" cy="407"/>
              <a:chOff x="386" y="4032"/>
              <a:chExt cx="370" cy="407"/>
            </a:xfrm>
          </p:grpSpPr>
          <p:sp>
            <p:nvSpPr>
              <p:cNvPr id="22" name="Oval 20">
                <a:extLst>
                  <a:ext uri="{FF2B5EF4-FFF2-40B4-BE49-F238E27FC236}">
                    <a16:creationId xmlns:a16="http://schemas.microsoft.com/office/drawing/2014/main" id="{D48AA9F8-C9BB-0144-98BC-886F15ED86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Text Box 21">
                <a:extLst>
                  <a:ext uri="{FF2B5EF4-FFF2-40B4-BE49-F238E27FC236}">
                    <a16:creationId xmlns:a16="http://schemas.microsoft.com/office/drawing/2014/main" id="{0DCA7AF2-B18F-E94A-BCF6-E9BFD19647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6" y="4032"/>
                <a:ext cx="35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+</a:t>
                </a: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5E55C3D-B0D8-6544-BF78-4D92145901AB}"/>
              </a:ext>
            </a:extLst>
          </p:cNvPr>
          <p:cNvSpPr txBox="1"/>
          <p:nvPr/>
        </p:nvSpPr>
        <p:spPr>
          <a:xfrm>
            <a:off x="321136" y="5500709"/>
            <a:ext cx="45256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Annihilation: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atter + antimatter 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 energy :</a:t>
            </a: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ACFABA-F676-9748-9154-9CDD2805B41D}"/>
              </a:ext>
            </a:extLst>
          </p:cNvPr>
          <p:cNvSpPr txBox="1"/>
          <p:nvPr/>
        </p:nvSpPr>
        <p:spPr>
          <a:xfrm>
            <a:off x="339702" y="4361711"/>
            <a:ext cx="4536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Creation: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Energy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atter + antimatter :</a:t>
            </a:r>
          </a:p>
        </p:txBody>
      </p:sp>
      <p:pic>
        <p:nvPicPr>
          <p:cNvPr id="45" name="Picture 13">
            <a:extLst>
              <a:ext uri="{FF2B5EF4-FFF2-40B4-BE49-F238E27FC236}">
                <a16:creationId xmlns:a16="http://schemas.microsoft.com/office/drawing/2014/main" id="{62C59804-9C93-164E-9269-16A56D567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27674" y="749640"/>
            <a:ext cx="6172723" cy="344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6" name="Group 6">
            <a:extLst>
              <a:ext uri="{FF2B5EF4-FFF2-40B4-BE49-F238E27FC236}">
                <a16:creationId xmlns:a16="http://schemas.microsoft.com/office/drawing/2014/main" id="{0ADB9E65-F124-ED41-8BA2-0A0E175904D8}"/>
              </a:ext>
            </a:extLst>
          </p:cNvPr>
          <p:cNvGrpSpPr>
            <a:grpSpLocks/>
          </p:cNvGrpSpPr>
          <p:nvPr/>
        </p:nvGrpSpPr>
        <p:grpSpPr bwMode="auto">
          <a:xfrm>
            <a:off x="8453445" y="2195510"/>
            <a:ext cx="565150" cy="646113"/>
            <a:chOff x="1330" y="4032"/>
            <a:chExt cx="356" cy="407"/>
          </a:xfrm>
        </p:grpSpPr>
        <p:sp>
          <p:nvSpPr>
            <p:cNvPr id="47" name="Oval 7">
              <a:extLst>
                <a:ext uri="{FF2B5EF4-FFF2-40B4-BE49-F238E27FC236}">
                  <a16:creationId xmlns:a16="http://schemas.microsoft.com/office/drawing/2014/main" id="{BA1F69EA-9097-6A43-B8AC-272FFC18D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4080"/>
              <a:ext cx="336" cy="336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8" name="Text Box 8">
              <a:extLst>
                <a:ext uri="{FF2B5EF4-FFF2-40B4-BE49-F238E27FC236}">
                  <a16:creationId xmlns:a16="http://schemas.microsoft.com/office/drawing/2014/main" id="{7D5507CE-6B00-C34F-B129-D7284279C9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0" y="4032"/>
              <a:ext cx="35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e</a:t>
              </a:r>
              <a:r>
                <a:rPr kumimoji="0" lang="en-US" sz="3600" b="1" i="0" u="none" strike="noStrike" kern="1200" cap="none" spc="0" normalizeH="0" baseline="30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+</a:t>
              </a:r>
            </a:p>
          </p:txBody>
        </p:sp>
      </p:grpSp>
      <p:grpSp>
        <p:nvGrpSpPr>
          <p:cNvPr id="49" name="Group 9">
            <a:extLst>
              <a:ext uri="{FF2B5EF4-FFF2-40B4-BE49-F238E27FC236}">
                <a16:creationId xmlns:a16="http://schemas.microsoft.com/office/drawing/2014/main" id="{E1295FDA-C0BD-AA4D-98A2-59D2B714DDD6}"/>
              </a:ext>
            </a:extLst>
          </p:cNvPr>
          <p:cNvGrpSpPr>
            <a:grpSpLocks/>
          </p:cNvGrpSpPr>
          <p:nvPr/>
        </p:nvGrpSpPr>
        <p:grpSpPr bwMode="auto">
          <a:xfrm>
            <a:off x="8583623" y="2195504"/>
            <a:ext cx="555625" cy="641350"/>
            <a:chOff x="1937" y="4108"/>
            <a:chExt cx="350" cy="404"/>
          </a:xfrm>
        </p:grpSpPr>
        <p:sp>
          <p:nvSpPr>
            <p:cNvPr id="50" name="Oval 10">
              <a:extLst>
                <a:ext uri="{FF2B5EF4-FFF2-40B4-BE49-F238E27FC236}">
                  <a16:creationId xmlns:a16="http://schemas.microsoft.com/office/drawing/2014/main" id="{4AEFEF0D-03FA-5E4F-A16F-36F246A9D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1" y="4156"/>
              <a:ext cx="336" cy="336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1" name="Text Box 11">
              <a:extLst>
                <a:ext uri="{FF2B5EF4-FFF2-40B4-BE49-F238E27FC236}">
                  <a16:creationId xmlns:a16="http://schemas.microsoft.com/office/drawing/2014/main" id="{081957C3-BDA1-CF41-87E6-5A8B484110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7" y="4108"/>
              <a:ext cx="349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e</a:t>
              </a:r>
              <a:r>
                <a:rPr kumimoji="0" lang="en-US" sz="3600" b="1" i="0" u="none" strike="noStrike" kern="1200" cap="none" spc="0" normalizeH="0" baseline="3000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</a:t>
              </a:r>
            </a:p>
          </p:txBody>
        </p:sp>
      </p:grpSp>
      <p:pic>
        <p:nvPicPr>
          <p:cNvPr id="52" name="Picture 12">
            <a:extLst>
              <a:ext uri="{FF2B5EF4-FFF2-40B4-BE49-F238E27FC236}">
                <a16:creationId xmlns:a16="http://schemas.microsoft.com/office/drawing/2014/main" id="{2087CB76-D971-D646-96FB-3E5692CF3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9048" y="5319704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26A9225-D6F9-6B4A-87BF-8DAFCC195B62}"/>
              </a:ext>
            </a:extLst>
          </p:cNvPr>
          <p:cNvSpPr/>
          <p:nvPr/>
        </p:nvSpPr>
        <p:spPr>
          <a:xfrm>
            <a:off x="7922179" y="3420268"/>
            <a:ext cx="1383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E=mc</a:t>
            </a:r>
            <a:r>
              <a:rPr kumimoji="0" lang="en-US" sz="2800" b="1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AEC2915-E202-174B-B70F-A938256D4CD3}"/>
              </a:ext>
            </a:extLst>
          </p:cNvPr>
          <p:cNvSpPr/>
          <p:nvPr/>
        </p:nvSpPr>
        <p:spPr bwMode="auto">
          <a:xfrm>
            <a:off x="225421" y="4224070"/>
            <a:ext cx="7561267" cy="2235470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3" name="Picture 2" descr="antipeople.jpg">
            <a:extLst>
              <a:ext uri="{FF2B5EF4-FFF2-40B4-BE49-F238E27FC236}">
                <a16:creationId xmlns:a16="http://schemas.microsoft.com/office/drawing/2014/main" id="{B9E4C769-96FC-0674-071F-C03C9082827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05848" y="4074913"/>
            <a:ext cx="2460159" cy="238462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943565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5 7.40741E-7 L 0.08008 -0.42176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C 0.00052 -0.02291 0.0013 -0.04583 -0.0056 -0.07546 C -0.01237 -0.10486 -0.02591 -0.15162 -0.04141 -0.17685 C -0.05664 -0.20208 -0.08229 -0.21666 -0.09753 -0.22615 C -0.11276 -0.23564 -0.11784 -0.2375 -0.1319 -0.23402 C -0.14584 -0.23055 -0.16693 -0.22361 -0.18125 -0.20555 C -0.19571 -0.18726 -0.20964 -0.15787 -0.21836 -0.12476 C -0.22709 -0.09189 -0.23334 -0.04467 -0.2336 -0.00763 C -0.23386 0.02917 -0.23008 0.0669 -0.21979 0.09607 C -0.20951 0.1257 -0.18841 0.15625 -0.17175 0.16922 C -0.15508 0.18218 -0.13581 0.18287 -0.11953 0.17408 C -0.10352 0.16551 -0.08477 0.14074 -0.07422 0.1169 C -0.06381 0.09306 -0.05729 0.0625 -0.05638 0.03125 C -0.05547 -4.07407E-6 -0.05899 -0.04189 -0.06875 -0.07013 C -0.07852 -0.09838 -0.09883 -0.12963 -0.1155 -0.13773 C -0.1319 -0.14606 -0.15456 -0.1331 -0.16758 -0.11967 C -0.1806 -0.10601 -0.18972 -0.08449 -0.19362 -0.05717 C -0.19753 -0.03009 -0.19623 0.01783 -0.19102 0.04422 C -0.18568 0.07084 -0.17357 0.08959 -0.16211 0.10139 C -0.15065 0.1132 -0.13438 0.11875 -0.1224 0.11436 C -0.11029 0.10996 -0.09662 0.09283 -0.08933 0.07547 C -0.08203 0.05811 -0.07722 0.03195 -0.07826 0.01042 C -0.07943 -0.01111 -0.08724 -0.03935 -0.09623 -0.05463 C -0.10521 -0.0699 -0.12071 -0.08078 -0.1319 -0.08078 C -0.1431 -0.08078 -0.15547 -0.06944 -0.16341 -0.05463 C -0.17149 -0.03981 -0.17904 -0.01296 -0.17995 0.00787 C -0.18086 0.02871 -0.17539 0.05556 -0.16901 0.07014 C -0.1625 0.08496 -0.15065 0.09491 -0.14167 0.09607 C -0.13242 0.09769 -0.12097 0.08959 -0.11394 0.07824 C -0.10716 0.06644 -0.10013 0.04514 -0.10026 0.02616 C -0.10052 0.00695 -0.10821 -0.02338 -0.1155 -0.03634 C -0.12253 -0.0493 -0.1349 -0.05463 -0.14284 -0.05208 C -0.15091 -0.0493 -0.15925 -0.03449 -0.16341 -0.02083 C -0.16758 -0.00694 -0.17058 0.01551 -0.16758 0.03125 C -0.16459 0.04699 -0.15274 0.06482 -0.14558 0.07292 C -0.13841 0.08125 -0.13073 0.08287 -0.125 0.08079 C -0.1194 0.07848 -0.11341 0.07014 -0.11146 0.05973 C -0.10925 0.04931 -0.10873 0.02732 -0.11276 0.01829 C -0.11667 0.00926 -0.12826 0.00394 -0.13464 0.00533 C -0.14115 0.00649 -0.14857 0.01737 -0.15104 0.02616 C -0.15365 0.03473 -0.15235 0.04862 -0.14974 0.05718 C -0.14714 0.06598 -0.14167 0.07593 -0.13607 0.07824 C -0.13047 0.0801 -0.12097 0.07593 -0.1168 0.07014 C -0.11276 0.06459 -0.11094 0.05 -0.11146 0.04422 C -0.11172 0.03866 -0.1168 0.03727 -0.11953 0.03635 C -0.12227 0.03565 -0.12591 0.03612 -0.12774 0.03912 C -0.12956 0.04213 -0.13073 0.04862 -0.13047 0.05487 C -0.13021 0.06088 -0.12709 0.07199 -0.12644 0.07547 " pathEditMode="relative" rAng="0" ptsTypes="AAAAAAAAAAAAAAAAAAAAAAAAAAAAAAAAAAAAAAAAAAAAAAAA">
                                      <p:cBhvr>
                                        <p:cTn id="24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80" y="-28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5.20417E-17 C 0.00404 -0.02315 0.00846 -0.04583 0.0181 -0.06366 C 0.02734 -0.08125 0.04258 -0.09815 0.05638 -0.10602 C 0.07031 -0.11389 0.0862 -0.11505 0.10156 -0.11204 C 0.11693 -0.1088 0.13372 -0.10556 0.14831 -0.08796 C 0.16302 -0.07014 0.18216 -0.0375 0.19023 -0.00602 C 0.19818 0.02546 0.20078 0.06829 0.19661 0.1 C 0.19271 0.13148 0.17708 0.16528 0.1668 0.18449 C 0.15638 0.2037 0.14922 0.21181 0.13515 0.21481 C 0.12096 0.21782 0.09622 0.21412 0.08151 0.20278 C 0.0668 0.19097 0.05443 0.16528 0.04635 0.14514 C 0.03841 0.125 0.03242 0.10718 0.03307 0.08148 C 0.03359 0.05602 0.03997 0.01412 0.04987 -0.00903 C 0.05963 -0.03241 0.07721 -0.05278 0.09154 -0.05764 C 0.10586 -0.06273 0.12448 -0.05116 0.13515 -0.03958 C 0.14557 -0.02778 0.15143 -0.0088 0.15495 0.01204 C 0.15885 0.03287 0.1612 0.06157 0.15664 0.08472 C 0.15234 0.10787 0.14036 0.14028 0.12825 0.15139 C 0.1164 0.1625 0.09609 0.15833 0.08489 0.15139 C 0.0737 0.14421 0.06654 0.12801 0.06146 0.1088 C 0.05638 0.08958 0.05182 0.0581 0.05469 0.03611 C 0.05781 0.01458 0.07083 -0.01181 0.07995 -0.0213 C 0.08906 -0.03079 0.10078 -0.0287 0.10989 -0.0213 C 0.11914 -0.01366 0.1319 0.00532 0.13515 0.02407 C 0.13815 0.04282 0.1319 0.07569 0.12825 0.09097 C 0.12474 0.10579 0.12122 0.11088 0.11328 0.11481 C 0.10547 0.11898 0.09075 0.12292 0.08151 0.11481 C 0.07252 0.10671 0.06055 0.0831 0.0582 0.06644 C 0.05599 0.05 0.0625 0.02523 0.06823 0.01505 C 0.07396 0.00509 0.08489 0.00162 0.09336 0.00602 C 0.10156 0.01042 0.11588 0.02778 0.11836 0.04236 C 0.12096 0.05671 0.11185 0.08218 0.10833 0.09398 C 0.10469 0.10509 0.10273 0.10972 0.09674 0.11181 C 0.09049 0.11412 0.07669 0.11181 0.07161 0.10579 C 0.06654 0.1 0.06497 0.08333 0.06654 0.07569 C 0.0681 0.06806 0.07669 0.05995 0.07995 0.06065 C 0.08307 0.06111 0.08489 0.06991 0.08659 0.0787 " pathEditMode="relative" rAng="0" ptsTypes="AAAAAAAAAAAAAAAAAAAAAAAAAAAAAAAAAAAAA">
                                      <p:cBhvr>
                                        <p:cTn id="26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22" y="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tipeople.jpg">
            <a:extLst>
              <a:ext uri="{FF2B5EF4-FFF2-40B4-BE49-F238E27FC236}">
                <a16:creationId xmlns:a16="http://schemas.microsoft.com/office/drawing/2014/main" id="{96258DF6-0AB9-93A5-66C3-178FA3ACBC1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05848" y="4074913"/>
            <a:ext cx="2460159" cy="238462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6524FD-BB85-C94C-962F-7C0085268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Albert Einstein: Energy = matter + antimatter</a:t>
            </a:r>
          </a:p>
        </p:txBody>
      </p:sp>
      <p:pic>
        <p:nvPicPr>
          <p:cNvPr id="1026" name="Picture 2" descr="Albert Einstein – Uitvinder relativiteitstheorie | Historiek">
            <a:extLst>
              <a:ext uri="{FF2B5EF4-FFF2-40B4-BE49-F238E27FC236}">
                <a16:creationId xmlns:a16="http://schemas.microsoft.com/office/drawing/2014/main" id="{EF67CA1A-8253-904E-91BF-9C9E03DD1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62" y="762000"/>
            <a:ext cx="4477826" cy="3356768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22">
            <a:extLst>
              <a:ext uri="{FF2B5EF4-FFF2-40B4-BE49-F238E27FC236}">
                <a16:creationId xmlns:a16="http://schemas.microsoft.com/office/drawing/2014/main" id="{8B727933-C163-614B-8F07-B5A650501A04}"/>
              </a:ext>
            </a:extLst>
          </p:cNvPr>
          <p:cNvGrpSpPr>
            <a:grpSpLocks/>
          </p:cNvGrpSpPr>
          <p:nvPr/>
        </p:nvGrpSpPr>
        <p:grpSpPr bwMode="auto">
          <a:xfrm>
            <a:off x="5014839" y="4400145"/>
            <a:ext cx="2554287" cy="914400"/>
            <a:chOff x="2341" y="384"/>
            <a:chExt cx="1609" cy="576"/>
          </a:xfrm>
        </p:grpSpPr>
        <p:pic>
          <p:nvPicPr>
            <p:cNvPr id="9" name="Picture 14">
              <a:extLst>
                <a:ext uri="{FF2B5EF4-FFF2-40B4-BE49-F238E27FC236}">
                  <a16:creationId xmlns:a16="http://schemas.microsoft.com/office/drawing/2014/main" id="{BADA784D-FD6B-F64F-B5B7-95EA162013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41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15">
              <a:extLst>
                <a:ext uri="{FF2B5EF4-FFF2-40B4-BE49-F238E27FC236}">
                  <a16:creationId xmlns:a16="http://schemas.microsoft.com/office/drawing/2014/main" id="{8246ED8C-029E-0145-B906-43E396FF47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</a:t>
              </a:r>
            </a:p>
          </p:txBody>
        </p:sp>
        <p:grpSp>
          <p:nvGrpSpPr>
            <p:cNvPr id="11" name="Group 16">
              <a:extLst>
                <a:ext uri="{FF2B5EF4-FFF2-40B4-BE49-F238E27FC236}">
                  <a16:creationId xmlns:a16="http://schemas.microsoft.com/office/drawing/2014/main" id="{CCBB2B49-EA13-1542-ACEA-0BAE6924F4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0" y="518"/>
              <a:ext cx="350" cy="404"/>
              <a:chOff x="1937" y="4108"/>
              <a:chExt cx="350" cy="404"/>
            </a:xfrm>
          </p:grpSpPr>
          <p:sp>
            <p:nvSpPr>
              <p:cNvPr id="15" name="Oval 17">
                <a:extLst>
                  <a:ext uri="{FF2B5EF4-FFF2-40B4-BE49-F238E27FC236}">
                    <a16:creationId xmlns:a16="http://schemas.microsoft.com/office/drawing/2014/main" id="{02DAE20F-4381-9D47-99D5-0286686E2B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1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Text Box 18">
                <a:extLst>
                  <a:ext uri="{FF2B5EF4-FFF2-40B4-BE49-F238E27FC236}">
                    <a16:creationId xmlns:a16="http://schemas.microsoft.com/office/drawing/2014/main" id="{D441B853-18E4-1444-A630-CF55A215F3A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37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12" name="Group 19">
              <a:extLst>
                <a:ext uri="{FF2B5EF4-FFF2-40B4-BE49-F238E27FC236}">
                  <a16:creationId xmlns:a16="http://schemas.microsoft.com/office/drawing/2014/main" id="{8438790D-7CC7-614C-86CD-038755922F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5" y="518"/>
              <a:ext cx="356" cy="407"/>
              <a:chOff x="1330" y="4032"/>
              <a:chExt cx="356" cy="407"/>
            </a:xfrm>
          </p:grpSpPr>
          <p:sp>
            <p:nvSpPr>
              <p:cNvPr id="13" name="Oval 20">
                <a:extLst>
                  <a:ext uri="{FF2B5EF4-FFF2-40B4-BE49-F238E27FC236}">
                    <a16:creationId xmlns:a16="http://schemas.microsoft.com/office/drawing/2014/main" id="{58276D93-4650-C840-8E42-5A578C1895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4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Text Box 21">
                <a:extLst>
                  <a:ext uri="{FF2B5EF4-FFF2-40B4-BE49-F238E27FC236}">
                    <a16:creationId xmlns:a16="http://schemas.microsoft.com/office/drawing/2014/main" id="{C9F27F08-2123-594B-9359-AD1BB7DCC2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0" y="4032"/>
                <a:ext cx="35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+</a:t>
                </a:r>
              </a:p>
            </p:txBody>
          </p:sp>
        </p:grpSp>
      </p:grpSp>
      <p:grpSp>
        <p:nvGrpSpPr>
          <p:cNvPr id="17" name="Group 22">
            <a:extLst>
              <a:ext uri="{FF2B5EF4-FFF2-40B4-BE49-F238E27FC236}">
                <a16:creationId xmlns:a16="http://schemas.microsoft.com/office/drawing/2014/main" id="{CAC4710F-4C2D-114E-907A-2555907ACEA1}"/>
              </a:ext>
            </a:extLst>
          </p:cNvPr>
          <p:cNvGrpSpPr>
            <a:grpSpLocks/>
          </p:cNvGrpSpPr>
          <p:nvPr/>
        </p:nvGrpSpPr>
        <p:grpSpPr bwMode="auto">
          <a:xfrm>
            <a:off x="5133108" y="5459007"/>
            <a:ext cx="2444750" cy="914400"/>
            <a:chOff x="2241" y="384"/>
            <a:chExt cx="1540" cy="576"/>
          </a:xfrm>
        </p:grpSpPr>
        <p:pic>
          <p:nvPicPr>
            <p:cNvPr id="18" name="Picture 14">
              <a:extLst>
                <a:ext uri="{FF2B5EF4-FFF2-40B4-BE49-F238E27FC236}">
                  <a16:creationId xmlns:a16="http://schemas.microsoft.com/office/drawing/2014/main" id="{8AE99255-5513-304D-A471-CA9993FB8E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482" y="548"/>
              <a:ext cx="299" cy="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 Box 15">
              <a:extLst>
                <a:ext uri="{FF2B5EF4-FFF2-40B4-BE49-F238E27FC236}">
                  <a16:creationId xmlns:a16="http://schemas.microsoft.com/office/drawing/2014/main" id="{D1E2CF75-9859-A644-942C-E96E27D89B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4" y="384"/>
              <a:ext cx="54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</a:t>
              </a:r>
            </a:p>
          </p:txBody>
        </p:sp>
        <p:grpSp>
          <p:nvGrpSpPr>
            <p:cNvPr id="20" name="Group 16">
              <a:extLst>
                <a:ext uri="{FF2B5EF4-FFF2-40B4-BE49-F238E27FC236}">
                  <a16:creationId xmlns:a16="http://schemas.microsoft.com/office/drawing/2014/main" id="{F0030ADE-1414-3949-9EA2-B5B65E6EEF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11" y="518"/>
              <a:ext cx="360" cy="404"/>
              <a:chOff x="948" y="4108"/>
              <a:chExt cx="360" cy="404"/>
            </a:xfrm>
          </p:grpSpPr>
          <p:sp>
            <p:nvSpPr>
              <p:cNvPr id="24" name="Oval 17">
                <a:extLst>
                  <a:ext uri="{FF2B5EF4-FFF2-40B4-BE49-F238E27FC236}">
                    <a16:creationId xmlns:a16="http://schemas.microsoft.com/office/drawing/2014/main" id="{350EBC20-F276-D54E-9395-BD5DF9332A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72" y="4156"/>
                <a:ext cx="336" cy="336"/>
              </a:xfrm>
              <a:prstGeom prst="ellipse">
                <a:avLst/>
              </a:prstGeom>
              <a:solidFill>
                <a:srgbClr val="FFFF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Text Box 18">
                <a:extLst>
                  <a:ext uri="{FF2B5EF4-FFF2-40B4-BE49-F238E27FC236}">
                    <a16:creationId xmlns:a16="http://schemas.microsoft.com/office/drawing/2014/main" id="{5598FDC1-4694-9C43-924F-781963A8CD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48" y="4108"/>
                <a:ext cx="349" cy="4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  <a:sym typeface="Symbol" pitchFamily="18" charset="2"/>
                  </a:rPr>
                  <a:t></a:t>
                </a:r>
              </a:p>
            </p:txBody>
          </p:sp>
        </p:grpSp>
        <p:grpSp>
          <p:nvGrpSpPr>
            <p:cNvPr id="21" name="Group 19">
              <a:extLst>
                <a:ext uri="{FF2B5EF4-FFF2-40B4-BE49-F238E27FC236}">
                  <a16:creationId xmlns:a16="http://schemas.microsoft.com/office/drawing/2014/main" id="{48EDD325-494B-5549-ACCA-453179B13B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41" y="518"/>
              <a:ext cx="370" cy="407"/>
              <a:chOff x="386" y="4032"/>
              <a:chExt cx="370" cy="407"/>
            </a:xfrm>
          </p:grpSpPr>
          <p:sp>
            <p:nvSpPr>
              <p:cNvPr id="22" name="Oval 20">
                <a:extLst>
                  <a:ext uri="{FF2B5EF4-FFF2-40B4-BE49-F238E27FC236}">
                    <a16:creationId xmlns:a16="http://schemas.microsoft.com/office/drawing/2014/main" id="{D48AA9F8-C9BB-0144-98BC-886F15ED86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0" y="4080"/>
                <a:ext cx="336" cy="336"/>
              </a:xfrm>
              <a:prstGeom prst="ellipse">
                <a:avLst/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Text Box 21">
                <a:extLst>
                  <a:ext uri="{FF2B5EF4-FFF2-40B4-BE49-F238E27FC236}">
                    <a16:creationId xmlns:a16="http://schemas.microsoft.com/office/drawing/2014/main" id="{0DCA7AF2-B18F-E94A-BCF6-E9BFD19647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6" y="4032"/>
                <a:ext cx="356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e</a:t>
                </a:r>
                <a:r>
                  <a:rPr kumimoji="0" lang="en-US" sz="36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G Times" pitchFamily="18" charset="0"/>
                    <a:ea typeface="+mn-ea"/>
                    <a:cs typeface="+mn-cs"/>
                  </a:rPr>
                  <a:t>+</a:t>
                </a: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15E55C3D-B0D8-6544-BF78-4D92145901AB}"/>
              </a:ext>
            </a:extLst>
          </p:cNvPr>
          <p:cNvSpPr txBox="1"/>
          <p:nvPr/>
        </p:nvSpPr>
        <p:spPr>
          <a:xfrm>
            <a:off x="321136" y="5500709"/>
            <a:ext cx="45256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Annihilation: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atter + antimatter 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 energy :</a:t>
            </a:r>
            <a:endParaRPr kumimoji="0" lang="en-NL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ACFABA-F676-9748-9154-9CDD2805B41D}"/>
              </a:ext>
            </a:extLst>
          </p:cNvPr>
          <p:cNvSpPr txBox="1"/>
          <p:nvPr/>
        </p:nvSpPr>
        <p:spPr>
          <a:xfrm>
            <a:off x="339702" y="4361711"/>
            <a:ext cx="45368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4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Creation: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Energy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</a:t>
            </a:r>
            <a:r>
              <a:rPr kumimoji="0" lang="en-NL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atter + antimatter :</a:t>
            </a:r>
          </a:p>
        </p:txBody>
      </p:sp>
      <p:pic>
        <p:nvPicPr>
          <p:cNvPr id="45" name="Picture 13">
            <a:extLst>
              <a:ext uri="{FF2B5EF4-FFF2-40B4-BE49-F238E27FC236}">
                <a16:creationId xmlns:a16="http://schemas.microsoft.com/office/drawing/2014/main" id="{62C59804-9C93-164E-9269-16A56D567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27674" y="749640"/>
            <a:ext cx="6172723" cy="344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6" name="Group 6">
            <a:extLst>
              <a:ext uri="{FF2B5EF4-FFF2-40B4-BE49-F238E27FC236}">
                <a16:creationId xmlns:a16="http://schemas.microsoft.com/office/drawing/2014/main" id="{0ADB9E65-F124-ED41-8BA2-0A0E175904D8}"/>
              </a:ext>
            </a:extLst>
          </p:cNvPr>
          <p:cNvGrpSpPr>
            <a:grpSpLocks/>
          </p:cNvGrpSpPr>
          <p:nvPr/>
        </p:nvGrpSpPr>
        <p:grpSpPr bwMode="auto">
          <a:xfrm>
            <a:off x="8453445" y="2195510"/>
            <a:ext cx="565150" cy="646113"/>
            <a:chOff x="1330" y="4032"/>
            <a:chExt cx="356" cy="407"/>
          </a:xfrm>
        </p:grpSpPr>
        <p:sp>
          <p:nvSpPr>
            <p:cNvPr id="47" name="Oval 7">
              <a:extLst>
                <a:ext uri="{FF2B5EF4-FFF2-40B4-BE49-F238E27FC236}">
                  <a16:creationId xmlns:a16="http://schemas.microsoft.com/office/drawing/2014/main" id="{BA1F69EA-9097-6A43-B8AC-272FFC18D9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4080"/>
              <a:ext cx="336" cy="336"/>
            </a:xfrm>
            <a:prstGeom prst="ellipse">
              <a:avLst/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8" name="Text Box 8">
              <a:extLst>
                <a:ext uri="{FF2B5EF4-FFF2-40B4-BE49-F238E27FC236}">
                  <a16:creationId xmlns:a16="http://schemas.microsoft.com/office/drawing/2014/main" id="{7D5507CE-6B00-C34F-B129-D7284279C9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0" y="4032"/>
              <a:ext cx="35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e</a:t>
              </a:r>
              <a:r>
                <a:rPr kumimoji="0" lang="en-US" sz="3600" b="1" i="0" u="none" strike="noStrike" kern="1200" cap="none" spc="0" normalizeH="0" baseline="3000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+</a:t>
              </a:r>
            </a:p>
          </p:txBody>
        </p:sp>
      </p:grpSp>
      <p:grpSp>
        <p:nvGrpSpPr>
          <p:cNvPr id="49" name="Group 9">
            <a:extLst>
              <a:ext uri="{FF2B5EF4-FFF2-40B4-BE49-F238E27FC236}">
                <a16:creationId xmlns:a16="http://schemas.microsoft.com/office/drawing/2014/main" id="{E1295FDA-C0BD-AA4D-98A2-59D2B714DDD6}"/>
              </a:ext>
            </a:extLst>
          </p:cNvPr>
          <p:cNvGrpSpPr>
            <a:grpSpLocks/>
          </p:cNvGrpSpPr>
          <p:nvPr/>
        </p:nvGrpSpPr>
        <p:grpSpPr bwMode="auto">
          <a:xfrm>
            <a:off x="8583623" y="2195504"/>
            <a:ext cx="555625" cy="641350"/>
            <a:chOff x="1937" y="4108"/>
            <a:chExt cx="350" cy="404"/>
          </a:xfrm>
        </p:grpSpPr>
        <p:sp>
          <p:nvSpPr>
            <p:cNvPr id="50" name="Oval 10">
              <a:extLst>
                <a:ext uri="{FF2B5EF4-FFF2-40B4-BE49-F238E27FC236}">
                  <a16:creationId xmlns:a16="http://schemas.microsoft.com/office/drawing/2014/main" id="{4AEFEF0D-03FA-5E4F-A16F-36F246A9D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1" y="4156"/>
              <a:ext cx="336" cy="336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1" name="Text Box 11">
              <a:extLst>
                <a:ext uri="{FF2B5EF4-FFF2-40B4-BE49-F238E27FC236}">
                  <a16:creationId xmlns:a16="http://schemas.microsoft.com/office/drawing/2014/main" id="{081957C3-BDA1-CF41-87E6-5A8B484110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7" y="4108"/>
              <a:ext cx="349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</a:rPr>
                <a:t>e</a:t>
              </a:r>
              <a:r>
                <a:rPr kumimoji="0" lang="en-US" sz="3600" b="1" i="0" u="none" strike="noStrike" kern="1200" cap="none" spc="0" normalizeH="0" baseline="3000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G Times" pitchFamily="18" charset="0"/>
                  <a:ea typeface="+mn-ea"/>
                  <a:cs typeface="+mn-cs"/>
                  <a:sym typeface="Symbol" pitchFamily="18" charset="2"/>
                </a:rPr>
                <a:t></a:t>
              </a:r>
            </a:p>
          </p:txBody>
        </p:sp>
      </p:grpSp>
      <p:pic>
        <p:nvPicPr>
          <p:cNvPr id="52" name="Picture 12">
            <a:extLst>
              <a:ext uri="{FF2B5EF4-FFF2-40B4-BE49-F238E27FC236}">
                <a16:creationId xmlns:a16="http://schemas.microsoft.com/office/drawing/2014/main" id="{2087CB76-D971-D646-96FB-3E5692CF3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9048" y="5319704"/>
            <a:ext cx="47466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26A9225-D6F9-6B4A-87BF-8DAFCC195B62}"/>
              </a:ext>
            </a:extLst>
          </p:cNvPr>
          <p:cNvSpPr/>
          <p:nvPr/>
        </p:nvSpPr>
        <p:spPr>
          <a:xfrm>
            <a:off x="7922179" y="3420268"/>
            <a:ext cx="13837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E=mc</a:t>
            </a:r>
            <a:r>
              <a:rPr kumimoji="0" lang="en-US" sz="2800" b="1" i="1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AEC2915-E202-174B-B70F-A938256D4CD3}"/>
              </a:ext>
            </a:extLst>
          </p:cNvPr>
          <p:cNvSpPr/>
          <p:nvPr/>
        </p:nvSpPr>
        <p:spPr bwMode="auto">
          <a:xfrm>
            <a:off x="225421" y="4224070"/>
            <a:ext cx="7561267" cy="2235470"/>
          </a:xfrm>
          <a:prstGeom prst="rect">
            <a:avLst/>
          </a:pr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24BF5C-3B0F-8282-54B1-8FF1451A4C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4366" y="885030"/>
            <a:ext cx="4973026" cy="536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260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Relativity and Quantum Mechanics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635541" y="812800"/>
            <a:ext cx="8514945" cy="5927634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FF99"/>
              </a:solidFill>
              <a:effectLst/>
              <a:latin typeface="Tahoma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791" y="1279216"/>
            <a:ext cx="3155716" cy="188651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8291" y="4507516"/>
            <a:ext cx="1834719" cy="1952774"/>
          </a:xfrm>
          <a:prstGeom prst="rect">
            <a:avLst/>
          </a:prstGeom>
        </p:spPr>
      </p:pic>
      <p:pic>
        <p:nvPicPr>
          <p:cNvPr id="32" name="Picture 2" descr="title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38" t="13333" r="7856" b="19385"/>
          <a:stretch/>
        </p:blipFill>
        <p:spPr bwMode="auto">
          <a:xfrm>
            <a:off x="7017262" y="3993192"/>
            <a:ext cx="3079984" cy="257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Group 32"/>
          <p:cNvGrpSpPr/>
          <p:nvPr/>
        </p:nvGrpSpPr>
        <p:grpSpPr>
          <a:xfrm>
            <a:off x="7460114" y="1146198"/>
            <a:ext cx="2004781" cy="2062144"/>
            <a:chOff x="7353213" y="1577642"/>
            <a:chExt cx="2332124" cy="224029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2" t="-2690" r="14320" b="-2310"/>
            <a:stretch/>
          </p:blipFill>
          <p:spPr>
            <a:xfrm>
              <a:off x="7353213" y="1577642"/>
              <a:ext cx="2332124" cy="2240295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35" name="Oval 34"/>
            <p:cNvSpPr/>
            <p:nvPr/>
          </p:nvSpPr>
          <p:spPr bwMode="auto">
            <a:xfrm>
              <a:off x="7833011" y="2010625"/>
              <a:ext cx="1420710" cy="1420629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FFFF99"/>
                </a:solidFill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7499359" y="1676994"/>
              <a:ext cx="2088012" cy="208789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791938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FFFF99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200051" y="831003"/>
            <a:ext cx="2573461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Classical Mechanics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254535" y="815036"/>
            <a:ext cx="2696543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Quantum Mechanics</a:t>
            </a:r>
          </a:p>
        </p:txBody>
      </p:sp>
      <p:sp>
        <p:nvSpPr>
          <p:cNvPr id="39" name="Right Arrow 38"/>
          <p:cNvSpPr/>
          <p:nvPr/>
        </p:nvSpPr>
        <p:spPr bwMode="auto">
          <a:xfrm>
            <a:off x="4788406" y="1622371"/>
            <a:ext cx="2636356" cy="859221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40" name="Right Arrow 39"/>
          <p:cNvSpPr/>
          <p:nvPr/>
        </p:nvSpPr>
        <p:spPr bwMode="auto">
          <a:xfrm rot="5400000">
            <a:off x="2482564" y="3276463"/>
            <a:ext cx="1971533" cy="802428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38891" y="1287624"/>
            <a:ext cx="2632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Smaller Sizes (</a:t>
            </a:r>
            <a:r>
              <a:rPr lang="en-US" sz="2400" b="1" dirty="0" err="1">
                <a:solidFill>
                  <a:srgbClr val="FFFF00"/>
                </a:solidFill>
              </a:rPr>
              <a:t>ħ</a:t>
            </a:r>
            <a:r>
              <a:rPr lang="en-US" sz="2400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43" name="TextBox 42"/>
          <p:cNvSpPr txBox="1"/>
          <p:nvPr/>
        </p:nvSpPr>
        <p:spPr>
          <a:xfrm rot="5400000">
            <a:off x="1251382" y="3472001"/>
            <a:ext cx="2783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Higher Speed </a:t>
            </a:r>
            <a:r>
              <a:rPr lang="de-DE" sz="2400" dirty="0">
                <a:solidFill>
                  <a:srgbClr val="FFFF00"/>
                </a:solidFill>
              </a:rPr>
              <a:t>(</a:t>
            </a:r>
            <a:r>
              <a:rPr lang="de-DE" sz="2400" b="1" dirty="0">
                <a:solidFill>
                  <a:srgbClr val="FFFF00"/>
                </a:solidFill>
              </a:rPr>
              <a:t>c</a:t>
            </a:r>
            <a:r>
              <a:rPr lang="de-DE" sz="2400" dirty="0">
                <a:solidFill>
                  <a:srgbClr val="FFFF00"/>
                </a:solidFill>
              </a:rPr>
              <a:t>)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435641" y="6126285"/>
            <a:ext cx="2249460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Relativity Theory</a:t>
            </a:r>
          </a:p>
        </p:txBody>
      </p:sp>
      <p:pic>
        <p:nvPicPr>
          <p:cNvPr id="46" name="Picture 45" descr="Niels_Bohr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9580" y="1085470"/>
            <a:ext cx="1518255" cy="214724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7" name="Picture 46" descr="EisteinYoung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816" y="4362994"/>
            <a:ext cx="1470571" cy="207885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8" name="Picture 47" descr="IsaacNewton-1689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665" y="1310704"/>
            <a:ext cx="1477630" cy="202947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9" name="Picture 48" descr="Feynman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34350" y="4256245"/>
            <a:ext cx="1680103" cy="200486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0" name="TextBox 49"/>
          <p:cNvSpPr txBox="1"/>
          <p:nvPr/>
        </p:nvSpPr>
        <p:spPr>
          <a:xfrm>
            <a:off x="522728" y="2895932"/>
            <a:ext cx="948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Newton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532434" y="2863384"/>
            <a:ext cx="643125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Bohr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28408" y="6046648"/>
            <a:ext cx="937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Einstein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691480" y="5861982"/>
            <a:ext cx="1057854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Feynman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1" name="Right Arrow 40"/>
          <p:cNvSpPr/>
          <p:nvPr/>
        </p:nvSpPr>
        <p:spPr bwMode="auto">
          <a:xfrm rot="2024571">
            <a:off x="3941700" y="3261772"/>
            <a:ext cx="3567335" cy="859221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defTabSz="791938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FFFF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999532" y="6159518"/>
            <a:ext cx="2883786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</a:rPr>
              <a:t>Quantum Field Theory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0685" y="4256432"/>
            <a:ext cx="1354760" cy="199962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7" name="TextBox 56"/>
          <p:cNvSpPr txBox="1"/>
          <p:nvPr/>
        </p:nvSpPr>
        <p:spPr>
          <a:xfrm>
            <a:off x="9449797" y="5879472"/>
            <a:ext cx="673518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Dirac</a:t>
            </a:r>
          </a:p>
        </p:txBody>
      </p:sp>
    </p:spTree>
    <p:extLst>
      <p:ext uri="{BB962C8B-B14F-4D97-AF65-F5344CB8AC3E}">
        <p14:creationId xmlns:p14="http://schemas.microsoft.com/office/powerpoint/2010/main" val="14540500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2" descr="Hubble Ultra Deep Field">
            <a:extLst>
              <a:ext uri="{FF2B5EF4-FFF2-40B4-BE49-F238E27FC236}">
                <a16:creationId xmlns:a16="http://schemas.microsoft.com/office/drawing/2014/main" id="{AF188C8D-520F-D8A9-DBB2-D94FA6F5F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96608"/>
            <a:ext cx="12192000" cy="12175066"/>
          </a:xfrm>
          <a:prstGeom prst="rect">
            <a:avLst/>
          </a:prstGeom>
          <a:noFill/>
        </p:spPr>
      </p:pic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there antimatter in nature?</a:t>
            </a:r>
          </a:p>
        </p:txBody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92301" y="1104901"/>
            <a:ext cx="2963863" cy="1419225"/>
          </a:xfrm>
        </p:spPr>
        <p:txBody>
          <a:bodyPr/>
          <a:lstStyle/>
          <a:p>
            <a:r>
              <a:rPr lang="en-US" dirty="0"/>
              <a:t>Does it occur on earth?</a:t>
            </a:r>
          </a:p>
          <a:p>
            <a:pPr lvl="1">
              <a:buFont typeface="Wingdings" pitchFamily="2" charset="2"/>
              <a:buNone/>
            </a:pPr>
            <a:endParaRPr lang="en-US" dirty="0"/>
          </a:p>
        </p:txBody>
      </p:sp>
      <p:pic>
        <p:nvPicPr>
          <p:cNvPr id="708612" name="Picture 4" descr="apoll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2688" y="773113"/>
            <a:ext cx="4056062" cy="4056062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421439" y="5087938"/>
            <a:ext cx="3051175" cy="1346200"/>
            <a:chOff x="168" y="3240"/>
            <a:chExt cx="1922" cy="848"/>
          </a:xfrm>
        </p:grpSpPr>
        <p:sp>
          <p:nvSpPr>
            <p:cNvPr id="708615" name="Rectangle 7"/>
            <p:cNvSpPr>
              <a:spLocks noChangeArrowheads="1"/>
            </p:cNvSpPr>
            <p:nvPr/>
          </p:nvSpPr>
          <p:spPr bwMode="auto">
            <a:xfrm>
              <a:off x="168" y="3496"/>
              <a:ext cx="1922" cy="330"/>
            </a:xfrm>
            <a:prstGeom prst="rect">
              <a:avLst/>
            </a:prstGeom>
            <a:solidFill>
              <a:srgbClr val="FFFF99"/>
            </a:solidFill>
            <a:ln w="28575" algn="ctr">
              <a:solidFill>
                <a:srgbClr val="FFFF99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180" y="3240"/>
              <a:ext cx="1854" cy="848"/>
              <a:chOff x="467" y="1260"/>
              <a:chExt cx="2396" cy="1238"/>
            </a:xfrm>
          </p:grpSpPr>
          <p:sp>
            <p:nvSpPr>
              <p:cNvPr id="708617" name="Line 9"/>
              <p:cNvSpPr>
                <a:spLocks noChangeShapeType="1"/>
              </p:cNvSpPr>
              <p:nvPr/>
            </p:nvSpPr>
            <p:spPr bwMode="auto">
              <a:xfrm>
                <a:off x="720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08618" name="Line 10"/>
              <p:cNvSpPr>
                <a:spLocks noChangeShapeType="1"/>
              </p:cNvSpPr>
              <p:nvPr/>
            </p:nvSpPr>
            <p:spPr bwMode="auto">
              <a:xfrm flipH="1">
                <a:off x="1728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5719255">
                <a:off x="1234" y="2121"/>
                <a:ext cx="572" cy="182"/>
                <a:chOff x="213" y="1108"/>
                <a:chExt cx="572" cy="182"/>
              </a:xfrm>
            </p:grpSpPr>
            <p:grpSp>
              <p:nvGrpSpPr>
                <p:cNvPr id="5" name="Group 12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6" name="Group 13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2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8623" name="Freeform 15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7" name="Group 16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5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8626" name="Freeform 18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28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8629" name="Freeform 21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708630" name="Line 22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" name="Group 23"/>
              <p:cNvGrpSpPr>
                <a:grpSpLocks/>
              </p:cNvGrpSpPr>
              <p:nvPr/>
            </p:nvGrpSpPr>
            <p:grpSpPr bwMode="auto">
              <a:xfrm rot="-5029085">
                <a:off x="1555" y="1455"/>
                <a:ext cx="572" cy="182"/>
                <a:chOff x="213" y="1108"/>
                <a:chExt cx="572" cy="182"/>
              </a:xfrm>
            </p:grpSpPr>
            <p:grpSp>
              <p:nvGrpSpPr>
                <p:cNvPr id="10" name="Group 24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11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34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8635" name="Freeform 27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" name="Group 28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37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8638" name="Freeform 30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3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08640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8641" name="Freeform 33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708642" name="Line 34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" name="Group 35"/>
              <p:cNvGrpSpPr>
                <a:grpSpLocks/>
              </p:cNvGrpSpPr>
              <p:nvPr/>
            </p:nvGrpSpPr>
            <p:grpSpPr bwMode="auto">
              <a:xfrm>
                <a:off x="467" y="1504"/>
                <a:ext cx="413" cy="589"/>
                <a:chOff x="467" y="1344"/>
                <a:chExt cx="413" cy="589"/>
              </a:xfrm>
            </p:grpSpPr>
            <p:sp>
              <p:nvSpPr>
                <p:cNvPr id="708644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67" y="1344"/>
                  <a:ext cx="316" cy="5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3600" b="0" i="1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rPr>
                    <a:t>e</a:t>
                  </a:r>
                  <a:endParaRPr kumimoji="0" lang="en-GB" sz="24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08645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591" y="1364"/>
                  <a:ext cx="289" cy="4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grpSp>
            <p:nvGrpSpPr>
              <p:cNvPr id="15" name="Group 38"/>
              <p:cNvGrpSpPr>
                <a:grpSpLocks/>
              </p:cNvGrpSpPr>
              <p:nvPr/>
            </p:nvGrpSpPr>
            <p:grpSpPr bwMode="auto">
              <a:xfrm>
                <a:off x="2478" y="1522"/>
                <a:ext cx="385" cy="589"/>
                <a:chOff x="468" y="1344"/>
                <a:chExt cx="385" cy="589"/>
              </a:xfrm>
            </p:grpSpPr>
            <p:sp>
              <p:nvSpPr>
                <p:cNvPr id="708647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468" y="1344"/>
                  <a:ext cx="316" cy="5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3600" b="0" i="1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rPr>
                    <a:t>e</a:t>
                  </a:r>
                  <a:endParaRPr kumimoji="0" lang="en-GB" sz="24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08648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619" y="1364"/>
                  <a:ext cx="234" cy="4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</p:grpSp>
      </p:grpSp>
      <p:sp>
        <p:nvSpPr>
          <p:cNvPr id="708649" name="Rectangle 41"/>
          <p:cNvSpPr>
            <a:spLocks noChangeArrowheads="1"/>
          </p:cNvSpPr>
          <p:nvPr/>
        </p:nvSpPr>
        <p:spPr bwMode="auto">
          <a:xfrm>
            <a:off x="1889125" y="5068889"/>
            <a:ext cx="4033838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No,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we would immediately see it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“Annihilation”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44" name="Picture 43" descr="antipeop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94007" y="2468542"/>
            <a:ext cx="2259928" cy="219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079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4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ubble Ultra Deep Field">
            <a:extLst>
              <a:ext uri="{FF2B5EF4-FFF2-40B4-BE49-F238E27FC236}">
                <a16:creationId xmlns:a16="http://schemas.microsoft.com/office/drawing/2014/main" id="{D51E5D56-1F91-0504-879D-51FB58B5C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96608"/>
            <a:ext cx="12192000" cy="12175066"/>
          </a:xfrm>
          <a:prstGeom prst="rect">
            <a:avLst/>
          </a:prstGeom>
          <a:noFill/>
        </p:spPr>
      </p:pic>
      <p:sp>
        <p:nvSpPr>
          <p:cNvPr id="72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5625" y="619125"/>
            <a:ext cx="4649788" cy="1797050"/>
          </a:xfrm>
        </p:spPr>
        <p:txBody>
          <a:bodyPr/>
          <a:lstStyle/>
          <a:p>
            <a:r>
              <a:rPr lang="en-US" dirty="0"/>
              <a:t>Is there antimatter in cosmic radiation?</a:t>
            </a:r>
          </a:p>
          <a:p>
            <a:pPr lvl="1"/>
            <a:r>
              <a:rPr lang="en-US" dirty="0"/>
              <a:t>The AMS experiment</a:t>
            </a:r>
          </a:p>
        </p:txBody>
      </p:sp>
      <p:pic>
        <p:nvPicPr>
          <p:cNvPr id="721925" name="Picture 5" descr="y96006ascanAlpha_bi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1" y="3043238"/>
            <a:ext cx="4848225" cy="3814762"/>
          </a:xfrm>
          <a:prstGeom prst="rect">
            <a:avLst/>
          </a:prstGeom>
          <a:noFill/>
        </p:spPr>
      </p:pic>
      <p:pic>
        <p:nvPicPr>
          <p:cNvPr id="721926" name="Picture 6" descr="showers_s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26" y="0"/>
            <a:ext cx="4295775" cy="3200400"/>
          </a:xfrm>
          <a:prstGeom prst="rect">
            <a:avLst/>
          </a:prstGeom>
          <a:noFill/>
        </p:spPr>
      </p:pic>
      <p:pic>
        <p:nvPicPr>
          <p:cNvPr id="72192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51663" y="3389313"/>
            <a:ext cx="3522662" cy="33829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</p:pic>
      <p:sp>
        <p:nvSpPr>
          <p:cNvPr id="721927" name="Text Box 7"/>
          <p:cNvSpPr txBox="1">
            <a:spLocks noChangeArrowheads="1"/>
          </p:cNvSpPr>
          <p:nvPr/>
        </p:nvSpPr>
        <p:spPr bwMode="auto">
          <a:xfrm>
            <a:off x="7848601" y="3025776"/>
            <a:ext cx="2157963" cy="523220"/>
          </a:xfrm>
          <a:prstGeom prst="rect">
            <a:avLst/>
          </a:prstGeom>
          <a:solidFill>
            <a:schemeClr val="tx1"/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66FFFF"/>
                </a:solidFill>
                <a:latin typeface="Tahoma" pitchFamily="34" charset="0"/>
              </a:rPr>
              <a:t>The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answer:</a:t>
            </a:r>
          </a:p>
        </p:txBody>
      </p:sp>
      <p:sp>
        <p:nvSpPr>
          <p:cNvPr id="721929" name="Text Box 9"/>
          <p:cNvSpPr txBox="1">
            <a:spLocks noChangeArrowheads="1"/>
          </p:cNvSpPr>
          <p:nvPr/>
        </p:nvSpPr>
        <p:spPr bwMode="auto">
          <a:xfrm>
            <a:off x="7127875" y="6007101"/>
            <a:ext cx="1193800" cy="669925"/>
          </a:xfrm>
          <a:prstGeom prst="rect">
            <a:avLst/>
          </a:prstGeom>
          <a:noFill/>
          <a:ln w="28575" algn="ctr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No!</a:t>
            </a:r>
          </a:p>
        </p:txBody>
      </p:sp>
    </p:spTree>
    <p:extLst>
      <p:ext uri="{BB962C8B-B14F-4D97-AF65-F5344CB8AC3E}">
        <p14:creationId xmlns:p14="http://schemas.microsoft.com/office/powerpoint/2010/main" val="14644634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2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27" grpId="0" animBg="1"/>
      <p:bldP spid="72192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2" descr="Hubble Ultra Deep Field">
            <a:extLst>
              <a:ext uri="{FF2B5EF4-FFF2-40B4-BE49-F238E27FC236}">
                <a16:creationId xmlns:a16="http://schemas.microsoft.com/office/drawing/2014/main" id="{351A5727-C83B-3EB1-7497-F40200827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96608"/>
            <a:ext cx="12192000" cy="12175066"/>
          </a:xfrm>
          <a:prstGeom prst="rect">
            <a:avLst/>
          </a:prstGeom>
          <a:noFill/>
        </p:spPr>
      </p:pic>
      <p:sp>
        <p:nvSpPr>
          <p:cNvPr id="72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there antimatter galaxies?</a:t>
            </a:r>
          </a:p>
        </p:txBody>
      </p:sp>
      <p:pic>
        <p:nvPicPr>
          <p:cNvPr id="726021" name="Picture 5" descr="galaxi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5388" y="782639"/>
            <a:ext cx="7016750" cy="4410075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726028" name="Text Box 12"/>
          <p:cNvSpPr txBox="1">
            <a:spLocks noChangeArrowheads="1"/>
          </p:cNvSpPr>
          <p:nvPr/>
        </p:nvSpPr>
        <p:spPr bwMode="auto">
          <a:xfrm>
            <a:off x="5427663" y="5591175"/>
            <a:ext cx="4672012" cy="9461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(matter + anti-matter = Intense gamma </a:t>
            </a:r>
            <a:r>
              <a:rPr lang="en-US" sz="2800" dirty="0">
                <a:solidFill>
                  <a:srgbClr val="FFFF99"/>
                </a:solidFill>
                <a:latin typeface="Tahoma" pitchFamily="34" charset="0"/>
              </a:rPr>
              <a:t>radiation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)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1905000" y="5406065"/>
            <a:ext cx="2967038" cy="1205845"/>
            <a:chOff x="168" y="3240"/>
            <a:chExt cx="1922" cy="848"/>
          </a:xfrm>
        </p:grpSpPr>
        <p:sp>
          <p:nvSpPr>
            <p:cNvPr id="726029" name="Rectangle 13"/>
            <p:cNvSpPr>
              <a:spLocks noChangeArrowheads="1"/>
            </p:cNvSpPr>
            <p:nvPr/>
          </p:nvSpPr>
          <p:spPr bwMode="auto">
            <a:xfrm>
              <a:off x="168" y="3477"/>
              <a:ext cx="1922" cy="368"/>
            </a:xfrm>
            <a:prstGeom prst="rect">
              <a:avLst/>
            </a:prstGeom>
            <a:solidFill>
              <a:srgbClr val="FFFF99"/>
            </a:solidFill>
            <a:ln w="28575" algn="ctr">
              <a:solidFill>
                <a:srgbClr val="FFFF99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177" y="3240"/>
              <a:ext cx="1860" cy="848"/>
              <a:chOff x="463" y="1260"/>
              <a:chExt cx="2404" cy="1238"/>
            </a:xfrm>
          </p:grpSpPr>
          <p:sp>
            <p:nvSpPr>
              <p:cNvPr id="726031" name="Line 15"/>
              <p:cNvSpPr>
                <a:spLocks noChangeShapeType="1"/>
              </p:cNvSpPr>
              <p:nvPr/>
            </p:nvSpPr>
            <p:spPr bwMode="auto">
              <a:xfrm>
                <a:off x="720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6032" name="Line 16"/>
              <p:cNvSpPr>
                <a:spLocks noChangeShapeType="1"/>
              </p:cNvSpPr>
              <p:nvPr/>
            </p:nvSpPr>
            <p:spPr bwMode="auto">
              <a:xfrm flipH="1">
                <a:off x="1728" y="1916"/>
                <a:ext cx="86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8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4" name="Group 17"/>
              <p:cNvGrpSpPr>
                <a:grpSpLocks/>
              </p:cNvGrpSpPr>
              <p:nvPr/>
            </p:nvGrpSpPr>
            <p:grpSpPr bwMode="auto">
              <a:xfrm rot="5719255">
                <a:off x="1234" y="2121"/>
                <a:ext cx="572" cy="182"/>
                <a:chOff x="213" y="1108"/>
                <a:chExt cx="572" cy="182"/>
              </a:xfrm>
            </p:grpSpPr>
            <p:grpSp>
              <p:nvGrpSpPr>
                <p:cNvPr id="5" name="Group 18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6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36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6037" name="Freeform 21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7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39" name="Freeform 23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6040" name="Freeform 24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42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6043" name="Freeform 27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726044" name="Line 28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" name="Group 29"/>
              <p:cNvGrpSpPr>
                <a:grpSpLocks/>
              </p:cNvGrpSpPr>
              <p:nvPr/>
            </p:nvGrpSpPr>
            <p:grpSpPr bwMode="auto">
              <a:xfrm rot="-5029085">
                <a:off x="1555" y="1455"/>
                <a:ext cx="572" cy="182"/>
                <a:chOff x="213" y="1108"/>
                <a:chExt cx="572" cy="182"/>
              </a:xfrm>
            </p:grpSpPr>
            <p:grpSp>
              <p:nvGrpSpPr>
                <p:cNvPr id="10" name="Group 30"/>
                <p:cNvGrpSpPr>
                  <a:grpSpLocks/>
                </p:cNvGrpSpPr>
                <p:nvPr/>
              </p:nvGrpSpPr>
              <p:grpSpPr bwMode="auto">
                <a:xfrm rot="22674661">
                  <a:off x="213" y="1108"/>
                  <a:ext cx="572" cy="182"/>
                  <a:chOff x="576" y="2832"/>
                  <a:chExt cx="4320" cy="960"/>
                </a:xfrm>
              </p:grpSpPr>
              <p:grpSp>
                <p:nvGrpSpPr>
                  <p:cNvPr id="11" name="Group 31"/>
                  <p:cNvGrpSpPr>
                    <a:grpSpLocks/>
                  </p:cNvGrpSpPr>
                  <p:nvPr/>
                </p:nvGrpSpPr>
                <p:grpSpPr bwMode="auto">
                  <a:xfrm>
                    <a:off x="57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48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6049" name="Freeform 33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2" name="Group 34"/>
                  <p:cNvGrpSpPr>
                    <a:grpSpLocks/>
                  </p:cNvGrpSpPr>
                  <p:nvPr/>
                </p:nvGrpSpPr>
                <p:grpSpPr bwMode="auto">
                  <a:xfrm>
                    <a:off x="201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51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6052" name="Freeform 36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13" name="Group 37"/>
                  <p:cNvGrpSpPr>
                    <a:grpSpLocks/>
                  </p:cNvGrpSpPr>
                  <p:nvPr/>
                </p:nvGrpSpPr>
                <p:grpSpPr bwMode="auto">
                  <a:xfrm>
                    <a:off x="3456" y="2832"/>
                    <a:ext cx="1440" cy="960"/>
                    <a:chOff x="2592" y="2928"/>
                    <a:chExt cx="1440" cy="960"/>
                  </a:xfrm>
                </p:grpSpPr>
                <p:sp>
                  <p:nvSpPr>
                    <p:cNvPr id="726054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2592" y="292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26055" name="Freeform 39"/>
                    <p:cNvSpPr>
                      <a:spLocks/>
                    </p:cNvSpPr>
                    <p:nvPr/>
                  </p:nvSpPr>
                  <p:spPr bwMode="auto">
                    <a:xfrm flipV="1">
                      <a:off x="3312" y="3408"/>
                      <a:ext cx="720" cy="4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80"/>
                        </a:cxn>
                        <a:cxn ang="0">
                          <a:pos x="384" y="0"/>
                        </a:cxn>
                        <a:cxn ang="0">
                          <a:pos x="720" y="480"/>
                        </a:cxn>
                      </a:cxnLst>
                      <a:rect l="0" t="0" r="r" b="b"/>
                      <a:pathLst>
                        <a:path w="720" h="480">
                          <a:moveTo>
                            <a:pt x="0" y="480"/>
                          </a:moveTo>
                          <a:cubicBezTo>
                            <a:pt x="132" y="240"/>
                            <a:pt x="264" y="0"/>
                            <a:pt x="384" y="0"/>
                          </a:cubicBezTo>
                          <a:cubicBezTo>
                            <a:pt x="504" y="0"/>
                            <a:pt x="612" y="240"/>
                            <a:pt x="720" y="480"/>
                          </a:cubicBezTo>
                        </a:path>
                      </a:pathLst>
                    </a:custGeom>
                    <a:noFill/>
                    <a:ln w="19050" cmpd="sng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nl-NL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99"/>
                        </a:solidFill>
                        <a:effectLst/>
                        <a:uLnTx/>
                        <a:uFillTx/>
                        <a:latin typeface="Tahoma" pitchFamily="34" charset="0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726056" name="Line 40"/>
                <p:cNvSpPr>
                  <a:spLocks noChangeShapeType="1"/>
                </p:cNvSpPr>
                <p:nvPr/>
              </p:nvSpPr>
              <p:spPr bwMode="auto">
                <a:xfrm>
                  <a:off x="396" y="1152"/>
                  <a:ext cx="204" cy="92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nl-NL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9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" name="Group 41"/>
              <p:cNvGrpSpPr>
                <a:grpSpLocks/>
              </p:cNvGrpSpPr>
              <p:nvPr/>
            </p:nvGrpSpPr>
            <p:grpSpPr bwMode="auto">
              <a:xfrm>
                <a:off x="463" y="1504"/>
                <a:ext cx="423" cy="659"/>
                <a:chOff x="463" y="1344"/>
                <a:chExt cx="423" cy="659"/>
              </a:xfrm>
            </p:grpSpPr>
            <p:sp>
              <p:nvSpPr>
                <p:cNvPr id="726058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463" y="1344"/>
                  <a:ext cx="324" cy="6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3600" b="0" i="1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rPr>
                    <a:t>e</a:t>
                  </a:r>
                  <a:endParaRPr kumimoji="0" lang="en-GB" sz="24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26059" name="Text Box 43"/>
                <p:cNvSpPr txBox="1">
                  <a:spLocks noChangeArrowheads="1"/>
                </p:cNvSpPr>
                <p:nvPr/>
              </p:nvSpPr>
              <p:spPr bwMode="auto">
                <a:xfrm>
                  <a:off x="586" y="1364"/>
                  <a:ext cx="300" cy="4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rPr>
                    <a:t>+</a:t>
                  </a:r>
                </a:p>
              </p:txBody>
            </p:sp>
          </p:grpSp>
          <p:grpSp>
            <p:nvGrpSpPr>
              <p:cNvPr id="15" name="Group 44"/>
              <p:cNvGrpSpPr>
                <a:grpSpLocks/>
              </p:cNvGrpSpPr>
              <p:nvPr/>
            </p:nvGrpSpPr>
            <p:grpSpPr bwMode="auto">
              <a:xfrm>
                <a:off x="2474" y="1522"/>
                <a:ext cx="393" cy="659"/>
                <a:chOff x="464" y="1344"/>
                <a:chExt cx="393" cy="659"/>
              </a:xfrm>
            </p:grpSpPr>
            <p:sp>
              <p:nvSpPr>
                <p:cNvPr id="726061" name="Text Box 45"/>
                <p:cNvSpPr txBox="1">
                  <a:spLocks noChangeArrowheads="1"/>
                </p:cNvSpPr>
                <p:nvPr/>
              </p:nvSpPr>
              <p:spPr bwMode="auto">
                <a:xfrm>
                  <a:off x="464" y="1344"/>
                  <a:ext cx="324" cy="6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3600" b="0" i="1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rPr>
                    <a:t>e</a:t>
                  </a:r>
                  <a:endParaRPr kumimoji="0" lang="en-GB" sz="24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726062" name="Text Box 46"/>
                <p:cNvSpPr txBox="1">
                  <a:spLocks noChangeArrowheads="1"/>
                </p:cNvSpPr>
                <p:nvPr/>
              </p:nvSpPr>
              <p:spPr bwMode="auto">
                <a:xfrm>
                  <a:off x="616" y="1364"/>
                  <a:ext cx="241" cy="4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rPr>
                    <a:t>-</a:t>
                  </a:r>
                </a:p>
              </p:txBody>
            </p:sp>
          </p:grpSp>
        </p:grpSp>
      </p:grpSp>
      <p:sp>
        <p:nvSpPr>
          <p:cNvPr id="726064" name="Text Box 48"/>
          <p:cNvSpPr txBox="1">
            <a:spLocks noChangeArrowheads="1"/>
          </p:cNvSpPr>
          <p:nvPr/>
        </p:nvSpPr>
        <p:spPr bwMode="auto">
          <a:xfrm>
            <a:off x="8888413" y="4129088"/>
            <a:ext cx="1135247" cy="8309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No!</a:t>
            </a:r>
          </a:p>
        </p:txBody>
      </p:sp>
      <p:sp>
        <p:nvSpPr>
          <p:cNvPr id="726066" name="AutoShape 50"/>
          <p:cNvSpPr>
            <a:spLocks noChangeArrowheads="1"/>
          </p:cNvSpPr>
          <p:nvPr/>
        </p:nvSpPr>
        <p:spPr bwMode="auto">
          <a:xfrm rot="-3397776">
            <a:off x="8609829" y="5074108"/>
            <a:ext cx="780236" cy="246788"/>
          </a:xfrm>
          <a:prstGeom prst="rightArrow">
            <a:avLst>
              <a:gd name="adj1" fmla="val 52117"/>
              <a:gd name="adj2" fmla="val 81429"/>
            </a:avLst>
          </a:prstGeom>
          <a:solidFill>
            <a:srgbClr val="FFFF99"/>
          </a:solidFill>
          <a:ln w="28575" algn="ctr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45" name="Straight Connector 8"/>
          <p:cNvCxnSpPr>
            <a:cxnSpLocks noChangeShapeType="1"/>
          </p:cNvCxnSpPr>
          <p:nvPr/>
        </p:nvCxnSpPr>
        <p:spPr bwMode="auto">
          <a:xfrm rot="5400000">
            <a:off x="4910442" y="3154764"/>
            <a:ext cx="2286000" cy="38100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ash"/>
            <a:round/>
            <a:headEnd/>
            <a:tailEnd type="none" w="lg" len="lg"/>
          </a:ln>
        </p:spPr>
      </p:cxnSp>
      <p:sp>
        <p:nvSpPr>
          <p:cNvPr id="46" name="Freeform 15"/>
          <p:cNvSpPr>
            <a:spLocks/>
          </p:cNvSpPr>
          <p:nvPr/>
        </p:nvSpPr>
        <p:spPr bwMode="auto">
          <a:xfrm rot="2362129">
            <a:off x="5578780" y="3116664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7" name="Freeform 15"/>
          <p:cNvSpPr>
            <a:spLocks/>
          </p:cNvSpPr>
          <p:nvPr/>
        </p:nvSpPr>
        <p:spPr bwMode="auto">
          <a:xfrm rot="7486216">
            <a:off x="5927236" y="3198421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8" name="Freeform 15"/>
          <p:cNvSpPr>
            <a:spLocks/>
          </p:cNvSpPr>
          <p:nvPr/>
        </p:nvSpPr>
        <p:spPr bwMode="auto">
          <a:xfrm rot="2010125">
            <a:off x="5470830" y="3827864"/>
            <a:ext cx="576262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9" name="Freeform 48"/>
          <p:cNvSpPr>
            <a:spLocks/>
          </p:cNvSpPr>
          <p:nvPr/>
        </p:nvSpPr>
        <p:spPr bwMode="auto">
          <a:xfrm rot="8330865">
            <a:off x="5881993" y="3831039"/>
            <a:ext cx="576263" cy="273050"/>
          </a:xfrm>
          <a:custGeom>
            <a:avLst/>
            <a:gdLst>
              <a:gd name="T0" fmla="*/ 0 w 1496"/>
              <a:gd name="T1" fmla="*/ 2147483647 h 371"/>
              <a:gd name="T2" fmla="*/ 2147483647 w 1496"/>
              <a:gd name="T3" fmla="*/ 2147483647 h 371"/>
              <a:gd name="T4" fmla="*/ 2147483647 w 1496"/>
              <a:gd name="T5" fmla="*/ 2147483647 h 371"/>
              <a:gd name="T6" fmla="*/ 2147483647 w 1496"/>
              <a:gd name="T7" fmla="*/ 2147483647 h 371"/>
              <a:gd name="T8" fmla="*/ 2147483647 w 1496"/>
              <a:gd name="T9" fmla="*/ 2147483647 h 371"/>
              <a:gd name="T10" fmla="*/ 2147483647 w 1496"/>
              <a:gd name="T11" fmla="*/ 2147483647 h 371"/>
              <a:gd name="T12" fmla="*/ 2147483647 w 1496"/>
              <a:gd name="T13" fmla="*/ 2147483647 h 371"/>
              <a:gd name="T14" fmla="*/ 2147483647 w 1496"/>
              <a:gd name="T15" fmla="*/ 2147483647 h 371"/>
              <a:gd name="T16" fmla="*/ 2147483647 w 1496"/>
              <a:gd name="T17" fmla="*/ 2147483647 h 371"/>
              <a:gd name="T18" fmla="*/ 2147483647 w 1496"/>
              <a:gd name="T19" fmla="*/ 2147483647 h 371"/>
              <a:gd name="T20" fmla="*/ 2147483647 w 1496"/>
              <a:gd name="T21" fmla="*/ 2147483647 h 371"/>
              <a:gd name="T22" fmla="*/ 2147483647 w 1496"/>
              <a:gd name="T23" fmla="*/ 2147483647 h 371"/>
              <a:gd name="T24" fmla="*/ 2147483647 w 1496"/>
              <a:gd name="T25" fmla="*/ 2147483647 h 3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96"/>
              <a:gd name="T40" fmla="*/ 0 h 371"/>
              <a:gd name="T41" fmla="*/ 1496 w 1496"/>
              <a:gd name="T42" fmla="*/ 371 h 37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>
            <a:solidFill>
              <a:srgbClr val="FFFF00"/>
            </a:solidFill>
            <a:round/>
            <a:headEnd/>
            <a:tailEnd type="stealth" w="med" len="med"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7882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6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037E-7 L -0.73368 -0.6310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700" y="-316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80733E-7 -1.75382E-6 L 0.54365 -0.6411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0" y="-3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0.75 -0.6666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00" y="-333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219E-6 1.91578E-6 L 0.53063 -0.5793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00" y="-29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2000"/>
                                        <p:tgtEl>
                                          <p:spTgt spid="726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2000"/>
                                        <p:tgtEl>
                                          <p:spTgt spid="726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6028" grpId="0"/>
      <p:bldP spid="726064" grpId="0"/>
      <p:bldP spid="726066" grpId="0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1" y="293799"/>
            <a:ext cx="10682071" cy="6314142"/>
          </a:xfrm>
          <a:prstGeom prst="rect">
            <a:avLst/>
          </a:prstGeom>
        </p:spPr>
      </p:pic>
      <p:pic>
        <p:nvPicPr>
          <p:cNvPr id="34" name="Picture 33" descr="http://www.atlas.ch/angels-demons/images/page3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76" y="4533923"/>
            <a:ext cx="2254885" cy="1902046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ntimatter_missing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839" y="1539525"/>
            <a:ext cx="4955673" cy="3716755"/>
          </a:xfrm>
          <a:prstGeom prst="rect">
            <a:avLst/>
          </a:prstGeom>
          <a:ln w="25400">
            <a:solidFill>
              <a:schemeClr val="bg1"/>
            </a:solidFill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73183" cy="762000"/>
          </a:xfrm>
        </p:spPr>
        <p:txBody>
          <a:bodyPr/>
          <a:lstStyle/>
          <a:p>
            <a:r>
              <a:rPr lang="en-US" i="1" dirty="0">
                <a:solidFill>
                  <a:schemeClr val="bg1"/>
                </a:solidFill>
              </a:rPr>
              <a:t>Early Universe: where did the antimatter go?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97B479-2E11-5F4E-9A8C-2F80DC3B935F}"/>
              </a:ext>
            </a:extLst>
          </p:cNvPr>
          <p:cNvSpPr txBox="1"/>
          <p:nvPr/>
        </p:nvSpPr>
        <p:spPr>
          <a:xfrm>
            <a:off x="3060031" y="5785719"/>
            <a:ext cx="915186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2600" b="1" i="1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Indeed</a:t>
            </a:r>
            <a:r>
              <a:rPr kumimoji="0" lang="en-NL" sz="26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: Why is there something rather than nothing?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D104E9D-D5C6-1547-A51D-78189FC849B8}"/>
              </a:ext>
            </a:extLst>
          </p:cNvPr>
          <p:cNvCxnSpPr>
            <a:cxnSpLocks/>
          </p:cNvCxnSpPr>
          <p:nvPr/>
        </p:nvCxnSpPr>
        <p:spPr bwMode="auto">
          <a:xfrm flipH="1">
            <a:off x="288076" y="3450870"/>
            <a:ext cx="2254885" cy="1083053"/>
          </a:xfrm>
          <a:prstGeom prst="line">
            <a:avLst/>
          </a:prstGeom>
          <a:solidFill>
            <a:srgbClr val="FFFF99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BDA2FA4-0CD8-A240-8FEF-23881C7CD3D1}"/>
              </a:ext>
            </a:extLst>
          </p:cNvPr>
          <p:cNvCxnSpPr>
            <a:cxnSpLocks/>
          </p:cNvCxnSpPr>
          <p:nvPr/>
        </p:nvCxnSpPr>
        <p:spPr bwMode="auto">
          <a:xfrm>
            <a:off x="2530597" y="3450870"/>
            <a:ext cx="0" cy="1083053"/>
          </a:xfrm>
          <a:prstGeom prst="line">
            <a:avLst/>
          </a:prstGeom>
          <a:solidFill>
            <a:srgbClr val="FFFF99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728481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ubble Ultra Deep Field">
            <a:extLst>
              <a:ext uri="{FF2B5EF4-FFF2-40B4-BE49-F238E27FC236}">
                <a16:creationId xmlns:a16="http://schemas.microsoft.com/office/drawing/2014/main" id="{94FAD968-6CDD-A15B-30D6-E2163DB58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96608"/>
            <a:ext cx="12192000" cy="12175066"/>
          </a:xfrm>
          <a:prstGeom prst="rect">
            <a:avLst/>
          </a:prstGeom>
          <a:noFill/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8099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7488" y="517976"/>
            <a:ext cx="9180513" cy="63500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</p:pic>
      <p:sp>
        <p:nvSpPr>
          <p:cNvPr id="80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the Big-Bang</a:t>
            </a:r>
          </a:p>
        </p:txBody>
      </p:sp>
      <p:sp>
        <p:nvSpPr>
          <p:cNvPr id="809989" name="Text Box 5"/>
          <p:cNvSpPr txBox="1">
            <a:spLocks noChangeArrowheads="1"/>
          </p:cNvSpPr>
          <p:nvPr/>
        </p:nvSpPr>
        <p:spPr bwMode="auto">
          <a:xfrm>
            <a:off x="1260186" y="6020004"/>
            <a:ext cx="9274334" cy="52322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FF99"/>
                </a:solidFill>
                <a:latin typeface="Tahoma" pitchFamily="34" charset="0"/>
              </a:rPr>
              <a:t>Assume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: creates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equal amounts of </a:t>
            </a:r>
            <a:r>
              <a:rPr lang="en-US" sz="2800" dirty="0">
                <a:solidFill>
                  <a:srgbClr val="FFFF99"/>
                </a:solidFill>
                <a:latin typeface="Tahoma" pitchFamily="34" charset="0"/>
              </a:rPr>
              <a:t>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atter and antimatter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1217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809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98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2" descr="Hubble Ultra Deep Field">
            <a:extLst>
              <a:ext uri="{FF2B5EF4-FFF2-40B4-BE49-F238E27FC236}">
                <a16:creationId xmlns:a16="http://schemas.microsoft.com/office/drawing/2014/main" id="{BE7E8AA9-0E8C-9CA9-45C6-9E9B18569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96608"/>
            <a:ext cx="12192000" cy="12175066"/>
          </a:xfrm>
          <a:prstGeom prst="rect">
            <a:avLst/>
          </a:prstGeom>
          <a:noFill/>
        </p:spPr>
      </p:pic>
      <p:sp>
        <p:nvSpPr>
          <p:cNvPr id="11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1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1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early hot universe</a:t>
            </a:r>
          </a:p>
        </p:txBody>
      </p:sp>
      <p:sp>
        <p:nvSpPr>
          <p:cNvPr id="811011" name="Oval 3"/>
          <p:cNvSpPr>
            <a:spLocks noChangeArrowheads="1"/>
          </p:cNvSpPr>
          <p:nvPr/>
        </p:nvSpPr>
        <p:spPr bwMode="auto">
          <a:xfrm>
            <a:off x="5184775" y="2024064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12" name="Oval 4"/>
          <p:cNvSpPr>
            <a:spLocks noChangeArrowheads="1"/>
          </p:cNvSpPr>
          <p:nvPr/>
        </p:nvSpPr>
        <p:spPr bwMode="auto">
          <a:xfrm>
            <a:off x="6007101" y="23241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14" name="Freeform 6"/>
          <p:cNvSpPr>
            <a:spLocks/>
          </p:cNvSpPr>
          <p:nvPr/>
        </p:nvSpPr>
        <p:spPr bwMode="auto">
          <a:xfrm rot="10746042" flipV="1">
            <a:off x="5651501" y="20415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15" name="Oval 7"/>
          <p:cNvSpPr>
            <a:spLocks noChangeArrowheads="1"/>
          </p:cNvSpPr>
          <p:nvPr/>
        </p:nvSpPr>
        <p:spPr bwMode="auto">
          <a:xfrm>
            <a:off x="5102225" y="2882901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16" name="Oval 8"/>
          <p:cNvSpPr>
            <a:spLocks noChangeArrowheads="1"/>
          </p:cNvSpPr>
          <p:nvPr/>
        </p:nvSpPr>
        <p:spPr bwMode="auto">
          <a:xfrm>
            <a:off x="6064250" y="213677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17" name="Oval 9"/>
          <p:cNvSpPr>
            <a:spLocks noChangeArrowheads="1"/>
          </p:cNvSpPr>
          <p:nvPr/>
        </p:nvSpPr>
        <p:spPr bwMode="auto">
          <a:xfrm>
            <a:off x="5908675" y="2908301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18" name="Oval 10"/>
          <p:cNvSpPr>
            <a:spLocks noChangeArrowheads="1"/>
          </p:cNvSpPr>
          <p:nvPr/>
        </p:nvSpPr>
        <p:spPr bwMode="auto">
          <a:xfrm>
            <a:off x="6680200" y="3001964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19" name="Oval 11"/>
          <p:cNvSpPr>
            <a:spLocks noChangeArrowheads="1"/>
          </p:cNvSpPr>
          <p:nvPr/>
        </p:nvSpPr>
        <p:spPr bwMode="auto">
          <a:xfrm>
            <a:off x="6684964" y="3419476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0" name="Oval 12"/>
          <p:cNvSpPr>
            <a:spLocks noChangeArrowheads="1"/>
          </p:cNvSpPr>
          <p:nvPr/>
        </p:nvSpPr>
        <p:spPr bwMode="auto">
          <a:xfrm>
            <a:off x="6497639" y="3925889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1" name="Oval 13"/>
          <p:cNvSpPr>
            <a:spLocks noChangeArrowheads="1"/>
          </p:cNvSpPr>
          <p:nvPr/>
        </p:nvSpPr>
        <p:spPr bwMode="auto">
          <a:xfrm>
            <a:off x="5618164" y="3694114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2" name="Oval 14"/>
          <p:cNvSpPr>
            <a:spLocks noChangeArrowheads="1"/>
          </p:cNvSpPr>
          <p:nvPr/>
        </p:nvSpPr>
        <p:spPr bwMode="auto">
          <a:xfrm>
            <a:off x="7023100" y="232727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3" name="Oval 15"/>
          <p:cNvSpPr>
            <a:spLocks noChangeArrowheads="1"/>
          </p:cNvSpPr>
          <p:nvPr/>
        </p:nvSpPr>
        <p:spPr bwMode="auto">
          <a:xfrm>
            <a:off x="7632700" y="402907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4" name="Oval 16"/>
          <p:cNvSpPr>
            <a:spLocks noChangeArrowheads="1"/>
          </p:cNvSpPr>
          <p:nvPr/>
        </p:nvSpPr>
        <p:spPr bwMode="auto">
          <a:xfrm>
            <a:off x="6931025" y="4254501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5" name="Oval 17"/>
          <p:cNvSpPr>
            <a:spLocks noChangeArrowheads="1"/>
          </p:cNvSpPr>
          <p:nvPr/>
        </p:nvSpPr>
        <p:spPr bwMode="auto">
          <a:xfrm>
            <a:off x="5770564" y="4394201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6" name="Oval 18"/>
          <p:cNvSpPr>
            <a:spLocks noChangeArrowheads="1"/>
          </p:cNvSpPr>
          <p:nvPr/>
        </p:nvSpPr>
        <p:spPr bwMode="auto">
          <a:xfrm>
            <a:off x="4668839" y="3379789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7" name="Oval 19"/>
          <p:cNvSpPr>
            <a:spLocks noChangeArrowheads="1"/>
          </p:cNvSpPr>
          <p:nvPr/>
        </p:nvSpPr>
        <p:spPr bwMode="auto">
          <a:xfrm>
            <a:off x="7388225" y="1998664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8" name="Oval 20"/>
          <p:cNvSpPr>
            <a:spLocks noChangeArrowheads="1"/>
          </p:cNvSpPr>
          <p:nvPr/>
        </p:nvSpPr>
        <p:spPr bwMode="auto">
          <a:xfrm>
            <a:off x="5784850" y="154622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29" name="Oval 21"/>
          <p:cNvSpPr>
            <a:spLocks noChangeArrowheads="1"/>
          </p:cNvSpPr>
          <p:nvPr/>
        </p:nvSpPr>
        <p:spPr bwMode="auto">
          <a:xfrm>
            <a:off x="7207250" y="4781551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0" name="Oval 22"/>
          <p:cNvSpPr>
            <a:spLocks noChangeArrowheads="1"/>
          </p:cNvSpPr>
          <p:nvPr/>
        </p:nvSpPr>
        <p:spPr bwMode="auto">
          <a:xfrm>
            <a:off x="4689475" y="381317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1" name="Oval 23"/>
          <p:cNvSpPr>
            <a:spLocks noChangeArrowheads="1"/>
          </p:cNvSpPr>
          <p:nvPr/>
        </p:nvSpPr>
        <p:spPr bwMode="auto">
          <a:xfrm>
            <a:off x="7524750" y="2474914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2" name="Oval 24"/>
          <p:cNvSpPr>
            <a:spLocks noChangeArrowheads="1"/>
          </p:cNvSpPr>
          <p:nvPr/>
        </p:nvSpPr>
        <p:spPr bwMode="auto">
          <a:xfrm>
            <a:off x="7766050" y="3306764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3" name="Oval 25"/>
          <p:cNvSpPr>
            <a:spLocks noChangeArrowheads="1"/>
          </p:cNvSpPr>
          <p:nvPr/>
        </p:nvSpPr>
        <p:spPr bwMode="auto">
          <a:xfrm>
            <a:off x="7032625" y="157162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4" name="Oval 26"/>
          <p:cNvSpPr>
            <a:spLocks noChangeArrowheads="1"/>
          </p:cNvSpPr>
          <p:nvPr/>
        </p:nvSpPr>
        <p:spPr bwMode="auto">
          <a:xfrm>
            <a:off x="6007100" y="4097339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5" name="Oval 27"/>
          <p:cNvSpPr>
            <a:spLocks noChangeArrowheads="1"/>
          </p:cNvSpPr>
          <p:nvPr/>
        </p:nvSpPr>
        <p:spPr bwMode="auto">
          <a:xfrm>
            <a:off x="5465764" y="2568576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6" name="Oval 28"/>
          <p:cNvSpPr>
            <a:spLocks noChangeArrowheads="1"/>
          </p:cNvSpPr>
          <p:nvPr/>
        </p:nvSpPr>
        <p:spPr bwMode="auto">
          <a:xfrm>
            <a:off x="4614864" y="2205039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7" name="Oval 29"/>
          <p:cNvSpPr>
            <a:spLocks noChangeArrowheads="1"/>
          </p:cNvSpPr>
          <p:nvPr/>
        </p:nvSpPr>
        <p:spPr bwMode="auto">
          <a:xfrm>
            <a:off x="5076825" y="3538539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8" name="Oval 30"/>
          <p:cNvSpPr>
            <a:spLocks noChangeArrowheads="1"/>
          </p:cNvSpPr>
          <p:nvPr/>
        </p:nvSpPr>
        <p:spPr bwMode="auto">
          <a:xfrm>
            <a:off x="5554664" y="3114676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39" name="Oval 31"/>
          <p:cNvSpPr>
            <a:spLocks noChangeArrowheads="1"/>
          </p:cNvSpPr>
          <p:nvPr/>
        </p:nvSpPr>
        <p:spPr bwMode="auto">
          <a:xfrm>
            <a:off x="5588000" y="348932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0" name="Oval 32"/>
          <p:cNvSpPr>
            <a:spLocks noChangeArrowheads="1"/>
          </p:cNvSpPr>
          <p:nvPr/>
        </p:nvSpPr>
        <p:spPr bwMode="auto">
          <a:xfrm>
            <a:off x="7097714" y="4657726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1" name="Oval 33"/>
          <p:cNvSpPr>
            <a:spLocks noChangeArrowheads="1"/>
          </p:cNvSpPr>
          <p:nvPr/>
        </p:nvSpPr>
        <p:spPr bwMode="auto">
          <a:xfrm>
            <a:off x="6511925" y="5075239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2" name="Oval 34"/>
          <p:cNvSpPr>
            <a:spLocks noChangeArrowheads="1"/>
          </p:cNvSpPr>
          <p:nvPr/>
        </p:nvSpPr>
        <p:spPr bwMode="auto">
          <a:xfrm>
            <a:off x="5381625" y="468312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3" name="Oval 35"/>
          <p:cNvSpPr>
            <a:spLocks noChangeArrowheads="1"/>
          </p:cNvSpPr>
          <p:nvPr/>
        </p:nvSpPr>
        <p:spPr bwMode="auto">
          <a:xfrm>
            <a:off x="7289800" y="2017714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4" name="Oval 36"/>
          <p:cNvSpPr>
            <a:spLocks noChangeArrowheads="1"/>
          </p:cNvSpPr>
          <p:nvPr/>
        </p:nvSpPr>
        <p:spPr bwMode="auto">
          <a:xfrm>
            <a:off x="6070600" y="3321051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5" name="Oval 37"/>
          <p:cNvSpPr>
            <a:spLocks noChangeArrowheads="1"/>
          </p:cNvSpPr>
          <p:nvPr/>
        </p:nvSpPr>
        <p:spPr bwMode="auto">
          <a:xfrm>
            <a:off x="6886575" y="276542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6" name="Oval 38"/>
          <p:cNvSpPr>
            <a:spLocks noChangeArrowheads="1"/>
          </p:cNvSpPr>
          <p:nvPr/>
        </p:nvSpPr>
        <p:spPr bwMode="auto">
          <a:xfrm>
            <a:off x="6302375" y="2578101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7" name="Oval 39"/>
          <p:cNvSpPr>
            <a:spLocks noChangeArrowheads="1"/>
          </p:cNvSpPr>
          <p:nvPr/>
        </p:nvSpPr>
        <p:spPr bwMode="auto">
          <a:xfrm>
            <a:off x="5613400" y="4176714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8" name="Oval 40"/>
          <p:cNvSpPr>
            <a:spLocks noChangeArrowheads="1"/>
          </p:cNvSpPr>
          <p:nvPr/>
        </p:nvSpPr>
        <p:spPr bwMode="auto">
          <a:xfrm>
            <a:off x="4188182" y="3119281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49" name="Oval 41"/>
          <p:cNvSpPr>
            <a:spLocks noChangeArrowheads="1"/>
          </p:cNvSpPr>
          <p:nvPr/>
        </p:nvSpPr>
        <p:spPr bwMode="auto">
          <a:xfrm>
            <a:off x="5287963" y="31099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0" name="Oval 42"/>
          <p:cNvSpPr>
            <a:spLocks noChangeArrowheads="1"/>
          </p:cNvSpPr>
          <p:nvPr/>
        </p:nvSpPr>
        <p:spPr bwMode="auto">
          <a:xfrm>
            <a:off x="5765801" y="3690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1" name="Oval 43"/>
          <p:cNvSpPr>
            <a:spLocks noChangeArrowheads="1"/>
          </p:cNvSpPr>
          <p:nvPr/>
        </p:nvSpPr>
        <p:spPr bwMode="auto">
          <a:xfrm>
            <a:off x="5815013" y="39306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2" name="Oval 44"/>
          <p:cNvSpPr>
            <a:spLocks noChangeArrowheads="1"/>
          </p:cNvSpPr>
          <p:nvPr/>
        </p:nvSpPr>
        <p:spPr bwMode="auto">
          <a:xfrm>
            <a:off x="4964113" y="30368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3" name="Oval 45"/>
          <p:cNvSpPr>
            <a:spLocks noChangeArrowheads="1"/>
          </p:cNvSpPr>
          <p:nvPr/>
        </p:nvSpPr>
        <p:spPr bwMode="auto">
          <a:xfrm>
            <a:off x="5235576" y="22161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4" name="Oval 46"/>
          <p:cNvSpPr>
            <a:spLocks noChangeArrowheads="1"/>
          </p:cNvSpPr>
          <p:nvPr/>
        </p:nvSpPr>
        <p:spPr bwMode="auto">
          <a:xfrm>
            <a:off x="6553201" y="1763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5" name="Oval 47"/>
          <p:cNvSpPr>
            <a:spLocks noChangeArrowheads="1"/>
          </p:cNvSpPr>
          <p:nvPr/>
        </p:nvSpPr>
        <p:spPr bwMode="auto">
          <a:xfrm>
            <a:off x="6630988" y="417195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6" name="Oval 48"/>
          <p:cNvSpPr>
            <a:spLocks noChangeArrowheads="1"/>
          </p:cNvSpPr>
          <p:nvPr/>
        </p:nvSpPr>
        <p:spPr bwMode="auto">
          <a:xfrm>
            <a:off x="6475413" y="460533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7" name="Oval 49"/>
          <p:cNvSpPr>
            <a:spLocks noChangeArrowheads="1"/>
          </p:cNvSpPr>
          <p:nvPr/>
        </p:nvSpPr>
        <p:spPr bwMode="auto">
          <a:xfrm>
            <a:off x="5314951" y="4197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8" name="Oval 50"/>
          <p:cNvSpPr>
            <a:spLocks noChangeArrowheads="1"/>
          </p:cNvSpPr>
          <p:nvPr/>
        </p:nvSpPr>
        <p:spPr bwMode="auto">
          <a:xfrm>
            <a:off x="4832351" y="24463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59" name="Oval 51"/>
          <p:cNvSpPr>
            <a:spLocks noChangeArrowheads="1"/>
          </p:cNvSpPr>
          <p:nvPr/>
        </p:nvSpPr>
        <p:spPr bwMode="auto">
          <a:xfrm>
            <a:off x="6473826" y="2613025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0" name="Oval 52"/>
          <p:cNvSpPr>
            <a:spLocks noChangeArrowheads="1"/>
          </p:cNvSpPr>
          <p:nvPr/>
        </p:nvSpPr>
        <p:spPr bwMode="auto">
          <a:xfrm>
            <a:off x="5978526" y="341471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1" name="Oval 53"/>
          <p:cNvSpPr>
            <a:spLocks noChangeArrowheads="1"/>
          </p:cNvSpPr>
          <p:nvPr/>
        </p:nvSpPr>
        <p:spPr bwMode="auto">
          <a:xfrm>
            <a:off x="5081588" y="4408488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2" name="Oval 54"/>
          <p:cNvSpPr>
            <a:spLocks noChangeArrowheads="1"/>
          </p:cNvSpPr>
          <p:nvPr/>
        </p:nvSpPr>
        <p:spPr bwMode="auto">
          <a:xfrm>
            <a:off x="6546851" y="49593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3" name="Oval 55"/>
          <p:cNvSpPr>
            <a:spLocks noChangeArrowheads="1"/>
          </p:cNvSpPr>
          <p:nvPr/>
        </p:nvSpPr>
        <p:spPr bwMode="auto">
          <a:xfrm>
            <a:off x="6227763" y="289877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4" name="Oval 56"/>
          <p:cNvSpPr>
            <a:spLocks noChangeArrowheads="1"/>
          </p:cNvSpPr>
          <p:nvPr/>
        </p:nvSpPr>
        <p:spPr bwMode="auto">
          <a:xfrm>
            <a:off x="4537076" y="280193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5" name="Oval 57"/>
          <p:cNvSpPr>
            <a:spLocks noChangeArrowheads="1"/>
          </p:cNvSpPr>
          <p:nvPr/>
        </p:nvSpPr>
        <p:spPr bwMode="auto">
          <a:xfrm>
            <a:off x="6799263" y="25257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6" name="Oval 58"/>
          <p:cNvSpPr>
            <a:spLocks noChangeArrowheads="1"/>
          </p:cNvSpPr>
          <p:nvPr/>
        </p:nvSpPr>
        <p:spPr bwMode="auto">
          <a:xfrm>
            <a:off x="5653088" y="32686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7" name="Oval 59"/>
          <p:cNvSpPr>
            <a:spLocks noChangeArrowheads="1"/>
          </p:cNvSpPr>
          <p:nvPr/>
        </p:nvSpPr>
        <p:spPr bwMode="auto">
          <a:xfrm>
            <a:off x="5453063" y="169386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8" name="Oval 60"/>
          <p:cNvSpPr>
            <a:spLocks noChangeArrowheads="1"/>
          </p:cNvSpPr>
          <p:nvPr/>
        </p:nvSpPr>
        <p:spPr bwMode="auto">
          <a:xfrm>
            <a:off x="8007351" y="408940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69" name="Oval 61"/>
          <p:cNvSpPr>
            <a:spLocks noChangeArrowheads="1"/>
          </p:cNvSpPr>
          <p:nvPr/>
        </p:nvSpPr>
        <p:spPr bwMode="auto">
          <a:xfrm>
            <a:off x="7807326" y="291465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0" name="Oval 62"/>
          <p:cNvSpPr>
            <a:spLocks noChangeArrowheads="1"/>
          </p:cNvSpPr>
          <p:nvPr/>
        </p:nvSpPr>
        <p:spPr bwMode="auto">
          <a:xfrm>
            <a:off x="7767638" y="2197100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1" name="Oval 63"/>
          <p:cNvSpPr>
            <a:spLocks noChangeArrowheads="1"/>
          </p:cNvSpPr>
          <p:nvPr/>
        </p:nvSpPr>
        <p:spPr bwMode="auto">
          <a:xfrm>
            <a:off x="4158637" y="3411380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2" name="Oval 64"/>
          <p:cNvSpPr>
            <a:spLocks noChangeArrowheads="1"/>
          </p:cNvSpPr>
          <p:nvPr/>
        </p:nvSpPr>
        <p:spPr bwMode="auto">
          <a:xfrm>
            <a:off x="7348538" y="3402013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3" name="Oval 65"/>
          <p:cNvSpPr>
            <a:spLocks noChangeArrowheads="1"/>
          </p:cNvSpPr>
          <p:nvPr/>
        </p:nvSpPr>
        <p:spPr bwMode="auto">
          <a:xfrm>
            <a:off x="8135938" y="3362325"/>
            <a:ext cx="150812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4" name="Oval 66"/>
          <p:cNvSpPr>
            <a:spLocks noChangeArrowheads="1"/>
          </p:cNvSpPr>
          <p:nvPr/>
        </p:nvSpPr>
        <p:spPr bwMode="auto">
          <a:xfrm>
            <a:off x="7505701" y="3751263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5" name="Freeform 67"/>
          <p:cNvSpPr>
            <a:spLocks/>
          </p:cNvSpPr>
          <p:nvPr/>
        </p:nvSpPr>
        <p:spPr bwMode="auto">
          <a:xfrm rot="10746042" flipV="1">
            <a:off x="5626101" y="266541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6" name="Freeform 68"/>
          <p:cNvSpPr>
            <a:spLocks/>
          </p:cNvSpPr>
          <p:nvPr/>
        </p:nvSpPr>
        <p:spPr bwMode="auto">
          <a:xfrm rot="10746042" flipV="1">
            <a:off x="6692901" y="21844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7" name="Freeform 69"/>
          <p:cNvSpPr>
            <a:spLocks/>
          </p:cNvSpPr>
          <p:nvPr/>
        </p:nvSpPr>
        <p:spPr bwMode="auto">
          <a:xfrm rot="10746042" flipV="1">
            <a:off x="7199314" y="291147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8" name="Freeform 70"/>
          <p:cNvSpPr>
            <a:spLocks/>
          </p:cNvSpPr>
          <p:nvPr/>
        </p:nvSpPr>
        <p:spPr bwMode="auto">
          <a:xfrm rot="10746042" flipV="1">
            <a:off x="6348414" y="163353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79" name="Freeform 71"/>
          <p:cNvSpPr>
            <a:spLocks/>
          </p:cNvSpPr>
          <p:nvPr/>
        </p:nvSpPr>
        <p:spPr bwMode="auto">
          <a:xfrm rot="10746042" flipV="1">
            <a:off x="5084764" y="38354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0" name="Freeform 72"/>
          <p:cNvSpPr>
            <a:spLocks/>
          </p:cNvSpPr>
          <p:nvPr/>
        </p:nvSpPr>
        <p:spPr bwMode="auto">
          <a:xfrm rot="10746042" flipV="1">
            <a:off x="6402389" y="33829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1" name="Freeform 73"/>
          <p:cNvSpPr>
            <a:spLocks/>
          </p:cNvSpPr>
          <p:nvPr/>
        </p:nvSpPr>
        <p:spPr bwMode="auto">
          <a:xfrm rot="10746042" flipV="1">
            <a:off x="7056439" y="35941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2" name="Freeform 74"/>
          <p:cNvSpPr>
            <a:spLocks/>
          </p:cNvSpPr>
          <p:nvPr/>
        </p:nvSpPr>
        <p:spPr bwMode="auto">
          <a:xfrm rot="10746042" flipV="1">
            <a:off x="5940426" y="37909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3" name="Freeform 75"/>
          <p:cNvSpPr>
            <a:spLocks/>
          </p:cNvSpPr>
          <p:nvPr/>
        </p:nvSpPr>
        <p:spPr bwMode="auto">
          <a:xfrm rot="10746042" flipV="1">
            <a:off x="5724526" y="47561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4" name="Freeform 76"/>
          <p:cNvSpPr>
            <a:spLocks/>
          </p:cNvSpPr>
          <p:nvPr/>
        </p:nvSpPr>
        <p:spPr bwMode="auto">
          <a:xfrm rot="10746042" flipV="1">
            <a:off x="7202489" y="43624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5" name="Freeform 77"/>
          <p:cNvSpPr>
            <a:spLocks/>
          </p:cNvSpPr>
          <p:nvPr/>
        </p:nvSpPr>
        <p:spPr bwMode="auto">
          <a:xfrm rot="10746042" flipV="1">
            <a:off x="7947026" y="365918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6" name="Freeform 78"/>
          <p:cNvSpPr>
            <a:spLocks/>
          </p:cNvSpPr>
          <p:nvPr/>
        </p:nvSpPr>
        <p:spPr bwMode="auto">
          <a:xfrm rot="10746042" flipV="1">
            <a:off x="8008939" y="298608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7" name="Freeform 79"/>
          <p:cNvSpPr>
            <a:spLocks/>
          </p:cNvSpPr>
          <p:nvPr/>
        </p:nvSpPr>
        <p:spPr bwMode="auto">
          <a:xfrm rot="10746042" flipV="1">
            <a:off x="7750176" y="24892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8" name="Freeform 80"/>
          <p:cNvSpPr>
            <a:spLocks/>
          </p:cNvSpPr>
          <p:nvPr/>
        </p:nvSpPr>
        <p:spPr bwMode="auto">
          <a:xfrm rot="10746042" flipV="1">
            <a:off x="6219826" y="20669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89" name="Freeform 81"/>
          <p:cNvSpPr>
            <a:spLocks/>
          </p:cNvSpPr>
          <p:nvPr/>
        </p:nvSpPr>
        <p:spPr bwMode="auto">
          <a:xfrm rot="10746042" flipV="1">
            <a:off x="7567614" y="45053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0" name="Freeform 82"/>
          <p:cNvSpPr>
            <a:spLocks/>
          </p:cNvSpPr>
          <p:nvPr/>
        </p:nvSpPr>
        <p:spPr bwMode="auto">
          <a:xfrm rot="10746042" flipV="1">
            <a:off x="7042151" y="39798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1" name="Freeform 83"/>
          <p:cNvSpPr>
            <a:spLocks/>
          </p:cNvSpPr>
          <p:nvPr/>
        </p:nvSpPr>
        <p:spPr bwMode="auto">
          <a:xfrm rot="10746042" flipV="1">
            <a:off x="5129214" y="258127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2" name="Freeform 84"/>
          <p:cNvSpPr>
            <a:spLocks/>
          </p:cNvSpPr>
          <p:nvPr/>
        </p:nvSpPr>
        <p:spPr bwMode="auto">
          <a:xfrm rot="10746042" flipV="1">
            <a:off x="5045076" y="193833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3" name="Freeform 85"/>
          <p:cNvSpPr>
            <a:spLocks/>
          </p:cNvSpPr>
          <p:nvPr/>
        </p:nvSpPr>
        <p:spPr bwMode="auto">
          <a:xfrm rot="10746042" flipV="1">
            <a:off x="4445001" y="35369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4" name="Freeform 86"/>
          <p:cNvSpPr>
            <a:spLocks/>
          </p:cNvSpPr>
          <p:nvPr/>
        </p:nvSpPr>
        <p:spPr bwMode="auto">
          <a:xfrm rot="10746042" flipV="1">
            <a:off x="6899276" y="48387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5" name="Freeform 87"/>
          <p:cNvSpPr>
            <a:spLocks/>
          </p:cNvSpPr>
          <p:nvPr/>
        </p:nvSpPr>
        <p:spPr bwMode="auto">
          <a:xfrm rot="10746042" flipV="1">
            <a:off x="6032501" y="44164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6" name="Freeform 88"/>
          <p:cNvSpPr>
            <a:spLocks/>
          </p:cNvSpPr>
          <p:nvPr/>
        </p:nvSpPr>
        <p:spPr bwMode="auto">
          <a:xfrm rot="10746042" flipV="1">
            <a:off x="4859339" y="43180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7" name="Freeform 89"/>
          <p:cNvSpPr>
            <a:spLocks/>
          </p:cNvSpPr>
          <p:nvPr/>
        </p:nvSpPr>
        <p:spPr bwMode="auto">
          <a:xfrm rot="10746042" flipV="1">
            <a:off x="7192964" y="18891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8" name="Freeform 90"/>
          <p:cNvSpPr>
            <a:spLocks/>
          </p:cNvSpPr>
          <p:nvPr/>
        </p:nvSpPr>
        <p:spPr bwMode="auto">
          <a:xfrm rot="10746042" flipV="1">
            <a:off x="6624639" y="472598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099" name="Freeform 91"/>
          <p:cNvSpPr>
            <a:spLocks/>
          </p:cNvSpPr>
          <p:nvPr/>
        </p:nvSpPr>
        <p:spPr bwMode="auto">
          <a:xfrm rot="10746042" flipV="1">
            <a:off x="6938964" y="32559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100" name="Freeform 92"/>
          <p:cNvSpPr>
            <a:spLocks/>
          </p:cNvSpPr>
          <p:nvPr/>
        </p:nvSpPr>
        <p:spPr bwMode="auto">
          <a:xfrm rot="10746042" flipV="1">
            <a:off x="5511801" y="156527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101" name="Freeform 93"/>
          <p:cNvSpPr>
            <a:spLocks/>
          </p:cNvSpPr>
          <p:nvPr/>
        </p:nvSpPr>
        <p:spPr bwMode="auto">
          <a:xfrm rot="10746042" flipV="1">
            <a:off x="6003926" y="13335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106" name="Freeform 98"/>
          <p:cNvSpPr>
            <a:spLocks/>
          </p:cNvSpPr>
          <p:nvPr/>
        </p:nvSpPr>
        <p:spPr bwMode="auto">
          <a:xfrm rot="10746042" flipV="1">
            <a:off x="1377337" y="390191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107" name="Oval 99"/>
          <p:cNvSpPr>
            <a:spLocks noChangeArrowheads="1"/>
          </p:cNvSpPr>
          <p:nvPr/>
        </p:nvSpPr>
        <p:spPr bwMode="auto">
          <a:xfrm>
            <a:off x="2434611" y="3876519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108" name="Oval 100"/>
          <p:cNvSpPr>
            <a:spLocks noChangeArrowheads="1"/>
          </p:cNvSpPr>
          <p:nvPr/>
        </p:nvSpPr>
        <p:spPr bwMode="auto">
          <a:xfrm>
            <a:off x="2415562" y="392731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11109" name="Text Box 101"/>
          <p:cNvSpPr txBox="1">
            <a:spLocks noChangeArrowheads="1"/>
          </p:cNvSpPr>
          <p:nvPr/>
        </p:nvSpPr>
        <p:spPr bwMode="auto">
          <a:xfrm>
            <a:off x="2825751" y="5578475"/>
            <a:ext cx="6743641" cy="95410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So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: “teeny weeny” more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matter particles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lang="en-US" sz="2800" dirty="0">
                <a:solidFill>
                  <a:srgbClr val="FFFFFF"/>
                </a:solidFill>
                <a:latin typeface="Tahoma" pitchFamily="34" charset="0"/>
              </a:rPr>
              <a:t>than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antimatter</a:t>
            </a:r>
            <a:r>
              <a:rPr lang="en-US" sz="2800" dirty="0">
                <a:solidFill>
                  <a:srgbClr val="FF0000"/>
                </a:solidFill>
                <a:latin typeface="Tahoma" pitchFamily="34" charset="0"/>
              </a:rPr>
              <a:t> particles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grpSp>
        <p:nvGrpSpPr>
          <p:cNvPr id="2" name="Group 102"/>
          <p:cNvGrpSpPr>
            <a:grpSpLocks/>
          </p:cNvGrpSpPr>
          <p:nvPr/>
        </p:nvGrpSpPr>
        <p:grpSpPr bwMode="auto">
          <a:xfrm>
            <a:off x="9139539" y="1441451"/>
            <a:ext cx="2062162" cy="3373438"/>
            <a:chOff x="4461" y="278"/>
            <a:chExt cx="1299" cy="2125"/>
          </a:xfrm>
        </p:grpSpPr>
        <p:sp>
          <p:nvSpPr>
            <p:cNvPr id="811111" name="Oval 103"/>
            <p:cNvSpPr>
              <a:spLocks noChangeArrowheads="1"/>
            </p:cNvSpPr>
            <p:nvPr/>
          </p:nvSpPr>
          <p:spPr bwMode="auto">
            <a:xfrm>
              <a:off x="4483" y="1508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811112" name="Freeform 104"/>
            <p:cNvSpPr>
              <a:spLocks/>
            </p:cNvSpPr>
            <p:nvPr/>
          </p:nvSpPr>
          <p:spPr bwMode="auto">
            <a:xfrm rot="10692085" flipV="1">
              <a:off x="4461" y="2257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811113" name="Oval 105"/>
            <p:cNvSpPr>
              <a:spLocks noChangeArrowheads="1"/>
            </p:cNvSpPr>
            <p:nvPr/>
          </p:nvSpPr>
          <p:spPr bwMode="auto">
            <a:xfrm>
              <a:off x="4478" y="760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811114" name="Text Box 106"/>
            <p:cNvSpPr txBox="1">
              <a:spLocks noChangeArrowheads="1"/>
            </p:cNvSpPr>
            <p:nvPr/>
          </p:nvSpPr>
          <p:spPr bwMode="auto">
            <a:xfrm>
              <a:off x="4568" y="654"/>
              <a:ext cx="749" cy="29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matter:</a:t>
              </a:r>
            </a:p>
          </p:txBody>
        </p:sp>
        <p:sp>
          <p:nvSpPr>
            <p:cNvPr id="811115" name="Text Box 107"/>
            <p:cNvSpPr txBox="1">
              <a:spLocks noChangeArrowheads="1"/>
            </p:cNvSpPr>
            <p:nvPr/>
          </p:nvSpPr>
          <p:spPr bwMode="auto">
            <a:xfrm>
              <a:off x="4585" y="1445"/>
              <a:ext cx="1068" cy="29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antimatter:</a:t>
              </a:r>
            </a:p>
          </p:txBody>
        </p:sp>
        <p:sp>
          <p:nvSpPr>
            <p:cNvPr id="811116" name="Text Box 108"/>
            <p:cNvSpPr txBox="1">
              <a:spLocks noChangeArrowheads="1"/>
            </p:cNvSpPr>
            <p:nvPr/>
          </p:nvSpPr>
          <p:spPr bwMode="auto">
            <a:xfrm>
              <a:off x="4758" y="2112"/>
              <a:ext cx="485" cy="29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light</a:t>
              </a:r>
            </a:p>
          </p:txBody>
        </p:sp>
        <p:sp>
          <p:nvSpPr>
            <p:cNvPr id="811117" name="Text Box 109"/>
            <p:cNvSpPr txBox="1">
              <a:spLocks noChangeArrowheads="1"/>
            </p:cNvSpPr>
            <p:nvPr/>
          </p:nvSpPr>
          <p:spPr bwMode="auto">
            <a:xfrm>
              <a:off x="4569" y="278"/>
              <a:ext cx="1011" cy="330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dirty="0">
                  <a:solidFill>
                    <a:srgbClr val="FFFF99"/>
                  </a:solidFill>
                  <a:latin typeface="Tahoma" pitchFamily="34" charset="0"/>
                </a:rPr>
                <a:t>Imagine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811118" name="Text Box 110"/>
            <p:cNvSpPr txBox="1">
              <a:spLocks noChangeArrowheads="1"/>
            </p:cNvSpPr>
            <p:nvPr/>
          </p:nvSpPr>
          <p:spPr bwMode="auto">
            <a:xfrm>
              <a:off x="4569" y="942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100000000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66FF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11119" name="Text Box 111"/>
            <p:cNvSpPr txBox="1">
              <a:spLocks noChangeArrowheads="1"/>
            </p:cNvSpPr>
            <p:nvPr/>
          </p:nvSpPr>
          <p:spPr bwMode="auto">
            <a:xfrm>
              <a:off x="4594" y="1725"/>
              <a:ext cx="1166" cy="288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100000000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0</a:t>
              </a:r>
            </a:p>
          </p:txBody>
        </p:sp>
      </p:grpSp>
      <p:sp>
        <p:nvSpPr>
          <p:cNvPr id="811120" name="Text Box 112"/>
          <p:cNvSpPr txBox="1">
            <a:spLocks noChangeArrowheads="1"/>
          </p:cNvSpPr>
          <p:nvPr/>
        </p:nvSpPr>
        <p:spPr bwMode="auto">
          <a:xfrm>
            <a:off x="3838575" y="588963"/>
            <a:ext cx="4905510" cy="52322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Time=0.00000000001 second</a:t>
            </a:r>
          </a:p>
        </p:txBody>
      </p:sp>
      <p:sp>
        <p:nvSpPr>
          <p:cNvPr id="811121" name="Text Box 113"/>
          <p:cNvSpPr txBox="1">
            <a:spLocks noChangeArrowheads="1"/>
          </p:cNvSpPr>
          <p:nvPr/>
        </p:nvSpPr>
        <p:spPr bwMode="auto">
          <a:xfrm>
            <a:off x="1743076" y="2779713"/>
            <a:ext cx="15097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(E=mc</a:t>
            </a:r>
            <a:r>
              <a:rPr kumimoji="0" lang="en-US" sz="2800" b="0" i="0" u="none" strike="noStrike" kern="1200" cap="none" spc="0" normalizeH="0" baseline="3000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117" name="Oval 5">
            <a:extLst>
              <a:ext uri="{FF2B5EF4-FFF2-40B4-BE49-F238E27FC236}">
                <a16:creationId xmlns:a16="http://schemas.microsoft.com/office/drawing/2014/main" id="{C01FFD46-0965-6845-7433-A1764032C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0732" y="1196873"/>
            <a:ext cx="4470221" cy="4113163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18" name="Freeform 132">
            <a:extLst>
              <a:ext uri="{FF2B5EF4-FFF2-40B4-BE49-F238E27FC236}">
                <a16:creationId xmlns:a16="http://schemas.microsoft.com/office/drawing/2014/main" id="{7F23DCD0-D023-D111-2799-AE4FC48D2A82}"/>
              </a:ext>
            </a:extLst>
          </p:cNvPr>
          <p:cNvSpPr>
            <a:spLocks/>
          </p:cNvSpPr>
          <p:nvPr/>
        </p:nvSpPr>
        <p:spPr bwMode="auto">
          <a:xfrm rot="7508540" flipV="1">
            <a:off x="2307006" y="16303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19" name="Oval 133">
            <a:extLst>
              <a:ext uri="{FF2B5EF4-FFF2-40B4-BE49-F238E27FC236}">
                <a16:creationId xmlns:a16="http://schemas.microsoft.com/office/drawing/2014/main" id="{887E29B3-AEE0-F91C-B1C8-9283FA9ED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2278" y="1758950"/>
            <a:ext cx="165100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20" name="Oval 134">
            <a:extLst>
              <a:ext uri="{FF2B5EF4-FFF2-40B4-BE49-F238E27FC236}">
                <a16:creationId xmlns:a16="http://schemas.microsoft.com/office/drawing/2014/main" id="{8D15909F-15D4-1FD2-21DF-10E8FF415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5705" y="1765301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21" name="Freeform 135">
            <a:extLst>
              <a:ext uri="{FF2B5EF4-FFF2-40B4-BE49-F238E27FC236}">
                <a16:creationId xmlns:a16="http://schemas.microsoft.com/office/drawing/2014/main" id="{B529ECD0-D92B-0AB1-DB52-FE8B75212433}"/>
              </a:ext>
            </a:extLst>
          </p:cNvPr>
          <p:cNvSpPr>
            <a:spLocks/>
          </p:cNvSpPr>
          <p:nvPr/>
        </p:nvSpPr>
        <p:spPr bwMode="auto">
          <a:xfrm rot="17091108" flipV="1">
            <a:off x="2156194" y="197961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036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61 -3.7037E-6 L 0.07214 0.002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1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5 2.96296E-6 L -0.08282 -0.002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9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04206 -0.1270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-636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85185E-6 L -0.03698 0.1032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" y="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0.1 -2.22222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811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44 2.59259E-6 L 0.08476 -0.0796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11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" y="-398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61 2.59259E-6 L 0.08281 0.0796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11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11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1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1106" grpId="0" animBg="1"/>
      <p:bldP spid="811106" grpId="1" animBg="1"/>
      <p:bldP spid="811107" grpId="0" animBg="1"/>
      <p:bldP spid="811107" grpId="1" animBg="1"/>
      <p:bldP spid="811108" grpId="0" animBg="1"/>
      <p:bldP spid="811108" grpId="1" animBg="1"/>
      <p:bldP spid="811109" grpId="0"/>
      <p:bldP spid="118" grpId="0" animBg="1"/>
      <p:bldP spid="118" grpId="1" animBg="1"/>
      <p:bldP spid="119" grpId="0" animBg="1"/>
      <p:bldP spid="119" grpId="1" animBg="1"/>
      <p:bldP spid="120" grpId="0" animBg="1"/>
      <p:bldP spid="120" grpId="1" animBg="1"/>
      <p:bldP spid="121" grpId="0" animBg="1"/>
      <p:bldP spid="121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2" descr="Hubble Ultra Deep Field">
            <a:extLst>
              <a:ext uri="{FF2B5EF4-FFF2-40B4-BE49-F238E27FC236}">
                <a16:creationId xmlns:a16="http://schemas.microsoft.com/office/drawing/2014/main" id="{1A393AC4-F099-5E5D-07F2-B0DC12269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96608"/>
            <a:ext cx="12192000" cy="12175066"/>
          </a:xfrm>
          <a:prstGeom prst="rect">
            <a:avLst/>
          </a:prstGeom>
          <a:noFill/>
        </p:spPr>
      </p:pic>
      <p:sp>
        <p:nvSpPr>
          <p:cNvPr id="7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78325" y="6525987"/>
            <a:ext cx="3568700" cy="304800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5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expanding and cooling universe </a:t>
            </a:r>
          </a:p>
        </p:txBody>
      </p:sp>
      <p:sp>
        <p:nvSpPr>
          <p:cNvPr id="753669" name="Oval 5"/>
          <p:cNvSpPr>
            <a:spLocks noChangeArrowheads="1"/>
          </p:cNvSpPr>
          <p:nvPr/>
        </p:nvSpPr>
        <p:spPr bwMode="auto">
          <a:xfrm>
            <a:off x="4090272" y="1182069"/>
            <a:ext cx="4470221" cy="4113163"/>
          </a:xfrm>
          <a:prstGeom prst="ellipse">
            <a:avLst/>
          </a:prstGeom>
          <a:noFill/>
          <a:ln w="28575" algn="ctr">
            <a:solidFill>
              <a:srgbClr val="FFFF99"/>
            </a:solidFill>
            <a:round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670" name="Freeform 6"/>
          <p:cNvSpPr>
            <a:spLocks/>
          </p:cNvSpPr>
          <p:nvPr/>
        </p:nvSpPr>
        <p:spPr bwMode="auto">
          <a:xfrm rot="10746042" flipV="1">
            <a:off x="5651501" y="20415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672" name="Oval 8"/>
          <p:cNvSpPr>
            <a:spLocks noChangeArrowheads="1"/>
          </p:cNvSpPr>
          <p:nvPr/>
        </p:nvSpPr>
        <p:spPr bwMode="auto">
          <a:xfrm>
            <a:off x="6064250" y="2136776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688" name="Oval 24"/>
          <p:cNvSpPr>
            <a:spLocks noChangeArrowheads="1"/>
          </p:cNvSpPr>
          <p:nvPr/>
        </p:nvSpPr>
        <p:spPr bwMode="auto">
          <a:xfrm>
            <a:off x="7766050" y="3306764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690" name="Oval 26"/>
          <p:cNvSpPr>
            <a:spLocks noChangeArrowheads="1"/>
          </p:cNvSpPr>
          <p:nvPr/>
        </p:nvSpPr>
        <p:spPr bwMode="auto">
          <a:xfrm>
            <a:off x="6007100" y="4097339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696" name="Oval 32"/>
          <p:cNvSpPr>
            <a:spLocks noChangeArrowheads="1"/>
          </p:cNvSpPr>
          <p:nvPr/>
        </p:nvSpPr>
        <p:spPr bwMode="auto">
          <a:xfrm>
            <a:off x="7097714" y="4657726"/>
            <a:ext cx="147637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31" name="Freeform 67"/>
          <p:cNvSpPr>
            <a:spLocks/>
          </p:cNvSpPr>
          <p:nvPr/>
        </p:nvSpPr>
        <p:spPr bwMode="auto">
          <a:xfrm rot="10746042" flipV="1">
            <a:off x="5626101" y="266541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32" name="Freeform 68"/>
          <p:cNvSpPr>
            <a:spLocks/>
          </p:cNvSpPr>
          <p:nvPr/>
        </p:nvSpPr>
        <p:spPr bwMode="auto">
          <a:xfrm rot="10746042" flipV="1">
            <a:off x="6692901" y="21844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33" name="Freeform 69"/>
          <p:cNvSpPr>
            <a:spLocks/>
          </p:cNvSpPr>
          <p:nvPr/>
        </p:nvSpPr>
        <p:spPr bwMode="auto">
          <a:xfrm rot="10746042" flipV="1">
            <a:off x="7199314" y="291147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34" name="Freeform 70"/>
          <p:cNvSpPr>
            <a:spLocks/>
          </p:cNvSpPr>
          <p:nvPr/>
        </p:nvSpPr>
        <p:spPr bwMode="auto">
          <a:xfrm rot="10746042" flipV="1">
            <a:off x="6348414" y="163353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35" name="Freeform 71"/>
          <p:cNvSpPr>
            <a:spLocks/>
          </p:cNvSpPr>
          <p:nvPr/>
        </p:nvSpPr>
        <p:spPr bwMode="auto">
          <a:xfrm rot="10746042" flipV="1">
            <a:off x="5084764" y="38354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36" name="Freeform 72"/>
          <p:cNvSpPr>
            <a:spLocks/>
          </p:cNvSpPr>
          <p:nvPr/>
        </p:nvSpPr>
        <p:spPr bwMode="auto">
          <a:xfrm rot="10746042" flipV="1">
            <a:off x="6402389" y="33829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37" name="Freeform 73"/>
          <p:cNvSpPr>
            <a:spLocks/>
          </p:cNvSpPr>
          <p:nvPr/>
        </p:nvSpPr>
        <p:spPr bwMode="auto">
          <a:xfrm rot="10746042" flipV="1">
            <a:off x="7056439" y="35941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38" name="Freeform 74"/>
          <p:cNvSpPr>
            <a:spLocks/>
          </p:cNvSpPr>
          <p:nvPr/>
        </p:nvSpPr>
        <p:spPr bwMode="auto">
          <a:xfrm rot="10746042" flipV="1">
            <a:off x="5940426" y="37909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39" name="Freeform 75"/>
          <p:cNvSpPr>
            <a:spLocks/>
          </p:cNvSpPr>
          <p:nvPr/>
        </p:nvSpPr>
        <p:spPr bwMode="auto">
          <a:xfrm rot="10746042" flipV="1">
            <a:off x="5724526" y="47561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40" name="Freeform 76"/>
          <p:cNvSpPr>
            <a:spLocks/>
          </p:cNvSpPr>
          <p:nvPr/>
        </p:nvSpPr>
        <p:spPr bwMode="auto">
          <a:xfrm rot="10746042" flipV="1">
            <a:off x="7202489" y="43624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41" name="Freeform 77"/>
          <p:cNvSpPr>
            <a:spLocks/>
          </p:cNvSpPr>
          <p:nvPr/>
        </p:nvSpPr>
        <p:spPr bwMode="auto">
          <a:xfrm rot="10746042" flipV="1">
            <a:off x="7947026" y="365918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42" name="Freeform 78"/>
          <p:cNvSpPr>
            <a:spLocks/>
          </p:cNvSpPr>
          <p:nvPr/>
        </p:nvSpPr>
        <p:spPr bwMode="auto">
          <a:xfrm rot="10746042" flipV="1">
            <a:off x="8008939" y="298608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43" name="Freeform 79"/>
          <p:cNvSpPr>
            <a:spLocks/>
          </p:cNvSpPr>
          <p:nvPr/>
        </p:nvSpPr>
        <p:spPr bwMode="auto">
          <a:xfrm rot="10746042" flipV="1">
            <a:off x="7750176" y="24892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44" name="Freeform 80"/>
          <p:cNvSpPr>
            <a:spLocks/>
          </p:cNvSpPr>
          <p:nvPr/>
        </p:nvSpPr>
        <p:spPr bwMode="auto">
          <a:xfrm rot="10746042" flipV="1">
            <a:off x="6219826" y="20669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45" name="Freeform 81"/>
          <p:cNvSpPr>
            <a:spLocks/>
          </p:cNvSpPr>
          <p:nvPr/>
        </p:nvSpPr>
        <p:spPr bwMode="auto">
          <a:xfrm rot="10746042" flipV="1">
            <a:off x="7567614" y="45053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46" name="Freeform 82"/>
          <p:cNvSpPr>
            <a:spLocks/>
          </p:cNvSpPr>
          <p:nvPr/>
        </p:nvSpPr>
        <p:spPr bwMode="auto">
          <a:xfrm rot="10746042" flipV="1">
            <a:off x="7042151" y="39798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47" name="Freeform 83"/>
          <p:cNvSpPr>
            <a:spLocks/>
          </p:cNvSpPr>
          <p:nvPr/>
        </p:nvSpPr>
        <p:spPr bwMode="auto">
          <a:xfrm rot="10746042" flipV="1">
            <a:off x="5129214" y="258127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49" name="Freeform 85"/>
          <p:cNvSpPr>
            <a:spLocks/>
          </p:cNvSpPr>
          <p:nvPr/>
        </p:nvSpPr>
        <p:spPr bwMode="auto">
          <a:xfrm rot="10746042" flipV="1">
            <a:off x="4445001" y="35369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50" name="Freeform 86"/>
          <p:cNvSpPr>
            <a:spLocks/>
          </p:cNvSpPr>
          <p:nvPr/>
        </p:nvSpPr>
        <p:spPr bwMode="auto">
          <a:xfrm rot="10746042" flipV="1">
            <a:off x="6899276" y="48387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51" name="Freeform 87"/>
          <p:cNvSpPr>
            <a:spLocks/>
          </p:cNvSpPr>
          <p:nvPr/>
        </p:nvSpPr>
        <p:spPr bwMode="auto">
          <a:xfrm rot="10746042" flipV="1">
            <a:off x="6032501" y="44164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52" name="Freeform 88"/>
          <p:cNvSpPr>
            <a:spLocks/>
          </p:cNvSpPr>
          <p:nvPr/>
        </p:nvSpPr>
        <p:spPr bwMode="auto">
          <a:xfrm rot="10746042" flipV="1">
            <a:off x="4859339" y="43180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53" name="Freeform 89"/>
          <p:cNvSpPr>
            <a:spLocks/>
          </p:cNvSpPr>
          <p:nvPr/>
        </p:nvSpPr>
        <p:spPr bwMode="auto">
          <a:xfrm rot="10746042" flipV="1">
            <a:off x="7192964" y="18891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54" name="Freeform 90"/>
          <p:cNvSpPr>
            <a:spLocks/>
          </p:cNvSpPr>
          <p:nvPr/>
        </p:nvSpPr>
        <p:spPr bwMode="auto">
          <a:xfrm rot="10746042" flipV="1">
            <a:off x="6624639" y="472598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55" name="Freeform 91"/>
          <p:cNvSpPr>
            <a:spLocks/>
          </p:cNvSpPr>
          <p:nvPr/>
        </p:nvSpPr>
        <p:spPr bwMode="auto">
          <a:xfrm rot="10746042" flipV="1">
            <a:off x="6938964" y="32559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56" name="Freeform 92"/>
          <p:cNvSpPr>
            <a:spLocks/>
          </p:cNvSpPr>
          <p:nvPr/>
        </p:nvSpPr>
        <p:spPr bwMode="auto">
          <a:xfrm rot="10746042" flipV="1">
            <a:off x="5511801" y="156527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57" name="Freeform 93"/>
          <p:cNvSpPr>
            <a:spLocks/>
          </p:cNvSpPr>
          <p:nvPr/>
        </p:nvSpPr>
        <p:spPr bwMode="auto">
          <a:xfrm rot="10746042" flipV="1">
            <a:off x="6003926" y="133350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grpSp>
        <p:nvGrpSpPr>
          <p:cNvPr id="2" name="Group 141"/>
          <p:cNvGrpSpPr>
            <a:grpSpLocks/>
          </p:cNvGrpSpPr>
          <p:nvPr/>
        </p:nvGrpSpPr>
        <p:grpSpPr bwMode="auto">
          <a:xfrm>
            <a:off x="9490996" y="2172725"/>
            <a:ext cx="1820864" cy="1570038"/>
            <a:chOff x="4469" y="644"/>
            <a:chExt cx="1147" cy="989"/>
          </a:xfrm>
        </p:grpSpPr>
        <p:sp>
          <p:nvSpPr>
            <p:cNvPr id="753765" name="Oval 101"/>
            <p:cNvSpPr>
              <a:spLocks noChangeArrowheads="1"/>
            </p:cNvSpPr>
            <p:nvPr/>
          </p:nvSpPr>
          <p:spPr bwMode="auto">
            <a:xfrm>
              <a:off x="4483" y="1100"/>
              <a:ext cx="95" cy="8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753766" name="Freeform 102"/>
            <p:cNvSpPr>
              <a:spLocks/>
            </p:cNvSpPr>
            <p:nvPr/>
          </p:nvSpPr>
          <p:spPr bwMode="auto">
            <a:xfrm rot="10692085" flipV="1">
              <a:off x="4469" y="1450"/>
              <a:ext cx="202" cy="82"/>
            </a:xfrm>
            <a:custGeom>
              <a:avLst/>
              <a:gdLst/>
              <a:ahLst/>
              <a:cxnLst>
                <a:cxn ang="0">
                  <a:pos x="0" y="166"/>
                </a:cxn>
                <a:cxn ang="0">
                  <a:pos x="136" y="302"/>
                </a:cxn>
                <a:cxn ang="0">
                  <a:pos x="272" y="166"/>
                </a:cxn>
                <a:cxn ang="0">
                  <a:pos x="362" y="30"/>
                </a:cxn>
                <a:cxn ang="0">
                  <a:pos x="453" y="212"/>
                </a:cxn>
                <a:cxn ang="0">
                  <a:pos x="544" y="348"/>
                </a:cxn>
                <a:cxn ang="0">
                  <a:pos x="680" y="166"/>
                </a:cxn>
                <a:cxn ang="0">
                  <a:pos x="771" y="30"/>
                </a:cxn>
                <a:cxn ang="0">
                  <a:pos x="907" y="348"/>
                </a:cxn>
                <a:cxn ang="0">
                  <a:pos x="1088" y="30"/>
                </a:cxn>
                <a:cxn ang="0">
                  <a:pos x="1224" y="348"/>
                </a:cxn>
                <a:cxn ang="0">
                  <a:pos x="1360" y="166"/>
                </a:cxn>
                <a:cxn ang="0">
                  <a:pos x="1496" y="166"/>
                </a:cxn>
              </a:cxnLst>
              <a:rect l="0" t="0" r="r" b="b"/>
              <a:pathLst>
                <a:path w="1496" h="371">
                  <a:moveTo>
                    <a:pt x="0" y="166"/>
                  </a:moveTo>
                  <a:cubicBezTo>
                    <a:pt x="45" y="234"/>
                    <a:pt x="91" y="302"/>
                    <a:pt x="136" y="302"/>
                  </a:cubicBezTo>
                  <a:cubicBezTo>
                    <a:pt x="181" y="302"/>
                    <a:pt x="234" y="211"/>
                    <a:pt x="272" y="166"/>
                  </a:cubicBezTo>
                  <a:cubicBezTo>
                    <a:pt x="310" y="121"/>
                    <a:pt x="332" y="22"/>
                    <a:pt x="362" y="30"/>
                  </a:cubicBezTo>
                  <a:cubicBezTo>
                    <a:pt x="392" y="38"/>
                    <a:pt x="423" y="159"/>
                    <a:pt x="453" y="212"/>
                  </a:cubicBezTo>
                  <a:cubicBezTo>
                    <a:pt x="483" y="265"/>
                    <a:pt x="506" y="356"/>
                    <a:pt x="544" y="348"/>
                  </a:cubicBezTo>
                  <a:cubicBezTo>
                    <a:pt x="582" y="340"/>
                    <a:pt x="642" y="219"/>
                    <a:pt x="680" y="166"/>
                  </a:cubicBezTo>
                  <a:cubicBezTo>
                    <a:pt x="718" y="113"/>
                    <a:pt x="733" y="0"/>
                    <a:pt x="771" y="30"/>
                  </a:cubicBezTo>
                  <a:cubicBezTo>
                    <a:pt x="809" y="60"/>
                    <a:pt x="854" y="348"/>
                    <a:pt x="907" y="348"/>
                  </a:cubicBezTo>
                  <a:cubicBezTo>
                    <a:pt x="960" y="348"/>
                    <a:pt x="1035" y="30"/>
                    <a:pt x="1088" y="30"/>
                  </a:cubicBezTo>
                  <a:cubicBezTo>
                    <a:pt x="1141" y="30"/>
                    <a:pt x="1179" y="325"/>
                    <a:pt x="1224" y="348"/>
                  </a:cubicBezTo>
                  <a:cubicBezTo>
                    <a:pt x="1269" y="371"/>
                    <a:pt x="1315" y="196"/>
                    <a:pt x="1360" y="166"/>
                  </a:cubicBezTo>
                  <a:cubicBezTo>
                    <a:pt x="1405" y="136"/>
                    <a:pt x="1450" y="151"/>
                    <a:pt x="1496" y="166"/>
                  </a:cubicBezTo>
                </a:path>
              </a:pathLst>
            </a:custGeom>
            <a:noFill/>
            <a:ln w="38100" cmpd="sng">
              <a:solidFill>
                <a:srgbClr val="FFFF00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753767" name="Oval 103"/>
            <p:cNvSpPr>
              <a:spLocks noChangeArrowheads="1"/>
            </p:cNvSpPr>
            <p:nvPr/>
          </p:nvSpPr>
          <p:spPr bwMode="auto">
            <a:xfrm>
              <a:off x="4478" y="734"/>
              <a:ext cx="93" cy="9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753768" name="Text Box 104"/>
            <p:cNvSpPr txBox="1">
              <a:spLocks noChangeArrowheads="1"/>
            </p:cNvSpPr>
            <p:nvPr/>
          </p:nvSpPr>
          <p:spPr bwMode="auto">
            <a:xfrm>
              <a:off x="4636" y="644"/>
              <a:ext cx="680" cy="29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matter</a:t>
              </a:r>
            </a:p>
          </p:txBody>
        </p:sp>
        <p:sp>
          <p:nvSpPr>
            <p:cNvPr id="753769" name="Text Box 105"/>
            <p:cNvSpPr txBox="1">
              <a:spLocks noChangeArrowheads="1"/>
            </p:cNvSpPr>
            <p:nvPr/>
          </p:nvSpPr>
          <p:spPr bwMode="auto">
            <a:xfrm>
              <a:off x="4617" y="1011"/>
              <a:ext cx="999" cy="29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antimatter</a:t>
              </a:r>
            </a:p>
          </p:txBody>
        </p:sp>
        <p:sp>
          <p:nvSpPr>
            <p:cNvPr id="753770" name="Text Box 106"/>
            <p:cNvSpPr txBox="1">
              <a:spLocks noChangeArrowheads="1"/>
            </p:cNvSpPr>
            <p:nvPr/>
          </p:nvSpPr>
          <p:spPr bwMode="auto">
            <a:xfrm>
              <a:off x="4695" y="1342"/>
              <a:ext cx="485" cy="291"/>
            </a:xfrm>
            <a:prstGeom prst="rect">
              <a:avLst/>
            </a:prstGeom>
            <a:noFill/>
            <a:ln w="2857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FFFF9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light</a:t>
              </a:r>
            </a:p>
          </p:txBody>
        </p:sp>
      </p:grpSp>
      <p:sp>
        <p:nvSpPr>
          <p:cNvPr id="753775" name="Freeform 111"/>
          <p:cNvSpPr>
            <a:spLocks/>
          </p:cNvSpPr>
          <p:nvPr/>
        </p:nvSpPr>
        <p:spPr bwMode="auto">
          <a:xfrm rot="10746042" flipV="1">
            <a:off x="5511801" y="156527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76" name="Freeform 112"/>
          <p:cNvSpPr>
            <a:spLocks/>
          </p:cNvSpPr>
          <p:nvPr/>
        </p:nvSpPr>
        <p:spPr bwMode="auto">
          <a:xfrm rot="10746042" flipV="1">
            <a:off x="5045076" y="193833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78" name="Freeform 114"/>
          <p:cNvSpPr>
            <a:spLocks/>
          </p:cNvSpPr>
          <p:nvPr/>
        </p:nvSpPr>
        <p:spPr bwMode="auto">
          <a:xfrm rot="10746042" flipV="1">
            <a:off x="6538914" y="40068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79" name="Freeform 115"/>
          <p:cNvSpPr>
            <a:spLocks/>
          </p:cNvSpPr>
          <p:nvPr/>
        </p:nvSpPr>
        <p:spPr bwMode="auto">
          <a:xfrm rot="10746042" flipV="1">
            <a:off x="5629276" y="34972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0" name="Freeform 116"/>
          <p:cNvSpPr>
            <a:spLocks/>
          </p:cNvSpPr>
          <p:nvPr/>
        </p:nvSpPr>
        <p:spPr bwMode="auto">
          <a:xfrm rot="10746042" flipV="1">
            <a:off x="5413376" y="413543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1" name="Freeform 117"/>
          <p:cNvSpPr>
            <a:spLocks/>
          </p:cNvSpPr>
          <p:nvPr/>
        </p:nvSpPr>
        <p:spPr bwMode="auto">
          <a:xfrm rot="10746042" flipV="1">
            <a:off x="6715126" y="175101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2" name="Freeform 118"/>
          <p:cNvSpPr>
            <a:spLocks/>
          </p:cNvSpPr>
          <p:nvPr/>
        </p:nvSpPr>
        <p:spPr bwMode="auto">
          <a:xfrm rot="10746042" flipV="1">
            <a:off x="7162801" y="237648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3" name="Freeform 119"/>
          <p:cNvSpPr>
            <a:spLocks/>
          </p:cNvSpPr>
          <p:nvPr/>
        </p:nvSpPr>
        <p:spPr bwMode="auto">
          <a:xfrm rot="10746042" flipV="1">
            <a:off x="6592889" y="26606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4" name="Freeform 120"/>
          <p:cNvSpPr>
            <a:spLocks/>
          </p:cNvSpPr>
          <p:nvPr/>
        </p:nvSpPr>
        <p:spPr bwMode="auto">
          <a:xfrm rot="10746042" flipV="1">
            <a:off x="6184901" y="285591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5" name="Freeform 121"/>
          <p:cNvSpPr>
            <a:spLocks/>
          </p:cNvSpPr>
          <p:nvPr/>
        </p:nvSpPr>
        <p:spPr bwMode="auto">
          <a:xfrm rot="10746042" flipV="1">
            <a:off x="5746751" y="30829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6" name="Freeform 122"/>
          <p:cNvSpPr>
            <a:spLocks/>
          </p:cNvSpPr>
          <p:nvPr/>
        </p:nvSpPr>
        <p:spPr bwMode="auto">
          <a:xfrm rot="10746042" flipV="1">
            <a:off x="5103814" y="327977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7" name="Freeform 123"/>
          <p:cNvSpPr>
            <a:spLocks/>
          </p:cNvSpPr>
          <p:nvPr/>
        </p:nvSpPr>
        <p:spPr bwMode="auto">
          <a:xfrm rot="10746042" flipV="1">
            <a:off x="4548189" y="26209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8" name="Freeform 124"/>
          <p:cNvSpPr>
            <a:spLocks/>
          </p:cNvSpPr>
          <p:nvPr/>
        </p:nvSpPr>
        <p:spPr bwMode="auto">
          <a:xfrm rot="10746042" flipV="1">
            <a:off x="4508501" y="306863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89" name="Freeform 125"/>
          <p:cNvSpPr>
            <a:spLocks/>
          </p:cNvSpPr>
          <p:nvPr/>
        </p:nvSpPr>
        <p:spPr bwMode="auto">
          <a:xfrm rot="10746042" flipV="1">
            <a:off x="4768851" y="2355851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0" name="Freeform 126"/>
          <p:cNvSpPr>
            <a:spLocks/>
          </p:cNvSpPr>
          <p:nvPr/>
        </p:nvSpPr>
        <p:spPr bwMode="auto">
          <a:xfrm rot="10746042" flipV="1">
            <a:off x="5849939" y="243363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1" name="Freeform 127"/>
          <p:cNvSpPr>
            <a:spLocks/>
          </p:cNvSpPr>
          <p:nvPr/>
        </p:nvSpPr>
        <p:spPr bwMode="auto">
          <a:xfrm rot="10746042" flipV="1">
            <a:off x="7640639" y="40179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2" name="Freeform 128"/>
          <p:cNvSpPr>
            <a:spLocks/>
          </p:cNvSpPr>
          <p:nvPr/>
        </p:nvSpPr>
        <p:spPr bwMode="auto">
          <a:xfrm rot="10746042" flipV="1">
            <a:off x="7645401" y="28876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3" name="Freeform 129"/>
          <p:cNvSpPr>
            <a:spLocks/>
          </p:cNvSpPr>
          <p:nvPr/>
        </p:nvSpPr>
        <p:spPr bwMode="auto">
          <a:xfrm rot="10746042" flipV="1">
            <a:off x="7678739" y="2168526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4" name="Freeform 130"/>
          <p:cNvSpPr>
            <a:spLocks/>
          </p:cNvSpPr>
          <p:nvPr/>
        </p:nvSpPr>
        <p:spPr bwMode="auto">
          <a:xfrm rot="10746042" flipV="1">
            <a:off x="6858001" y="1525589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5" name="Freeform 131"/>
          <p:cNvSpPr>
            <a:spLocks/>
          </p:cNvSpPr>
          <p:nvPr/>
        </p:nvSpPr>
        <p:spPr bwMode="auto">
          <a:xfrm rot="10746042" flipV="1">
            <a:off x="5300664" y="467201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6" name="Freeform 132"/>
          <p:cNvSpPr>
            <a:spLocks/>
          </p:cNvSpPr>
          <p:nvPr/>
        </p:nvSpPr>
        <p:spPr bwMode="auto">
          <a:xfrm rot="7508540" flipV="1">
            <a:off x="2307006" y="163036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7" name="Oval 133"/>
          <p:cNvSpPr>
            <a:spLocks noChangeArrowheads="1"/>
          </p:cNvSpPr>
          <p:nvPr/>
        </p:nvSpPr>
        <p:spPr bwMode="auto">
          <a:xfrm>
            <a:off x="1442278" y="1758950"/>
            <a:ext cx="165100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8" name="Oval 134"/>
          <p:cNvSpPr>
            <a:spLocks noChangeArrowheads="1"/>
          </p:cNvSpPr>
          <p:nvPr/>
        </p:nvSpPr>
        <p:spPr bwMode="auto">
          <a:xfrm>
            <a:off x="3335705" y="1765301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799" name="Freeform 135"/>
          <p:cNvSpPr>
            <a:spLocks/>
          </p:cNvSpPr>
          <p:nvPr/>
        </p:nvSpPr>
        <p:spPr bwMode="auto">
          <a:xfrm rot="17091108" flipV="1">
            <a:off x="2156194" y="1979614"/>
            <a:ext cx="320675" cy="130175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801" name="Oval 137"/>
          <p:cNvSpPr>
            <a:spLocks noChangeArrowheads="1"/>
          </p:cNvSpPr>
          <p:nvPr/>
        </p:nvSpPr>
        <p:spPr bwMode="auto">
          <a:xfrm>
            <a:off x="1672260" y="3617914"/>
            <a:ext cx="147638" cy="1492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803" name="Oval 139"/>
          <p:cNvSpPr>
            <a:spLocks noChangeArrowheads="1"/>
          </p:cNvSpPr>
          <p:nvPr/>
        </p:nvSpPr>
        <p:spPr bwMode="auto">
          <a:xfrm>
            <a:off x="2719596" y="3608388"/>
            <a:ext cx="150813" cy="133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3804" name="Text Box 140"/>
          <p:cNvSpPr txBox="1">
            <a:spLocks noChangeArrowheads="1"/>
          </p:cNvSpPr>
          <p:nvPr/>
        </p:nvSpPr>
        <p:spPr bwMode="auto">
          <a:xfrm>
            <a:off x="4879975" y="587376"/>
            <a:ext cx="2757486" cy="52322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Time ~1 second</a:t>
            </a:r>
          </a:p>
        </p:txBody>
      </p:sp>
      <p:sp>
        <p:nvSpPr>
          <p:cNvPr id="3" name="Text Box 136">
            <a:extLst>
              <a:ext uri="{FF2B5EF4-FFF2-40B4-BE49-F238E27FC236}">
                <a16:creationId xmlns:a16="http://schemas.microsoft.com/office/drawing/2014/main" id="{1CA6B1CB-C08A-588D-E288-2BE33217D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8813" y="2966690"/>
            <a:ext cx="2183761" cy="138499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99"/>
                </a:solidFill>
              </a:rPr>
              <a:t>After cooling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99"/>
                </a:solidFill>
              </a:rPr>
              <a:t>    and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99"/>
                </a:solidFill>
              </a:rPr>
              <a:t>annihilate</a:t>
            </a:r>
          </a:p>
        </p:txBody>
      </p:sp>
      <p:sp>
        <p:nvSpPr>
          <p:cNvPr id="4" name="Text Box 107">
            <a:extLst>
              <a:ext uri="{FF2B5EF4-FFF2-40B4-BE49-F238E27FC236}">
                <a16:creationId xmlns:a16="http://schemas.microsoft.com/office/drawing/2014/main" id="{3B93BF02-E7A5-D00C-4CE3-887104BB76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0631" y="5460077"/>
            <a:ext cx="7490833" cy="138499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bg1"/>
                </a:solidFill>
              </a:rPr>
              <a:t>What remains: </a:t>
            </a:r>
            <a:r>
              <a:rPr lang="en-US" sz="2800" dirty="0">
                <a:solidFill>
                  <a:srgbClr val="FFFF00"/>
                </a:solidFill>
              </a:rPr>
              <a:t>lots of light </a:t>
            </a:r>
            <a:r>
              <a:rPr lang="en-US" sz="2800" dirty="0">
                <a:solidFill>
                  <a:schemeClr val="bg1"/>
                </a:solidFill>
              </a:rPr>
              <a:t>and a </a:t>
            </a:r>
            <a:r>
              <a:rPr lang="en-US" sz="2800" dirty="0">
                <a:solidFill>
                  <a:srgbClr val="66FFFF"/>
                </a:solidFill>
              </a:rPr>
              <a:t>bit of matter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chemeClr val="bg1"/>
                </a:solidFill>
              </a:rPr>
              <a:t>Ratio            : </a:t>
            </a:r>
            <a:r>
              <a:rPr lang="en-US" sz="2800" dirty="0">
                <a:solidFill>
                  <a:srgbClr val="FFFF00"/>
                </a:solidFill>
              </a:rPr>
              <a:t>1000000000</a:t>
            </a:r>
            <a:r>
              <a:rPr lang="en-US" sz="2800" dirty="0">
                <a:solidFill>
                  <a:srgbClr val="FFFF99"/>
                </a:solidFill>
              </a:rPr>
              <a:t>              </a:t>
            </a:r>
            <a:r>
              <a:rPr lang="en-US" sz="2800" dirty="0">
                <a:solidFill>
                  <a:srgbClr val="66FFFF"/>
                </a:solidFill>
              </a:rPr>
              <a:t>1</a:t>
            </a:r>
            <a:r>
              <a:rPr lang="en-US" sz="2800" dirty="0">
                <a:solidFill>
                  <a:srgbClr val="FFFF99"/>
                </a:solidFill>
              </a:rPr>
              <a:t>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FF99"/>
                </a:solidFill>
              </a:rPr>
              <a:t>                           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F18040A-F965-3709-440E-D49FE129146E}"/>
                  </a:ext>
                </a:extLst>
              </p:cNvPr>
              <p:cNvSpPr txBox="1"/>
              <p:nvPr/>
            </p:nvSpPr>
            <p:spPr>
              <a:xfrm>
                <a:off x="2861483" y="862140"/>
                <a:ext cx="1039387" cy="676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20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h𝑐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en-NL" sz="20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F18040A-F965-3709-440E-D49FE12914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1483" y="862140"/>
                <a:ext cx="1039387" cy="676660"/>
              </a:xfrm>
              <a:prstGeom prst="rect">
                <a:avLst/>
              </a:prstGeom>
              <a:blipFill>
                <a:blip r:embed="rId4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32013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61 -3.7037E-6 L 0.07214 0.002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537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31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5 2.96296E-6 L -0.08282 -0.0020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537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95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04206 -0.1270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537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-636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85185E-6 L -0.03698 0.1032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537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" y="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3796" grpId="0" animBg="1"/>
      <p:bldP spid="753796" grpId="1" animBg="1"/>
      <p:bldP spid="753797" grpId="0" animBg="1"/>
      <p:bldP spid="753797" grpId="1" animBg="1"/>
      <p:bldP spid="753798" grpId="0" animBg="1"/>
      <p:bldP spid="753798" grpId="1" animBg="1"/>
      <p:bldP spid="753799" grpId="0" animBg="1"/>
      <p:bldP spid="753799" grpId="1" animBg="1"/>
      <p:bldP spid="4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>
          <a:xfrm>
            <a:off x="-344771" y="6553200"/>
            <a:ext cx="2540000" cy="304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21 cctober, 2006</a:t>
            </a: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Waar is de Anti-materie heen?</a:t>
            </a:r>
          </a:p>
        </p:txBody>
      </p:sp>
      <p:pic>
        <p:nvPicPr>
          <p:cNvPr id="798722" name="Picture 2" descr="Hubble Ultra Deep F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96608"/>
            <a:ext cx="12192000" cy="12175066"/>
          </a:xfrm>
          <a:prstGeom prst="rect">
            <a:avLst/>
          </a:prstGeom>
          <a:noFill/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179230" y="3725864"/>
            <a:ext cx="5834063" cy="3108325"/>
            <a:chOff x="2093" y="651"/>
            <a:chExt cx="3707" cy="2016"/>
          </a:xfrm>
        </p:grpSpPr>
        <p:pic>
          <p:nvPicPr>
            <p:cNvPr id="798724" name="Picture 4" descr="27-EarthTemp-WMAP"/>
            <p:cNvPicPr>
              <a:picLocks noChangeAspect="1" noChangeArrowheads="1"/>
            </p:cNvPicPr>
            <p:nvPr/>
          </p:nvPicPr>
          <p:blipFill>
            <a:blip r:embed="rId4" cstate="print"/>
            <a:srcRect l="371" r="37315" b="52380"/>
            <a:stretch>
              <a:fillRect/>
            </a:stretch>
          </p:blipFill>
          <p:spPr bwMode="auto">
            <a:xfrm>
              <a:off x="2093" y="651"/>
              <a:ext cx="3667" cy="1854"/>
            </a:xfrm>
            <a:prstGeom prst="rect">
              <a:avLst/>
            </a:prstGeom>
            <a:noFill/>
          </p:spPr>
        </p:pic>
        <p:pic>
          <p:nvPicPr>
            <p:cNvPr id="798725" name="Picture 5" descr="27-EarthTemp-WMAP"/>
            <p:cNvPicPr>
              <a:picLocks noChangeAspect="1" noChangeArrowheads="1"/>
            </p:cNvPicPr>
            <p:nvPr/>
          </p:nvPicPr>
          <p:blipFill>
            <a:blip r:embed="rId4" cstate="print"/>
            <a:srcRect l="64560" t="30231" r="2847" b="53255"/>
            <a:stretch>
              <a:fillRect/>
            </a:stretch>
          </p:blipFill>
          <p:spPr bwMode="auto">
            <a:xfrm>
              <a:off x="4392" y="2195"/>
              <a:ext cx="1408" cy="472"/>
            </a:xfrm>
            <a:prstGeom prst="rect">
              <a:avLst/>
            </a:prstGeom>
            <a:noFill/>
          </p:spPr>
        </p:pic>
      </p:grpSp>
      <p:sp>
        <p:nvSpPr>
          <p:cNvPr id="7987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Cosmic Microwave Background Radiation</a:t>
            </a:r>
          </a:p>
        </p:txBody>
      </p:sp>
      <p:pic>
        <p:nvPicPr>
          <p:cNvPr id="798727" name="Picture 7" descr="020598_ilc_6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9229" y="3700463"/>
            <a:ext cx="5753100" cy="2876550"/>
          </a:xfrm>
          <a:prstGeom prst="rect">
            <a:avLst/>
          </a:prstGeom>
          <a:noFill/>
        </p:spPr>
      </p:pic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009657" y="6323014"/>
            <a:ext cx="2082800" cy="534987"/>
            <a:chOff x="5991" y="2176"/>
            <a:chExt cx="1312" cy="337"/>
          </a:xfrm>
        </p:grpSpPr>
        <p:sp>
          <p:nvSpPr>
            <p:cNvPr id="798729" name="Rectangle 9"/>
            <p:cNvSpPr>
              <a:spLocks noChangeArrowheads="1"/>
            </p:cNvSpPr>
            <p:nvPr/>
          </p:nvSpPr>
          <p:spPr bwMode="auto">
            <a:xfrm>
              <a:off x="6041" y="2176"/>
              <a:ext cx="1217" cy="330"/>
            </a:xfrm>
            <a:prstGeom prst="rect">
              <a:avLst/>
            </a:prstGeom>
            <a:solidFill>
              <a:schemeClr val="bg1"/>
            </a:solidFill>
            <a:ln w="2857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5991" y="2230"/>
              <a:ext cx="1312" cy="283"/>
              <a:chOff x="4264" y="2397"/>
              <a:chExt cx="1312" cy="283"/>
            </a:xfrm>
          </p:grpSpPr>
          <p:pic>
            <p:nvPicPr>
              <p:cNvPr id="798731" name="Picture 11" descr="27-EarthTemp-WMAP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66852" t="31842" r="5902" b="64204"/>
              <a:stretch>
                <a:fillRect/>
              </a:stretch>
            </p:blipFill>
            <p:spPr bwMode="auto">
              <a:xfrm>
                <a:off x="4328" y="2397"/>
                <a:ext cx="1177" cy="113"/>
              </a:xfrm>
              <a:prstGeom prst="rect">
                <a:avLst/>
              </a:prstGeom>
              <a:noFill/>
            </p:spPr>
          </p:pic>
          <p:sp>
            <p:nvSpPr>
              <p:cNvPr id="798732" name="Text Box 12"/>
              <p:cNvSpPr txBox="1">
                <a:spLocks noChangeArrowheads="1"/>
              </p:cNvSpPr>
              <p:nvPr/>
            </p:nvSpPr>
            <p:spPr bwMode="auto">
              <a:xfrm>
                <a:off x="4264" y="2468"/>
                <a:ext cx="616" cy="21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2.7248K</a:t>
                </a: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798733" name="Text Box 13"/>
              <p:cNvSpPr txBox="1">
                <a:spLocks noChangeArrowheads="1"/>
              </p:cNvSpPr>
              <p:nvPr/>
            </p:nvSpPr>
            <p:spPr bwMode="auto">
              <a:xfrm>
                <a:off x="4960" y="2468"/>
                <a:ext cx="616" cy="212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itchFamily="66" charset="0"/>
                    <a:ea typeface="+mn-ea"/>
                    <a:cs typeface="+mn-cs"/>
                  </a:rPr>
                  <a:t>2.7252K</a:t>
                </a: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98734" name="Picture 14" descr="penwils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13518" y="639823"/>
            <a:ext cx="3798726" cy="4906538"/>
          </a:xfrm>
          <a:prstGeom prst="rect">
            <a:avLst/>
          </a:prstGeom>
          <a:noFill/>
        </p:spPr>
      </p:pic>
      <p:sp>
        <p:nvSpPr>
          <p:cNvPr id="798735" name="Text Box 15"/>
          <p:cNvSpPr txBox="1">
            <a:spLocks noChangeArrowheads="1"/>
          </p:cNvSpPr>
          <p:nvPr/>
        </p:nvSpPr>
        <p:spPr bwMode="auto">
          <a:xfrm>
            <a:off x="859909" y="1011238"/>
            <a:ext cx="4169283" cy="156966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1964: Penzias and Wilson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</a:rPr>
              <a:t>discover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: “</a:t>
            </a:r>
            <a:r>
              <a:rPr lang="en-US" sz="2400" dirty="0">
                <a:solidFill>
                  <a:srgbClr val="FFFFFF"/>
                </a:solidFill>
                <a:latin typeface="Tahoma" pitchFamily="34" charset="0"/>
              </a:rPr>
              <a:t>background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light”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</a:t>
            </a:r>
            <a:r>
              <a:rPr lang="en-US" sz="2400" dirty="0" err="1">
                <a:solidFill>
                  <a:srgbClr val="FFFFFF"/>
                </a:solidFill>
                <a:latin typeface="Tahoma" pitchFamily="34" charset="0"/>
              </a:rPr>
              <a:t>ph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otons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Remnant of the Big Bang</a:t>
            </a:r>
          </a:p>
        </p:txBody>
      </p:sp>
      <p:sp>
        <p:nvSpPr>
          <p:cNvPr id="798736" name="Text Box 16"/>
          <p:cNvSpPr txBox="1">
            <a:spLocks noChangeArrowheads="1"/>
          </p:cNvSpPr>
          <p:nvPr/>
        </p:nvSpPr>
        <p:spPr bwMode="auto">
          <a:xfrm>
            <a:off x="1255430" y="3044825"/>
            <a:ext cx="3667125" cy="45720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 temperature map… </a:t>
            </a:r>
          </a:p>
        </p:txBody>
      </p:sp>
      <p:sp>
        <p:nvSpPr>
          <p:cNvPr id="798741" name="Text Box 21"/>
          <p:cNvSpPr txBox="1">
            <a:spLocks noChangeArrowheads="1"/>
          </p:cNvSpPr>
          <p:nvPr/>
        </p:nvSpPr>
        <p:spPr bwMode="auto">
          <a:xfrm>
            <a:off x="4643155" y="3298825"/>
            <a:ext cx="2264659" cy="46166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Of the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univesre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7350962" y="5546361"/>
            <a:ext cx="4156675" cy="8309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FFFFFF"/>
                </a:solidFill>
                <a:latin typeface="Tahoma" pitchFamily="34" charset="0"/>
              </a:rPr>
              <a:t>F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or each matter particle there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are a billion photons…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5633755" y="3714523"/>
            <a:ext cx="135096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-270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C</a:t>
            </a:r>
          </a:p>
        </p:txBody>
      </p:sp>
    </p:spTree>
    <p:extLst>
      <p:ext uri="{BB962C8B-B14F-4D97-AF65-F5344CB8AC3E}">
        <p14:creationId xmlns:p14="http://schemas.microsoft.com/office/powerpoint/2010/main" val="12274241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98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1" grpId="0"/>
      <p:bldP spid="22" grpId="0"/>
      <p:bldP spid="2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ubble Ultra Deep Field">
            <a:extLst>
              <a:ext uri="{FF2B5EF4-FFF2-40B4-BE49-F238E27FC236}">
                <a16:creationId xmlns:a16="http://schemas.microsoft.com/office/drawing/2014/main" id="{AC98A3FE-65F2-6A54-45EB-4171FAC27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93432"/>
            <a:ext cx="12192000" cy="12175066"/>
          </a:xfrm>
          <a:prstGeom prst="rect">
            <a:avLst/>
          </a:prstGeom>
          <a:noFill/>
        </p:spPr>
      </p:pic>
      <p:sp>
        <p:nvSpPr>
          <p:cNvPr id="75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universe as we see it today</a:t>
            </a:r>
          </a:p>
        </p:txBody>
      </p:sp>
      <p:pic>
        <p:nvPicPr>
          <p:cNvPr id="754692" name="Picture 4" descr="020598_ilc_6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7150" y="750888"/>
            <a:ext cx="5265738" cy="2633662"/>
          </a:xfrm>
          <a:prstGeom prst="rect">
            <a:avLst/>
          </a:prstGeom>
          <a:noFill/>
        </p:spPr>
      </p:pic>
      <p:pic>
        <p:nvPicPr>
          <p:cNvPr id="754693" name="Picture 5" descr="Andromed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73689" y="3594101"/>
            <a:ext cx="4765675" cy="3192463"/>
          </a:xfrm>
          <a:prstGeom prst="rect">
            <a:avLst/>
          </a:prstGeom>
          <a:noFill/>
        </p:spPr>
      </p:pic>
      <p:sp>
        <p:nvSpPr>
          <p:cNvPr id="754694" name="Text Box 6"/>
          <p:cNvSpPr txBox="1">
            <a:spLocks noChangeArrowheads="1"/>
          </p:cNvSpPr>
          <p:nvPr/>
        </p:nvSpPr>
        <p:spPr bwMode="auto">
          <a:xfrm>
            <a:off x="1991010" y="1152525"/>
            <a:ext cx="3146140" cy="95410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Observed Background light:</a:t>
            </a:r>
          </a:p>
        </p:txBody>
      </p:sp>
      <p:sp>
        <p:nvSpPr>
          <p:cNvPr id="754695" name="Text Box 7"/>
          <p:cNvSpPr txBox="1">
            <a:spLocks noChangeArrowheads="1"/>
          </p:cNvSpPr>
          <p:nvPr/>
        </p:nvSpPr>
        <p:spPr bwMode="auto">
          <a:xfrm>
            <a:off x="1951323" y="4264025"/>
            <a:ext cx="3146140" cy="95410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Remaining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Matter particles:</a:t>
            </a:r>
          </a:p>
        </p:txBody>
      </p:sp>
      <p:sp>
        <p:nvSpPr>
          <p:cNvPr id="754696" name="Text Box 8"/>
          <p:cNvSpPr txBox="1">
            <a:spLocks noChangeArrowheads="1"/>
          </p:cNvSpPr>
          <p:nvPr/>
        </p:nvSpPr>
        <p:spPr bwMode="auto">
          <a:xfrm>
            <a:off x="2838451" y="3344863"/>
            <a:ext cx="442913" cy="519112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+</a:t>
            </a:r>
          </a:p>
        </p:txBody>
      </p:sp>
      <p:sp>
        <p:nvSpPr>
          <p:cNvPr id="754698" name="Freeform 10"/>
          <p:cNvSpPr>
            <a:spLocks/>
          </p:cNvSpPr>
          <p:nvPr/>
        </p:nvSpPr>
        <p:spPr bwMode="auto">
          <a:xfrm rot="10746042" flipV="1">
            <a:off x="1509998" y="1322388"/>
            <a:ext cx="360363" cy="228600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136" y="302"/>
              </a:cxn>
              <a:cxn ang="0">
                <a:pos x="272" y="166"/>
              </a:cxn>
              <a:cxn ang="0">
                <a:pos x="362" y="30"/>
              </a:cxn>
              <a:cxn ang="0">
                <a:pos x="453" y="212"/>
              </a:cxn>
              <a:cxn ang="0">
                <a:pos x="544" y="348"/>
              </a:cxn>
              <a:cxn ang="0">
                <a:pos x="680" y="166"/>
              </a:cxn>
              <a:cxn ang="0">
                <a:pos x="771" y="30"/>
              </a:cxn>
              <a:cxn ang="0">
                <a:pos x="907" y="348"/>
              </a:cxn>
              <a:cxn ang="0">
                <a:pos x="1088" y="30"/>
              </a:cxn>
              <a:cxn ang="0">
                <a:pos x="1224" y="348"/>
              </a:cxn>
              <a:cxn ang="0">
                <a:pos x="1360" y="166"/>
              </a:cxn>
              <a:cxn ang="0">
                <a:pos x="1496" y="166"/>
              </a:cxn>
            </a:cxnLst>
            <a:rect l="0" t="0" r="r" b="b"/>
            <a:pathLst>
              <a:path w="1496" h="371">
                <a:moveTo>
                  <a:pt x="0" y="166"/>
                </a:moveTo>
                <a:cubicBezTo>
                  <a:pt x="45" y="234"/>
                  <a:pt x="91" y="302"/>
                  <a:pt x="136" y="302"/>
                </a:cubicBezTo>
                <a:cubicBezTo>
                  <a:pt x="181" y="302"/>
                  <a:pt x="234" y="211"/>
                  <a:pt x="272" y="166"/>
                </a:cubicBezTo>
                <a:cubicBezTo>
                  <a:pt x="310" y="121"/>
                  <a:pt x="332" y="22"/>
                  <a:pt x="362" y="30"/>
                </a:cubicBezTo>
                <a:cubicBezTo>
                  <a:pt x="392" y="38"/>
                  <a:pt x="423" y="159"/>
                  <a:pt x="453" y="212"/>
                </a:cubicBezTo>
                <a:cubicBezTo>
                  <a:pt x="483" y="265"/>
                  <a:pt x="506" y="356"/>
                  <a:pt x="544" y="348"/>
                </a:cubicBezTo>
                <a:cubicBezTo>
                  <a:pt x="582" y="340"/>
                  <a:pt x="642" y="219"/>
                  <a:pt x="680" y="166"/>
                </a:cubicBezTo>
                <a:cubicBezTo>
                  <a:pt x="718" y="113"/>
                  <a:pt x="733" y="0"/>
                  <a:pt x="771" y="30"/>
                </a:cubicBezTo>
                <a:cubicBezTo>
                  <a:pt x="809" y="60"/>
                  <a:pt x="854" y="348"/>
                  <a:pt x="907" y="348"/>
                </a:cubicBezTo>
                <a:cubicBezTo>
                  <a:pt x="960" y="348"/>
                  <a:pt x="1035" y="30"/>
                  <a:pt x="1088" y="30"/>
                </a:cubicBezTo>
                <a:cubicBezTo>
                  <a:pt x="1141" y="30"/>
                  <a:pt x="1179" y="325"/>
                  <a:pt x="1224" y="348"/>
                </a:cubicBezTo>
                <a:cubicBezTo>
                  <a:pt x="1269" y="371"/>
                  <a:pt x="1315" y="196"/>
                  <a:pt x="1360" y="166"/>
                </a:cubicBezTo>
                <a:cubicBezTo>
                  <a:pt x="1405" y="136"/>
                  <a:pt x="1450" y="151"/>
                  <a:pt x="1496" y="166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4699" name="Oval 11"/>
          <p:cNvSpPr>
            <a:spLocks noChangeArrowheads="1"/>
          </p:cNvSpPr>
          <p:nvPr/>
        </p:nvSpPr>
        <p:spPr bwMode="auto">
          <a:xfrm>
            <a:off x="1613185" y="4452939"/>
            <a:ext cx="203200" cy="1920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54700" name="Text Box 12"/>
          <p:cNvSpPr txBox="1">
            <a:spLocks noChangeArrowheads="1"/>
          </p:cNvSpPr>
          <p:nvPr/>
        </p:nvSpPr>
        <p:spPr bwMode="auto">
          <a:xfrm>
            <a:off x="2124361" y="2241551"/>
            <a:ext cx="1781157" cy="8309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“</a:t>
            </a:r>
            <a:r>
              <a:rPr lang="en-US" sz="2800" dirty="0">
                <a:solidFill>
                  <a:srgbClr val="FFFF00"/>
                </a:solidFill>
                <a:latin typeface="Tahoma" pitchFamily="34" charset="0"/>
              </a:rPr>
              <a:t>many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(1000000000)</a:t>
            </a:r>
          </a:p>
        </p:txBody>
      </p:sp>
      <p:sp>
        <p:nvSpPr>
          <p:cNvPr id="754701" name="Text Box 13"/>
          <p:cNvSpPr txBox="1">
            <a:spLocks noChangeArrowheads="1"/>
          </p:cNvSpPr>
          <p:nvPr/>
        </p:nvSpPr>
        <p:spPr bwMode="auto">
          <a:xfrm>
            <a:off x="2054511" y="5359401"/>
            <a:ext cx="1160895" cy="83099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“few”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    ( 1 )</a:t>
            </a:r>
          </a:p>
        </p:txBody>
      </p:sp>
    </p:spTree>
    <p:extLst>
      <p:ext uri="{BB962C8B-B14F-4D97-AF65-F5344CB8AC3E}">
        <p14:creationId xmlns:p14="http://schemas.microsoft.com/office/powerpoint/2010/main" val="40957285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54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4695" grpId="0"/>
      <p:bldP spid="754699" grpId="0" animBg="1"/>
      <p:bldP spid="75470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Hubble Ultra Deep Field">
            <a:extLst>
              <a:ext uri="{FF2B5EF4-FFF2-40B4-BE49-F238E27FC236}">
                <a16:creationId xmlns:a16="http://schemas.microsoft.com/office/drawing/2014/main" id="{A215AA84-54A3-E621-32BA-DEFBF9E62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93432"/>
            <a:ext cx="12192000" cy="1217506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FF"/>
                </a:solidFill>
              </a:rPr>
              <a:t>How</a:t>
            </a:r>
            <a:r>
              <a:rPr lang="en-US" dirty="0">
                <a:solidFill>
                  <a:srgbClr val="FFFFFF"/>
                </a:solidFill>
              </a:rPr>
              <a:t> did we get a small asymmetry in the Big Bang?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4111" y="965253"/>
            <a:ext cx="3381776" cy="3490309"/>
          </a:xfrm>
          <a:prstGeom prst="ellipse">
            <a:avLst/>
          </a:prstGeom>
          <a:effectLst>
            <a:softEdge rad="393700"/>
          </a:effectLst>
        </p:spPr>
      </p:pic>
      <p:sp>
        <p:nvSpPr>
          <p:cNvPr id="10" name="Right Arrow 9"/>
          <p:cNvSpPr/>
          <p:nvPr/>
        </p:nvSpPr>
        <p:spPr bwMode="auto">
          <a:xfrm>
            <a:off x="2189543" y="2163019"/>
            <a:ext cx="846197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70726" y="2088947"/>
            <a:ext cx="1682810" cy="695533"/>
          </a:xfrm>
          <a:prstGeom prst="rect">
            <a:avLst/>
          </a:prstGeom>
          <a:solidFill>
            <a:srgbClr val="FFFFFF"/>
          </a:solidFill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49.999999%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anti-matter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70726" y="2793979"/>
            <a:ext cx="1682810" cy="695533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50.000001%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matter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913404" y="2351741"/>
            <a:ext cx="1686016" cy="75708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0.000001% 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matter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749679" y="3276487"/>
            <a:ext cx="1886392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(+99.999999%</a:t>
            </a:r>
            <a:b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</a:br>
            <a:r>
              <a:rPr lang="en-US" sz="2000" i="1" dirty="0">
                <a:solidFill>
                  <a:srgbClr val="66FFFF"/>
                </a:solidFill>
                <a:latin typeface="Tahoma"/>
                <a:cs typeface="Helvetica Neue Light"/>
              </a:rPr>
              <a:t>radiation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52326" y="4920021"/>
            <a:ext cx="5064294" cy="75708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Apparently</a:t>
            </a:r>
            <a:r>
              <a:rPr kumimoji="0" lang="en-US" sz="2200" b="1" i="1" u="none" strike="noStrike" kern="1200" cap="none" spc="0" normalizeH="0" noProof="0" dirty="0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 anti-matter is not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noProof="0" dirty="0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the exact mirror image of matter! 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66646" y="1315534"/>
            <a:ext cx="2111773" cy="48008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Small surplus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857822" y="1116771"/>
            <a:ext cx="1721282" cy="88019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Matter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Dominates</a:t>
            </a:r>
          </a:p>
        </p:txBody>
      </p:sp>
      <p:pic>
        <p:nvPicPr>
          <p:cNvPr id="25" name="Picture 11" descr="CartoonCP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92" t="33605" r="12864" b="3848"/>
          <a:stretch/>
        </p:blipFill>
        <p:spPr bwMode="auto">
          <a:xfrm>
            <a:off x="7430892" y="4523998"/>
            <a:ext cx="2394510" cy="2121560"/>
          </a:xfrm>
          <a:prstGeom prst="rect">
            <a:avLst/>
          </a:prstGeom>
          <a:noFill/>
        </p:spPr>
      </p:pic>
      <p:sp>
        <p:nvSpPr>
          <p:cNvPr id="26" name="Freeform 25"/>
          <p:cNvSpPr/>
          <p:nvPr/>
        </p:nvSpPr>
        <p:spPr>
          <a:xfrm flipH="1" flipV="1">
            <a:off x="5861047" y="3428999"/>
            <a:ext cx="1112853" cy="1303598"/>
          </a:xfrm>
          <a:custGeom>
            <a:avLst/>
            <a:gdLst>
              <a:gd name="connsiteX0" fmla="*/ 1097034 w 1493357"/>
              <a:gd name="connsiteY0" fmla="*/ 0 h 2491880"/>
              <a:gd name="connsiteX1" fmla="*/ 1432485 w 1493357"/>
              <a:gd name="connsiteY1" fmla="*/ 862574 h 2491880"/>
              <a:gd name="connsiteX2" fmla="*/ 6817 w 1493357"/>
              <a:gd name="connsiteY2" fmla="*/ 1653267 h 2491880"/>
              <a:gd name="connsiteX3" fmla="*/ 857426 w 1493357"/>
              <a:gd name="connsiteY3" fmla="*/ 2491880 h 2491880"/>
              <a:gd name="connsiteX0" fmla="*/ 1124019 w 1520342"/>
              <a:gd name="connsiteY0" fmla="*/ 0 h 2509688"/>
              <a:gd name="connsiteX1" fmla="*/ 1459470 w 1520342"/>
              <a:gd name="connsiteY1" fmla="*/ 862574 h 2509688"/>
              <a:gd name="connsiteX2" fmla="*/ 33802 w 1520342"/>
              <a:gd name="connsiteY2" fmla="*/ 1653267 h 2509688"/>
              <a:gd name="connsiteX3" fmla="*/ 414830 w 1520342"/>
              <a:gd name="connsiteY3" fmla="*/ 2509688 h 250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0342" h="2509688">
                <a:moveTo>
                  <a:pt x="1124019" y="0"/>
                </a:moveTo>
                <a:cubicBezTo>
                  <a:pt x="1382596" y="293515"/>
                  <a:pt x="1641173" y="587030"/>
                  <a:pt x="1459470" y="862574"/>
                </a:cubicBezTo>
                <a:cubicBezTo>
                  <a:pt x="1277767" y="1138119"/>
                  <a:pt x="207909" y="1378748"/>
                  <a:pt x="33802" y="1653267"/>
                </a:cubicBezTo>
                <a:cubicBezTo>
                  <a:pt x="-140305" y="1927786"/>
                  <a:pt x="414830" y="2509688"/>
                  <a:pt x="414830" y="2509688"/>
                </a:cubicBezTo>
              </a:path>
            </a:pathLst>
          </a:custGeom>
          <a:ln w="28575" cmpd="sng">
            <a:solidFill>
              <a:srgbClr val="FFB006"/>
            </a:solidFill>
            <a:prstDash val="sysDash"/>
            <a:headEnd type="triangle"/>
            <a:tailEnd type="none"/>
          </a:ln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7389" y="1236366"/>
            <a:ext cx="1567009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Big Bang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91" y="1456782"/>
            <a:ext cx="1753764" cy="248881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2" name="Right Arrow 21">
            <a:extLst>
              <a:ext uri="{FF2B5EF4-FFF2-40B4-BE49-F238E27FC236}">
                <a16:creationId xmlns:a16="http://schemas.microsoft.com/office/drawing/2014/main" id="{6C9A6C80-D5CE-C8C8-4EC5-5114CF6831E3}"/>
              </a:ext>
            </a:extLst>
          </p:cNvPr>
          <p:cNvSpPr/>
          <p:nvPr/>
        </p:nvSpPr>
        <p:spPr bwMode="auto">
          <a:xfrm>
            <a:off x="8742734" y="2171987"/>
            <a:ext cx="846197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27E51C10-34FD-3D00-072D-70689A54C44B}"/>
              </a:ext>
            </a:extLst>
          </p:cNvPr>
          <p:cNvSpPr/>
          <p:nvPr/>
        </p:nvSpPr>
        <p:spPr bwMode="auto">
          <a:xfrm>
            <a:off x="5623020" y="2154058"/>
            <a:ext cx="846197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8523326-3174-36CC-416E-D1554731B4B8}"/>
              </a:ext>
            </a:extLst>
          </p:cNvPr>
          <p:cNvSpPr txBox="1"/>
          <p:nvPr/>
        </p:nvSpPr>
        <p:spPr>
          <a:xfrm>
            <a:off x="291843" y="1237694"/>
            <a:ext cx="2552984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dirty="0">
                <a:solidFill>
                  <a:srgbClr val="FFFF00"/>
                </a:solidFill>
                <a:latin typeface="Tahoma"/>
                <a:cs typeface="Helvetica Neue Light"/>
              </a:rPr>
              <a:t>Laws of Nature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Helvetica Neue Light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16864DCD-0FF2-C64D-9D53-9AC7972FCB78}"/>
              </a:ext>
            </a:extLst>
          </p:cNvPr>
          <p:cNvSpPr/>
          <p:nvPr/>
        </p:nvSpPr>
        <p:spPr>
          <a:xfrm rot="8583056" flipV="1">
            <a:off x="1885234" y="3668126"/>
            <a:ext cx="227567" cy="1579735"/>
          </a:xfrm>
          <a:custGeom>
            <a:avLst/>
            <a:gdLst>
              <a:gd name="connsiteX0" fmla="*/ 1097034 w 1493357"/>
              <a:gd name="connsiteY0" fmla="*/ 0 h 2491880"/>
              <a:gd name="connsiteX1" fmla="*/ 1432485 w 1493357"/>
              <a:gd name="connsiteY1" fmla="*/ 862574 h 2491880"/>
              <a:gd name="connsiteX2" fmla="*/ 6817 w 1493357"/>
              <a:gd name="connsiteY2" fmla="*/ 1653267 h 2491880"/>
              <a:gd name="connsiteX3" fmla="*/ 857426 w 1493357"/>
              <a:gd name="connsiteY3" fmla="*/ 2491880 h 2491880"/>
              <a:gd name="connsiteX0" fmla="*/ 1124019 w 1520342"/>
              <a:gd name="connsiteY0" fmla="*/ 0 h 2509688"/>
              <a:gd name="connsiteX1" fmla="*/ 1459470 w 1520342"/>
              <a:gd name="connsiteY1" fmla="*/ 862574 h 2509688"/>
              <a:gd name="connsiteX2" fmla="*/ 33802 w 1520342"/>
              <a:gd name="connsiteY2" fmla="*/ 1653267 h 2509688"/>
              <a:gd name="connsiteX3" fmla="*/ 414830 w 1520342"/>
              <a:gd name="connsiteY3" fmla="*/ 2509688 h 250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0342" h="2509688">
                <a:moveTo>
                  <a:pt x="1124019" y="0"/>
                </a:moveTo>
                <a:cubicBezTo>
                  <a:pt x="1382596" y="293515"/>
                  <a:pt x="1641173" y="587030"/>
                  <a:pt x="1459470" y="862574"/>
                </a:cubicBezTo>
                <a:cubicBezTo>
                  <a:pt x="1277767" y="1138119"/>
                  <a:pt x="207909" y="1378748"/>
                  <a:pt x="33802" y="1653267"/>
                </a:cubicBezTo>
                <a:cubicBezTo>
                  <a:pt x="-140305" y="1927786"/>
                  <a:pt x="414830" y="2509688"/>
                  <a:pt x="414830" y="2509688"/>
                </a:cubicBezTo>
              </a:path>
            </a:pathLst>
          </a:custGeom>
          <a:ln w="28575" cmpd="sng">
            <a:solidFill>
              <a:srgbClr val="FFB006"/>
            </a:solidFill>
            <a:prstDash val="sysDash"/>
            <a:headEnd type="triangle"/>
            <a:tailEnd type="none"/>
          </a:ln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E5C230-9EA8-B109-A3D3-972B68CA8905}"/>
              </a:ext>
            </a:extLst>
          </p:cNvPr>
          <p:cNvSpPr/>
          <p:nvPr/>
        </p:nvSpPr>
        <p:spPr>
          <a:xfrm>
            <a:off x="970172" y="3703019"/>
            <a:ext cx="577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 w="22225">
                  <a:solidFill>
                    <a:srgbClr val="3333CC"/>
                  </a:solidFill>
                  <a:prstDash val="solid"/>
                </a:ln>
                <a:solidFill>
                  <a:srgbClr val="FFB006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628977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 animBg="1"/>
      <p:bldP spid="4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Relativity and Quantum Mechanics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1635541" y="812800"/>
            <a:ext cx="8514945" cy="5927634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791" y="1279216"/>
            <a:ext cx="3155716" cy="188651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8291" y="4507516"/>
            <a:ext cx="1834719" cy="1952774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>
            <a:off x="7460114" y="1146198"/>
            <a:ext cx="2004781" cy="2062144"/>
            <a:chOff x="7353213" y="1577642"/>
            <a:chExt cx="2332124" cy="224029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582" t="-2690" r="14320" b="-2310"/>
            <a:stretch/>
          </p:blipFill>
          <p:spPr>
            <a:xfrm>
              <a:off x="7353213" y="1577642"/>
              <a:ext cx="2332124" cy="2240295"/>
            </a:xfrm>
            <a:prstGeom prst="ellipse">
              <a:avLst/>
            </a:prstGeom>
            <a:solidFill>
              <a:schemeClr val="tx1"/>
            </a:solidFill>
          </p:spPr>
        </p:pic>
        <p:sp>
          <p:nvSpPr>
            <p:cNvPr id="35" name="Oval 34"/>
            <p:cNvSpPr/>
            <p:nvPr/>
          </p:nvSpPr>
          <p:spPr bwMode="auto">
            <a:xfrm>
              <a:off x="7833011" y="2010625"/>
              <a:ext cx="1420710" cy="1420629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7919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7499359" y="1676994"/>
              <a:ext cx="2088012" cy="2087892"/>
            </a:xfrm>
            <a:prstGeom prst="ellipse">
              <a:avLst/>
            </a:prstGeom>
            <a:noFill/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7919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200051" y="831003"/>
            <a:ext cx="2573461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Classical Mechanics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254535" y="815036"/>
            <a:ext cx="2696543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Mechanics</a:t>
            </a:r>
          </a:p>
        </p:txBody>
      </p:sp>
      <p:sp>
        <p:nvSpPr>
          <p:cNvPr id="39" name="Right Arrow 38"/>
          <p:cNvSpPr/>
          <p:nvPr/>
        </p:nvSpPr>
        <p:spPr bwMode="auto">
          <a:xfrm>
            <a:off x="4788406" y="1622371"/>
            <a:ext cx="2636356" cy="859221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ight Arrow 39"/>
          <p:cNvSpPr/>
          <p:nvPr/>
        </p:nvSpPr>
        <p:spPr bwMode="auto">
          <a:xfrm rot="5400000">
            <a:off x="2482564" y="3276463"/>
            <a:ext cx="1971533" cy="802428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38891" y="1287624"/>
            <a:ext cx="2632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Smaller Sizes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43" name="TextBox 42"/>
          <p:cNvSpPr txBox="1"/>
          <p:nvPr/>
        </p:nvSpPr>
        <p:spPr>
          <a:xfrm rot="5400000">
            <a:off x="1251382" y="3472001"/>
            <a:ext cx="2783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Higher Speed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435641" y="6126285"/>
            <a:ext cx="2249460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Relativity Theory</a:t>
            </a:r>
          </a:p>
        </p:txBody>
      </p:sp>
      <p:pic>
        <p:nvPicPr>
          <p:cNvPr id="46" name="Picture 45" descr="Niels_Bohr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9580" y="1085470"/>
            <a:ext cx="1518255" cy="214724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7" name="Picture 46" descr="EisteinYoung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816" y="4362994"/>
            <a:ext cx="1470571" cy="207885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8" name="Picture 47" descr="IsaacNewton-1689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665" y="1310704"/>
            <a:ext cx="1477630" cy="202947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49" name="Picture 48" descr="Feynman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34350" y="4256245"/>
            <a:ext cx="1680103" cy="200486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0" name="TextBox 49"/>
          <p:cNvSpPr txBox="1"/>
          <p:nvPr/>
        </p:nvSpPr>
        <p:spPr>
          <a:xfrm>
            <a:off x="522728" y="2895932"/>
            <a:ext cx="948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Newton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532434" y="2863384"/>
            <a:ext cx="643125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Bohr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28408" y="6046648"/>
            <a:ext cx="937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Einstein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691480" y="5861982"/>
            <a:ext cx="1057854" cy="369332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Feynman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999532" y="6159518"/>
            <a:ext cx="2883786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Quantum Field Theory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2951F8-0135-1270-FCEB-C99D992C565C}"/>
              </a:ext>
            </a:extLst>
          </p:cNvPr>
          <p:cNvSpPr txBox="1"/>
          <p:nvPr/>
        </p:nvSpPr>
        <p:spPr>
          <a:xfrm>
            <a:off x="7326103" y="5233143"/>
            <a:ext cx="1239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solidFill>
                  <a:srgbClr val="FFFF00"/>
                </a:solidFill>
              </a:rPr>
              <a:t>LHC @ CERN</a:t>
            </a:r>
          </a:p>
        </p:txBody>
      </p:sp>
      <p:pic>
        <p:nvPicPr>
          <p:cNvPr id="32" name="Picture 2" descr="title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38" t="13333" r="7856" b="19385"/>
          <a:stretch/>
        </p:blipFill>
        <p:spPr bwMode="auto">
          <a:xfrm>
            <a:off x="7017262" y="3993192"/>
            <a:ext cx="3079984" cy="257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ern-lhc-aerial.jpg">
            <a:extLst>
              <a:ext uri="{FF2B5EF4-FFF2-40B4-BE49-F238E27FC236}">
                <a16:creationId xmlns:a16="http://schemas.microsoft.com/office/drawing/2014/main" id="{C221FC85-E1CD-1A2D-2063-0A354DEA59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10048" y="4336573"/>
            <a:ext cx="2598536" cy="1855788"/>
          </a:xfrm>
          <a:prstGeom prst="rect">
            <a:avLst/>
          </a:prstGeom>
        </p:spPr>
      </p:pic>
      <p:sp>
        <p:nvSpPr>
          <p:cNvPr id="41" name="Right Arrow 40"/>
          <p:cNvSpPr/>
          <p:nvPr/>
        </p:nvSpPr>
        <p:spPr bwMode="auto">
          <a:xfrm rot="2024571">
            <a:off x="3941700" y="3261772"/>
            <a:ext cx="3567335" cy="859221"/>
          </a:xfrm>
          <a:prstGeom prst="rightArrow">
            <a:avLst/>
          </a:prstGeom>
          <a:gradFill flip="none" rotWithShape="1">
            <a:gsLst>
              <a:gs pos="1000">
                <a:schemeClr val="tx1"/>
              </a:gs>
              <a:gs pos="100000">
                <a:srgbClr val="FFFF00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70685" y="4256432"/>
            <a:ext cx="1354760" cy="199962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7D388F-6535-9035-AA3D-8D2E55135310}"/>
              </a:ext>
            </a:extLst>
          </p:cNvPr>
          <p:cNvSpPr txBox="1"/>
          <p:nvPr/>
        </p:nvSpPr>
        <p:spPr>
          <a:xfrm>
            <a:off x="7327739" y="5213492"/>
            <a:ext cx="1239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>
                <a:solidFill>
                  <a:schemeClr val="bg1"/>
                </a:solidFill>
              </a:rPr>
              <a:t>LHC @ CERN</a:t>
            </a:r>
          </a:p>
        </p:txBody>
      </p:sp>
    </p:spTree>
    <p:extLst>
      <p:ext uri="{BB962C8B-B14F-4D97-AF65-F5344CB8AC3E}">
        <p14:creationId xmlns:p14="http://schemas.microsoft.com/office/powerpoint/2010/main" val="29299493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23804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A43156-6247-F341-B10A-1A5D80E2D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116" y="3920954"/>
            <a:ext cx="2944734" cy="2671412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408218" y="3179616"/>
            <a:ext cx="8307706" cy="1470025"/>
          </a:xfrm>
        </p:spPr>
        <p:txBody>
          <a:bodyPr/>
          <a:lstStyle/>
          <a:p>
            <a:pPr algn="r" eaLnBrk="1" hangingPunct="1"/>
            <a:r>
              <a:rPr lang="en-US" sz="4000" dirty="0"/>
              <a:t>3: Forces: </a:t>
            </a:r>
            <a:r>
              <a:rPr lang="en-US" sz="4000" dirty="0">
                <a:solidFill>
                  <a:schemeClr val="bg1"/>
                </a:solidFill>
              </a:rPr>
              <a:t>“Standard Model”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 </a:t>
            </a:r>
            <a:endParaRPr lang="en-US" sz="4000" dirty="0"/>
          </a:p>
        </p:txBody>
      </p:sp>
      <p:pic>
        <p:nvPicPr>
          <p:cNvPr id="9" name="Picture 4" descr="Will we all die because of the Higgs field?">
            <a:extLst>
              <a:ext uri="{FF2B5EF4-FFF2-40B4-BE49-F238E27FC236}">
                <a16:creationId xmlns:a16="http://schemas.microsoft.com/office/drawing/2014/main" id="{A27181BB-3D7A-7D41-A824-3EB770ABF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116" y="512616"/>
            <a:ext cx="3048000" cy="2667000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776916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23804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A43156-6247-F341-B10A-1A5D80E2D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116" y="3920954"/>
            <a:ext cx="2944734" cy="2671412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408218" y="3179616"/>
            <a:ext cx="8307706" cy="1470025"/>
          </a:xfrm>
        </p:spPr>
        <p:txBody>
          <a:bodyPr/>
          <a:lstStyle/>
          <a:p>
            <a:pPr algn="r" eaLnBrk="1" hangingPunct="1"/>
            <a:r>
              <a:rPr lang="en-US" sz="4000" dirty="0"/>
              <a:t>3: Forces: </a:t>
            </a:r>
            <a:r>
              <a:rPr lang="en-US" sz="4000" dirty="0">
                <a:solidFill>
                  <a:schemeClr val="bg1"/>
                </a:solidFill>
              </a:rPr>
              <a:t>“Standard Model”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 </a:t>
            </a:r>
            <a:endParaRPr lang="en-US" sz="4000" dirty="0"/>
          </a:p>
        </p:txBody>
      </p:sp>
      <p:pic>
        <p:nvPicPr>
          <p:cNvPr id="2" name="Picture 1" descr="DePiele1.gif">
            <a:extLst>
              <a:ext uri="{FF2B5EF4-FFF2-40B4-BE49-F238E27FC236}">
                <a16:creationId xmlns:a16="http://schemas.microsoft.com/office/drawing/2014/main" id="{93DFD67E-26C7-822A-2BCD-0792D69557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0064" y="526275"/>
            <a:ext cx="1606270" cy="2618314"/>
          </a:xfrm>
          <a:prstGeom prst="rect">
            <a:avLst/>
          </a:prstGeom>
        </p:spPr>
      </p:pic>
      <p:pic>
        <p:nvPicPr>
          <p:cNvPr id="3" name="Picture 2" descr="DePiele2.jpg">
            <a:extLst>
              <a:ext uri="{FF2B5EF4-FFF2-40B4-BE49-F238E27FC236}">
                <a16:creationId xmlns:a16="http://schemas.microsoft.com/office/drawing/2014/main" id="{9FEFE4F1-E773-8D6C-9F67-21152086A5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1599" y="525312"/>
            <a:ext cx="1905128" cy="26195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0210A9-3794-077F-B787-FE780AA9CE46}"/>
              </a:ext>
            </a:extLst>
          </p:cNvPr>
          <p:cNvSpPr txBox="1"/>
          <p:nvPr/>
        </p:nvSpPr>
        <p:spPr>
          <a:xfrm>
            <a:off x="8054344" y="265634"/>
            <a:ext cx="36615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solidFill>
                  <a:schemeClr val="bg1"/>
                </a:solidFill>
              </a:rPr>
              <a:t>Piele</a:t>
            </a:r>
            <a:r>
              <a:rPr lang="en-US" sz="1200" b="1" dirty="0">
                <a:solidFill>
                  <a:schemeClr val="bg1"/>
                </a:solidFill>
              </a:rPr>
              <a:t> (Giel) </a:t>
            </a:r>
            <a:r>
              <a:rPr lang="en-US" sz="1200" b="1" dirty="0" err="1">
                <a:solidFill>
                  <a:schemeClr val="bg1"/>
                </a:solidFill>
              </a:rPr>
              <a:t>Hameleers</a:t>
            </a:r>
            <a:r>
              <a:rPr lang="en-US" sz="1200" b="1" dirty="0">
                <a:solidFill>
                  <a:schemeClr val="bg1"/>
                </a:solidFill>
              </a:rPr>
              <a:t>: also standard model?</a:t>
            </a:r>
          </a:p>
        </p:txBody>
      </p:sp>
    </p:spTree>
    <p:extLst>
      <p:ext uri="{BB962C8B-B14F-4D97-AF65-F5344CB8AC3E}">
        <p14:creationId xmlns:p14="http://schemas.microsoft.com/office/powerpoint/2010/main" val="2546114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AA4ED-E275-A542-B4A9-F36FEBFDB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Forces in Quantum Mechanics: exchange of quanta</a:t>
            </a:r>
          </a:p>
        </p:txBody>
      </p:sp>
      <p:pic>
        <p:nvPicPr>
          <p:cNvPr id="4" name="Picture 3" descr="BoatsParticleExchange.jpg">
            <a:extLst>
              <a:ext uri="{FF2B5EF4-FFF2-40B4-BE49-F238E27FC236}">
                <a16:creationId xmlns:a16="http://schemas.microsoft.com/office/drawing/2014/main" id="{DE7630D6-13E1-284B-9D83-46FBD34511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512" y="935242"/>
            <a:ext cx="6607372" cy="239517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F7F42F-FEF8-B748-83A5-D275F2351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913" y="3666926"/>
            <a:ext cx="6595488" cy="277499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970764" y="3013501"/>
            <a:ext cx="30812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FFFF00"/>
                </a:solidFill>
                <a:latin typeface="Tahoma"/>
              </a:rPr>
              <a:t>There is no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“action at a distance”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26FB89-0D49-8D4A-94C1-62F8C2009662}"/>
              </a:ext>
            </a:extLst>
          </p:cNvPr>
          <p:cNvSpPr txBox="1"/>
          <p:nvPr/>
        </p:nvSpPr>
        <p:spPr>
          <a:xfrm>
            <a:off x="8480378" y="1479509"/>
            <a:ext cx="2483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“</a:t>
            </a:r>
            <a:r>
              <a:rPr lang="en-US" sz="2400" dirty="0">
                <a:solidFill>
                  <a:srgbClr val="66FFFF"/>
                </a:solidFill>
                <a:latin typeface="Tahoma"/>
              </a:rPr>
              <a:t>Repulsive force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E73D3E-0269-8C4D-B836-0F7E462BFB80}"/>
              </a:ext>
            </a:extLst>
          </p:cNvPr>
          <p:cNvSpPr txBox="1"/>
          <p:nvPr/>
        </p:nvSpPr>
        <p:spPr>
          <a:xfrm>
            <a:off x="8480378" y="5274995"/>
            <a:ext cx="2370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Atractive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force”</a:t>
            </a:r>
          </a:p>
        </p:txBody>
      </p:sp>
    </p:spTree>
    <p:extLst>
      <p:ext uri="{BB962C8B-B14F-4D97-AF65-F5344CB8AC3E}">
        <p14:creationId xmlns:p14="http://schemas.microsoft.com/office/powerpoint/2010/main" val="10235068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Four fundamental forces of nature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840" y="1010029"/>
            <a:ext cx="2124514" cy="1930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98408" y="4117641"/>
            <a:ext cx="2110014" cy="2110014"/>
          </a:xfrm>
          <a:prstGeom prst="rect">
            <a:avLst/>
          </a:prstGeom>
        </p:spPr>
      </p:pic>
      <p:pic>
        <p:nvPicPr>
          <p:cNvPr id="9" name="Picture 10" descr="atom_mod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7175045" y="982401"/>
            <a:ext cx="1917698" cy="191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67213" y="614034"/>
            <a:ext cx="121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2000" b="1" dirty="0" err="1">
                <a:solidFill>
                  <a:srgbClr val="FFFFFF"/>
                </a:solidFill>
                <a:latin typeface="Tahoma" pitchFamily="34" charset="0"/>
              </a:rPr>
              <a:t>Gravity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1975" y="3820508"/>
            <a:ext cx="2610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Electromagnetism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43256" y="654011"/>
            <a:ext cx="297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Strong </a:t>
            </a: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nuclear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force: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65148" y="3784465"/>
            <a:ext cx="2760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2000" b="1" dirty="0" err="1">
                <a:solidFill>
                  <a:srgbClr val="FFFFFF"/>
                </a:solidFill>
                <a:latin typeface="Tahoma" pitchFamily="34" charset="0"/>
              </a:rPr>
              <a:t>Weak</a:t>
            </a:r>
            <a:r>
              <a:rPr lang="nl-NL" sz="2000" b="1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nl-NL" sz="2000" b="1" dirty="0" err="1">
                <a:solidFill>
                  <a:srgbClr val="FFFFFF"/>
                </a:solidFill>
                <a:latin typeface="Tahoma" pitchFamily="34" charset="0"/>
              </a:rPr>
              <a:t>nuclear</a:t>
            </a:r>
            <a:r>
              <a:rPr lang="nl-NL" sz="2000" b="1" dirty="0">
                <a:solidFill>
                  <a:srgbClr val="FFFFFF"/>
                </a:solidFill>
                <a:latin typeface="Tahoma" pitchFamily="34" charset="0"/>
              </a:rPr>
              <a:t> force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92808" y="3065290"/>
            <a:ext cx="294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solidFill>
                  <a:srgbClr val="FFFF00"/>
                </a:solidFill>
                <a:latin typeface="Tahoma" pitchFamily="34" charset="0"/>
              </a:rPr>
              <a:t>A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cts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on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particles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with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mass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4114" y="6174328"/>
            <a:ext cx="4661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Acts on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all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charged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particles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93829" y="2922770"/>
            <a:ext cx="1685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Acts on quarks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57913" y="6178899"/>
            <a:ext cx="2152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Acts on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all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particles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74" y="4237384"/>
            <a:ext cx="254095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E4C9DB-85C0-924C-97F0-36208180DD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65" r="69276"/>
          <a:stretch/>
        </p:blipFill>
        <p:spPr>
          <a:xfrm>
            <a:off x="3569894" y="4765122"/>
            <a:ext cx="2203533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3B3D56-D73A-874B-8FD0-0F4BA6F9E9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008" r="34938"/>
          <a:stretch/>
        </p:blipFill>
        <p:spPr>
          <a:xfrm>
            <a:off x="9837053" y="4865705"/>
            <a:ext cx="2083172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8B90ED-BB45-714E-8500-C85A989EC0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726"/>
          <a:stretch/>
        </p:blipFill>
        <p:spPr>
          <a:xfrm>
            <a:off x="9853179" y="1881059"/>
            <a:ext cx="2020821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DFD1D16-B0B8-B848-9600-72C613F4B94C}"/>
              </a:ext>
            </a:extLst>
          </p:cNvPr>
          <p:cNvSpPr txBox="1"/>
          <p:nvPr/>
        </p:nvSpPr>
        <p:spPr>
          <a:xfrm>
            <a:off x="3375246" y="1020589"/>
            <a:ext cx="2186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Graviton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exchange?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A414011-4C99-AF4B-8563-755477DB3E97}"/>
              </a:ext>
            </a:extLst>
          </p:cNvPr>
          <p:cNvGrpSpPr/>
          <p:nvPr/>
        </p:nvGrpSpPr>
        <p:grpSpPr>
          <a:xfrm>
            <a:off x="3417113" y="1673365"/>
            <a:ext cx="2084509" cy="1275713"/>
            <a:chOff x="3045483" y="831901"/>
            <a:chExt cx="2084509" cy="1275713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6C18D7C-D543-6D44-B980-C94D2C3559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008" r="34938"/>
            <a:stretch/>
          </p:blipFill>
          <p:spPr>
            <a:xfrm>
              <a:off x="3045483" y="831901"/>
              <a:ext cx="2083172" cy="127571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80738FD-F52A-EF45-B5C1-27B1660B33BD}"/>
                </a:ext>
              </a:extLst>
            </p:cNvPr>
            <p:cNvSpPr/>
            <p:nvPr/>
          </p:nvSpPr>
          <p:spPr bwMode="auto">
            <a:xfrm>
              <a:off x="3066401" y="91061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6DE2996-623C-3F41-A697-BC0EBAD5D474}"/>
                </a:ext>
              </a:extLst>
            </p:cNvPr>
            <p:cNvSpPr/>
            <p:nvPr/>
          </p:nvSpPr>
          <p:spPr bwMode="auto">
            <a:xfrm>
              <a:off x="3865031" y="1533503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55EE45E-4077-CE40-9818-3504C398B030}"/>
                </a:ext>
              </a:extLst>
            </p:cNvPr>
            <p:cNvSpPr/>
            <p:nvPr/>
          </p:nvSpPr>
          <p:spPr bwMode="auto">
            <a:xfrm>
              <a:off x="3115752" y="1832278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199FBF8-FBFA-7842-ACE3-2D52ED85DE6C}"/>
                </a:ext>
              </a:extLst>
            </p:cNvPr>
            <p:cNvSpPr/>
            <p:nvPr/>
          </p:nvSpPr>
          <p:spPr bwMode="auto">
            <a:xfrm>
              <a:off x="4660315" y="1816921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E3C1B5B-AA22-044B-9286-437EBF960EE7}"/>
                </a:ext>
              </a:extLst>
            </p:cNvPr>
            <p:cNvSpPr/>
            <p:nvPr/>
          </p:nvSpPr>
          <p:spPr bwMode="auto">
            <a:xfrm>
              <a:off x="4660315" y="87830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289783-394B-7745-8AAC-14267A356AC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80844" y="1395279"/>
              <a:ext cx="676856" cy="0"/>
            </a:xfrm>
            <a:prstGeom prst="line">
              <a:avLst/>
            </a:prstGeom>
            <a:solidFill>
              <a:srgbClr val="FFFF99"/>
            </a:solidFill>
            <a:ln w="222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8C729D3-B6FF-AC42-9751-A75A1D949A0C}"/>
                </a:ext>
              </a:extLst>
            </p:cNvPr>
            <p:cNvSpPr txBox="1"/>
            <p:nvPr/>
          </p:nvSpPr>
          <p:spPr>
            <a:xfrm>
              <a:off x="3960402" y="1442861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1DF6F37-FF82-6B46-99ED-0198F5231526}"/>
                </a:ext>
              </a:extLst>
            </p:cNvPr>
            <p:cNvSpPr txBox="1"/>
            <p:nvPr/>
          </p:nvSpPr>
          <p:spPr>
            <a:xfrm>
              <a:off x="3150976" y="872910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F7C52B2-BE5A-9149-A1BC-2973AA39E161}"/>
                </a:ext>
              </a:extLst>
            </p:cNvPr>
            <p:cNvSpPr txBox="1"/>
            <p:nvPr/>
          </p:nvSpPr>
          <p:spPr>
            <a:xfrm>
              <a:off x="4759378" y="1596859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7468DB0-FB14-5E43-90B5-730F92CD0B5A}"/>
                </a:ext>
              </a:extLst>
            </p:cNvPr>
            <p:cNvSpPr txBox="1"/>
            <p:nvPr/>
          </p:nvSpPr>
          <p:spPr>
            <a:xfrm>
              <a:off x="3125828" y="1562493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D920AC3-5DE3-FE44-8A19-97B0D9756595}"/>
                </a:ext>
              </a:extLst>
            </p:cNvPr>
            <p:cNvSpPr txBox="1"/>
            <p:nvPr/>
          </p:nvSpPr>
          <p:spPr>
            <a:xfrm>
              <a:off x="4724644" y="887308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4F11992-1EED-BD4F-877D-2569908FA5AE}"/>
              </a:ext>
            </a:extLst>
          </p:cNvPr>
          <p:cNvCxnSpPr>
            <a:cxnSpLocks/>
          </p:cNvCxnSpPr>
          <p:nvPr/>
        </p:nvCxnSpPr>
        <p:spPr bwMode="auto">
          <a:xfrm>
            <a:off x="6573147" y="702932"/>
            <a:ext cx="0" cy="624079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7A53321-CBE7-F346-8452-91EEF93FE80F}"/>
              </a:ext>
            </a:extLst>
          </p:cNvPr>
          <p:cNvCxnSpPr>
            <a:cxnSpLocks/>
          </p:cNvCxnSpPr>
          <p:nvPr/>
        </p:nvCxnSpPr>
        <p:spPr bwMode="auto">
          <a:xfrm>
            <a:off x="0" y="3598724"/>
            <a:ext cx="12069775" cy="0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A6A46428-8DD1-D54D-83DB-ACAF7608A47C}"/>
              </a:ext>
            </a:extLst>
          </p:cNvPr>
          <p:cNvSpPr txBox="1"/>
          <p:nvPr/>
        </p:nvSpPr>
        <p:spPr>
          <a:xfrm>
            <a:off x="9767074" y="946459"/>
            <a:ext cx="2134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gluon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B892719-032D-484C-957D-9329F860E107}"/>
              </a:ext>
            </a:extLst>
          </p:cNvPr>
          <p:cNvSpPr txBox="1"/>
          <p:nvPr/>
        </p:nvSpPr>
        <p:spPr>
          <a:xfrm>
            <a:off x="9767074" y="4127249"/>
            <a:ext cx="200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W,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exchange: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CCA7DA9-63BF-FD4B-BFB1-C3208D6CFB93}"/>
              </a:ext>
            </a:extLst>
          </p:cNvPr>
          <p:cNvSpPr txBox="1"/>
          <p:nvPr/>
        </p:nvSpPr>
        <p:spPr>
          <a:xfrm>
            <a:off x="3547107" y="4006463"/>
            <a:ext cx="2221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photon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</p:spTree>
    <p:extLst>
      <p:ext uri="{BB962C8B-B14F-4D97-AF65-F5344CB8AC3E}">
        <p14:creationId xmlns:p14="http://schemas.microsoft.com/office/powerpoint/2010/main" val="2642998748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/>
              <a:t>Four fundamental forces of nature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840" y="1010029"/>
            <a:ext cx="2124514" cy="1930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98408" y="4117641"/>
            <a:ext cx="2110014" cy="2110014"/>
          </a:xfrm>
          <a:prstGeom prst="rect">
            <a:avLst/>
          </a:prstGeom>
        </p:spPr>
      </p:pic>
      <p:pic>
        <p:nvPicPr>
          <p:cNvPr id="9" name="Picture 10" descr="atom_mod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7175045" y="982401"/>
            <a:ext cx="1917698" cy="1917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49100" y="614034"/>
            <a:ext cx="1289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Graivity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1975" y="3820508"/>
            <a:ext cx="26100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Electromagnetism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43256" y="654011"/>
            <a:ext cx="297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Strong </a:t>
            </a: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nuclear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force: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65148" y="3784465"/>
            <a:ext cx="2760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Weak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nuclear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force: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92808" y="3065290"/>
            <a:ext cx="2947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cts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on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particles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with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mass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4114" y="6174328"/>
            <a:ext cx="4661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Acts on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all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charged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particles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93829" y="2922770"/>
            <a:ext cx="1685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Acts on quarks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57913" y="6178899"/>
            <a:ext cx="2152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Acts on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all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particles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9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74" y="4237384"/>
            <a:ext cx="254095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7E4C9DB-85C0-924C-97F0-36208180DD0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65" r="69276"/>
          <a:stretch/>
        </p:blipFill>
        <p:spPr>
          <a:xfrm>
            <a:off x="3569894" y="4765122"/>
            <a:ext cx="2203533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3B3D56-D73A-874B-8FD0-0F4BA6F9E94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008" r="34938"/>
          <a:stretch/>
        </p:blipFill>
        <p:spPr>
          <a:xfrm>
            <a:off x="9837053" y="4865705"/>
            <a:ext cx="2083172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8B90ED-BB45-714E-8500-C85A989EC0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4726"/>
          <a:stretch/>
        </p:blipFill>
        <p:spPr>
          <a:xfrm>
            <a:off x="9853179" y="1881059"/>
            <a:ext cx="2020821" cy="1275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1">
                <a:shade val="50000"/>
              </a:schemeClr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DFD1D16-B0B8-B848-9600-72C613F4B94C}"/>
              </a:ext>
            </a:extLst>
          </p:cNvPr>
          <p:cNvSpPr txBox="1"/>
          <p:nvPr/>
        </p:nvSpPr>
        <p:spPr>
          <a:xfrm>
            <a:off x="3375246" y="1020589"/>
            <a:ext cx="21860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Graviton</a:t>
            </a:r>
            <a:r>
              <a: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exchange?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A414011-4C99-AF4B-8563-755477DB3E97}"/>
              </a:ext>
            </a:extLst>
          </p:cNvPr>
          <p:cNvGrpSpPr/>
          <p:nvPr/>
        </p:nvGrpSpPr>
        <p:grpSpPr>
          <a:xfrm>
            <a:off x="3417113" y="1673365"/>
            <a:ext cx="2084509" cy="1275713"/>
            <a:chOff x="3045483" y="831901"/>
            <a:chExt cx="2084509" cy="1275713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A6C18D7C-D543-6D44-B980-C94D2C3559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9008" r="34938"/>
            <a:stretch/>
          </p:blipFill>
          <p:spPr>
            <a:xfrm>
              <a:off x="3045483" y="831901"/>
              <a:ext cx="2083172" cy="127571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1">
                  <a:shade val="50000"/>
                </a:schemeClr>
              </a:solidFill>
            </a:ln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80738FD-F52A-EF45-B5C1-27B1660B33BD}"/>
                </a:ext>
              </a:extLst>
            </p:cNvPr>
            <p:cNvSpPr/>
            <p:nvPr/>
          </p:nvSpPr>
          <p:spPr bwMode="auto">
            <a:xfrm>
              <a:off x="3066401" y="91061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6DE2996-623C-3F41-A697-BC0EBAD5D474}"/>
                </a:ext>
              </a:extLst>
            </p:cNvPr>
            <p:cNvSpPr/>
            <p:nvPr/>
          </p:nvSpPr>
          <p:spPr bwMode="auto">
            <a:xfrm>
              <a:off x="3865031" y="1533503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55EE45E-4077-CE40-9818-3504C398B030}"/>
                </a:ext>
              </a:extLst>
            </p:cNvPr>
            <p:cNvSpPr/>
            <p:nvPr/>
          </p:nvSpPr>
          <p:spPr bwMode="auto">
            <a:xfrm>
              <a:off x="3115752" y="1832278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199FBF8-FBFA-7842-ACE3-2D52ED85DE6C}"/>
                </a:ext>
              </a:extLst>
            </p:cNvPr>
            <p:cNvSpPr/>
            <p:nvPr/>
          </p:nvSpPr>
          <p:spPr bwMode="auto">
            <a:xfrm>
              <a:off x="4660315" y="1816921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0E3C1B5B-AA22-044B-9286-437EBF960EE7}"/>
                </a:ext>
              </a:extLst>
            </p:cNvPr>
            <p:cNvSpPr/>
            <p:nvPr/>
          </p:nvSpPr>
          <p:spPr bwMode="auto">
            <a:xfrm>
              <a:off x="4660315" y="878304"/>
              <a:ext cx="444075" cy="217943"/>
            </a:xfrm>
            <a:prstGeom prst="rect">
              <a:avLst/>
            </a:prstGeom>
            <a:solidFill>
              <a:srgbClr val="D2D1FC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NL" sz="2800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9289783-394B-7745-8AAC-14267A356AC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780844" y="1395279"/>
              <a:ext cx="676856" cy="0"/>
            </a:xfrm>
            <a:prstGeom prst="line">
              <a:avLst/>
            </a:prstGeom>
            <a:solidFill>
              <a:srgbClr val="FFFF99"/>
            </a:solidFill>
            <a:ln w="222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8C729D3-B6FF-AC42-9751-A75A1D949A0C}"/>
                </a:ext>
              </a:extLst>
            </p:cNvPr>
            <p:cNvSpPr txBox="1"/>
            <p:nvPr/>
          </p:nvSpPr>
          <p:spPr>
            <a:xfrm>
              <a:off x="3960402" y="1442861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1DF6F37-FF82-6B46-99ED-0198F5231526}"/>
                </a:ext>
              </a:extLst>
            </p:cNvPr>
            <p:cNvSpPr txBox="1"/>
            <p:nvPr/>
          </p:nvSpPr>
          <p:spPr>
            <a:xfrm>
              <a:off x="3150976" y="872910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4F7C52B2-BE5A-9149-A1BC-2973AA39E161}"/>
                </a:ext>
              </a:extLst>
            </p:cNvPr>
            <p:cNvSpPr txBox="1"/>
            <p:nvPr/>
          </p:nvSpPr>
          <p:spPr>
            <a:xfrm>
              <a:off x="4759378" y="1596859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7468DB0-FB14-5E43-90B5-730F92CD0B5A}"/>
                </a:ext>
              </a:extLst>
            </p:cNvPr>
            <p:cNvSpPr txBox="1"/>
            <p:nvPr/>
          </p:nvSpPr>
          <p:spPr>
            <a:xfrm>
              <a:off x="3125828" y="1562493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D920AC3-5DE3-FE44-8A19-97B0D9756595}"/>
                </a:ext>
              </a:extLst>
            </p:cNvPr>
            <p:cNvSpPr txBox="1"/>
            <p:nvPr/>
          </p:nvSpPr>
          <p:spPr>
            <a:xfrm>
              <a:off x="4724644" y="887308"/>
              <a:ext cx="3706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NL" sz="2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</a:t>
              </a:r>
            </a:p>
          </p:txBody>
        </p: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4F11992-1EED-BD4F-877D-2569908FA5AE}"/>
              </a:ext>
            </a:extLst>
          </p:cNvPr>
          <p:cNvCxnSpPr>
            <a:cxnSpLocks/>
          </p:cNvCxnSpPr>
          <p:nvPr/>
        </p:nvCxnSpPr>
        <p:spPr bwMode="auto">
          <a:xfrm>
            <a:off x="6573147" y="702932"/>
            <a:ext cx="0" cy="624079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7A53321-CBE7-F346-8452-91EEF93FE80F}"/>
              </a:ext>
            </a:extLst>
          </p:cNvPr>
          <p:cNvCxnSpPr>
            <a:cxnSpLocks/>
          </p:cNvCxnSpPr>
          <p:nvPr/>
        </p:nvCxnSpPr>
        <p:spPr bwMode="auto">
          <a:xfrm>
            <a:off x="0" y="3598724"/>
            <a:ext cx="12069775" cy="0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A6A46428-8DD1-D54D-83DB-ACAF7608A47C}"/>
              </a:ext>
            </a:extLst>
          </p:cNvPr>
          <p:cNvSpPr txBox="1"/>
          <p:nvPr/>
        </p:nvSpPr>
        <p:spPr>
          <a:xfrm>
            <a:off x="9767074" y="946459"/>
            <a:ext cx="2134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gluon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B892719-032D-484C-957D-9329F860E107}"/>
              </a:ext>
            </a:extLst>
          </p:cNvPr>
          <p:cNvSpPr txBox="1"/>
          <p:nvPr/>
        </p:nvSpPr>
        <p:spPr>
          <a:xfrm>
            <a:off x="9767074" y="4127249"/>
            <a:ext cx="200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W,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Z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exchange: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CCA7DA9-63BF-FD4B-BFB1-C3208D6CFB93}"/>
              </a:ext>
            </a:extLst>
          </p:cNvPr>
          <p:cNvSpPr txBox="1"/>
          <p:nvPr/>
        </p:nvSpPr>
        <p:spPr>
          <a:xfrm>
            <a:off x="3547107" y="4006463"/>
            <a:ext cx="2221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Quantum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photon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exchange:</a:t>
            </a:r>
          </a:p>
        </p:txBody>
      </p:sp>
      <p:pic>
        <p:nvPicPr>
          <p:cNvPr id="5" name="Picture 4" descr="Richard_Feynman.jpg">
            <a:extLst>
              <a:ext uri="{FF2B5EF4-FFF2-40B4-BE49-F238E27FC236}">
                <a16:creationId xmlns:a16="http://schemas.microsoft.com/office/drawing/2014/main" id="{04A7B91A-1316-9B51-92F1-A4800E652165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55579" y="3857084"/>
            <a:ext cx="1946016" cy="2724423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E50C4F-6D5B-465B-01C4-CB9FF3570C07}"/>
              </a:ext>
            </a:extLst>
          </p:cNvPr>
          <p:cNvSpPr txBox="1"/>
          <p:nvPr/>
        </p:nvSpPr>
        <p:spPr>
          <a:xfrm>
            <a:off x="1091943" y="6205378"/>
            <a:ext cx="1943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L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Richard Feynman</a:t>
            </a:r>
          </a:p>
        </p:txBody>
      </p:sp>
    </p:spTree>
    <p:extLst>
      <p:ext uri="{BB962C8B-B14F-4D97-AF65-F5344CB8AC3E}">
        <p14:creationId xmlns:p14="http://schemas.microsoft.com/office/powerpoint/2010/main" val="1050135142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strong are the forces?</a:t>
            </a:r>
          </a:p>
        </p:txBody>
      </p:sp>
      <p:pic>
        <p:nvPicPr>
          <p:cNvPr id="9" name="Picture 8" descr="Forces_Summa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291" y="909969"/>
            <a:ext cx="8980301" cy="459791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68340" y="5547987"/>
            <a:ext cx="1903662" cy="615830"/>
          </a:xfrm>
          <a:prstGeom prst="rect">
            <a:avLst/>
          </a:prstGeom>
          <a:solidFill>
            <a:srgbClr val="3040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0.00000000000000000000000000000000000000001</a:t>
            </a:r>
            <a:endParaRPr kumimoji="0" lang="en-US" sz="1600" b="0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38842" y="5563052"/>
            <a:ext cx="1844844" cy="615830"/>
          </a:xfrm>
          <a:prstGeom prst="rect">
            <a:avLst/>
          </a:prstGeom>
          <a:solidFill>
            <a:srgbClr val="F186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0.0001</a:t>
            </a:r>
          </a:p>
        </p:txBody>
      </p:sp>
      <p:sp>
        <p:nvSpPr>
          <p:cNvPr id="10" name="Rectangle 9"/>
          <p:cNvSpPr/>
          <p:nvPr/>
        </p:nvSpPr>
        <p:spPr>
          <a:xfrm>
            <a:off x="6537159" y="5563052"/>
            <a:ext cx="2045367" cy="615830"/>
          </a:xfrm>
          <a:prstGeom prst="rect">
            <a:avLst/>
          </a:prstGeom>
          <a:solidFill>
            <a:srgbClr val="C84D2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636003" y="5563052"/>
            <a:ext cx="1920117" cy="615830"/>
          </a:xfrm>
          <a:prstGeom prst="rect">
            <a:avLst/>
          </a:prstGeom>
          <a:solidFill>
            <a:srgbClr val="17824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60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29291" y="5556815"/>
            <a:ext cx="990921" cy="6070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38704" y="5535435"/>
            <a:ext cx="1204815" cy="61582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Strength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2628391" y="3285767"/>
            <a:ext cx="1960291" cy="2885399"/>
          </a:xfrm>
          <a:prstGeom prst="line">
            <a:avLst/>
          </a:prstGeom>
          <a:solidFill>
            <a:srgbClr val="FFFF99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2688786" y="3285765"/>
            <a:ext cx="1886090" cy="2871594"/>
          </a:xfrm>
          <a:prstGeom prst="line">
            <a:avLst/>
          </a:prstGeom>
          <a:solidFill>
            <a:srgbClr val="FFFF99"/>
          </a:solidFill>
          <a:ln w="508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476012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86A59-2592-EB43-A575-4C7EA32B3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Standard Model: Particles and Forces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130CF-F8CC-534D-8489-EEB2245BD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24 april 2013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6" name="Picture 4" descr="Will we all die because of the Higgs field?">
            <a:extLst>
              <a:ext uri="{FF2B5EF4-FFF2-40B4-BE49-F238E27FC236}">
                <a16:creationId xmlns:a16="http://schemas.microsoft.com/office/drawing/2014/main" id="{C04D3909-83C2-5447-A36F-3E5C16201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853" y="1708132"/>
            <a:ext cx="4577172" cy="4005025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314EE2-337F-BE4A-A269-DCE28BEA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94" y="1343754"/>
            <a:ext cx="4984836" cy="4522157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1008591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MLagrangia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922" y="855957"/>
            <a:ext cx="3382851" cy="5826021"/>
          </a:xfrm>
          <a:prstGeom prst="rect">
            <a:avLst/>
          </a:prstGeom>
        </p:spPr>
      </p:pic>
      <p:pic>
        <p:nvPicPr>
          <p:cNvPr id="10" name="Picture 9" descr="JohnElli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567" y="1398813"/>
            <a:ext cx="4756729" cy="4756729"/>
          </a:xfrm>
          <a:prstGeom prst="rect">
            <a:avLst/>
          </a:prstGeom>
        </p:spPr>
      </p:pic>
      <p:sp>
        <p:nvSpPr>
          <p:cNvPr id="857093" name="Rectangle 5"/>
          <p:cNvSpPr>
            <a:spLocks noChangeArrowheads="1"/>
          </p:cNvSpPr>
          <p:nvPr/>
        </p:nvSpPr>
        <p:spPr bwMode="auto">
          <a:xfrm>
            <a:off x="1676400" y="152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Standard Model: Theory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79" y="514351"/>
            <a:ext cx="1724275" cy="2446965"/>
          </a:xfrm>
          <a:prstGeom prst="rect">
            <a:avLst/>
          </a:prstGeom>
          <a:noFill/>
          <a:ln w="28575" cmpd="sng">
            <a:noFill/>
          </a:ln>
        </p:spPr>
      </p:pic>
      <p:pic>
        <p:nvPicPr>
          <p:cNvPr id="6" name="Picture 5" descr="PeterVanStraaten3.jpg">
            <a:extLst>
              <a:ext uri="{FF2B5EF4-FFF2-40B4-BE49-F238E27FC236}">
                <a16:creationId xmlns:a16="http://schemas.microsoft.com/office/drawing/2014/main" id="{0FC2E8FB-18A0-6B08-DE92-28BF9A3E87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027" y="1223925"/>
            <a:ext cx="3921794" cy="510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4623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ubble Ultra Deep Field">
            <a:extLst>
              <a:ext uri="{FF2B5EF4-FFF2-40B4-BE49-F238E27FC236}">
                <a16:creationId xmlns:a16="http://schemas.microsoft.com/office/drawing/2014/main" id="{0EEA5A4F-AEB4-1269-0F97-7535C1B5A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598021"/>
            <a:ext cx="12192000" cy="12175066"/>
          </a:xfrm>
          <a:prstGeom prst="rect">
            <a:avLst/>
          </a:prstGeom>
          <a:noFill/>
        </p:spPr>
      </p:pic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3605" y="1897801"/>
            <a:ext cx="3800399" cy="3044037"/>
          </a:xfrm>
          <a:prstGeom prst="rect">
            <a:avLst/>
          </a:prstGeom>
          <a:noFill/>
        </p:spPr>
      </p:pic>
      <p:sp>
        <p:nvSpPr>
          <p:cNvPr id="11" name="Oval 10"/>
          <p:cNvSpPr/>
          <p:nvPr/>
        </p:nvSpPr>
        <p:spPr bwMode="auto">
          <a:xfrm>
            <a:off x="2495199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2322518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9804" y="1374964"/>
            <a:ext cx="2716676" cy="3855309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Model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80998" y="904032"/>
            <a:ext cx="1813206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Th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e formula”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6072" y="900022"/>
            <a:ext cx="266087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“The building blocks”</a:t>
            </a:r>
          </a:p>
        </p:txBody>
      </p:sp>
    </p:spTree>
    <p:extLst>
      <p:ext uri="{BB962C8B-B14F-4D97-AF65-F5344CB8AC3E}">
        <p14:creationId xmlns:p14="http://schemas.microsoft.com/office/powerpoint/2010/main" val="974686259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ubble Ultra Deep Field">
            <a:extLst>
              <a:ext uri="{FF2B5EF4-FFF2-40B4-BE49-F238E27FC236}">
                <a16:creationId xmlns:a16="http://schemas.microsoft.com/office/drawing/2014/main" id="{45142F95-9CE6-90FE-498E-A9ACA778B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598021"/>
            <a:ext cx="12192000" cy="12175066"/>
          </a:xfrm>
          <a:prstGeom prst="rect">
            <a:avLst/>
          </a:prstGeom>
          <a:noFill/>
        </p:spPr>
      </p:pic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3605" y="1897801"/>
            <a:ext cx="3800399" cy="3044037"/>
          </a:xfrm>
          <a:prstGeom prst="rect">
            <a:avLst/>
          </a:prstGeom>
          <a:noFill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0902" y="5578354"/>
            <a:ext cx="526919" cy="526920"/>
          </a:xfrm>
          <a:prstGeom prst="rect">
            <a:avLst/>
          </a:prstGeom>
          <a:effectLst>
            <a:glow rad="596900">
              <a:srgbClr val="FF0000">
                <a:alpha val="61000"/>
              </a:srgbClr>
            </a:glow>
          </a:effectLst>
        </p:spPr>
      </p:pic>
      <p:sp>
        <p:nvSpPr>
          <p:cNvPr id="11" name="Oval 10"/>
          <p:cNvSpPr/>
          <p:nvPr/>
        </p:nvSpPr>
        <p:spPr bwMode="auto">
          <a:xfrm>
            <a:off x="2495199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2322518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9804" y="1374964"/>
            <a:ext cx="2716676" cy="3855309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Model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80998" y="904032"/>
            <a:ext cx="1813206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The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 formula”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6072" y="900022"/>
            <a:ext cx="266087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The building blocks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”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073900" y="2683402"/>
            <a:ext cx="1543201" cy="47906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8475101" y="2546528"/>
            <a:ext cx="1350301" cy="13687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778411" y="1553771"/>
            <a:ext cx="5418667" cy="1130872"/>
          </a:xfrm>
          <a:custGeom>
            <a:avLst/>
            <a:gdLst>
              <a:gd name="connsiteX0" fmla="*/ 0 w 5654751"/>
              <a:gd name="connsiteY0" fmla="*/ 1487037 h 1490967"/>
              <a:gd name="connsiteX1" fmla="*/ 2000728 w 5654751"/>
              <a:gd name="connsiteY1" fmla="*/ 1259413 h 1490967"/>
              <a:gd name="connsiteX2" fmla="*/ 3031042 w 5654751"/>
              <a:gd name="connsiteY2" fmla="*/ 1493 h 1490967"/>
              <a:gd name="connsiteX3" fmla="*/ 5654751 w 5654751"/>
              <a:gd name="connsiteY3" fmla="*/ 983869 h 1490967"/>
              <a:gd name="connsiteX0" fmla="*/ 0 w 5690692"/>
              <a:gd name="connsiteY0" fmla="*/ 1522978 h 1524926"/>
              <a:gd name="connsiteX1" fmla="*/ 2036669 w 5690692"/>
              <a:gd name="connsiteY1" fmla="*/ 1259413 h 1524926"/>
              <a:gd name="connsiteX2" fmla="*/ 3066983 w 5690692"/>
              <a:gd name="connsiteY2" fmla="*/ 1493 h 1524926"/>
              <a:gd name="connsiteX3" fmla="*/ 5690692 w 5690692"/>
              <a:gd name="connsiteY3" fmla="*/ 983869 h 1524926"/>
              <a:gd name="connsiteX0" fmla="*/ 0 w 5690692"/>
              <a:gd name="connsiteY0" fmla="*/ 1522978 h 1522978"/>
              <a:gd name="connsiteX1" fmla="*/ 2036669 w 5690692"/>
              <a:gd name="connsiteY1" fmla="*/ 1259413 h 1522978"/>
              <a:gd name="connsiteX2" fmla="*/ 3066983 w 5690692"/>
              <a:gd name="connsiteY2" fmla="*/ 1493 h 1522978"/>
              <a:gd name="connsiteX3" fmla="*/ 5690692 w 5690692"/>
              <a:gd name="connsiteY3" fmla="*/ 983869 h 1522978"/>
              <a:gd name="connsiteX0" fmla="*/ 0 w 5690692"/>
              <a:gd name="connsiteY0" fmla="*/ 1522964 h 1522964"/>
              <a:gd name="connsiteX1" fmla="*/ 2156473 w 5690692"/>
              <a:gd name="connsiteY1" fmla="*/ 780191 h 1522964"/>
              <a:gd name="connsiteX2" fmla="*/ 3066983 w 5690692"/>
              <a:gd name="connsiteY2" fmla="*/ 1479 h 1522964"/>
              <a:gd name="connsiteX3" fmla="*/ 5690692 w 5690692"/>
              <a:gd name="connsiteY3" fmla="*/ 983855 h 1522964"/>
              <a:gd name="connsiteX0" fmla="*/ 0 w 5690692"/>
              <a:gd name="connsiteY0" fmla="*/ 1521485 h 1521485"/>
              <a:gd name="connsiteX1" fmla="*/ 3066983 w 5690692"/>
              <a:gd name="connsiteY1" fmla="*/ 0 h 1521485"/>
              <a:gd name="connsiteX2" fmla="*/ 5690692 w 5690692"/>
              <a:gd name="connsiteY2" fmla="*/ 982376 h 1521485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9717 h 1259717"/>
              <a:gd name="connsiteX1" fmla="*/ 2971140 w 5690692"/>
              <a:gd name="connsiteY1" fmla="*/ 1797 h 1259717"/>
              <a:gd name="connsiteX2" fmla="*/ 5690692 w 5690692"/>
              <a:gd name="connsiteY2" fmla="*/ 720608 h 1259717"/>
              <a:gd name="connsiteX0" fmla="*/ 0 w 5697087"/>
              <a:gd name="connsiteY0" fmla="*/ 1286301 h 1286301"/>
              <a:gd name="connsiteX1" fmla="*/ 2971140 w 5697087"/>
              <a:gd name="connsiteY1" fmla="*/ 28381 h 1286301"/>
              <a:gd name="connsiteX2" fmla="*/ 5391182 w 5697087"/>
              <a:gd name="connsiteY2" fmla="*/ 435706 h 1286301"/>
              <a:gd name="connsiteX3" fmla="*/ 5690692 w 5697087"/>
              <a:gd name="connsiteY3" fmla="*/ 747192 h 1286301"/>
              <a:gd name="connsiteX0" fmla="*/ 0 w 5690692"/>
              <a:gd name="connsiteY0" fmla="*/ 1266302 h 1266302"/>
              <a:gd name="connsiteX1" fmla="*/ 2971140 w 5690692"/>
              <a:gd name="connsiteY1" fmla="*/ 8382 h 1266302"/>
              <a:gd name="connsiteX2" fmla="*/ 5690692 w 5690692"/>
              <a:gd name="connsiteY2" fmla="*/ 727193 h 1266302"/>
              <a:gd name="connsiteX0" fmla="*/ 0 w 5690692"/>
              <a:gd name="connsiteY0" fmla="*/ 1273324 h 1273324"/>
              <a:gd name="connsiteX1" fmla="*/ 2971140 w 5690692"/>
              <a:gd name="connsiteY1" fmla="*/ 15404 h 1273324"/>
              <a:gd name="connsiteX2" fmla="*/ 5690692 w 5690692"/>
              <a:gd name="connsiteY2" fmla="*/ 734215 h 1273324"/>
              <a:gd name="connsiteX0" fmla="*/ 0 w 6421497"/>
              <a:gd name="connsiteY0" fmla="*/ 1259142 h 1259142"/>
              <a:gd name="connsiteX1" fmla="*/ 2971140 w 6421497"/>
              <a:gd name="connsiteY1" fmla="*/ 1222 h 1259142"/>
              <a:gd name="connsiteX2" fmla="*/ 6421497 w 6421497"/>
              <a:gd name="connsiteY2" fmla="*/ 1067459 h 1259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421497" h="1259142">
                <a:moveTo>
                  <a:pt x="0" y="1259142"/>
                </a:moveTo>
                <a:cubicBezTo>
                  <a:pt x="267563" y="415038"/>
                  <a:pt x="1900891" y="33169"/>
                  <a:pt x="2971140" y="1222"/>
                </a:cubicBezTo>
                <a:cubicBezTo>
                  <a:pt x="4041389" y="-30725"/>
                  <a:pt x="6202356" y="570281"/>
                  <a:pt x="6421497" y="1067459"/>
                </a:cubicBezTo>
              </a:path>
            </a:pathLst>
          </a:custGeom>
          <a:ln w="38100" cmpd="sng">
            <a:solidFill>
              <a:srgbClr val="FF0000"/>
            </a:solidFill>
            <a:prstDash val="sysDash"/>
            <a:headEnd type="none"/>
            <a:tailEnd type="triangle"/>
          </a:ln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01273" y="3915277"/>
            <a:ext cx="2431388" cy="757076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Quantum </a:t>
            </a:r>
            <a:r>
              <a:rPr lang="en-US" sz="2200" i="1" dirty="0">
                <a:solidFill>
                  <a:srgbClr val="FF0000"/>
                </a:solidFill>
                <a:latin typeface="Tahoma"/>
                <a:cs typeface="Helvetica Neue Medium"/>
              </a:rPr>
              <a:t>particles</a:t>
            </a:r>
            <a:b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</a:br>
            <a:r>
              <a:rPr lang="en-US" sz="2200" i="1" dirty="0">
                <a:solidFill>
                  <a:srgbClr val="FF0000"/>
                </a:solidFill>
                <a:latin typeface="Tahoma"/>
                <a:cs typeface="Helvetica Neue Medium"/>
              </a:rPr>
              <a:t>of the forces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Helvetica Neue Medium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1101" y="5220802"/>
            <a:ext cx="450100" cy="383552"/>
          </a:xfrm>
          <a:prstGeom prst="ellipse">
            <a:avLst/>
          </a:prstGeom>
          <a:ln>
            <a:solidFill>
              <a:schemeClr val="bg1"/>
            </a:solidFill>
          </a:ln>
          <a:effectLst>
            <a:glow rad="596900">
              <a:srgbClr val="FF0000">
                <a:alpha val="61000"/>
              </a:srgbClr>
            </a:glow>
          </a:effectLst>
        </p:spPr>
      </p:pic>
      <p:pic>
        <p:nvPicPr>
          <p:cNvPr id="19" name="Picture 10" descr="atom_model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327" t="19048" r="18367" b="15646"/>
          <a:stretch>
            <a:fillRect/>
          </a:stretch>
        </p:blipFill>
        <p:spPr bwMode="auto">
          <a:xfrm>
            <a:off x="8144295" y="5284025"/>
            <a:ext cx="395107" cy="395107"/>
          </a:xfrm>
          <a:prstGeom prst="rect">
            <a:avLst/>
          </a:prstGeom>
          <a:noFill/>
          <a:ln>
            <a:noFill/>
          </a:ln>
          <a:effectLst>
            <a:glow rad="596900">
              <a:srgbClr val="FF0000">
                <a:alpha val="61000"/>
              </a:srgbClr>
            </a:glo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827534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fnwi_cirkel_h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2414" y="1"/>
            <a:ext cx="8382000" cy="690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Text Box 3"/>
          <p:cNvSpPr txBox="1">
            <a:spLocks noChangeArrowheads="1"/>
          </p:cNvSpPr>
          <p:nvPr/>
        </p:nvSpPr>
        <p:spPr bwMode="auto">
          <a:xfrm>
            <a:off x="1813635" y="609601"/>
            <a:ext cx="18583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Verdana" pitchFamily="-105" charset="0"/>
                <a:ea typeface="+mn-ea"/>
                <a:cs typeface="+mn-cs"/>
              </a:rPr>
              <a:t>Astronomy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Verdana" pitchFamily="-105" charset="0"/>
              <a:ea typeface="+mn-ea"/>
              <a:cs typeface="+mn-cs"/>
            </a:endParaRPr>
          </a:p>
        </p:txBody>
      </p:sp>
      <p:sp>
        <p:nvSpPr>
          <p:cNvPr id="144388" name="Text Box 4"/>
          <p:cNvSpPr txBox="1">
            <a:spLocks noChangeArrowheads="1"/>
          </p:cNvSpPr>
          <p:nvPr/>
        </p:nvSpPr>
        <p:spPr bwMode="auto">
          <a:xfrm>
            <a:off x="8175370" y="504849"/>
            <a:ext cx="163665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nl-NL" sz="2400" dirty="0" err="1">
                <a:solidFill>
                  <a:srgbClr val="00FFFF"/>
                </a:solidFill>
                <a:latin typeface="Verdana" pitchFamily="-105" charset="0"/>
              </a:rPr>
              <a:t>Particle</a:t>
            </a:r>
            <a:r>
              <a:rPr lang="nl-NL" sz="2400" dirty="0">
                <a:solidFill>
                  <a:srgbClr val="00FFFF"/>
                </a:solidFill>
                <a:latin typeface="Verdana" pitchFamily="-105" charset="0"/>
              </a:rPr>
              <a:t>- </a:t>
            </a:r>
            <a:r>
              <a:rPr lang="nl-NL" sz="2400" dirty="0" err="1">
                <a:solidFill>
                  <a:srgbClr val="00FFFF"/>
                </a:solidFill>
                <a:latin typeface="Verdana" pitchFamily="-105" charset="0"/>
              </a:rPr>
              <a:t>Physics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Verdana" pitchFamily="-105" charset="0"/>
              <a:ea typeface="+mn-ea"/>
              <a:cs typeface="+mn-cs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57EAEDF-9306-C614-F07B-E21F323AA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1346" y="1814965"/>
            <a:ext cx="8009307" cy="2228397"/>
          </a:xfrm>
          <a:solidFill>
            <a:schemeClr val="tx1">
              <a:alpha val="50000"/>
            </a:schemeClr>
          </a:solidFill>
          <a:ln w="12700">
            <a:solidFill>
              <a:schemeClr val="bg1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NL" u="sng" dirty="0">
                <a:solidFill>
                  <a:schemeClr val="bg1"/>
                </a:solidFill>
              </a:rPr>
              <a:t>Lecture 9: The Standard Model and Antimatter</a:t>
            </a:r>
          </a:p>
          <a:p>
            <a:pPr marL="0" indent="0">
              <a:buNone/>
            </a:pPr>
            <a:r>
              <a:rPr lang="en-NL" dirty="0">
                <a:solidFill>
                  <a:schemeClr val="bg1"/>
                </a:solidFill>
              </a:rPr>
              <a:t>1: Elementary Particles</a:t>
            </a:r>
          </a:p>
          <a:p>
            <a:pPr marL="0" indent="0">
              <a:buNone/>
            </a:pPr>
            <a:r>
              <a:rPr lang="en-NL" dirty="0">
                <a:solidFill>
                  <a:schemeClr val="bg1"/>
                </a:solidFill>
              </a:rPr>
              <a:t>2: Antimatter and the Big Bang</a:t>
            </a:r>
          </a:p>
          <a:p>
            <a:pPr marL="0" indent="0">
              <a:buNone/>
            </a:pPr>
            <a:r>
              <a:rPr lang="en-NL" dirty="0">
                <a:solidFill>
                  <a:schemeClr val="bg1"/>
                </a:solidFill>
              </a:rPr>
              <a:t>3: Forces and the Standard Model</a:t>
            </a:r>
          </a:p>
        </p:txBody>
      </p:sp>
    </p:spTree>
    <p:extLst>
      <p:ext uri="{BB962C8B-B14F-4D97-AF65-F5344CB8AC3E}">
        <p14:creationId xmlns:p14="http://schemas.microsoft.com/office/powerpoint/2010/main" val="35095501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ubble Ultra Deep Field">
            <a:extLst>
              <a:ext uri="{FF2B5EF4-FFF2-40B4-BE49-F238E27FC236}">
                <a16:creationId xmlns:a16="http://schemas.microsoft.com/office/drawing/2014/main" id="{3E6F2E82-954C-E9A2-2D8F-D9E5D8BC9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598021"/>
            <a:ext cx="12192000" cy="12175066"/>
          </a:xfrm>
          <a:prstGeom prst="rect">
            <a:avLst/>
          </a:prstGeom>
          <a:noFill/>
        </p:spPr>
      </p:pic>
      <p:sp>
        <p:nvSpPr>
          <p:cNvPr id="17" name="Oval 16"/>
          <p:cNvSpPr/>
          <p:nvPr/>
        </p:nvSpPr>
        <p:spPr bwMode="auto">
          <a:xfrm>
            <a:off x="2495199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2322518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Model</a:t>
            </a:r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3605" y="1897801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80998" y="904032"/>
            <a:ext cx="1813206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“The 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formul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a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6072" y="900022"/>
            <a:ext cx="266087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“The building blocks”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138199" y="3094027"/>
            <a:ext cx="1543201" cy="479062"/>
          </a:xfrm>
          <a:prstGeom prst="rect">
            <a:avLst/>
          </a:prstGeom>
          <a:noFill/>
          <a:ln w="38100" cap="flat" cmpd="sng" algn="ctr">
            <a:solidFill>
              <a:srgbClr val="10C7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6353201" y="1793718"/>
            <a:ext cx="1543201" cy="3216559"/>
          </a:xfrm>
          <a:prstGeom prst="rect">
            <a:avLst/>
          </a:prstGeom>
          <a:noFill/>
          <a:ln w="38100" cap="flat" cmpd="sng" algn="ctr">
            <a:solidFill>
              <a:srgbClr val="10C7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828956" y="1781805"/>
            <a:ext cx="2524244" cy="1306963"/>
          </a:xfrm>
          <a:custGeom>
            <a:avLst/>
            <a:gdLst>
              <a:gd name="connsiteX0" fmla="*/ 0 w 5654751"/>
              <a:gd name="connsiteY0" fmla="*/ 1487037 h 1490967"/>
              <a:gd name="connsiteX1" fmla="*/ 2000728 w 5654751"/>
              <a:gd name="connsiteY1" fmla="*/ 1259413 h 1490967"/>
              <a:gd name="connsiteX2" fmla="*/ 3031042 w 5654751"/>
              <a:gd name="connsiteY2" fmla="*/ 1493 h 1490967"/>
              <a:gd name="connsiteX3" fmla="*/ 5654751 w 5654751"/>
              <a:gd name="connsiteY3" fmla="*/ 983869 h 1490967"/>
              <a:gd name="connsiteX0" fmla="*/ 0 w 5690692"/>
              <a:gd name="connsiteY0" fmla="*/ 1522978 h 1524926"/>
              <a:gd name="connsiteX1" fmla="*/ 2036669 w 5690692"/>
              <a:gd name="connsiteY1" fmla="*/ 1259413 h 1524926"/>
              <a:gd name="connsiteX2" fmla="*/ 3066983 w 5690692"/>
              <a:gd name="connsiteY2" fmla="*/ 1493 h 1524926"/>
              <a:gd name="connsiteX3" fmla="*/ 5690692 w 5690692"/>
              <a:gd name="connsiteY3" fmla="*/ 983869 h 1524926"/>
              <a:gd name="connsiteX0" fmla="*/ 0 w 5690692"/>
              <a:gd name="connsiteY0" fmla="*/ 1522978 h 1522978"/>
              <a:gd name="connsiteX1" fmla="*/ 2036669 w 5690692"/>
              <a:gd name="connsiteY1" fmla="*/ 1259413 h 1522978"/>
              <a:gd name="connsiteX2" fmla="*/ 3066983 w 5690692"/>
              <a:gd name="connsiteY2" fmla="*/ 1493 h 1522978"/>
              <a:gd name="connsiteX3" fmla="*/ 5690692 w 5690692"/>
              <a:gd name="connsiteY3" fmla="*/ 983869 h 1522978"/>
              <a:gd name="connsiteX0" fmla="*/ 0 w 5690692"/>
              <a:gd name="connsiteY0" fmla="*/ 1522964 h 1522964"/>
              <a:gd name="connsiteX1" fmla="*/ 2156473 w 5690692"/>
              <a:gd name="connsiteY1" fmla="*/ 780191 h 1522964"/>
              <a:gd name="connsiteX2" fmla="*/ 3066983 w 5690692"/>
              <a:gd name="connsiteY2" fmla="*/ 1479 h 1522964"/>
              <a:gd name="connsiteX3" fmla="*/ 5690692 w 5690692"/>
              <a:gd name="connsiteY3" fmla="*/ 983855 h 1522964"/>
              <a:gd name="connsiteX0" fmla="*/ 0 w 5690692"/>
              <a:gd name="connsiteY0" fmla="*/ 1521485 h 1521485"/>
              <a:gd name="connsiteX1" fmla="*/ 3066983 w 5690692"/>
              <a:gd name="connsiteY1" fmla="*/ 0 h 1521485"/>
              <a:gd name="connsiteX2" fmla="*/ 5690692 w 5690692"/>
              <a:gd name="connsiteY2" fmla="*/ 982376 h 1521485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7920 h 1257920"/>
              <a:gd name="connsiteX1" fmla="*/ 2971140 w 5690692"/>
              <a:gd name="connsiteY1" fmla="*/ 0 h 1257920"/>
              <a:gd name="connsiteX2" fmla="*/ 5690692 w 5690692"/>
              <a:gd name="connsiteY2" fmla="*/ 718811 h 1257920"/>
              <a:gd name="connsiteX0" fmla="*/ 0 w 5690692"/>
              <a:gd name="connsiteY0" fmla="*/ 1259717 h 1259717"/>
              <a:gd name="connsiteX1" fmla="*/ 2971140 w 5690692"/>
              <a:gd name="connsiteY1" fmla="*/ 1797 h 1259717"/>
              <a:gd name="connsiteX2" fmla="*/ 5690692 w 5690692"/>
              <a:gd name="connsiteY2" fmla="*/ 720608 h 1259717"/>
              <a:gd name="connsiteX0" fmla="*/ 0 w 5697087"/>
              <a:gd name="connsiteY0" fmla="*/ 1286301 h 1286301"/>
              <a:gd name="connsiteX1" fmla="*/ 2971140 w 5697087"/>
              <a:gd name="connsiteY1" fmla="*/ 28381 h 1286301"/>
              <a:gd name="connsiteX2" fmla="*/ 5391182 w 5697087"/>
              <a:gd name="connsiteY2" fmla="*/ 435706 h 1286301"/>
              <a:gd name="connsiteX3" fmla="*/ 5690692 w 5697087"/>
              <a:gd name="connsiteY3" fmla="*/ 747192 h 1286301"/>
              <a:gd name="connsiteX0" fmla="*/ 0 w 5690692"/>
              <a:gd name="connsiteY0" fmla="*/ 1266302 h 1266302"/>
              <a:gd name="connsiteX1" fmla="*/ 2971140 w 5690692"/>
              <a:gd name="connsiteY1" fmla="*/ 8382 h 1266302"/>
              <a:gd name="connsiteX2" fmla="*/ 5690692 w 5690692"/>
              <a:gd name="connsiteY2" fmla="*/ 727193 h 1266302"/>
              <a:gd name="connsiteX0" fmla="*/ 0 w 5690692"/>
              <a:gd name="connsiteY0" fmla="*/ 1273324 h 1273324"/>
              <a:gd name="connsiteX1" fmla="*/ 2971140 w 5690692"/>
              <a:gd name="connsiteY1" fmla="*/ 15404 h 1273324"/>
              <a:gd name="connsiteX2" fmla="*/ 5690692 w 5690692"/>
              <a:gd name="connsiteY2" fmla="*/ 734215 h 1273324"/>
              <a:gd name="connsiteX0" fmla="*/ 0 w 6421497"/>
              <a:gd name="connsiteY0" fmla="*/ 1259142 h 1259142"/>
              <a:gd name="connsiteX1" fmla="*/ 2971140 w 6421497"/>
              <a:gd name="connsiteY1" fmla="*/ 1222 h 1259142"/>
              <a:gd name="connsiteX2" fmla="*/ 6421497 w 6421497"/>
              <a:gd name="connsiteY2" fmla="*/ 1067459 h 1259142"/>
              <a:gd name="connsiteX0" fmla="*/ 0 w 6326329"/>
              <a:gd name="connsiteY0" fmla="*/ 6538494 h 6538495"/>
              <a:gd name="connsiteX1" fmla="*/ 2875972 w 6326329"/>
              <a:gd name="connsiteY1" fmla="*/ 272254 h 6538495"/>
              <a:gd name="connsiteX2" fmla="*/ 6326329 w 6326329"/>
              <a:gd name="connsiteY2" fmla="*/ 1338491 h 6538495"/>
              <a:gd name="connsiteX0" fmla="*/ 0 w 6326329"/>
              <a:gd name="connsiteY0" fmla="*/ 6538494 h 6538495"/>
              <a:gd name="connsiteX1" fmla="*/ 2875972 w 6326329"/>
              <a:gd name="connsiteY1" fmla="*/ 272254 h 6538495"/>
              <a:gd name="connsiteX2" fmla="*/ 6326329 w 6326329"/>
              <a:gd name="connsiteY2" fmla="*/ 1338491 h 6538495"/>
              <a:gd name="connsiteX0" fmla="*/ 0 w 6326329"/>
              <a:gd name="connsiteY0" fmla="*/ 5782259 h 5782260"/>
              <a:gd name="connsiteX1" fmla="*/ 1467484 w 6326329"/>
              <a:gd name="connsiteY1" fmla="*/ 482536 h 5782260"/>
              <a:gd name="connsiteX2" fmla="*/ 6326329 w 6326329"/>
              <a:gd name="connsiteY2" fmla="*/ 582256 h 5782260"/>
              <a:gd name="connsiteX0" fmla="*/ 0 w 4898808"/>
              <a:gd name="connsiteY0" fmla="*/ 5336401 h 5336402"/>
              <a:gd name="connsiteX1" fmla="*/ 1467484 w 4898808"/>
              <a:gd name="connsiteY1" fmla="*/ 36678 h 5336402"/>
              <a:gd name="connsiteX2" fmla="*/ 4898808 w 4898808"/>
              <a:gd name="connsiteY2" fmla="*/ 2992023 h 5336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98808" h="5336402">
                <a:moveTo>
                  <a:pt x="0" y="5336401"/>
                </a:moveTo>
                <a:cubicBezTo>
                  <a:pt x="20126" y="3481842"/>
                  <a:pt x="651016" y="427408"/>
                  <a:pt x="1467484" y="36678"/>
                </a:cubicBezTo>
                <a:cubicBezTo>
                  <a:pt x="2283952" y="-354052"/>
                  <a:pt x="4679667" y="2494845"/>
                  <a:pt x="4898808" y="2992023"/>
                </a:cubicBezTo>
              </a:path>
            </a:pathLst>
          </a:custGeom>
          <a:ln w="38100" cmpd="sng">
            <a:solidFill>
              <a:srgbClr val="10C7FF"/>
            </a:solidFill>
            <a:prstDash val="sysDash"/>
            <a:headEnd type="none"/>
            <a:tailEnd type="triangle"/>
          </a:ln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72205" y="5010276"/>
            <a:ext cx="2259034" cy="449299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dirty="0">
                <a:solidFill>
                  <a:srgbClr val="10C7FF"/>
                </a:solidFill>
                <a:latin typeface="Tahoma"/>
                <a:cs typeface="Helvetica Neue Medium"/>
              </a:rPr>
              <a:t>Matter particles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10C7FF"/>
              </a:solidFill>
              <a:effectLst/>
              <a:uLnTx/>
              <a:uFillTx/>
              <a:latin typeface="Tahoma"/>
              <a:ea typeface="+mn-ea"/>
              <a:cs typeface="Helvetica Neue Medium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4300" y="4873400"/>
            <a:ext cx="1478901" cy="1390250"/>
          </a:xfrm>
          <a:prstGeom prst="rect">
            <a:avLst/>
          </a:prstGeom>
          <a:effectLst>
            <a:glow rad="533400">
              <a:srgbClr val="10C7FF">
                <a:alpha val="57000"/>
              </a:srgbClr>
            </a:glow>
          </a:effectLst>
        </p:spPr>
      </p:pic>
      <p:pic>
        <p:nvPicPr>
          <p:cNvPr id="1026" name="Picture 2" descr="Paul Dirac - Wikipedia">
            <a:extLst>
              <a:ext uri="{FF2B5EF4-FFF2-40B4-BE49-F238E27FC236}">
                <a16:creationId xmlns:a16="http://schemas.microsoft.com/office/drawing/2014/main" id="{85F999C3-40A5-3897-32EA-D1C3DC4007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57"/>
          <a:stretch/>
        </p:blipFill>
        <p:spPr bwMode="auto">
          <a:xfrm>
            <a:off x="820015" y="2280991"/>
            <a:ext cx="1391028" cy="1631007"/>
          </a:xfrm>
          <a:prstGeom prst="rect">
            <a:avLst/>
          </a:prstGeom>
          <a:noFill/>
          <a:ln w="12700">
            <a:solidFill>
              <a:srgbClr val="10C7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6152F3-5110-443F-ACF0-7B0D7195BE9A}"/>
              </a:ext>
            </a:extLst>
          </p:cNvPr>
          <p:cNvSpPr txBox="1"/>
          <p:nvPr/>
        </p:nvSpPr>
        <p:spPr>
          <a:xfrm>
            <a:off x="703364" y="3957039"/>
            <a:ext cx="1843046" cy="757088"/>
          </a:xfrm>
          <a:prstGeom prst="rect">
            <a:avLst/>
          </a:prstGeom>
          <a:noFill/>
          <a:ln>
            <a:noFill/>
          </a:ln>
          <a:effectLst>
            <a:glow>
              <a:schemeClr val="bg1"/>
            </a:glow>
          </a:effectLst>
        </p:spPr>
        <p:txBody>
          <a:bodyPr wrap="squar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10C7FF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1928:</a:t>
            </a:r>
            <a:r>
              <a:rPr lang="en-US" sz="2200" i="1" dirty="0">
                <a:solidFill>
                  <a:srgbClr val="10C7FF"/>
                </a:solidFill>
                <a:latin typeface="Tahoma"/>
                <a:cs typeface="Helvetica Neue Medium"/>
              </a:rPr>
              <a:t> Dirac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200" i="1" dirty="0">
                <a:solidFill>
                  <a:srgbClr val="10C7FF"/>
                </a:solidFill>
                <a:latin typeface="Tahoma"/>
                <a:cs typeface="Helvetica Neue Medium"/>
              </a:rPr>
              <a:t>equation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srgbClr val="10C7FF"/>
              </a:solidFill>
              <a:effectLst/>
              <a:uLnTx/>
              <a:uFillTx/>
              <a:latin typeface="Tahoma"/>
              <a:ea typeface="+mn-ea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41056974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ubble Ultra Deep Field">
            <a:extLst>
              <a:ext uri="{FF2B5EF4-FFF2-40B4-BE49-F238E27FC236}">
                <a16:creationId xmlns:a16="http://schemas.microsoft.com/office/drawing/2014/main" id="{6CB64786-B6BA-6DE5-FB45-C05729377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598021"/>
            <a:ext cx="12192000" cy="12175066"/>
          </a:xfrm>
          <a:prstGeom prst="rect">
            <a:avLst/>
          </a:prstGeom>
          <a:noFill/>
        </p:spPr>
      </p:pic>
      <p:sp>
        <p:nvSpPr>
          <p:cNvPr id="15" name="Oval 14"/>
          <p:cNvSpPr/>
          <p:nvPr/>
        </p:nvSpPr>
        <p:spPr bwMode="auto">
          <a:xfrm>
            <a:off x="2495199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2322518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Model</a:t>
            </a:r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3605" y="1897801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80998" y="904032"/>
            <a:ext cx="1813206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The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 formula”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6072" y="900022"/>
            <a:ext cx="266087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The building blocks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”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138199" y="3922012"/>
            <a:ext cx="1543201" cy="344312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60702" y="3983714"/>
            <a:ext cx="2707299" cy="757076"/>
          </a:xfrm>
          <a:prstGeom prst="rect">
            <a:avLst/>
          </a:prstGeom>
          <a:noFill/>
          <a:ln>
            <a:noFill/>
          </a:ln>
        </p:spPr>
        <p:txBody>
          <a:bodyPr wrap="squar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200" i="1" dirty="0">
                <a:solidFill>
                  <a:srgbClr val="FFFF00"/>
                </a:solidFill>
                <a:latin typeface="Tahoma"/>
                <a:cs typeface="Helvetica Neue Medium"/>
              </a:rPr>
              <a:t>The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 ‘Higgs’ </a:t>
            </a:r>
            <a:r>
              <a:rPr lang="en-US" sz="2200" i="1" dirty="0">
                <a:solidFill>
                  <a:srgbClr val="FFFF00"/>
                </a:solidFill>
                <a:latin typeface="Tahoma"/>
                <a:cs typeface="Helvetica Neue Medium"/>
              </a:rPr>
              <a:t>fie</a:t>
            </a:r>
            <a:r>
              <a:rPr kumimoji="0" lang="en-US" sz="22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ld</a:t>
            </a:r>
            <a:b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</a:br>
            <a:r>
              <a:rPr lang="en-US" sz="2200" i="1" dirty="0">
                <a:solidFill>
                  <a:srgbClr val="FFFF00"/>
                </a:solidFill>
                <a:latin typeface="Tahoma"/>
                <a:cs typeface="Helvetica Neue Medium"/>
              </a:rPr>
              <a:t>fills the vacuum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 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elvetica Neue Medium"/>
              <a:ea typeface="+mn-ea"/>
              <a:cs typeface="Helvetica Neue Medium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7743938" y="2957152"/>
            <a:ext cx="900200" cy="889686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14" name="Straight Arrow Connector 13"/>
          <p:cNvCxnSpPr>
            <a:stCxn id="13" idx="3"/>
            <a:endCxn id="11" idx="2"/>
          </p:cNvCxnSpPr>
          <p:nvPr/>
        </p:nvCxnSpPr>
        <p:spPr bwMode="auto">
          <a:xfrm flipV="1">
            <a:off x="4681401" y="3401998"/>
            <a:ext cx="3062539" cy="69217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6453056" y="5405552"/>
            <a:ext cx="3946004" cy="1095642"/>
          </a:xfrm>
          <a:prstGeom prst="rect">
            <a:avLst/>
          </a:prstGeom>
          <a:noFill/>
          <a:ln>
            <a:noFill/>
          </a:ln>
          <a:effectLst>
            <a:glow>
              <a:schemeClr val="bg1"/>
            </a:glow>
          </a:effectLst>
        </p:spPr>
        <p:txBody>
          <a:bodyPr wrap="squar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1964: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Standard Model </a:t>
            </a:r>
            <a:r>
              <a:rPr kumimoji="0" lang="en-US" sz="2200" b="0" i="1" u="sng" strike="noStrike" kern="1200" cap="none" spc="0" normalizeH="0" baseline="0" noProof="0" dirty="0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prediction: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FEC02"/>
                </a:solidFill>
                <a:effectLst/>
                <a:uLnTx/>
                <a:uFillTx/>
                <a:latin typeface="Tahoma"/>
                <a:ea typeface="+mn-ea"/>
                <a:cs typeface="Helvetica Neue Medium"/>
              </a:rPr>
              <a:t>empty space is not empty!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8" t="88" r="32363" b="36175"/>
          <a:stretch/>
        </p:blipFill>
        <p:spPr>
          <a:xfrm>
            <a:off x="1994999" y="4820309"/>
            <a:ext cx="1345071" cy="1627745"/>
          </a:xfrm>
          <a:prstGeom prst="rect">
            <a:avLst/>
          </a:prstGeom>
          <a:ln w="12700">
            <a:solidFill>
              <a:srgbClr val="3366FF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" r="1437" b="13006"/>
          <a:stretch/>
        </p:blipFill>
        <p:spPr>
          <a:xfrm>
            <a:off x="3475294" y="4828779"/>
            <a:ext cx="1301356" cy="1598913"/>
          </a:xfrm>
          <a:prstGeom prst="rect">
            <a:avLst/>
          </a:prstGeom>
          <a:ln w="12700">
            <a:solidFill>
              <a:srgbClr val="3366FF"/>
            </a:solidFill>
          </a:ln>
        </p:spPr>
      </p:pic>
      <p:pic>
        <p:nvPicPr>
          <p:cNvPr id="19" name="Picture 18" descr="Peter_Higgs_2Curtains.jpg"/>
          <p:cNvPicPr>
            <a:picLocks noChangeAspect="1"/>
          </p:cNvPicPr>
          <p:nvPr/>
        </p:nvPicPr>
        <p:blipFill rotWithShape="1">
          <a:blip r:embed="rId9" cstate="print"/>
          <a:srcRect l="27760" t="12624" r="30461" b="14183"/>
          <a:stretch/>
        </p:blipFill>
        <p:spPr>
          <a:xfrm>
            <a:off x="4871535" y="4843840"/>
            <a:ext cx="1459743" cy="1596298"/>
          </a:xfrm>
          <a:prstGeom prst="rect">
            <a:avLst/>
          </a:prstGeom>
          <a:ln w="12700">
            <a:solidFill>
              <a:srgbClr val="3366FF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282130" y="6415607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Brout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77525" y="6420090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Englert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81258" y="6411753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Higgs</a:t>
            </a:r>
          </a:p>
        </p:txBody>
      </p:sp>
    </p:spTree>
    <p:extLst>
      <p:ext uri="{BB962C8B-B14F-4D97-AF65-F5344CB8AC3E}">
        <p14:creationId xmlns:p14="http://schemas.microsoft.com/office/powerpoint/2010/main" val="638016371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Hubble Ultra Deep Field">
            <a:extLst>
              <a:ext uri="{FF2B5EF4-FFF2-40B4-BE49-F238E27FC236}">
                <a16:creationId xmlns:a16="http://schemas.microsoft.com/office/drawing/2014/main" id="{66FE327B-6362-5C62-9808-3CCD900FD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598021"/>
            <a:ext cx="12192000" cy="12175066"/>
          </a:xfrm>
          <a:prstGeom prst="rect">
            <a:avLst/>
          </a:prstGeom>
          <a:noFill/>
        </p:spPr>
      </p:pic>
      <p:sp>
        <p:nvSpPr>
          <p:cNvPr id="15" name="Oval 14"/>
          <p:cNvSpPr/>
          <p:nvPr/>
        </p:nvSpPr>
        <p:spPr bwMode="auto">
          <a:xfrm>
            <a:off x="2495199" y="2067466"/>
            <a:ext cx="2443401" cy="2600622"/>
          </a:xfrm>
          <a:prstGeom prst="ellipse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1524000">
              <a:schemeClr val="bg1">
                <a:lumMod val="85000"/>
                <a:alpha val="75000"/>
              </a:schemeClr>
            </a:glow>
            <a:softEdge rad="419100"/>
          </a:effectLst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4641" b="6463"/>
          <a:stretch/>
        </p:blipFill>
        <p:spPr>
          <a:xfrm>
            <a:off x="2322518" y="1930591"/>
            <a:ext cx="2750613" cy="307968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Model</a:t>
            </a:r>
          </a:p>
        </p:txBody>
      </p:sp>
      <p:pic>
        <p:nvPicPr>
          <p:cNvPr id="5" name="Picture 3" descr="05-0440-01D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3605" y="1897801"/>
            <a:ext cx="3800399" cy="304403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880998" y="904032"/>
            <a:ext cx="1813206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</a:t>
            </a:r>
            <a:r>
              <a:rPr lang="en-US" sz="2100" i="1" dirty="0">
                <a:solidFill>
                  <a:srgbClr val="FFFFFF"/>
                </a:solidFill>
                <a:latin typeface="Tahoma"/>
                <a:cs typeface="Helvetica Neue Light"/>
              </a:rPr>
              <a:t>The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 formula”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6072" y="900022"/>
            <a:ext cx="2660874" cy="403133"/>
          </a:xfrm>
          <a:prstGeom prst="rect">
            <a:avLst/>
          </a:prstGeom>
          <a:noFill/>
        </p:spPr>
        <p:txBody>
          <a:bodyPr wrap="none" lIns="79193" tIns="39597" rIns="79193" bIns="39597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“The building blocks”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3138199" y="3545606"/>
            <a:ext cx="1543201" cy="344312"/>
          </a:xfrm>
          <a:prstGeom prst="rect">
            <a:avLst/>
          </a:prstGeom>
          <a:noFill/>
          <a:ln w="38100" cap="flat" cmpd="sng" algn="ctr">
            <a:solidFill>
              <a:srgbClr val="FFB0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6708546" y="2383367"/>
            <a:ext cx="1406818" cy="944102"/>
          </a:xfrm>
          <a:custGeom>
            <a:avLst/>
            <a:gdLst>
              <a:gd name="connsiteX0" fmla="*/ 1186060 w 1533492"/>
              <a:gd name="connsiteY0" fmla="*/ 0 h 1042276"/>
              <a:gd name="connsiteX1" fmla="*/ 1533492 w 1533492"/>
              <a:gd name="connsiteY1" fmla="*/ 778712 h 1042276"/>
              <a:gd name="connsiteX2" fmla="*/ 1329825 w 1533492"/>
              <a:gd name="connsiteY2" fmla="*/ 1042276 h 1042276"/>
              <a:gd name="connsiteX3" fmla="*/ 0 w 1533492"/>
              <a:gd name="connsiteY3" fmla="*/ 814653 h 1042276"/>
              <a:gd name="connsiteX4" fmla="*/ 1174080 w 1533492"/>
              <a:gd name="connsiteY4" fmla="*/ 790692 h 1042276"/>
              <a:gd name="connsiteX5" fmla="*/ 1186060 w 1533492"/>
              <a:gd name="connsiteY5" fmla="*/ 0 h 1042276"/>
              <a:gd name="connsiteX0" fmla="*/ 1319745 w 1667177"/>
              <a:gd name="connsiteY0" fmla="*/ 0 h 1042276"/>
              <a:gd name="connsiteX1" fmla="*/ 1667177 w 1667177"/>
              <a:gd name="connsiteY1" fmla="*/ 778712 h 1042276"/>
              <a:gd name="connsiteX2" fmla="*/ 1463510 w 1667177"/>
              <a:gd name="connsiteY2" fmla="*/ 1042276 h 1042276"/>
              <a:gd name="connsiteX3" fmla="*/ 0 w 1667177"/>
              <a:gd name="connsiteY3" fmla="*/ 819109 h 1042276"/>
              <a:gd name="connsiteX4" fmla="*/ 1307765 w 1667177"/>
              <a:gd name="connsiteY4" fmla="*/ 790692 h 1042276"/>
              <a:gd name="connsiteX5" fmla="*/ 1319745 w 1667177"/>
              <a:gd name="connsiteY5" fmla="*/ 0 h 1042276"/>
              <a:gd name="connsiteX0" fmla="*/ 1319745 w 1667177"/>
              <a:gd name="connsiteY0" fmla="*/ 0 h 1051188"/>
              <a:gd name="connsiteX1" fmla="*/ 1667177 w 1667177"/>
              <a:gd name="connsiteY1" fmla="*/ 778712 h 1051188"/>
              <a:gd name="connsiteX2" fmla="*/ 1436773 w 1667177"/>
              <a:gd name="connsiteY2" fmla="*/ 1051188 h 1051188"/>
              <a:gd name="connsiteX3" fmla="*/ 0 w 1667177"/>
              <a:gd name="connsiteY3" fmla="*/ 819109 h 1051188"/>
              <a:gd name="connsiteX4" fmla="*/ 1307765 w 1667177"/>
              <a:gd name="connsiteY4" fmla="*/ 790692 h 1051188"/>
              <a:gd name="connsiteX5" fmla="*/ 1319745 w 1667177"/>
              <a:gd name="connsiteY5" fmla="*/ 0 h 1051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7177" h="1051188">
                <a:moveTo>
                  <a:pt x="1319745" y="0"/>
                </a:moveTo>
                <a:lnTo>
                  <a:pt x="1667177" y="778712"/>
                </a:lnTo>
                <a:lnTo>
                  <a:pt x="1436773" y="1051188"/>
                </a:lnTo>
                <a:lnTo>
                  <a:pt x="0" y="819109"/>
                </a:lnTo>
                <a:lnTo>
                  <a:pt x="1307765" y="790692"/>
                </a:lnTo>
                <a:lnTo>
                  <a:pt x="1319745" y="0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6773317" y="3438553"/>
            <a:ext cx="1278486" cy="580295"/>
          </a:xfrm>
          <a:custGeom>
            <a:avLst/>
            <a:gdLst>
              <a:gd name="connsiteX0" fmla="*/ 0 w 1515095"/>
              <a:gd name="connsiteY0" fmla="*/ 249534 h 646116"/>
              <a:gd name="connsiteX1" fmla="*/ 1363586 w 1515095"/>
              <a:gd name="connsiteY1" fmla="*/ 0 h 646116"/>
              <a:gd name="connsiteX2" fmla="*/ 1515095 w 1515095"/>
              <a:gd name="connsiteY2" fmla="*/ 213887 h 646116"/>
              <a:gd name="connsiteX3" fmla="*/ 1238813 w 1515095"/>
              <a:gd name="connsiteY3" fmla="*/ 646116 h 646116"/>
              <a:gd name="connsiteX4" fmla="*/ 1238813 w 1515095"/>
              <a:gd name="connsiteY4" fmla="*/ 245078 h 646116"/>
              <a:gd name="connsiteX5" fmla="*/ 0 w 1515095"/>
              <a:gd name="connsiteY5" fmla="*/ 249534 h 646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5095" h="646116">
                <a:moveTo>
                  <a:pt x="0" y="249534"/>
                </a:moveTo>
                <a:lnTo>
                  <a:pt x="1363586" y="0"/>
                </a:lnTo>
                <a:lnTo>
                  <a:pt x="1515095" y="213887"/>
                </a:lnTo>
                <a:lnTo>
                  <a:pt x="1238813" y="646116"/>
                </a:lnTo>
                <a:lnTo>
                  <a:pt x="1238813" y="245078"/>
                </a:lnTo>
                <a:lnTo>
                  <a:pt x="0" y="249534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8373674" y="3006355"/>
            <a:ext cx="184283" cy="748337"/>
          </a:xfrm>
          <a:custGeom>
            <a:avLst/>
            <a:gdLst>
              <a:gd name="connsiteX0" fmla="*/ 3360 w 218388"/>
              <a:gd name="connsiteY0" fmla="*/ 204945 h 833218"/>
              <a:gd name="connsiteX1" fmla="*/ 218388 w 218388"/>
              <a:gd name="connsiteY1" fmla="*/ 0 h 833218"/>
              <a:gd name="connsiteX2" fmla="*/ 215029 w 218388"/>
              <a:gd name="connsiteY2" fmla="*/ 833218 h 833218"/>
              <a:gd name="connsiteX3" fmla="*/ 0 w 218388"/>
              <a:gd name="connsiteY3" fmla="*/ 634993 h 833218"/>
              <a:gd name="connsiteX4" fmla="*/ 110874 w 218388"/>
              <a:gd name="connsiteY4" fmla="*/ 416609 h 833218"/>
              <a:gd name="connsiteX5" fmla="*/ 3360 w 218388"/>
              <a:gd name="connsiteY5" fmla="*/ 204945 h 833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8388" h="833218">
                <a:moveTo>
                  <a:pt x="3360" y="204945"/>
                </a:moveTo>
                <a:lnTo>
                  <a:pt x="218388" y="0"/>
                </a:lnTo>
                <a:cubicBezTo>
                  <a:pt x="217268" y="277739"/>
                  <a:pt x="216149" y="555479"/>
                  <a:pt x="215029" y="833218"/>
                </a:cubicBezTo>
                <a:lnTo>
                  <a:pt x="0" y="634993"/>
                </a:lnTo>
                <a:lnTo>
                  <a:pt x="110874" y="416609"/>
                </a:lnTo>
                <a:lnTo>
                  <a:pt x="3360" y="204945"/>
                </a:lnTo>
                <a:close/>
              </a:path>
            </a:pathLst>
          </a:custGeom>
          <a:solidFill>
            <a:srgbClr val="FFB006"/>
          </a:solidFill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4681400" y="3214688"/>
            <a:ext cx="2514738" cy="57020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993E"/>
            </a:solidFill>
            <a:prstDash val="sysDash"/>
            <a:round/>
            <a:headEnd type="none" w="med" len="med"/>
            <a:tailEnd type="arrow"/>
          </a:ln>
          <a:effectLst/>
        </p:spPr>
      </p:cxn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7" cstate="print"/>
          <a:srcRect r="7051" b="8873"/>
          <a:stretch/>
        </p:blipFill>
        <p:spPr bwMode="auto">
          <a:xfrm>
            <a:off x="3721831" y="4907331"/>
            <a:ext cx="1236148" cy="1526200"/>
          </a:xfrm>
          <a:prstGeom prst="rect">
            <a:avLst/>
          </a:prstGeom>
          <a:noFill/>
          <a:ln w="12700">
            <a:solidFill>
              <a:srgbClr val="3366FF"/>
            </a:solidFill>
            <a:miter lim="800000"/>
            <a:headEnd/>
            <a:tailEnd/>
          </a:ln>
          <a:effectLst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8" cstate="print"/>
          <a:srcRect l="3453" b="15066"/>
          <a:stretch/>
        </p:blipFill>
        <p:spPr bwMode="auto">
          <a:xfrm>
            <a:off x="2197890" y="4908534"/>
            <a:ext cx="1244626" cy="1478140"/>
          </a:xfrm>
          <a:prstGeom prst="rect">
            <a:avLst/>
          </a:prstGeom>
          <a:noFill/>
          <a:ln w="12700">
            <a:solidFill>
              <a:srgbClr val="3366FF"/>
            </a:solidFill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5348892" y="5538555"/>
            <a:ext cx="5343642" cy="1061829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>
            <a:glow rad="317500">
              <a:srgbClr val="C00000">
                <a:alpha val="75000"/>
              </a:srgbClr>
            </a:glo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1972: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100" i="1" dirty="0">
                <a:solidFill>
                  <a:srgbClr val="FFFF00"/>
                </a:solidFill>
                <a:latin typeface="Tahoma" pitchFamily="34" charset="0"/>
              </a:rPr>
              <a:t>With 3</a:t>
            </a:r>
            <a:r>
              <a:rPr kumimoji="0" lang="en-US" sz="21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copies of particles</a:t>
            </a:r>
            <a:r>
              <a:rPr kumimoji="0" lang="en-US" sz="2100" b="1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</a:t>
            </a: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an asymmetry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100" i="1" dirty="0">
                <a:solidFill>
                  <a:srgbClr val="FFFF00"/>
                </a:solidFill>
                <a:latin typeface="Tahoma" pitchFamily="34" charset="0"/>
              </a:rPr>
              <a:t>b</a:t>
            </a:r>
            <a:r>
              <a:rPr kumimoji="0" lang="en-US" sz="2100" b="0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etween</a:t>
            </a:r>
            <a:r>
              <a:rPr kumimoji="0" lang="en-US" sz="2100" b="0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matter and antimatter </a:t>
            </a:r>
            <a:r>
              <a:rPr lang="en-US" sz="2100" i="1" dirty="0">
                <a:solidFill>
                  <a:srgbClr val="FFFF00"/>
                </a:solidFill>
                <a:latin typeface="Tahoma" pitchFamily="34" charset="0"/>
              </a:rPr>
              <a:t>i</a:t>
            </a:r>
            <a:r>
              <a:rPr kumimoji="0" lang="en-US" sz="2100" b="0" i="1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 possible!</a:t>
            </a:r>
            <a:endParaRPr kumimoji="0" lang="en-US" sz="21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99264" y="4920276"/>
            <a:ext cx="588229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FF993E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Mass is generated by the Higgs field!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35829" y="6312089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Kobayashi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658573" y="6317662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Maskawa</a:t>
            </a: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2247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2" grpId="0"/>
      <p:bldP spid="2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Hubble Ultra Deep Field">
            <a:extLst>
              <a:ext uri="{FF2B5EF4-FFF2-40B4-BE49-F238E27FC236}">
                <a16:creationId xmlns:a16="http://schemas.microsoft.com/office/drawing/2014/main" id="{A215AA84-54A3-E621-32BA-DEFBF9E62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811046"/>
            <a:ext cx="12192000" cy="1217506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solidFill>
                  <a:srgbClr val="FFFFFF"/>
                </a:solidFill>
              </a:rPr>
              <a:t>How</a:t>
            </a:r>
            <a:r>
              <a:rPr lang="en-US" dirty="0">
                <a:solidFill>
                  <a:srgbClr val="FFFFFF"/>
                </a:solidFill>
              </a:rPr>
              <a:t> did antimatter disappear in the Big bang?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4111" y="965253"/>
            <a:ext cx="3381776" cy="3490309"/>
          </a:xfrm>
          <a:prstGeom prst="ellipse">
            <a:avLst/>
          </a:prstGeom>
          <a:effectLst>
            <a:softEdge rad="393700"/>
          </a:effectLst>
        </p:spPr>
      </p:pic>
      <p:sp>
        <p:nvSpPr>
          <p:cNvPr id="10" name="Right Arrow 9"/>
          <p:cNvSpPr/>
          <p:nvPr/>
        </p:nvSpPr>
        <p:spPr bwMode="auto">
          <a:xfrm>
            <a:off x="2189543" y="2163019"/>
            <a:ext cx="846197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70726" y="2088947"/>
            <a:ext cx="1682810" cy="695533"/>
          </a:xfrm>
          <a:prstGeom prst="rect">
            <a:avLst/>
          </a:prstGeom>
          <a:solidFill>
            <a:srgbClr val="FFFFFF"/>
          </a:solidFill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49.999999%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anti-matter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70726" y="2793979"/>
            <a:ext cx="1682810" cy="695533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50.000001% 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</a:b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matter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913404" y="2351741"/>
            <a:ext cx="1686016" cy="757088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0.000001% 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matter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749679" y="3276487"/>
            <a:ext cx="1886392" cy="695533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(+99.999999%</a:t>
            </a:r>
            <a:b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</a:br>
            <a:r>
              <a:rPr lang="en-US" sz="2000" i="1" dirty="0">
                <a:solidFill>
                  <a:srgbClr val="66FFFF"/>
                </a:solidFill>
                <a:latin typeface="Tahoma"/>
                <a:cs typeface="Helvetica Neue Light"/>
              </a:rPr>
              <a:t>radiation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66FFFF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49355" y="4877157"/>
            <a:ext cx="4244024" cy="75708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Antimaterie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FFB006"/>
                </a:solidFill>
                <a:effectLst/>
                <a:uLnTx/>
                <a:uFillTx/>
                <a:latin typeface="Tahoma" pitchFamily="34" charset="0"/>
                <a:ea typeface="+mn-ea"/>
                <a:cs typeface="Helvetica Neue Light"/>
              </a:rPr>
              <a:t> not the exact mirror image of matter?!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66646" y="1315534"/>
            <a:ext cx="2148643" cy="48008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600" i="1" dirty="0">
                <a:solidFill>
                  <a:srgbClr val="FFFF00"/>
                </a:solidFill>
                <a:latin typeface="Tahoma"/>
                <a:cs typeface="Helvetica Neue Light"/>
              </a:rPr>
              <a:t>Small Surplus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/>
              <a:ea typeface="+mn-ea"/>
              <a:cs typeface="Helvetica Neue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87715" y="1333463"/>
            <a:ext cx="1721282" cy="480089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Dominates</a:t>
            </a:r>
          </a:p>
        </p:txBody>
      </p:sp>
      <p:pic>
        <p:nvPicPr>
          <p:cNvPr id="25" name="Picture 11" descr="CartoonCP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92" t="33605" r="12864" b="3848"/>
          <a:stretch/>
        </p:blipFill>
        <p:spPr bwMode="auto">
          <a:xfrm>
            <a:off x="8233201" y="4523998"/>
            <a:ext cx="2394510" cy="2121560"/>
          </a:xfrm>
          <a:prstGeom prst="rect">
            <a:avLst/>
          </a:prstGeom>
          <a:noFill/>
        </p:spPr>
      </p:pic>
      <p:sp>
        <p:nvSpPr>
          <p:cNvPr id="26" name="Freeform 25"/>
          <p:cNvSpPr/>
          <p:nvPr/>
        </p:nvSpPr>
        <p:spPr>
          <a:xfrm flipH="1" flipV="1">
            <a:off x="5861047" y="3428999"/>
            <a:ext cx="1112853" cy="1303598"/>
          </a:xfrm>
          <a:custGeom>
            <a:avLst/>
            <a:gdLst>
              <a:gd name="connsiteX0" fmla="*/ 1097034 w 1493357"/>
              <a:gd name="connsiteY0" fmla="*/ 0 h 2491880"/>
              <a:gd name="connsiteX1" fmla="*/ 1432485 w 1493357"/>
              <a:gd name="connsiteY1" fmla="*/ 862574 h 2491880"/>
              <a:gd name="connsiteX2" fmla="*/ 6817 w 1493357"/>
              <a:gd name="connsiteY2" fmla="*/ 1653267 h 2491880"/>
              <a:gd name="connsiteX3" fmla="*/ 857426 w 1493357"/>
              <a:gd name="connsiteY3" fmla="*/ 2491880 h 2491880"/>
              <a:gd name="connsiteX0" fmla="*/ 1124019 w 1520342"/>
              <a:gd name="connsiteY0" fmla="*/ 0 h 2509688"/>
              <a:gd name="connsiteX1" fmla="*/ 1459470 w 1520342"/>
              <a:gd name="connsiteY1" fmla="*/ 862574 h 2509688"/>
              <a:gd name="connsiteX2" fmla="*/ 33802 w 1520342"/>
              <a:gd name="connsiteY2" fmla="*/ 1653267 h 2509688"/>
              <a:gd name="connsiteX3" fmla="*/ 414830 w 1520342"/>
              <a:gd name="connsiteY3" fmla="*/ 2509688 h 250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0342" h="2509688">
                <a:moveTo>
                  <a:pt x="1124019" y="0"/>
                </a:moveTo>
                <a:cubicBezTo>
                  <a:pt x="1382596" y="293515"/>
                  <a:pt x="1641173" y="587030"/>
                  <a:pt x="1459470" y="862574"/>
                </a:cubicBezTo>
                <a:cubicBezTo>
                  <a:pt x="1277767" y="1138119"/>
                  <a:pt x="207909" y="1378748"/>
                  <a:pt x="33802" y="1653267"/>
                </a:cubicBezTo>
                <a:cubicBezTo>
                  <a:pt x="-140305" y="1927786"/>
                  <a:pt x="414830" y="2509688"/>
                  <a:pt x="414830" y="2509688"/>
                </a:cubicBezTo>
              </a:path>
            </a:pathLst>
          </a:custGeom>
          <a:ln w="28575" cmpd="sng">
            <a:solidFill>
              <a:srgbClr val="FFB006"/>
            </a:solidFill>
            <a:prstDash val="sysDash"/>
            <a:headEnd type="triangle"/>
            <a:tailEnd type="none"/>
          </a:ln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7389" y="1236366"/>
            <a:ext cx="1567009" cy="510867"/>
          </a:xfrm>
          <a:prstGeom prst="rect">
            <a:avLst/>
          </a:prstGeom>
          <a:noFill/>
        </p:spPr>
        <p:txBody>
          <a:bodyPr wrap="non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ahoma"/>
                <a:ea typeface="+mn-ea"/>
                <a:cs typeface="Helvetica Neue Light"/>
              </a:rPr>
              <a:t>Big Bang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375" b="90000" l="0" r="90000">
                        <a14:backgroundMark x1="8333" y1="26625" x2="8333" y2="26625"/>
                        <a14:backgroundMark x1="18667" y1="26063" x2="18667" y2="26063"/>
                        <a14:backgroundMark x1="16000" y1="45875" x2="16000" y2="45875"/>
                        <a14:backgroundMark x1="17083" y1="49625" x2="17083" y2="49625"/>
                        <a14:backgroundMark x1="14833" y1="50813" x2="16333" y2="39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91" y="1456782"/>
            <a:ext cx="1753764" cy="2488814"/>
          </a:xfrm>
          <a:prstGeom prst="rect">
            <a:avLst/>
          </a:prstGeom>
          <a:noFill/>
          <a:ln w="28575" cmpd="sng">
            <a:noFill/>
          </a:ln>
        </p:spPr>
      </p:pic>
      <p:sp>
        <p:nvSpPr>
          <p:cNvPr id="22" name="Right Arrow 21">
            <a:extLst>
              <a:ext uri="{FF2B5EF4-FFF2-40B4-BE49-F238E27FC236}">
                <a16:creationId xmlns:a16="http://schemas.microsoft.com/office/drawing/2014/main" id="{6C9A6C80-D5CE-C8C8-4EC5-5114CF6831E3}"/>
              </a:ext>
            </a:extLst>
          </p:cNvPr>
          <p:cNvSpPr/>
          <p:nvPr/>
        </p:nvSpPr>
        <p:spPr bwMode="auto">
          <a:xfrm>
            <a:off x="8742734" y="2171987"/>
            <a:ext cx="846197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27E51C10-34FD-3D00-072D-70689A54C44B}"/>
              </a:ext>
            </a:extLst>
          </p:cNvPr>
          <p:cNvSpPr/>
          <p:nvPr/>
        </p:nvSpPr>
        <p:spPr bwMode="auto">
          <a:xfrm>
            <a:off x="5623020" y="2154058"/>
            <a:ext cx="846197" cy="1185182"/>
          </a:xfrm>
          <a:prstGeom prst="rightArrow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205" tIns="39603" rIns="79205" bIns="39603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205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0F01E5-77EF-9947-D723-BBE088626C83}"/>
              </a:ext>
            </a:extLst>
          </p:cNvPr>
          <p:cNvSpPr txBox="1"/>
          <p:nvPr/>
        </p:nvSpPr>
        <p:spPr>
          <a:xfrm>
            <a:off x="3308808" y="5774166"/>
            <a:ext cx="4850653" cy="757088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lIns="79205" tIns="39603" rIns="79205" bIns="39603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i="1" dirty="0">
                <a:solidFill>
                  <a:srgbClr val="FFFF00"/>
                </a:solidFill>
                <a:latin typeface="Tahoma" pitchFamily="34" charset="0"/>
                <a:cs typeface="Helvetica Neue Light"/>
              </a:rPr>
              <a:t>Theoretically his requires three copies of all particles! </a:t>
            </a:r>
            <a:endParaRPr kumimoji="0" lang="en-US" sz="22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ahoma" pitchFamily="34" charset="0"/>
              <a:ea typeface="+mn-ea"/>
              <a:cs typeface="Helvetica Neue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96ABBD-6399-EB4B-6E2E-224F3A1E66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62" y="4081330"/>
            <a:ext cx="2798450" cy="253870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D8B3B7-9B81-0896-39B2-8A7FDCB6A988}"/>
              </a:ext>
            </a:extLst>
          </p:cNvPr>
          <p:cNvSpPr txBox="1"/>
          <p:nvPr/>
        </p:nvSpPr>
        <p:spPr>
          <a:xfrm>
            <a:off x="630462" y="5155354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DBF8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E69760-CCC7-CA64-8916-C40F532D93FC}"/>
              </a:ext>
            </a:extLst>
          </p:cNvPr>
          <p:cNvSpPr txBox="1"/>
          <p:nvPr/>
        </p:nvSpPr>
        <p:spPr>
          <a:xfrm>
            <a:off x="984030" y="5152306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4C94C4-8298-38E7-FF27-2C6D8809827A}"/>
              </a:ext>
            </a:extLst>
          </p:cNvPr>
          <p:cNvSpPr txBox="1"/>
          <p:nvPr/>
        </p:nvSpPr>
        <p:spPr>
          <a:xfrm>
            <a:off x="1310166" y="515840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4AE1BF-F97A-4962-F8DE-159C91548595}"/>
              </a:ext>
            </a:extLst>
          </p:cNvPr>
          <p:cNvSpPr/>
          <p:nvPr/>
        </p:nvSpPr>
        <p:spPr>
          <a:xfrm>
            <a:off x="630462" y="4420440"/>
            <a:ext cx="314511" cy="1873093"/>
          </a:xfrm>
          <a:prstGeom prst="rect">
            <a:avLst/>
          </a:prstGeom>
          <a:noFill/>
          <a:ln w="19050">
            <a:solidFill>
              <a:srgbClr val="DBF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8C0A52D-8F47-C924-836E-12A55727A3B8}"/>
              </a:ext>
            </a:extLst>
          </p:cNvPr>
          <p:cNvSpPr/>
          <p:nvPr/>
        </p:nvSpPr>
        <p:spPr>
          <a:xfrm>
            <a:off x="974886" y="4426536"/>
            <a:ext cx="314511" cy="1873093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AE1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AF4F10-98FA-14B4-D86E-C2140DDF4696}"/>
              </a:ext>
            </a:extLst>
          </p:cNvPr>
          <p:cNvSpPr/>
          <p:nvPr/>
        </p:nvSpPr>
        <p:spPr>
          <a:xfrm>
            <a:off x="1328454" y="4432632"/>
            <a:ext cx="314511" cy="1873093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DA03EC-3FDE-9D87-FCC8-6312739216FB}"/>
              </a:ext>
            </a:extLst>
          </p:cNvPr>
          <p:cNvSpPr/>
          <p:nvPr/>
        </p:nvSpPr>
        <p:spPr bwMode="auto">
          <a:xfrm>
            <a:off x="944972" y="2883877"/>
            <a:ext cx="1013812" cy="224952"/>
          </a:xfrm>
          <a:prstGeom prst="rect">
            <a:avLst/>
          </a:prstGeom>
          <a:noFill/>
          <a:ln w="38100" cap="flat" cmpd="sng" algn="ctr">
            <a:solidFill>
              <a:srgbClr val="FFB0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9193" tIns="39597" rIns="79193" bIns="39597" numCol="1" spcCol="0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7919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6840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 animBg="1"/>
      <p:bldP spid="29" grpId="0" animBg="1"/>
      <p:bldP spid="6" grpId="0"/>
      <p:bldP spid="7" grpId="0"/>
      <p:bldP spid="8" grpId="0"/>
      <p:bldP spid="11" grpId="0" animBg="1"/>
      <p:bldP spid="14" grpId="0" animBg="1"/>
      <p:bldP spid="1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AB279-6397-3D9B-E567-751A39E76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2A157-75A8-5700-70D3-D8392D784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A7015-C2B4-D260-111C-22FA78CA1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714B3-A07B-C684-E5A8-15BB35981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 descr="PeterVanStraaten4.jpg">
            <a:extLst>
              <a:ext uri="{FF2B5EF4-FFF2-40B4-BE49-F238E27FC236}">
                <a16:creationId xmlns:a16="http://schemas.microsoft.com/office/drawing/2014/main" id="{A4FC39AB-6987-3A43-8A7A-B3A65A1180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32" y="380999"/>
            <a:ext cx="4081532" cy="5794543"/>
          </a:xfrm>
          <a:prstGeom prst="rect">
            <a:avLst/>
          </a:prstGeom>
        </p:spPr>
      </p:pic>
      <p:pic>
        <p:nvPicPr>
          <p:cNvPr id="7" name="Picture 6" descr="PeterVanStraaten6.jpg">
            <a:extLst>
              <a:ext uri="{FF2B5EF4-FFF2-40B4-BE49-F238E27FC236}">
                <a16:creationId xmlns:a16="http://schemas.microsoft.com/office/drawing/2014/main" id="{E65E2012-6917-C6D1-993B-8A2F960D5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136" y="381000"/>
            <a:ext cx="5082932" cy="57945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CE3FA1-61D6-9434-B8A2-72C5ACAF739C}"/>
              </a:ext>
            </a:extLst>
          </p:cNvPr>
          <p:cNvSpPr txBox="1"/>
          <p:nvPr/>
        </p:nvSpPr>
        <p:spPr>
          <a:xfrm>
            <a:off x="891265" y="5902209"/>
            <a:ext cx="41152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200" dirty="0">
                <a:latin typeface="Bradley Hand" pitchFamily="2" charset="77"/>
              </a:rPr>
              <a:t>Honey, you did your best, but that was really  disgusting!</a:t>
            </a:r>
          </a:p>
        </p:txBody>
      </p:sp>
    </p:spTree>
    <p:extLst>
      <p:ext uri="{BB962C8B-B14F-4D97-AF65-F5344CB8AC3E}">
        <p14:creationId xmlns:p14="http://schemas.microsoft.com/office/powerpoint/2010/main" val="9259883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870F7-A203-59B2-DFE0-3A9D84781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DF182-9A9B-E25A-70D1-740B03353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44AE1-1254-ED66-1D16-0336B3974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BC8C5-4B76-2E64-1266-E919C9A0C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59719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38092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943524" y="3359550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>
                <a:solidFill>
                  <a:schemeClr val="bg1"/>
                </a:solidFill>
              </a:rPr>
              <a:t>1: Elementary Particles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3200" i="1" dirty="0">
                <a:solidFill>
                  <a:srgbClr val="00FFFF"/>
                </a:solidFill>
              </a:rPr>
              <a:t>”All things come in three”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/>
          </a:p>
        </p:txBody>
      </p:sp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2" name="Picture 2" descr="http://www.infiniteartsstudio.com/astro-mandala/image/gallery/elements/elements3.jpg">
            <a:extLst>
              <a:ext uri="{FF2B5EF4-FFF2-40B4-BE49-F238E27FC236}">
                <a16:creationId xmlns:a16="http://schemas.microsoft.com/office/drawing/2014/main" id="{B59C0581-9A73-CD58-33A0-EC46EACB7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751" y="139839"/>
            <a:ext cx="2819173" cy="2660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0D7C45E-E623-4330-0D87-DBF7A2658F32}"/>
              </a:ext>
            </a:extLst>
          </p:cNvPr>
          <p:cNvSpPr/>
          <p:nvPr/>
        </p:nvSpPr>
        <p:spPr>
          <a:xfrm>
            <a:off x="11138522" y="2237880"/>
            <a:ext cx="577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0560F3-A0CB-EDA9-87D7-B2B4A90D1F39}"/>
              </a:ext>
            </a:extLst>
          </p:cNvPr>
          <p:cNvSpPr txBox="1"/>
          <p:nvPr/>
        </p:nvSpPr>
        <p:spPr>
          <a:xfrm>
            <a:off x="9547761" y="439388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/>
              <a:t>air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7CE8C7-9DDB-CEF4-ACFF-28EDA64ABE4E}"/>
              </a:ext>
            </a:extLst>
          </p:cNvPr>
          <p:cNvSpPr txBox="1"/>
          <p:nvPr/>
        </p:nvSpPr>
        <p:spPr>
          <a:xfrm>
            <a:off x="10425696" y="439388"/>
            <a:ext cx="692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600" dirty="0"/>
              <a:t>water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9205D4-E26C-1DDA-42DF-D435D26FAED9}"/>
              </a:ext>
            </a:extLst>
          </p:cNvPr>
          <p:cNvSpPr txBox="1"/>
          <p:nvPr/>
        </p:nvSpPr>
        <p:spPr>
          <a:xfrm flipH="1">
            <a:off x="9407594" y="1863931"/>
            <a:ext cx="692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600" dirty="0">
                <a:solidFill>
                  <a:schemeClr val="bg1"/>
                </a:solidFill>
              </a:rPr>
              <a:t>earth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7CFA7C-6711-D0BC-96E7-C395A1EBC0B8}"/>
              </a:ext>
            </a:extLst>
          </p:cNvPr>
          <p:cNvSpPr txBox="1"/>
          <p:nvPr/>
        </p:nvSpPr>
        <p:spPr>
          <a:xfrm flipH="1">
            <a:off x="10463965" y="1863931"/>
            <a:ext cx="692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600" dirty="0">
                <a:solidFill>
                  <a:schemeClr val="bg1"/>
                </a:solidFill>
              </a:rPr>
              <a:t>fire</a:t>
            </a:r>
          </a:p>
        </p:txBody>
      </p:sp>
    </p:spTree>
    <p:extLst>
      <p:ext uri="{BB962C8B-B14F-4D97-AF65-F5344CB8AC3E}">
        <p14:creationId xmlns:p14="http://schemas.microsoft.com/office/powerpoint/2010/main" val="7576717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38092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3" name="Picture 2" descr="DreiSjoenste.jpg">
            <a:extLst>
              <a:ext uri="{FF2B5EF4-FFF2-40B4-BE49-F238E27FC236}">
                <a16:creationId xmlns:a16="http://schemas.microsoft.com/office/drawing/2014/main" id="{58CC64CF-CE44-2668-30A1-26ABC3C44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8699" y="149052"/>
            <a:ext cx="4164324" cy="27243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7C0B5A-516F-78F8-CF06-3E85885678F7}"/>
              </a:ext>
            </a:extLst>
          </p:cNvPr>
          <p:cNvSpPr txBox="1"/>
          <p:nvPr/>
        </p:nvSpPr>
        <p:spPr>
          <a:xfrm>
            <a:off x="5849488" y="64528"/>
            <a:ext cx="21259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Pie de </a:t>
            </a:r>
            <a:r>
              <a:rPr lang="en-US" sz="1400" b="1" dirty="0" err="1">
                <a:solidFill>
                  <a:schemeClr val="bg1"/>
                </a:solidFill>
              </a:rPr>
              <a:t>Bökkum</a:t>
            </a:r>
            <a:r>
              <a:rPr lang="en-US" sz="1400" b="1" dirty="0">
                <a:solidFill>
                  <a:schemeClr val="bg1"/>
                </a:solidFill>
              </a:rPr>
              <a:t>, </a:t>
            </a:r>
          </a:p>
          <a:p>
            <a:endParaRPr lang="en-US" sz="1400" b="1" dirty="0">
              <a:solidFill>
                <a:schemeClr val="bg1"/>
              </a:solidFill>
            </a:endParaRPr>
          </a:p>
          <a:p>
            <a:r>
              <a:rPr lang="en-US" sz="1400" b="1" dirty="0" err="1">
                <a:solidFill>
                  <a:schemeClr val="bg1"/>
                </a:solidFill>
              </a:rPr>
              <a:t>Ensinck</a:t>
            </a:r>
            <a:r>
              <a:rPr lang="en-US" sz="1400" b="1" dirty="0">
                <a:solidFill>
                  <a:schemeClr val="bg1"/>
                </a:solidFill>
              </a:rPr>
              <a:t> de </a:t>
            </a:r>
            <a:r>
              <a:rPr lang="en-US" sz="1400" b="1" dirty="0" err="1">
                <a:solidFill>
                  <a:schemeClr val="bg1"/>
                </a:solidFill>
              </a:rPr>
              <a:t>Kletskop</a:t>
            </a:r>
            <a:endParaRPr lang="en-US" sz="1400" b="1" dirty="0">
              <a:solidFill>
                <a:schemeClr val="bg1"/>
              </a:solidFill>
            </a:endParaRPr>
          </a:p>
          <a:p>
            <a:endParaRPr lang="en-US" sz="1400" b="1" dirty="0">
              <a:solidFill>
                <a:schemeClr val="bg1"/>
              </a:solidFill>
            </a:endParaRPr>
          </a:p>
          <a:p>
            <a:r>
              <a:rPr lang="en-US" sz="1400" b="1" dirty="0" err="1">
                <a:solidFill>
                  <a:schemeClr val="bg1"/>
                </a:solidFill>
              </a:rPr>
              <a:t>Flup</a:t>
            </a:r>
            <a:r>
              <a:rPr lang="en-US" sz="1400" b="1" dirty="0">
                <a:solidFill>
                  <a:schemeClr val="bg1"/>
                </a:solidFill>
              </a:rPr>
              <a:t> de </a:t>
            </a:r>
            <a:r>
              <a:rPr lang="en-US" sz="1400" b="1" dirty="0" err="1">
                <a:solidFill>
                  <a:schemeClr val="bg1"/>
                </a:solidFill>
              </a:rPr>
              <a:t>Koojstart</a:t>
            </a:r>
            <a:endParaRPr lang="en-US" sz="1400" b="1" dirty="0">
              <a:solidFill>
                <a:schemeClr val="bg1"/>
              </a:solidFill>
            </a:endParaRPr>
          </a:p>
          <a:p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6A926E6-7AC4-02D0-CA4F-1408DBD45D8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43524" y="3359550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>
                <a:solidFill>
                  <a:schemeClr val="bg1"/>
                </a:solidFill>
              </a:rPr>
              <a:t>1: Elementary Particles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3200" i="1" dirty="0">
                <a:solidFill>
                  <a:srgbClr val="00FFFF"/>
                </a:solidFill>
              </a:rPr>
              <a:t>”All things come in three”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154792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title"/>
          <p:cNvPicPr>
            <a:picLocks noChangeAspect="1" noChangeArrowheads="1"/>
          </p:cNvPicPr>
          <p:nvPr/>
        </p:nvPicPr>
        <p:blipFill>
          <a:blip r:embed="rId3" cstate="print"/>
          <a:srcRect l="30872" t="13333" r="7857" b="19385"/>
          <a:stretch>
            <a:fillRect/>
          </a:stretch>
        </p:blipFill>
        <p:spPr bwMode="auto">
          <a:xfrm>
            <a:off x="38092" y="0"/>
            <a:ext cx="647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5" name="Line 5"/>
          <p:cNvSpPr>
            <a:spLocks noChangeShapeType="1"/>
          </p:cNvSpPr>
          <p:nvPr/>
        </p:nvSpPr>
        <p:spPr bwMode="auto">
          <a:xfrm>
            <a:off x="5715000" y="3886200"/>
            <a:ext cx="6400800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37DAD5-5611-98CE-51FB-21AA4A383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557" y="-25359"/>
            <a:ext cx="4415305" cy="33114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32E310-FE9D-2FB0-EC87-9B3D38C48331}"/>
              </a:ext>
            </a:extLst>
          </p:cNvPr>
          <p:cNvSpPr txBox="1"/>
          <p:nvPr/>
        </p:nvSpPr>
        <p:spPr>
          <a:xfrm>
            <a:off x="8385762" y="2950184"/>
            <a:ext cx="2893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</a:rPr>
              <a:t>Fons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  <a:r>
              <a:rPr lang="en-US" sz="1400" b="1" dirty="0" err="1">
                <a:solidFill>
                  <a:schemeClr val="bg1"/>
                </a:solidFill>
              </a:rPr>
              <a:t>Olterdissen</a:t>
            </a:r>
            <a:r>
              <a:rPr lang="en-US" sz="1400" b="1" dirty="0">
                <a:solidFill>
                  <a:schemeClr val="bg1"/>
                </a:solidFill>
              </a:rPr>
              <a:t> (1865-1923)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534BE35-4D11-BD8E-1654-379E15EF5CD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43524" y="3359550"/>
            <a:ext cx="7772400" cy="1470025"/>
          </a:xfrm>
        </p:spPr>
        <p:txBody>
          <a:bodyPr/>
          <a:lstStyle/>
          <a:p>
            <a:pPr algn="r" eaLnBrk="1" hangingPunct="1"/>
            <a:r>
              <a:rPr lang="en-US" sz="4000" dirty="0">
                <a:solidFill>
                  <a:schemeClr val="bg1"/>
                </a:solidFill>
              </a:rPr>
              <a:t>1: Elementary Particles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3200" i="1" dirty="0">
                <a:solidFill>
                  <a:srgbClr val="00FFFF"/>
                </a:solidFill>
              </a:rPr>
              <a:t>”All things come in three”</a:t>
            </a:r>
            <a:br>
              <a:rPr lang="en-US" sz="3200" dirty="0">
                <a:solidFill>
                  <a:schemeClr val="bg1"/>
                </a:solidFill>
              </a:rPr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4155426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sosceles Triangle 66"/>
          <p:cNvSpPr/>
          <p:nvPr/>
        </p:nvSpPr>
        <p:spPr bwMode="auto">
          <a:xfrm rot="20501680">
            <a:off x="8152463" y="1596663"/>
            <a:ext cx="2417692" cy="313741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6" name="Isosceles Triangle 65"/>
          <p:cNvSpPr/>
          <p:nvPr/>
        </p:nvSpPr>
        <p:spPr bwMode="auto">
          <a:xfrm rot="15759751">
            <a:off x="6139667" y="-23868"/>
            <a:ext cx="2660101" cy="3646832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0"/>
            <a:ext cx="7837161" cy="762000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  <a:cs typeface="Helvetica Neue Light"/>
              </a:rPr>
              <a:t>Building </a:t>
            </a:r>
            <a:r>
              <a:rPr lang="nl-NL" dirty="0" err="1">
                <a:solidFill>
                  <a:schemeClr val="bg1"/>
                </a:solidFill>
                <a:cs typeface="Helvetica Neue Light"/>
              </a:rPr>
              <a:t>blocks</a:t>
            </a:r>
            <a:r>
              <a:rPr lang="nl-NL" dirty="0">
                <a:solidFill>
                  <a:schemeClr val="bg1"/>
                </a:solidFill>
                <a:cs typeface="Helvetica Neue Light"/>
              </a:rPr>
              <a:t> of </a:t>
            </a:r>
            <a:r>
              <a:rPr lang="nl-NL" dirty="0">
                <a:cs typeface="Helvetica Neue Light"/>
              </a:rPr>
              <a:t>Matter</a:t>
            </a:r>
            <a:endParaRPr lang="nl-NL" dirty="0">
              <a:solidFill>
                <a:schemeClr val="bg1"/>
              </a:solidFill>
              <a:cs typeface="Helvetica Neue Light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7083989" y="381000"/>
            <a:ext cx="914400" cy="914400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3547" y="312062"/>
            <a:ext cx="3226919" cy="303348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096" y="1066800"/>
            <a:ext cx="1790277" cy="47244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721698">
            <a:off x="3941648" y="1008745"/>
            <a:ext cx="2343677" cy="2220685"/>
          </a:xfrm>
          <a:prstGeom prst="rect">
            <a:avLst/>
          </a:prstGeom>
        </p:spPr>
      </p:pic>
      <p:sp>
        <p:nvSpPr>
          <p:cNvPr id="68" name="Isosceles Triangle 67"/>
          <p:cNvSpPr/>
          <p:nvPr/>
        </p:nvSpPr>
        <p:spPr bwMode="auto">
          <a:xfrm rot="3927300">
            <a:off x="7457110" y="3580803"/>
            <a:ext cx="1974558" cy="3055044"/>
          </a:xfrm>
          <a:prstGeom prst="triangl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858107" y="754033"/>
            <a:ext cx="1380401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Molecule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9168948" y="577596"/>
            <a:ext cx="897898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Atom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8945973" y="5791200"/>
            <a:ext cx="2032824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Atom-nucleus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844276" y="4286609"/>
            <a:ext cx="2231788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Proton/</a:t>
            </a:r>
            <a:r>
              <a:rPr lang="nl-NL" sz="2400" i="1" dirty="0">
                <a:solidFill>
                  <a:srgbClr val="FFFFFF"/>
                </a:solidFill>
                <a:latin typeface="Helvetica Neue Light"/>
                <a:cs typeface="Helvetica Neue Light"/>
              </a:rPr>
              <a:t>Neutron</a:t>
            </a:r>
            <a:endParaRPr kumimoji="0" lang="nl-NL" sz="2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Light"/>
              <a:ea typeface="+mn-ea"/>
              <a:cs typeface="Helvetica Neue Light"/>
            </a:endParaRPr>
          </a:p>
        </p:txBody>
      </p:sp>
      <p:sp>
        <p:nvSpPr>
          <p:cNvPr id="83" name="Isosceles Triangle 82"/>
          <p:cNvSpPr/>
          <p:nvPr/>
        </p:nvSpPr>
        <p:spPr bwMode="auto">
          <a:xfrm rot="6161385">
            <a:off x="4427791" y="4040521"/>
            <a:ext cx="1299598" cy="2240489"/>
          </a:xfrm>
          <a:prstGeom prst="triangle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50406" y="4399659"/>
            <a:ext cx="1157498" cy="1185666"/>
          </a:xfrm>
          <a:prstGeom prst="ellipse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3357722" y="3904151"/>
            <a:ext cx="976444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Quark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28553" y="2445315"/>
            <a:ext cx="1257868" cy="461616"/>
          </a:xfrm>
          <a:prstGeom prst="rect">
            <a:avLst/>
          </a:prstGeom>
          <a:noFill/>
        </p:spPr>
        <p:txBody>
          <a:bodyPr wrap="none" lIns="91388" tIns="45696" rIns="91388" bIns="45696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Light"/>
                <a:ea typeface="+mn-ea"/>
                <a:cs typeface="Helvetica Neue Light"/>
              </a:rPr>
              <a:t>Electron</a:t>
            </a:r>
            <a:endParaRPr kumimoji="0" lang="nl-NL" sz="2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Light"/>
              <a:ea typeface="+mn-ea"/>
              <a:cs typeface="Helvetica Neue Light"/>
            </a:endParaRPr>
          </a:p>
        </p:txBody>
      </p:sp>
      <p:pic>
        <p:nvPicPr>
          <p:cNvPr id="25" name="Picture 10" descr="atom_model">
            <a:extLst>
              <a:ext uri="{FF2B5EF4-FFF2-40B4-BE49-F238E27FC236}">
                <a16:creationId xmlns:a16="http://schemas.microsoft.com/office/drawing/2014/main" id="{88009C43-9CD5-3F43-B865-9878F6676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3582" y="3701142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 descr="atom_model">
            <a:extLst>
              <a:ext uri="{FF2B5EF4-FFF2-40B4-BE49-F238E27FC236}">
                <a16:creationId xmlns:a16="http://schemas.microsoft.com/office/drawing/2014/main" id="{7D35A32F-2D12-C241-94F3-85E5114AF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414479" y="3692359"/>
            <a:ext cx="1259114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3A467F2F-6F07-9743-A673-27760D78B0F2}"/>
              </a:ext>
            </a:extLst>
          </p:cNvPr>
          <p:cNvSpPr/>
          <p:nvPr/>
        </p:nvSpPr>
        <p:spPr bwMode="auto">
          <a:xfrm>
            <a:off x="3186862" y="3836824"/>
            <a:ext cx="1401855" cy="585467"/>
          </a:xfrm>
          <a:prstGeom prst="ellipse">
            <a:avLst/>
          </a:prstGeom>
          <a:noFill/>
          <a:ln w="28575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614DD15-2CEF-B34B-AD2E-3CE7F77F39B7}"/>
              </a:ext>
            </a:extLst>
          </p:cNvPr>
          <p:cNvSpPr/>
          <p:nvPr/>
        </p:nvSpPr>
        <p:spPr bwMode="auto">
          <a:xfrm>
            <a:off x="8783524" y="2445315"/>
            <a:ext cx="1526213" cy="540436"/>
          </a:xfrm>
          <a:prstGeom prst="ellipse">
            <a:avLst/>
          </a:prstGeom>
          <a:noFill/>
          <a:ln w="28575" cap="flat" cmpd="sng" algn="ctr">
            <a:solidFill>
              <a:srgbClr val="66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NL" sz="2800" b="0" i="0" u="none" strike="noStrike" kern="1200" cap="none" spc="0" normalizeH="0" baseline="0" noProof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8D6AE4F-D6F7-8746-A933-6A6A18D51A9D}"/>
              </a:ext>
            </a:extLst>
          </p:cNvPr>
          <p:cNvCxnSpPr>
            <a:cxnSpLocks/>
          </p:cNvCxnSpPr>
          <p:nvPr/>
        </p:nvCxnSpPr>
        <p:spPr bwMode="auto">
          <a:xfrm flipV="1">
            <a:off x="4733684" y="2860325"/>
            <a:ext cx="3879898" cy="1101861"/>
          </a:xfrm>
          <a:prstGeom prst="line">
            <a:avLst/>
          </a:prstGeom>
          <a:solidFill>
            <a:srgbClr val="FFFF99"/>
          </a:solidFill>
          <a:ln w="28575" cap="flat" cmpd="sng" algn="ctr">
            <a:solidFill>
              <a:srgbClr val="66FFFF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pic>
        <p:nvPicPr>
          <p:cNvPr id="29" name="image8.jpeg" descr="image8.jpeg">
            <a:extLst>
              <a:ext uri="{FF2B5EF4-FFF2-40B4-BE49-F238E27FC236}">
                <a16:creationId xmlns:a16="http://schemas.microsoft.com/office/drawing/2014/main" id="{8F5BF7A1-10DB-5F4B-8023-28DBC540AC9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767" t="13178" r="9719" b="2189"/>
          <a:stretch>
            <a:fillRect/>
          </a:stretch>
        </p:blipFill>
        <p:spPr>
          <a:xfrm>
            <a:off x="5685801" y="4777424"/>
            <a:ext cx="2035133" cy="1903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5" extrusionOk="0">
                <a:moveTo>
                  <a:pt x="11517" y="3"/>
                </a:moveTo>
                <a:cubicBezTo>
                  <a:pt x="7816" y="100"/>
                  <a:pt x="4272" y="2404"/>
                  <a:pt x="2833" y="6139"/>
                </a:cubicBezTo>
                <a:cubicBezTo>
                  <a:pt x="2715" y="6444"/>
                  <a:pt x="2582" y="6780"/>
                  <a:pt x="2539" y="6882"/>
                </a:cubicBezTo>
                <a:cubicBezTo>
                  <a:pt x="2288" y="7475"/>
                  <a:pt x="2147" y="8604"/>
                  <a:pt x="2153" y="9985"/>
                </a:cubicBezTo>
                <a:cubicBezTo>
                  <a:pt x="2158" y="11237"/>
                  <a:pt x="2189" y="11538"/>
                  <a:pt x="2392" y="12344"/>
                </a:cubicBezTo>
                <a:cubicBezTo>
                  <a:pt x="2674" y="13463"/>
                  <a:pt x="3322" y="14906"/>
                  <a:pt x="3919" y="15743"/>
                </a:cubicBezTo>
                <a:cubicBezTo>
                  <a:pt x="5490" y="17946"/>
                  <a:pt x="7622" y="19254"/>
                  <a:pt x="10499" y="19775"/>
                </a:cubicBezTo>
                <a:cubicBezTo>
                  <a:pt x="11245" y="19910"/>
                  <a:pt x="13766" y="19744"/>
                  <a:pt x="14239" y="19528"/>
                </a:cubicBezTo>
                <a:cubicBezTo>
                  <a:pt x="14334" y="19485"/>
                  <a:pt x="14629" y="19379"/>
                  <a:pt x="14892" y="19293"/>
                </a:cubicBezTo>
                <a:cubicBezTo>
                  <a:pt x="15684" y="19034"/>
                  <a:pt x="17198" y="18147"/>
                  <a:pt x="17959" y="17498"/>
                </a:cubicBezTo>
                <a:cubicBezTo>
                  <a:pt x="19138" y="16491"/>
                  <a:pt x="20135" y="15043"/>
                  <a:pt x="20702" y="13506"/>
                </a:cubicBezTo>
                <a:cubicBezTo>
                  <a:pt x="21193" y="12176"/>
                  <a:pt x="21287" y="11573"/>
                  <a:pt x="21279" y="9846"/>
                </a:cubicBezTo>
                <a:cubicBezTo>
                  <a:pt x="21273" y="8550"/>
                  <a:pt x="21239" y="8144"/>
                  <a:pt x="21088" y="7559"/>
                </a:cubicBezTo>
                <a:cubicBezTo>
                  <a:pt x="20631" y="5780"/>
                  <a:pt x="19850" y="4326"/>
                  <a:pt x="18680" y="3068"/>
                </a:cubicBezTo>
                <a:cubicBezTo>
                  <a:pt x="17808" y="2131"/>
                  <a:pt x="17014" y="1544"/>
                  <a:pt x="15817" y="950"/>
                </a:cubicBezTo>
                <a:cubicBezTo>
                  <a:pt x="14437" y="265"/>
                  <a:pt x="12965" y="-35"/>
                  <a:pt x="11517" y="3"/>
                </a:cubicBezTo>
                <a:close/>
                <a:moveTo>
                  <a:pt x="2392" y="552"/>
                </a:moveTo>
                <a:lnTo>
                  <a:pt x="2569" y="755"/>
                </a:lnTo>
                <a:cubicBezTo>
                  <a:pt x="2565" y="741"/>
                  <a:pt x="2529" y="694"/>
                  <a:pt x="2534" y="688"/>
                </a:cubicBezTo>
                <a:cubicBezTo>
                  <a:pt x="2538" y="684"/>
                  <a:pt x="2584" y="710"/>
                  <a:pt x="2596" y="712"/>
                </a:cubicBezTo>
                <a:lnTo>
                  <a:pt x="2392" y="552"/>
                </a:lnTo>
                <a:close/>
                <a:moveTo>
                  <a:pt x="79" y="7481"/>
                </a:moveTo>
                <a:lnTo>
                  <a:pt x="0" y="7582"/>
                </a:lnTo>
                <a:lnTo>
                  <a:pt x="93" y="7487"/>
                </a:lnTo>
                <a:cubicBezTo>
                  <a:pt x="89" y="7483"/>
                  <a:pt x="80" y="7487"/>
                  <a:pt x="79" y="7481"/>
                </a:cubicBezTo>
                <a:close/>
                <a:moveTo>
                  <a:pt x="1023" y="9750"/>
                </a:moveTo>
                <a:lnTo>
                  <a:pt x="1012" y="9779"/>
                </a:lnTo>
                <a:cubicBezTo>
                  <a:pt x="1019" y="9775"/>
                  <a:pt x="1027" y="9766"/>
                  <a:pt x="1034" y="9764"/>
                </a:cubicBezTo>
                <a:lnTo>
                  <a:pt x="1023" y="9750"/>
                </a:lnTo>
                <a:close/>
                <a:moveTo>
                  <a:pt x="223" y="14014"/>
                </a:moveTo>
                <a:lnTo>
                  <a:pt x="370" y="14192"/>
                </a:lnTo>
                <a:cubicBezTo>
                  <a:pt x="369" y="14178"/>
                  <a:pt x="353" y="14149"/>
                  <a:pt x="357" y="14142"/>
                </a:cubicBezTo>
                <a:lnTo>
                  <a:pt x="223" y="14014"/>
                </a:lnTo>
                <a:close/>
                <a:moveTo>
                  <a:pt x="2806" y="14662"/>
                </a:moveTo>
                <a:lnTo>
                  <a:pt x="2781" y="14688"/>
                </a:lnTo>
                <a:cubicBezTo>
                  <a:pt x="2795" y="14690"/>
                  <a:pt x="2811" y="14686"/>
                  <a:pt x="2819" y="14694"/>
                </a:cubicBezTo>
                <a:cubicBezTo>
                  <a:pt x="2814" y="14684"/>
                  <a:pt x="2811" y="14673"/>
                  <a:pt x="2806" y="14662"/>
                </a:cubicBezTo>
                <a:close/>
                <a:moveTo>
                  <a:pt x="2825" y="14703"/>
                </a:moveTo>
                <a:cubicBezTo>
                  <a:pt x="2829" y="14710"/>
                  <a:pt x="2824" y="14725"/>
                  <a:pt x="2825" y="14735"/>
                </a:cubicBezTo>
                <a:cubicBezTo>
                  <a:pt x="2826" y="14734"/>
                  <a:pt x="2835" y="14724"/>
                  <a:pt x="2836" y="14723"/>
                </a:cubicBezTo>
                <a:cubicBezTo>
                  <a:pt x="2832" y="14716"/>
                  <a:pt x="2828" y="14710"/>
                  <a:pt x="2825" y="14703"/>
                </a:cubicBezTo>
                <a:close/>
                <a:moveTo>
                  <a:pt x="21576" y="16333"/>
                </a:moveTo>
                <a:cubicBezTo>
                  <a:pt x="21552" y="16370"/>
                  <a:pt x="21487" y="16413"/>
                  <a:pt x="21429" y="16455"/>
                </a:cubicBezTo>
                <a:cubicBezTo>
                  <a:pt x="21431" y="16457"/>
                  <a:pt x="21437" y="16456"/>
                  <a:pt x="21439" y="16458"/>
                </a:cubicBezTo>
                <a:cubicBezTo>
                  <a:pt x="21443" y="16461"/>
                  <a:pt x="21438" y="16468"/>
                  <a:pt x="21439" y="16472"/>
                </a:cubicBezTo>
                <a:cubicBezTo>
                  <a:pt x="21457" y="16458"/>
                  <a:pt x="21542" y="16405"/>
                  <a:pt x="21551" y="16397"/>
                </a:cubicBezTo>
                <a:cubicBezTo>
                  <a:pt x="21569" y="16381"/>
                  <a:pt x="21585" y="16377"/>
                  <a:pt x="21600" y="16368"/>
                </a:cubicBezTo>
                <a:cubicBezTo>
                  <a:pt x="21591" y="16355"/>
                  <a:pt x="21584" y="16345"/>
                  <a:pt x="21576" y="16333"/>
                </a:cubicBezTo>
                <a:close/>
                <a:moveTo>
                  <a:pt x="8257" y="21492"/>
                </a:moveTo>
                <a:cubicBezTo>
                  <a:pt x="8246" y="21495"/>
                  <a:pt x="8224" y="21508"/>
                  <a:pt x="8216" y="21507"/>
                </a:cubicBezTo>
                <a:lnTo>
                  <a:pt x="8178" y="21565"/>
                </a:lnTo>
                <a:lnTo>
                  <a:pt x="8257" y="21492"/>
                </a:lnTo>
                <a:close/>
              </a:path>
            </a:pathLst>
          </a:cu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97D4E4C-AECA-034B-9B6E-6D1FB298AA43}"/>
                  </a:ext>
                </a:extLst>
              </p:cNvPr>
              <p:cNvSpPr txBox="1"/>
              <p:nvPr/>
            </p:nvSpPr>
            <p:spPr>
              <a:xfrm>
                <a:off x="3842031" y="4600239"/>
                <a:ext cx="535851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NL" sz="30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97D4E4C-AECA-034B-9B6E-6D1FB298AA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2031" y="4600239"/>
                <a:ext cx="535851" cy="553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EDD63B81-77A8-D717-13D5-182A5ACC9F5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7" t="2353" r="40353" b="17710"/>
          <a:stretch/>
        </p:blipFill>
        <p:spPr>
          <a:xfrm>
            <a:off x="769630" y="577595"/>
            <a:ext cx="2002232" cy="5550039"/>
          </a:xfrm>
          <a:prstGeom prst="rect">
            <a:avLst/>
          </a:prstGeom>
        </p:spPr>
      </p:pic>
      <p:sp>
        <p:nvSpPr>
          <p:cNvPr id="65" name="Isosceles Triangle 64"/>
          <p:cNvSpPr/>
          <p:nvPr/>
        </p:nvSpPr>
        <p:spPr bwMode="auto">
          <a:xfrm rot="15759751">
            <a:off x="2740922" y="839014"/>
            <a:ext cx="2172029" cy="2680965"/>
          </a:xfrm>
          <a:prstGeom prst="triangle">
            <a:avLst>
              <a:gd name="adj" fmla="val 48667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88" tIns="45696" rIns="91388" bIns="45696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386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nl-NL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F1FE40-18B1-925F-94B5-8E814E049FF2}"/>
              </a:ext>
            </a:extLst>
          </p:cNvPr>
          <p:cNvSpPr txBox="1"/>
          <p:nvPr/>
        </p:nvSpPr>
        <p:spPr>
          <a:xfrm rot="20582717">
            <a:off x="5917026" y="3431965"/>
            <a:ext cx="1458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00FFFF"/>
                </a:solidFill>
              </a:rPr>
              <a:t>fundamental</a:t>
            </a:r>
          </a:p>
        </p:txBody>
      </p:sp>
    </p:spTree>
    <p:extLst>
      <p:ext uri="{BB962C8B-B14F-4D97-AF65-F5344CB8AC3E}">
        <p14:creationId xmlns:p14="http://schemas.microsoft.com/office/powerpoint/2010/main" val="8013988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5" grpId="0"/>
    </p:bldLst>
  </p:timing>
</p:sld>
</file>

<file path=ppt/theme/theme1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0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99"/>
        </a:solidFill>
        <a:ln w="28575" cap="flat" cmpd="sng" algn="ctr">
          <a:solidFill>
            <a:srgbClr val="FFFF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FFFF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14275</TotalTime>
  <Words>2693</Words>
  <Application>Microsoft Macintosh PowerPoint</Application>
  <PresentationFormat>Widescreen</PresentationFormat>
  <Paragraphs>539</Paragraphs>
  <Slides>55</Slides>
  <Notes>37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55</vt:i4>
      </vt:variant>
    </vt:vector>
  </HeadingPairs>
  <TitlesOfParts>
    <vt:vector size="76" baseType="lpstr">
      <vt:lpstr>Arial</vt:lpstr>
      <vt:lpstr>Bradley Hand</vt:lpstr>
      <vt:lpstr>Calibri</vt:lpstr>
      <vt:lpstr>Calibri Light</vt:lpstr>
      <vt:lpstr>Cambria Math</vt:lpstr>
      <vt:lpstr>CG Times</vt:lpstr>
      <vt:lpstr>Comic Sans MS</vt:lpstr>
      <vt:lpstr>Helvetica Neue Light</vt:lpstr>
      <vt:lpstr>Helvetica Neue Medium</vt:lpstr>
      <vt:lpstr>Symbol</vt:lpstr>
      <vt:lpstr>Tahoma</vt:lpstr>
      <vt:lpstr>Times New Roman</vt:lpstr>
      <vt:lpstr>Verdana</vt:lpstr>
      <vt:lpstr>Wingdings</vt:lpstr>
      <vt:lpstr>4_Default Design</vt:lpstr>
      <vt:lpstr>7_Default Design</vt:lpstr>
      <vt:lpstr>16_Default Design</vt:lpstr>
      <vt:lpstr>10_Default Design</vt:lpstr>
      <vt:lpstr>13_Default Design</vt:lpstr>
      <vt:lpstr>Office Theme</vt:lpstr>
      <vt:lpstr>2_Default Design</vt:lpstr>
      <vt:lpstr>PowerPoint Presentation</vt:lpstr>
      <vt:lpstr>   The Relativistic Quantum World</vt:lpstr>
      <vt:lpstr>   Relativity and Quantum Mechanics</vt:lpstr>
      <vt:lpstr>   Relativity and Quantum Mechanics</vt:lpstr>
      <vt:lpstr>PowerPoint Presentation</vt:lpstr>
      <vt:lpstr>1: Elementary Particles ”All things come in three” </vt:lpstr>
      <vt:lpstr>1: Elementary Particles ”All things come in three” </vt:lpstr>
      <vt:lpstr>1: Elementary Particles ”All things come in three” </vt:lpstr>
      <vt:lpstr>Building blocks of Matter</vt:lpstr>
      <vt:lpstr>Stable Matter on Earth</vt:lpstr>
      <vt:lpstr>CERN: particle physics lab </vt:lpstr>
      <vt:lpstr>Construction of the Atlas detector at LHC</vt:lpstr>
      <vt:lpstr>The Atlas Experiment</vt:lpstr>
      <vt:lpstr>PowerPoint Presentation</vt:lpstr>
      <vt:lpstr>PowerPoint Presentation</vt:lpstr>
      <vt:lpstr>PowerPoint Presentation</vt:lpstr>
      <vt:lpstr> Elementary Particles</vt:lpstr>
      <vt:lpstr> Elementary Particles</vt:lpstr>
      <vt:lpstr> Elementary Particles</vt:lpstr>
      <vt:lpstr>2: Antimatter and Big Bang The genius of Paul Dirac   </vt:lpstr>
      <vt:lpstr>2: Antimatter and Big Bang The genius of Paul Dirac   </vt:lpstr>
      <vt:lpstr>Paul Dirac and antimatter</vt:lpstr>
      <vt:lpstr>Antimatter</vt:lpstr>
      <vt:lpstr>The ATHENA experiment at CERN (2002)</vt:lpstr>
      <vt:lpstr>A world of matter and …</vt:lpstr>
      <vt:lpstr>PowerPoint Presentation</vt:lpstr>
      <vt:lpstr>Alpha experiment: successor of Athena</vt:lpstr>
      <vt:lpstr>Albert Einstein: Energy = matter + antimatter</vt:lpstr>
      <vt:lpstr>Albert Einstein: Energy = matter + antimatter</vt:lpstr>
      <vt:lpstr>Is there antimatter in nature?</vt:lpstr>
      <vt:lpstr>PowerPoint Presentation</vt:lpstr>
      <vt:lpstr>Are there antimatter galaxies?</vt:lpstr>
      <vt:lpstr>Early Universe: where did the antimatter go?</vt:lpstr>
      <vt:lpstr>Back to the Big-Bang</vt:lpstr>
      <vt:lpstr>The early hot universe</vt:lpstr>
      <vt:lpstr>The expanding and cooling universe </vt:lpstr>
      <vt:lpstr>Cosmic Microwave Background Radiation</vt:lpstr>
      <vt:lpstr>The universe as we see it today</vt:lpstr>
      <vt:lpstr>How did we get a small asymmetry in the Big Bang?</vt:lpstr>
      <vt:lpstr>3: Forces: “Standard Model”  </vt:lpstr>
      <vt:lpstr>3: Forces: “Standard Model”  </vt:lpstr>
      <vt:lpstr>   Forces in Quantum Mechanics: exchange of quanta</vt:lpstr>
      <vt:lpstr>Four fundamental forces of nature</vt:lpstr>
      <vt:lpstr>Four fundamental forces of nature</vt:lpstr>
      <vt:lpstr>How strong are the forces?</vt:lpstr>
      <vt:lpstr>Standard Model: Particles and Forces</vt:lpstr>
      <vt:lpstr>PowerPoint Presentation</vt:lpstr>
      <vt:lpstr>Standard Model</vt:lpstr>
      <vt:lpstr>Standard Model</vt:lpstr>
      <vt:lpstr>Standard Model</vt:lpstr>
      <vt:lpstr>Standard Model</vt:lpstr>
      <vt:lpstr>Standard Model</vt:lpstr>
      <vt:lpstr>How did antimatter disappear in the Big bang?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Flavour</dc:title>
  <dc:creator>Marcel Merk</dc:creator>
  <cp:lastModifiedBy>Marcel Merk</cp:lastModifiedBy>
  <cp:revision>919</cp:revision>
  <cp:lastPrinted>2021-01-20T08:03:16Z</cp:lastPrinted>
  <dcterms:created xsi:type="dcterms:W3CDTF">2018-08-16T13:53:51Z</dcterms:created>
  <dcterms:modified xsi:type="dcterms:W3CDTF">2023-11-29T13:24:27Z</dcterms:modified>
</cp:coreProperties>
</file>