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1479" r:id="rId2"/>
    <p:sldId id="1535" r:id="rId3"/>
    <p:sldId id="1997" r:id="rId4"/>
    <p:sldId id="1962" r:id="rId5"/>
    <p:sldId id="1963" r:id="rId6"/>
    <p:sldId id="1964" r:id="rId7"/>
    <p:sldId id="1965" r:id="rId8"/>
    <p:sldId id="1966" r:id="rId9"/>
    <p:sldId id="1967" r:id="rId10"/>
    <p:sldId id="2037" r:id="rId11"/>
    <p:sldId id="2032" r:id="rId12"/>
    <p:sldId id="2033" r:id="rId13"/>
    <p:sldId id="1999" r:id="rId14"/>
    <p:sldId id="2003" r:id="rId15"/>
    <p:sldId id="2038" r:id="rId16"/>
    <p:sldId id="1974" r:id="rId17"/>
    <p:sldId id="1975" r:id="rId18"/>
    <p:sldId id="2029" r:id="rId19"/>
    <p:sldId id="2006" r:id="rId20"/>
    <p:sldId id="1977" r:id="rId21"/>
    <p:sldId id="2009" r:id="rId22"/>
    <p:sldId id="1980" r:id="rId23"/>
    <p:sldId id="2012" r:id="rId24"/>
    <p:sldId id="2013" r:id="rId25"/>
    <p:sldId id="2034" r:id="rId26"/>
    <p:sldId id="2016" r:id="rId27"/>
    <p:sldId id="1983" r:id="rId28"/>
    <p:sldId id="1985" r:id="rId29"/>
    <p:sldId id="2025" r:id="rId30"/>
    <p:sldId id="2035" r:id="rId31"/>
    <p:sldId id="2026" r:id="rId32"/>
    <p:sldId id="2036" r:id="rId33"/>
    <p:sldId id="1987" r:id="rId34"/>
    <p:sldId id="1988" r:id="rId35"/>
    <p:sldId id="2017" r:id="rId36"/>
    <p:sldId id="2018" r:id="rId37"/>
    <p:sldId id="1992" r:id="rId38"/>
    <p:sldId id="202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9A009F"/>
    <a:srgbClr val="FFA2A4"/>
    <a:srgbClr val="000090"/>
    <a:srgbClr val="0000FF"/>
    <a:srgbClr val="0432FF"/>
    <a:srgbClr val="008000"/>
    <a:srgbClr val="CC00FF"/>
    <a:srgbClr val="009051"/>
    <a:srgbClr val="4F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84"/>
    <p:restoredTop sz="94766"/>
  </p:normalViewPr>
  <p:slideViewPr>
    <p:cSldViewPr snapToGrid="0" snapToObjects="1">
      <p:cViewPr>
        <p:scale>
          <a:sx n="98" d="100"/>
          <a:sy n="98" d="100"/>
        </p:scale>
        <p:origin x="18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to </a:t>
            </a:r>
            <a:r>
              <a:rPr lang="en-US" baseline="0" dirty="0" err="1"/>
              <a:t>cours</a:t>
            </a:r>
            <a:r>
              <a:rPr lang="en-US" baseline="0" dirty="0"/>
              <a:t> eon relativity and QM.</a:t>
            </a:r>
          </a:p>
          <a:p>
            <a:r>
              <a:rPr lang="en-US" baseline="0" dirty="0"/>
              <a:t>Course March-April; interrupted Covid-19. Begin from the start.</a:t>
            </a:r>
          </a:p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9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90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843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30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r>
              <a:rPr lang="en-US" baseline="0" dirty="0"/>
              <a:t>No hidden variables: no local realism!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22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r>
              <a:rPr lang="en-US" baseline="0" dirty="0"/>
              <a:t>No hidden variables: no local realism!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5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again electron</a:t>
            </a:r>
            <a:r>
              <a:rPr lang="en-US" baseline="0" dirty="0"/>
              <a:t> spins</a:t>
            </a:r>
            <a:r>
              <a:rPr lang="en-US" dirty="0"/>
              <a:t> (entangled</a:t>
            </a:r>
            <a:r>
              <a:rPr lang="en-US" baseline="0" dirty="0"/>
              <a:t> to </a:t>
            </a:r>
            <a:r>
              <a:rPr lang="en-US" dirty="0"/>
              <a:t>photons).</a:t>
            </a:r>
          </a:p>
          <a:p>
            <a:r>
              <a:rPr lang="en-US" dirty="0"/>
              <a:t>You see a map of the campus</a:t>
            </a:r>
            <a:r>
              <a:rPr lang="en-US" baseline="0" dirty="0"/>
              <a:t> in delft: 1.3 km distance. </a:t>
            </a:r>
            <a:endParaRPr lang="en-US" dirty="0"/>
          </a:p>
          <a:p>
            <a:endParaRPr lang="en-US" dirty="0"/>
          </a:p>
          <a:p>
            <a:r>
              <a:rPr lang="en-US" dirty="0"/>
              <a:t>Blue: electrons produced.</a:t>
            </a:r>
            <a:r>
              <a:rPr lang="en-US" baseline="0" dirty="0"/>
              <a:t> Orange and Red: electrons detected.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16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69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Measurement problem is still a topic</a:t>
            </a:r>
            <a:r>
              <a:rPr lang="en-US" baseline="0" dirty="0"/>
              <a:t> of debate</a:t>
            </a:r>
          </a:p>
          <a:p>
            <a:r>
              <a:rPr lang="en-US" baseline="0" dirty="0" err="1"/>
              <a:t>Qbism</a:t>
            </a:r>
            <a:r>
              <a:rPr lang="en-US" baseline="0" dirty="0"/>
              <a:t>: Quantum </a:t>
            </a:r>
            <a:r>
              <a:rPr lang="en-US" baseline="0" dirty="0" err="1"/>
              <a:t>Baysianism</a:t>
            </a:r>
            <a:r>
              <a:rPr lang="en-US" baseline="0" dirty="0"/>
              <a:t>: quantum states are “subjective” to each observer. (David </a:t>
            </a:r>
            <a:r>
              <a:rPr lang="en-US" baseline="0" dirty="0" err="1"/>
              <a:t>Mermin</a:t>
            </a:r>
            <a:r>
              <a:rPr lang="en-US" baseline="0" dirty="0"/>
              <a:t>)</a:t>
            </a:r>
          </a:p>
          <a:p>
            <a:r>
              <a:rPr lang="en-US" baseline="0" dirty="0"/>
              <a:t>Participatory anthropic </a:t>
            </a:r>
            <a:r>
              <a:rPr lang="en-US" baseline="0" dirty="0" err="1"/>
              <a:t>pinciple</a:t>
            </a:r>
            <a:r>
              <a:rPr lang="en-US" baseline="0" dirty="0"/>
              <a:t> (PAP): the observation causes the </a:t>
            </a:r>
            <a:r>
              <a:rPr lang="en-US" baseline="0" dirty="0" err="1"/>
              <a:t>collaps</a:t>
            </a:r>
            <a:r>
              <a:rPr lang="en-US" baseline="0" dirty="0"/>
              <a:t> of the wave function: the universe comes into being this 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90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every quantum decision a whole new world branches 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33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can be proven!</a:t>
            </a:r>
          </a:p>
          <a:p>
            <a:endParaRPr lang="en-US" dirty="0"/>
          </a:p>
          <a:p>
            <a:r>
              <a:rPr lang="en-US" dirty="0"/>
              <a:t>You continue in the world where you survive.</a:t>
            </a:r>
          </a:p>
          <a:p>
            <a:endParaRPr lang="en-US" dirty="0"/>
          </a:p>
          <a:p>
            <a:r>
              <a:rPr lang="en-US" dirty="0"/>
              <a:t>Do not try this at home!!!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1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 dots are nanoparticles, artificial</a:t>
            </a:r>
            <a:r>
              <a:rPr lang="en-US" baseline="0" dirty="0"/>
              <a:t> atoms with </a:t>
            </a:r>
            <a:r>
              <a:rPr lang="en-US" baseline="0" dirty="0" err="1"/>
              <a:t>tuneable</a:t>
            </a:r>
            <a:r>
              <a:rPr lang="en-US" baseline="0" dirty="0"/>
              <a:t> optical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31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</a:t>
            </a:r>
            <a:r>
              <a:rPr lang="en-US" baseline="0" dirty="0"/>
              <a:t> computing algorithms are typically Fourier transforms of the result space. There must only be a single solution which results from coherent interference in Fourier decomposition.</a:t>
            </a:r>
          </a:p>
          <a:p>
            <a:r>
              <a:rPr lang="en-US" baseline="0" dirty="0"/>
              <a:t>Shor’s algorithm: prime factors</a:t>
            </a:r>
          </a:p>
          <a:p>
            <a:r>
              <a:rPr lang="en-US" baseline="0" dirty="0"/>
              <a:t>Grover: quantum </a:t>
            </a:r>
            <a:r>
              <a:rPr lang="en-US" baseline="0"/>
              <a:t>search algorithm: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1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</a:t>
            </a:r>
            <a:r>
              <a:rPr lang="en-US" baseline="0" dirty="0"/>
              <a:t> computing algorithms are typically Fourier transforms of the result space. There must only be a single solution which results from coherent interference in Fourier </a:t>
            </a:r>
            <a:r>
              <a:rPr lang="en-US" baseline="0" dirty="0" err="1"/>
              <a:t>decompisition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62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5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Philosophy quote is somewhat</a:t>
            </a:r>
            <a:r>
              <a:rPr lang="en-US" baseline="0" dirty="0"/>
              <a:t> arrogant.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1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Cafe de </a:t>
            </a:r>
            <a:r>
              <a:rPr lang="en-US" dirty="0" err="1"/>
              <a:t>Bobbel</a:t>
            </a:r>
            <a:r>
              <a:rPr lang="en-US" dirty="0"/>
              <a:t> in de </a:t>
            </a:r>
            <a:r>
              <a:rPr lang="en-US" dirty="0" err="1"/>
              <a:t>wolfstraat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30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EPR invented a thought experiment to prove that QM cannot be the</a:t>
            </a:r>
            <a:r>
              <a:rPr lang="en-US" baseline="0" dirty="0"/>
              <a:t> ultimate theory.</a:t>
            </a:r>
          </a:p>
          <a:p>
            <a:endParaRPr lang="en-US" baseline="0" dirty="0"/>
          </a:p>
          <a:p>
            <a:r>
              <a:rPr lang="en-US" baseline="0" dirty="0"/>
              <a:t>Mutually exclusive quantities:</a:t>
            </a:r>
          </a:p>
          <a:p>
            <a:r>
              <a:rPr lang="en-US" baseline="0" dirty="0"/>
              <a:t>wave vs particle</a:t>
            </a:r>
          </a:p>
          <a:p>
            <a:r>
              <a:rPr lang="en-US" baseline="0" dirty="0"/>
              <a:t>momentum and position</a:t>
            </a:r>
          </a:p>
          <a:p>
            <a:r>
              <a:rPr lang="en-US" baseline="0" dirty="0"/>
              <a:t>spin components</a:t>
            </a:r>
          </a:p>
          <a:p>
            <a:endParaRPr lang="en-US" baseline="0" dirty="0"/>
          </a:p>
          <a:p>
            <a:r>
              <a:rPr lang="en-US" dirty="0"/>
              <a:t>Use momentum and position as example.</a:t>
            </a:r>
          </a:p>
          <a:p>
            <a:endParaRPr lang="en-US" dirty="0"/>
          </a:p>
          <a:p>
            <a:r>
              <a:rPr lang="en-US" dirty="0"/>
              <a:t>Later spin is used in an experiment.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7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</a:t>
            </a:r>
            <a:r>
              <a:rPr lang="en-US" baseline="0" dirty="0"/>
              <a:t>particles are created by the decay of an unstable nuclear particle decay.</a:t>
            </a:r>
          </a:p>
          <a:p>
            <a:endParaRPr lang="en-US" dirty="0"/>
          </a:p>
          <a:p>
            <a:r>
              <a:rPr lang="en-US" dirty="0"/>
              <a:t>Take the particles very far</a:t>
            </a:r>
            <a:r>
              <a:rPr lang="en-US" baseline="0" dirty="0"/>
              <a:t> away, </a:t>
            </a:r>
            <a:r>
              <a:rPr lang="en-US" baseline="0" dirty="0" err="1"/>
              <a:t>eg</a:t>
            </a:r>
            <a:r>
              <a:rPr lang="en-US" baseline="0" dirty="0"/>
              <a:t>. A light year.</a:t>
            </a:r>
          </a:p>
          <a:p>
            <a:endParaRPr lang="en-US" baseline="0" dirty="0"/>
          </a:p>
          <a:p>
            <a:r>
              <a:rPr lang="en-US" baseline="0" dirty="0"/>
              <a:t>How can particle 2 know which aspect of particle 1 is measured?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0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a real experiment actually spin is used.</a:t>
            </a:r>
          </a:p>
          <a:p>
            <a:endParaRPr lang="en-US" baseline="0" dirty="0"/>
          </a:p>
          <a:p>
            <a:r>
              <a:rPr lang="en-US" baseline="0" dirty="0"/>
              <a:t>Spin of elementary particle can have two values</a:t>
            </a:r>
          </a:p>
          <a:p>
            <a:r>
              <a:rPr lang="en-US" baseline="0" dirty="0"/>
              <a:t>+1/2 </a:t>
            </a:r>
            <a:r>
              <a:rPr lang="en-US" baseline="0" dirty="0" err="1"/>
              <a:t>hbar</a:t>
            </a:r>
            <a:r>
              <a:rPr lang="en-US" baseline="0" dirty="0"/>
              <a:t> (spin up) or -1/2 </a:t>
            </a:r>
            <a:r>
              <a:rPr lang="en-US" baseline="0" dirty="0" err="1"/>
              <a:t>hbar</a:t>
            </a:r>
            <a:r>
              <a:rPr lang="en-US" baseline="0" dirty="0"/>
              <a:t> (spin down)</a:t>
            </a:r>
          </a:p>
          <a:p>
            <a:endParaRPr lang="en-US" baseline="0" dirty="0"/>
          </a:p>
          <a:p>
            <a:r>
              <a:rPr lang="en-US" baseline="0" dirty="0"/>
              <a:t>Particle can spin around, but not at the same time around z direction and x direction. </a:t>
            </a:r>
          </a:p>
          <a:p>
            <a:endParaRPr lang="en-US" baseline="0" dirty="0"/>
          </a:p>
          <a:p>
            <a:r>
              <a:rPr lang="en-US" baseline="0" dirty="0"/>
              <a:t>Total spin =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measure z than +x</a:t>
            </a:r>
            <a:r>
              <a:rPr lang="en-US" baseline="0" dirty="0"/>
              <a:t> vs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x = 50-50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6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Alice and Bob measure coincidences: at the same time.</a:t>
            </a:r>
          </a:p>
          <a:p>
            <a:endParaRPr lang="en-US" baseline="0" dirty="0"/>
          </a:p>
          <a:p>
            <a:r>
              <a:rPr lang="en-US" baseline="0" dirty="0"/>
              <a:t>Polarizer can work for different angles.</a:t>
            </a:r>
          </a:p>
          <a:p>
            <a:r>
              <a:rPr lang="en-US" baseline="0" dirty="0"/>
              <a:t>The angles used here give the best test: largest difference quantum and local</a:t>
            </a:r>
          </a:p>
          <a:p>
            <a:endParaRPr lang="en-US" baseline="0" dirty="0"/>
          </a:p>
          <a:p>
            <a:r>
              <a:rPr lang="en-US" baseline="0" dirty="0"/>
              <a:t>S is a test statistic.</a:t>
            </a:r>
          </a:p>
          <a:p>
            <a:r>
              <a:rPr lang="en-US" baseline="0" dirty="0"/>
              <a:t>The entangled states are also called qubits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4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hyperlink" Target="file:////Applications/Universe%20Splitter.app" TargetMode="Externa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27955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509" y="1101682"/>
            <a:ext cx="3599903" cy="19979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CCE"/>
                </a:solidFill>
              </a:rPr>
              <a:t>A lecture series on </a:t>
            </a:r>
          </a:p>
          <a:p>
            <a:r>
              <a:rPr lang="en-US" sz="2400" b="1" dirty="0">
                <a:solidFill>
                  <a:srgbClr val="FFFCCE"/>
                </a:solidFill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CCE"/>
                </a:solidFill>
              </a:rPr>
              <a:t>Marcel Merk</a:t>
            </a:r>
          </a:p>
          <a:p>
            <a:r>
              <a:rPr lang="en-US" sz="2200" b="1" dirty="0" err="1">
                <a:solidFill>
                  <a:srgbClr val="FFFCCE"/>
                </a:solidFill>
              </a:rPr>
              <a:t>Studium</a:t>
            </a:r>
            <a:r>
              <a:rPr lang="en-US" sz="2200" b="1" dirty="0">
                <a:solidFill>
                  <a:srgbClr val="FFFCCE"/>
                </a:solidFill>
              </a:rPr>
              <a:t> </a:t>
            </a:r>
            <a:r>
              <a:rPr lang="en-US" sz="2200" b="1" dirty="0" err="1">
                <a:solidFill>
                  <a:srgbClr val="FFFCCE"/>
                </a:solidFill>
              </a:rPr>
              <a:t>Generale</a:t>
            </a:r>
            <a:r>
              <a:rPr lang="en-US" sz="2200" b="1" dirty="0">
                <a:solidFill>
                  <a:srgbClr val="FFFCCE"/>
                </a:solidFill>
              </a:rPr>
              <a:t> Maastricht</a:t>
            </a:r>
          </a:p>
          <a:p>
            <a:r>
              <a:rPr lang="en-US" sz="2200" b="1" dirty="0">
                <a:solidFill>
                  <a:srgbClr val="FFFCCE"/>
                </a:solidFill>
              </a:rPr>
              <a:t>Nov 1 </a:t>
            </a:r>
            <a:r>
              <a:rPr lang="mr-IN" sz="2200" b="1" dirty="0">
                <a:solidFill>
                  <a:srgbClr val="FFFCCE"/>
                </a:solidFill>
              </a:rPr>
              <a:t>–</a:t>
            </a:r>
            <a:r>
              <a:rPr lang="en-US" sz="2200" b="1" dirty="0">
                <a:solidFill>
                  <a:srgbClr val="FFFCCE"/>
                </a:solidFill>
              </a:rPr>
              <a:t> Nov 29,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735354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Relativity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3880267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Bell inequality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69787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photons. The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 inequality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(1964).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–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5567" y="1884212"/>
            <a:ext cx="8700651" cy="3933397"/>
            <a:chOff x="3053300" y="1610610"/>
            <a:chExt cx="8018847" cy="3540790"/>
          </a:xfrm>
        </p:grpSpPr>
        <p:pic>
          <p:nvPicPr>
            <p:cNvPr id="3" name="Picture 2" descr="Bell-test-photon-analy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300" y="1610610"/>
              <a:ext cx="8018847" cy="35407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055025" y="3309112"/>
              <a:ext cx="707079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or a’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0108" y="3324158"/>
              <a:ext cx="725784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or b’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4549" y="1762928"/>
              <a:ext cx="4848167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Polarizer settings: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a=0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a’= 45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b=22.5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b’= 67.5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7603" y="4030573"/>
              <a:ext cx="574802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44868" y="4030573"/>
              <a:ext cx="494635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Bob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497" y="6226779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(quantum correlations)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61795-43FE-0AFA-8912-C23FA19BEA96}"/>
              </a:ext>
            </a:extLst>
          </p:cNvPr>
          <p:cNvSpPr txBox="1"/>
          <p:nvPr/>
        </p:nvSpPr>
        <p:spPr>
          <a:xfrm>
            <a:off x="6991347" y="5861678"/>
            <a:ext cx="4127225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Local reality (hidden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≤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Quantum Mechanics	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82455-A6A8-0753-B57C-CE959DE5DA3A}"/>
              </a:ext>
            </a:extLst>
          </p:cNvPr>
          <p:cNvSpPr/>
          <p:nvPr/>
        </p:nvSpPr>
        <p:spPr>
          <a:xfrm>
            <a:off x="7994039" y="-67897"/>
            <a:ext cx="4223542" cy="80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746FD8-6FF6-1229-F6F4-76C81DE8C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08" y="36860"/>
            <a:ext cx="4223542" cy="21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76B094-6DBC-882B-6416-7860311F11D0}"/>
              </a:ext>
            </a:extLst>
          </p:cNvPr>
          <p:cNvSpPr txBox="1"/>
          <p:nvPr/>
        </p:nvSpPr>
        <p:spPr>
          <a:xfrm>
            <a:off x="11830176" y="3010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8706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6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7574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EPR experiment with photons. Testing the </a:t>
            </a:r>
            <a:r>
              <a:rPr lang="en-US" sz="2200" b="1" i="1" dirty="0">
                <a:solidFill>
                  <a:schemeClr val="accent1"/>
                </a:solidFill>
              </a:rPr>
              <a:t>Bell inequality</a:t>
            </a:r>
            <a:r>
              <a:rPr lang="en-US" sz="2200" dirty="0">
                <a:solidFill>
                  <a:schemeClr val="accent1"/>
                </a:solidFill>
              </a:rPr>
              <a:t> (1964).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96045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Determine: </a:t>
            </a:r>
            <a:r>
              <a:rPr lang="en-US" sz="2000" b="1" dirty="0">
                <a:solidFill>
                  <a:srgbClr val="9A009F"/>
                </a:solidFill>
              </a:rPr>
              <a:t>S</a:t>
            </a:r>
            <a:r>
              <a:rPr lang="en-US" sz="2000" dirty="0"/>
              <a:t> =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</a:t>
            </a:r>
            <a:endParaRPr lang="en-US" sz="2000" baseline="30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917035" y="1162691"/>
            <a:ext cx="4095665" cy="681078"/>
            <a:chOff x="1132048" y="1078355"/>
            <a:chExt cx="4095665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</a:t>
              </a:r>
              <a:r>
                <a:rPr lang="mr-IN" dirty="0"/>
                <a:t>–</a:t>
              </a:r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</a:t>
              </a:r>
              <a:r>
                <a:rPr lang="mr-IN" dirty="0"/>
                <a:t>–</a:t>
              </a:r>
              <a:r>
                <a:rPr lang="en-US" dirty="0"/>
                <a:t> N(</a:t>
              </a:r>
              <a:r>
                <a:rPr lang="mr-IN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mr-IN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E(</a:t>
              </a:r>
              <a:r>
                <a:rPr lang="en-US" dirty="0" err="1">
                  <a:solidFill>
                    <a:srgbClr val="FF0000"/>
                  </a:solidFill>
                </a:rPr>
                <a:t>a</a:t>
              </a:r>
              <a:r>
                <a:rPr lang="en-US" dirty="0" err="1"/>
                <a:t>,</a:t>
              </a:r>
              <a:r>
                <a:rPr lang="en-US" dirty="0" err="1">
                  <a:solidFill>
                    <a:srgbClr val="0000FF"/>
                  </a:solidFill>
                </a:rPr>
                <a:t>b</a:t>
              </a:r>
              <a:r>
                <a:rPr lang="en-US" dirty="0"/>
                <a:t>) = </a:t>
              </a:r>
              <a:endParaRPr lang="en-US" baseline="300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Correlation test, count: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5567" y="1884212"/>
            <a:ext cx="8700651" cy="3933397"/>
            <a:chOff x="3053300" y="1610610"/>
            <a:chExt cx="8018847" cy="3540790"/>
          </a:xfrm>
        </p:grpSpPr>
        <p:pic>
          <p:nvPicPr>
            <p:cNvPr id="3" name="Picture 2" descr="Bell-test-photon-analy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300" y="1610610"/>
              <a:ext cx="8018847" cy="35407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055025" y="3309112"/>
              <a:ext cx="707079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 or a’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0108" y="3324158"/>
              <a:ext cx="725784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 or b’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4549" y="1762928"/>
              <a:ext cx="4848167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Polarizer settings: </a:t>
              </a:r>
              <a:r>
                <a:rPr lang="en-US" sz="2000" dirty="0">
                  <a:solidFill>
                    <a:srgbClr val="FF0000"/>
                  </a:solidFill>
                </a:rPr>
                <a:t>a=0</a:t>
              </a:r>
              <a:r>
                <a:rPr lang="en-US" sz="2000" baseline="30000" dirty="0">
                  <a:solidFill>
                    <a:srgbClr val="FF0000"/>
                  </a:solidFill>
                </a:rPr>
                <a:t>o</a:t>
              </a:r>
              <a:r>
                <a:rPr lang="en-US" sz="2000" dirty="0"/>
                <a:t> or </a:t>
              </a:r>
              <a:r>
                <a:rPr lang="en-US" sz="2000" dirty="0">
                  <a:solidFill>
                    <a:srgbClr val="FF0000"/>
                  </a:solidFill>
                </a:rPr>
                <a:t>a’= 45</a:t>
              </a:r>
              <a:r>
                <a:rPr lang="en-US" sz="2000" baseline="30000" dirty="0">
                  <a:solidFill>
                    <a:srgbClr val="FF0000"/>
                  </a:solidFill>
                </a:rPr>
                <a:t>o</a:t>
              </a:r>
              <a:r>
                <a:rPr lang="en-US" sz="2000" dirty="0"/>
                <a:t>, </a:t>
              </a:r>
              <a:r>
                <a:rPr lang="en-US" sz="2000" dirty="0">
                  <a:solidFill>
                    <a:srgbClr val="0000FF"/>
                  </a:solidFill>
                </a:rPr>
                <a:t>b=22.5</a:t>
              </a:r>
              <a:r>
                <a:rPr lang="en-US" sz="2000" baseline="30000" dirty="0">
                  <a:solidFill>
                    <a:srgbClr val="0000FF"/>
                  </a:solidFill>
                </a:rPr>
                <a:t>o</a:t>
              </a:r>
              <a:r>
                <a:rPr lang="en-US" sz="2000" dirty="0"/>
                <a:t> or </a:t>
              </a:r>
              <a:r>
                <a:rPr lang="en-US" sz="2000" dirty="0">
                  <a:solidFill>
                    <a:srgbClr val="0000FF"/>
                  </a:solidFill>
                </a:rPr>
                <a:t>b’= 67.5</a:t>
              </a:r>
              <a:r>
                <a:rPr lang="en-US" sz="2000" baseline="30000" dirty="0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7603" y="4030573"/>
              <a:ext cx="574802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Alice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44868" y="4030573"/>
              <a:ext cx="494635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Bob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91347" y="5861673"/>
            <a:ext cx="4179349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• Local reality (hidden </a:t>
            </a:r>
            <a:r>
              <a:rPr lang="en-US" sz="2000" dirty="0" err="1"/>
              <a:t>var’s</a:t>
            </a:r>
            <a:r>
              <a:rPr lang="en-US" sz="2000" dirty="0"/>
              <a:t>) :  </a:t>
            </a:r>
            <a:r>
              <a:rPr lang="en-US" sz="2000" b="1" dirty="0">
                <a:solidFill>
                  <a:srgbClr val="9A009F"/>
                </a:solidFill>
              </a:rPr>
              <a:t>S ≤ 2.0</a:t>
            </a:r>
          </a:p>
          <a:p>
            <a:r>
              <a:rPr lang="en-US" sz="2000" dirty="0"/>
              <a:t>• Quantum Mechanics	    : </a:t>
            </a:r>
            <a:r>
              <a:rPr lang="en-US" sz="2000" b="1" dirty="0">
                <a:solidFill>
                  <a:srgbClr val="9A009F"/>
                </a:solidFill>
              </a:rPr>
              <a:t>S = 2.7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09" y="863781"/>
            <a:ext cx="7196060" cy="58418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Picture 19" descr="Bell_Joh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588" y="363304"/>
            <a:ext cx="1664389" cy="217036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720578" y="2078875"/>
            <a:ext cx="1114408" cy="400110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John Bell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69431" y="6186723"/>
            <a:ext cx="5203745" cy="27681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83D6D-7B29-149D-15F7-7C19FD75BBA4}"/>
              </a:ext>
            </a:extLst>
          </p:cNvPr>
          <p:cNvSpPr txBox="1"/>
          <p:nvPr/>
        </p:nvSpPr>
        <p:spPr>
          <a:xfrm>
            <a:off x="10508614" y="261583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1964</a:t>
            </a:r>
          </a:p>
        </p:txBody>
      </p:sp>
    </p:spTree>
    <p:extLst>
      <p:ext uri="{BB962C8B-B14F-4D97-AF65-F5344CB8AC3E}">
        <p14:creationId xmlns:p14="http://schemas.microsoft.com/office/powerpoint/2010/main" val="19569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7574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photons. Testing the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 inequality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(1964).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96045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17035" y="1162691"/>
            <a:ext cx="4095665" cy="681078"/>
            <a:chOff x="1132048" y="1078355"/>
            <a:chExt cx="4095665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5567" y="1884212"/>
            <a:ext cx="8700651" cy="3933397"/>
            <a:chOff x="3053300" y="1610610"/>
            <a:chExt cx="8018847" cy="3540790"/>
          </a:xfrm>
        </p:grpSpPr>
        <p:pic>
          <p:nvPicPr>
            <p:cNvPr id="3" name="Picture 2" descr="Bell-test-photon-analy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300" y="1610610"/>
              <a:ext cx="8018847" cy="35407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055025" y="3309112"/>
              <a:ext cx="707079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or a’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0108" y="3324158"/>
              <a:ext cx="725784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or b’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4549" y="1762928"/>
              <a:ext cx="4848167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Polarizer settings: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a=0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a’= 45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b=22.5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b’= 67.5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7603" y="4030573"/>
              <a:ext cx="574802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44868" y="4030573"/>
              <a:ext cx="494635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Bob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09" y="863781"/>
            <a:ext cx="7196060" cy="58418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Picture 19" descr="Bell_Joh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588" y="363304"/>
            <a:ext cx="1664389" cy="217036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720578" y="2078875"/>
            <a:ext cx="1114408" cy="400110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Bell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69431" y="6186723"/>
            <a:ext cx="5203745" cy="27681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83D6D-7B29-149D-15F7-7C19FD75BBA4}"/>
              </a:ext>
            </a:extLst>
          </p:cNvPr>
          <p:cNvSpPr txBox="1"/>
          <p:nvPr/>
        </p:nvSpPr>
        <p:spPr>
          <a:xfrm>
            <a:off x="10508614" y="261583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91347" y="5861673"/>
            <a:ext cx="4179349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Local reality (hidden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≤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Quantum Mechanics	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2.7</a:t>
            </a:r>
          </a:p>
        </p:txBody>
      </p:sp>
    </p:spTree>
    <p:extLst>
      <p:ext uri="{BB962C8B-B14F-4D97-AF65-F5344CB8AC3E}">
        <p14:creationId xmlns:p14="http://schemas.microsoft.com/office/powerpoint/2010/main" val="693153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6917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EPR experiment with photons. Testing the </a:t>
            </a:r>
            <a:r>
              <a:rPr lang="en-US" sz="2200" b="1" i="1" dirty="0">
                <a:solidFill>
                  <a:schemeClr val="accent1"/>
                </a:solidFill>
              </a:rPr>
              <a:t>Bell inequality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Determine: </a:t>
            </a:r>
            <a:r>
              <a:rPr lang="en-US" sz="2000" b="1" dirty="0">
                <a:solidFill>
                  <a:srgbClr val="9A009F"/>
                </a:solidFill>
              </a:rPr>
              <a:t>S</a:t>
            </a:r>
            <a:r>
              <a:rPr lang="en-US" sz="2000" dirty="0"/>
              <a:t> =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</a:t>
            </a:r>
            <a:endParaRPr lang="en-US" sz="20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Correlation test, count: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1835965"/>
            <a:ext cx="7078115" cy="39779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7497" y="6226779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(quantum correlations)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91347" y="5861673"/>
            <a:ext cx="4065537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• Local reality (hidden </a:t>
            </a:r>
            <a:r>
              <a:rPr lang="en-US" sz="2000" dirty="0" err="1"/>
              <a:t>var’s</a:t>
            </a:r>
            <a:r>
              <a:rPr lang="en-US" sz="2000" dirty="0"/>
              <a:t>) :  </a:t>
            </a:r>
            <a:r>
              <a:rPr lang="en-US" sz="2000" b="1" dirty="0">
                <a:solidFill>
                  <a:srgbClr val="9A009F"/>
                </a:solidFill>
              </a:rPr>
              <a:t>S ≤ 2.0</a:t>
            </a:r>
          </a:p>
          <a:p>
            <a:r>
              <a:rPr lang="en-US" sz="2000" dirty="0"/>
              <a:t>• Quantum Mechanics	    : </a:t>
            </a:r>
            <a:r>
              <a:rPr lang="en-US" sz="2000" b="1" dirty="0">
                <a:solidFill>
                  <a:srgbClr val="9A009F"/>
                </a:solidFill>
              </a:rPr>
              <a:t>S = 2.7</a:t>
            </a:r>
            <a:endParaRPr lang="en-US" sz="2000" dirty="0">
              <a:solidFill>
                <a:srgbClr val="9A009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25" name="TextBox 24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</a:t>
              </a:r>
              <a:r>
                <a:rPr lang="mr-IN" dirty="0"/>
                <a:t>–</a:t>
              </a:r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–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E(</a:t>
              </a:r>
              <a:r>
                <a:rPr lang="en-US" dirty="0" err="1">
                  <a:solidFill>
                    <a:srgbClr val="FF0000"/>
                  </a:solidFill>
                </a:rPr>
                <a:t>a</a:t>
              </a:r>
              <a:r>
                <a:rPr lang="en-US" dirty="0" err="1"/>
                <a:t>,</a:t>
              </a:r>
              <a:r>
                <a:rPr lang="en-US" dirty="0" err="1">
                  <a:solidFill>
                    <a:srgbClr val="0000FF"/>
                  </a:solidFill>
                </a:rPr>
                <a:t>b</a:t>
              </a:r>
              <a:r>
                <a:rPr lang="en-US" dirty="0"/>
                <a:t>) = </a:t>
              </a:r>
              <a:endParaRPr lang="en-US" baseline="300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43A1FA-7E9C-5101-A968-25DA96EFB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4487" r="8834" b="31323"/>
          <a:stretch/>
        </p:blipFill>
        <p:spPr>
          <a:xfrm flipH="1">
            <a:off x="9824914" y="296717"/>
            <a:ext cx="1788089" cy="23589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70885-CF69-AFF5-099D-B8268B009140}"/>
              </a:ext>
            </a:extLst>
          </p:cNvPr>
          <p:cNvSpPr txBox="1"/>
          <p:nvPr/>
        </p:nvSpPr>
        <p:spPr>
          <a:xfrm>
            <a:off x="9943385" y="2228665"/>
            <a:ext cx="147668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Alain Aspect</a:t>
            </a:r>
          </a:p>
        </p:txBody>
      </p:sp>
    </p:spTree>
    <p:extLst>
      <p:ext uri="{BB962C8B-B14F-4D97-AF65-F5344CB8AC3E}">
        <p14:creationId xmlns:p14="http://schemas.microsoft.com/office/powerpoint/2010/main" val="4454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708ED6-96F3-02C2-76BD-8598D8342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1835965"/>
            <a:ext cx="7078115" cy="3977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6917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EPR experiment with photons. Testing the </a:t>
            </a:r>
            <a:r>
              <a:rPr lang="en-US" sz="2200" b="1" i="1" dirty="0">
                <a:solidFill>
                  <a:schemeClr val="accent1"/>
                </a:solidFill>
              </a:rPr>
              <a:t>Bell inequality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Determine: </a:t>
            </a:r>
            <a:r>
              <a:rPr lang="en-US" sz="2000" b="1" dirty="0">
                <a:solidFill>
                  <a:srgbClr val="9A009F"/>
                </a:solidFill>
              </a:rPr>
              <a:t>S</a:t>
            </a:r>
            <a:r>
              <a:rPr lang="en-US" sz="2000" dirty="0"/>
              <a:t> =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</a:t>
            </a:r>
            <a:endParaRPr lang="en-US" sz="20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Correlation test, count: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827" y="5662890"/>
            <a:ext cx="5160965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• Measurement Result          : </a:t>
            </a:r>
            <a:r>
              <a:rPr lang="en-US" sz="2000" b="1" dirty="0">
                <a:solidFill>
                  <a:srgbClr val="9A009F"/>
                </a:solidFill>
              </a:rPr>
              <a:t>S = 2.697 +- 0.015</a:t>
            </a:r>
          </a:p>
          <a:p>
            <a:r>
              <a:rPr lang="en-US" sz="2000" dirty="0"/>
              <a:t>• Local reality (hidden var’s) :  </a:t>
            </a:r>
            <a:r>
              <a:rPr lang="en-US" sz="2000" b="1" dirty="0">
                <a:solidFill>
                  <a:srgbClr val="9A009F"/>
                </a:solidFill>
              </a:rPr>
              <a:t>S ≤ 2.0</a:t>
            </a:r>
          </a:p>
          <a:p>
            <a:r>
              <a:rPr lang="en-US" sz="2000" dirty="0"/>
              <a:t>• Quantum Mechanics	    : </a:t>
            </a:r>
            <a:r>
              <a:rPr lang="en-US" sz="2000" b="1" dirty="0">
                <a:solidFill>
                  <a:srgbClr val="9A009F"/>
                </a:solidFill>
              </a:rPr>
              <a:t>S = 2.7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4487" r="8834" b="31323"/>
          <a:stretch/>
        </p:blipFill>
        <p:spPr>
          <a:xfrm flipH="1">
            <a:off x="9824914" y="296717"/>
            <a:ext cx="1788089" cy="23589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943385" y="2228665"/>
            <a:ext cx="147668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Alain Aspect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6515" y="2025709"/>
            <a:ext cx="7820777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Observations agree with quantum mechanics and not with local reality!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47497" y="6226779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(quantum correlations)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30" name="TextBox 29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</a:t>
              </a:r>
              <a:r>
                <a:rPr lang="mr-IN" dirty="0"/>
                <a:t>–</a:t>
              </a:r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–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E(</a:t>
              </a:r>
              <a:r>
                <a:rPr lang="en-US" dirty="0" err="1">
                  <a:solidFill>
                    <a:srgbClr val="FF0000"/>
                  </a:solidFill>
                </a:rPr>
                <a:t>a</a:t>
              </a:r>
              <a:r>
                <a:rPr lang="en-US" dirty="0" err="1"/>
                <a:t>,</a:t>
              </a:r>
              <a:r>
                <a:rPr lang="en-US" dirty="0" err="1">
                  <a:solidFill>
                    <a:srgbClr val="0000FF"/>
                  </a:solidFill>
                </a:rPr>
                <a:t>b</a:t>
              </a:r>
              <a:r>
                <a:rPr lang="en-US" dirty="0"/>
                <a:t>) = </a:t>
              </a:r>
              <a:endParaRPr lang="en-US" baseline="300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92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708ED6-96F3-02C2-76BD-8598D8342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1835965"/>
            <a:ext cx="7078115" cy="3977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6917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photons. Testing the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 inequality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827" y="5662890"/>
            <a:ext cx="5160965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Measurement Result      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2.697 +- 0.015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Local reality (hidden var’s) 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≤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Quantum Mechanics	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4487" r="8834" b="31323"/>
          <a:stretch/>
        </p:blipFill>
        <p:spPr>
          <a:xfrm flipH="1">
            <a:off x="9824914" y="296717"/>
            <a:ext cx="1788089" cy="23589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943385" y="2228665"/>
            <a:ext cx="147668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Aspect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6515" y="2025709"/>
            <a:ext cx="7820777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agree with quantum mechanics and not with local reality!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47497" y="6226779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(quantum correlations)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30" name="TextBox 29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–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6F2FD3-6413-B010-F828-B048ADBEAE39}"/>
              </a:ext>
            </a:extLst>
          </p:cNvPr>
          <p:cNvSpPr txBox="1"/>
          <p:nvPr/>
        </p:nvSpPr>
        <p:spPr>
          <a:xfrm>
            <a:off x="2027115" y="2621748"/>
            <a:ext cx="7262854" cy="286232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There were two “loopholes” (comments of critics):</a:t>
            </a:r>
          </a:p>
          <a:p>
            <a:pPr marL="342900" indent="-342900">
              <a:buAutoNum type="arabicPeriod"/>
            </a:pPr>
            <a:r>
              <a:rPr lang="en-US" sz="2000" u="sng" dirty="0">
                <a:solidFill>
                  <a:srgbClr val="C00000"/>
                </a:solidFill>
              </a:rPr>
              <a:t>Locality loophole:</a:t>
            </a:r>
          </a:p>
          <a:p>
            <a:pPr marL="342900" indent="-342900">
              <a:buFont typeface=".AppleSystemUIFont" charset="-120"/>
              <a:buChar char=" "/>
            </a:pPr>
            <a:r>
              <a:rPr lang="en-US" sz="2000" dirty="0">
                <a:solidFill>
                  <a:srgbClr val="7030A0"/>
                </a:solidFill>
              </a:rPr>
              <a:t>The particles and detectors were so close to each other that </a:t>
            </a:r>
            <a:r>
              <a:rPr lang="en-US" sz="2000" i="1" dirty="0">
                <a:solidFill>
                  <a:srgbClr val="7030A0"/>
                </a:solidFill>
              </a:rPr>
              <a:t>in principle </a:t>
            </a:r>
            <a:r>
              <a:rPr lang="en-US" sz="2000" dirty="0">
                <a:solidFill>
                  <a:srgbClr val="7030A0"/>
                </a:solidFill>
              </a:rPr>
              <a:t>they could have communicated with each other during the Bell test.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2. </a:t>
            </a:r>
            <a:r>
              <a:rPr lang="en-US" sz="2000" u="sng" dirty="0">
                <a:solidFill>
                  <a:srgbClr val="C00000"/>
                </a:solidFill>
              </a:rPr>
              <a:t>“Detection loophole”:</a:t>
            </a:r>
          </a:p>
          <a:p>
            <a:pPr marL="285750" indent="-285750">
              <a:buFont typeface=".AppleSystemUIFont" charset="-120"/>
              <a:buChar char=" "/>
            </a:pPr>
            <a:r>
              <a:rPr lang="en-US" sz="2000" dirty="0">
                <a:solidFill>
                  <a:srgbClr val="7030A0"/>
                </a:solidFill>
              </a:rPr>
              <a:t>The detectors only measured </a:t>
            </a:r>
            <a:r>
              <a:rPr lang="en-US" sz="2000" i="1" dirty="0">
                <a:solidFill>
                  <a:srgbClr val="7030A0"/>
                </a:solidFill>
              </a:rPr>
              <a:t>some</a:t>
            </a:r>
            <a:r>
              <a:rPr lang="en-US" sz="2000" dirty="0">
                <a:solidFill>
                  <a:srgbClr val="7030A0"/>
                </a:solidFill>
              </a:rPr>
              <a:t> of the entangled particles, and they could be a </a:t>
            </a:r>
            <a:r>
              <a:rPr lang="en-US" sz="2000" i="1" dirty="0">
                <a:solidFill>
                  <a:srgbClr val="7030A0"/>
                </a:solidFill>
              </a:rPr>
              <a:t>non-representative</a:t>
            </a:r>
            <a:r>
              <a:rPr lang="en-US" sz="2000" dirty="0">
                <a:solidFill>
                  <a:srgbClr val="7030A0"/>
                </a:solidFill>
              </a:rPr>
              <a:t> selection of all.</a:t>
            </a:r>
          </a:p>
        </p:txBody>
      </p:sp>
    </p:spTree>
    <p:extLst>
      <p:ext uri="{BB962C8B-B14F-4D97-AF65-F5344CB8AC3E}">
        <p14:creationId xmlns:p14="http://schemas.microsoft.com/office/powerpoint/2010/main" val="3674573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Closing the loopholes: Delft 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7" y="724064"/>
            <a:ext cx="10722973" cy="29751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49" y="3992982"/>
            <a:ext cx="4005734" cy="262375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86" y="3046940"/>
            <a:ext cx="2697113" cy="359615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3" y="4013295"/>
            <a:ext cx="4270155" cy="2620807"/>
          </a:xfrm>
          <a:prstGeom prst="rect">
            <a:avLst/>
          </a:prstGeom>
          <a:ln w="38100">
            <a:solidFill>
              <a:srgbClr val="FF8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910991" y="1299787"/>
            <a:ext cx="657679" cy="466530"/>
          </a:xfrm>
          <a:prstGeom prst="rect">
            <a:avLst/>
          </a:prstGeom>
          <a:noFill/>
          <a:ln w="381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00447" y="2714644"/>
            <a:ext cx="657679" cy="4665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08148" y="1483008"/>
            <a:ext cx="362408" cy="572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13428" y="1766317"/>
            <a:ext cx="597563" cy="2226665"/>
          </a:xfrm>
          <a:prstGeom prst="line">
            <a:avLst/>
          </a:prstGeom>
          <a:ln w="38100"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40968" y="1299787"/>
            <a:ext cx="3093690" cy="2713508"/>
          </a:xfrm>
          <a:prstGeom prst="line">
            <a:avLst/>
          </a:prstGeom>
          <a:ln w="38100"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30150" y="3181174"/>
            <a:ext cx="375763" cy="346191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58126" y="2714644"/>
            <a:ext cx="3813757" cy="127833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61886" y="1483008"/>
            <a:ext cx="1746262" cy="1563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368303" y="1483008"/>
            <a:ext cx="590696" cy="1563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69112" y="755863"/>
            <a:ext cx="826501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1. Put the detectors far away.           2. Make sure detection efficiency is high.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65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Closing the loopholes: Delft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8" y="736606"/>
            <a:ext cx="10681863" cy="294408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7" y="3798894"/>
            <a:ext cx="4313119" cy="287681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89419" y="4200677"/>
            <a:ext cx="6068298" cy="212365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Ronald Hanson and his group performed the first EPR experiment without loopholes.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Measurement of photons that are entangled with electron spins.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solidFill>
                  <a:srgbClr val="7030A0"/>
                </a:solidFill>
              </a:rPr>
              <a:t>Quantum entanglement again passes the test.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i="1" dirty="0">
                <a:solidFill>
                  <a:srgbClr val="C00000"/>
                </a:solidFill>
                <a:sym typeface="Wingdings"/>
              </a:rPr>
              <a:t> </a:t>
            </a:r>
            <a:r>
              <a:rPr lang="en-US" sz="2200" b="1" i="1" dirty="0">
                <a:solidFill>
                  <a:srgbClr val="C00000"/>
                </a:solidFill>
              </a:rPr>
              <a:t>No hidden variables!</a:t>
            </a:r>
            <a:endParaRPr lang="en-US" sz="2200" b="1" i="1" dirty="0">
              <a:solidFill>
                <a:srgbClr val="C00000"/>
              </a:solidFill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9112" y="755863"/>
            <a:ext cx="826501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1. Put the detectors far away.           2. Make sure detection efficiency is high.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74301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A6B4C-E7AB-D3B9-15BA-B00CA71D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2022 Nobel Prize</a:t>
            </a:r>
          </a:p>
        </p:txBody>
      </p:sp>
      <p:pic>
        <p:nvPicPr>
          <p:cNvPr id="1026" name="Picture 2" descr="Quantum Entanglement: 2022 Nobel Prize in Physics - YouTube">
            <a:extLst>
              <a:ext uri="{FF2B5EF4-FFF2-40B4-BE49-F238E27FC236}">
                <a16:creationId xmlns:a16="http://schemas.microsoft.com/office/drawing/2014/main" id="{6ADE057E-4C4F-5EC8-6C98-E9F43A5BF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73" y="720139"/>
            <a:ext cx="9442175" cy="53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17CEC-C6F9-3796-8043-52578F65DC34}"/>
              </a:ext>
            </a:extLst>
          </p:cNvPr>
          <p:cNvSpPr txBox="1"/>
          <p:nvPr/>
        </p:nvSpPr>
        <p:spPr>
          <a:xfrm>
            <a:off x="1718821" y="5629598"/>
            <a:ext cx="875306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”for experiments with entangled photons, establishing the violation of Bell inequalities and pioneering quantum information science”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FED6C-5895-ABD3-F462-416B46E92926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323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Interpretations of Quantum Mechanics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035" y="332511"/>
            <a:ext cx="3355621" cy="45654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597" y="703574"/>
            <a:ext cx="7024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</a:rPr>
              <a:t>The Wave function.</a:t>
            </a:r>
          </a:p>
          <a:p>
            <a:r>
              <a:rPr lang="en-US" sz="2000" dirty="0"/>
              <a:t>• </a:t>
            </a:r>
            <a:r>
              <a:rPr lang="en-US" sz="2200" b="1" dirty="0"/>
              <a:t>𝝍</a:t>
            </a:r>
            <a:r>
              <a:rPr lang="en-US" sz="2200" b="1" i="1" dirty="0"/>
              <a:t>(</a:t>
            </a:r>
            <a:r>
              <a:rPr lang="en-US" sz="2200" b="1" i="1" dirty="0" err="1"/>
              <a:t>x,t</a:t>
            </a:r>
            <a:r>
              <a:rPr lang="en-US" sz="2200" b="1" i="1" dirty="0"/>
              <a:t>) </a:t>
            </a:r>
            <a:r>
              <a:rPr lang="en-US" sz="2000" dirty="0"/>
              <a:t>contains all information of a system (</a:t>
            </a:r>
            <a:r>
              <a:rPr lang="en-US" sz="2000" dirty="0" err="1"/>
              <a:t>eg</a:t>
            </a:r>
            <a:r>
              <a:rPr lang="en-US" sz="2000" dirty="0"/>
              <a:t>. electron).</a:t>
            </a:r>
          </a:p>
          <a:p>
            <a:r>
              <a:rPr lang="en-US" sz="2000" dirty="0"/>
              <a:t>• Wave function includes the fundamental laws of physics and</a:t>
            </a:r>
          </a:p>
          <a:p>
            <a:r>
              <a:rPr lang="en-US" sz="2000" dirty="0"/>
              <a:t>   describes all types of matter particles and their interactions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036" y="2319700"/>
            <a:ext cx="773083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</a:rPr>
              <a:t>Copenhagen Interpretation.</a:t>
            </a:r>
          </a:p>
          <a:p>
            <a:r>
              <a:rPr lang="en-US" sz="2000" dirty="0"/>
              <a:t>• There is </a:t>
            </a:r>
            <a:r>
              <a:rPr lang="en-US" sz="2000" b="1" i="1" dirty="0"/>
              <a:t>no physical interpretation </a:t>
            </a:r>
            <a:r>
              <a:rPr lang="en-US" sz="2000" dirty="0"/>
              <a:t>for the wave function.</a:t>
            </a:r>
          </a:p>
          <a:p>
            <a:r>
              <a:rPr lang="en-US" sz="2000" dirty="0"/>
              <a:t>• As long as </a:t>
            </a:r>
            <a:r>
              <a:rPr lang="en-US" sz="2000" b="1" i="1" dirty="0"/>
              <a:t>no measurement </a:t>
            </a:r>
            <a:r>
              <a:rPr lang="en-US" sz="2000" dirty="0"/>
              <a:t>is done the </a:t>
            </a:r>
            <a:r>
              <a:rPr lang="en-US" sz="2000" b="1" i="1" dirty="0"/>
              <a:t>wave-function includes all</a:t>
            </a:r>
          </a:p>
          <a:p>
            <a:r>
              <a:rPr lang="en-US" sz="2000" b="1" i="1" dirty="0"/>
              <a:t>   possible outcomes</a:t>
            </a:r>
            <a:r>
              <a:rPr lang="en-US" sz="2000" dirty="0"/>
              <a:t>.      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“Nature tries everything</a:t>
            </a:r>
            <a:r>
              <a:rPr lang="en-US" sz="2000" b="1" dirty="0">
                <a:solidFill>
                  <a:srgbClr val="C00000"/>
                </a:solidFill>
                <a:sym typeface="Wingdings"/>
              </a:rPr>
              <a:t>”.</a:t>
            </a:r>
          </a:p>
          <a:p>
            <a:r>
              <a:rPr lang="en-US" sz="2000" dirty="0">
                <a:sym typeface="Wingdings"/>
              </a:rPr>
              <a:t>• When a measurement is done, nature realizes one of the possibilities</a:t>
            </a:r>
          </a:p>
          <a:p>
            <a:r>
              <a:rPr lang="en-US" sz="2000" dirty="0">
                <a:sym typeface="Wingdings"/>
              </a:rPr>
              <a:t>   by the </a:t>
            </a:r>
            <a:r>
              <a:rPr lang="en-US" sz="2000" b="1" i="1" dirty="0">
                <a:sym typeface="Wingdings"/>
              </a:rPr>
              <a:t>collapse of the </a:t>
            </a:r>
            <a:r>
              <a:rPr lang="en-US" sz="2000" b="1" i="1" dirty="0" err="1">
                <a:sym typeface="Wingdings"/>
              </a:rPr>
              <a:t>wavefunction</a:t>
            </a:r>
            <a:r>
              <a:rPr lang="en-US" sz="2000" b="1" i="1" dirty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(particle or wave, </a:t>
            </a:r>
            <a:r>
              <a:rPr lang="en-US" sz="2000" b="1" i="1" dirty="0">
                <a:sym typeface="Wingdings"/>
              </a:rPr>
              <a:t>x</a:t>
            </a:r>
            <a:r>
              <a:rPr lang="en-US" sz="2000" dirty="0">
                <a:sym typeface="Wingdings"/>
              </a:rPr>
              <a:t> or </a:t>
            </a:r>
            <a:r>
              <a:rPr lang="en-US" sz="2000" b="1" i="1" dirty="0">
                <a:sym typeface="Wingdings"/>
              </a:rPr>
              <a:t>p</a:t>
            </a:r>
            <a:r>
              <a:rPr lang="en-US" sz="2000" dirty="0">
                <a:sym typeface="Wingdings"/>
              </a:rPr>
              <a:t>, 𝝈</a:t>
            </a:r>
            <a:r>
              <a:rPr lang="en-US" sz="2000" b="1" i="1" baseline="-25000" dirty="0">
                <a:sym typeface="Wingdings"/>
              </a:rPr>
              <a:t>x</a:t>
            </a:r>
            <a:r>
              <a:rPr lang="en-US" sz="2000" dirty="0">
                <a:sym typeface="Wingdings"/>
              </a:rPr>
              <a:t> or 𝝈</a:t>
            </a:r>
            <a:r>
              <a:rPr lang="en-US" sz="2000" b="1" i="1" baseline="-25000" dirty="0">
                <a:sym typeface="Wingdings"/>
              </a:rPr>
              <a:t>z</a:t>
            </a:r>
            <a:r>
              <a:rPr lang="en-US" sz="2000" dirty="0">
                <a:sym typeface="Wingdings"/>
              </a:rPr>
              <a:t>)</a:t>
            </a:r>
          </a:p>
          <a:p>
            <a:r>
              <a:rPr lang="en-US" sz="2000" dirty="0">
                <a:sym typeface="Wingdings"/>
              </a:rPr>
              <a:t>   according to probabilistic laws.   </a:t>
            </a:r>
            <a:r>
              <a:rPr lang="en-US" sz="2000" b="1" dirty="0">
                <a:sym typeface="Wingdings"/>
              </a:rPr>
              <a:t> </a:t>
            </a:r>
            <a:r>
              <a:rPr lang="en-US" sz="2000" b="1" dirty="0">
                <a:solidFill>
                  <a:srgbClr val="C00000"/>
                </a:solidFill>
                <a:sym typeface="Wingdings"/>
              </a:rPr>
              <a:t>“Nothing exists until it is measured”.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56" y="4723527"/>
            <a:ext cx="111346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  <a:sym typeface="Wingdings"/>
              </a:rPr>
              <a:t>The Measurement Problem.</a:t>
            </a:r>
          </a:p>
          <a:p>
            <a:r>
              <a:rPr lang="en-US" sz="2000" dirty="0">
                <a:sym typeface="Wingdings"/>
              </a:rPr>
              <a:t>• </a:t>
            </a:r>
            <a:r>
              <a:rPr lang="en-US" sz="2000" b="1" i="1" dirty="0">
                <a:sym typeface="Wingdings"/>
              </a:rPr>
              <a:t>But what </a:t>
            </a:r>
            <a:r>
              <a:rPr lang="en-US" sz="2000" b="1" i="1" u="heavy" dirty="0">
                <a:sym typeface="Wingdings"/>
              </a:rPr>
              <a:t>is</a:t>
            </a:r>
            <a:r>
              <a:rPr lang="en-US" sz="2000" b="1" i="1" dirty="0">
                <a:sym typeface="Wingdings"/>
              </a:rPr>
              <a:t> a measurement? </a:t>
            </a:r>
            <a:r>
              <a:rPr lang="en-US" sz="2000" dirty="0">
                <a:sym typeface="Wingdings"/>
              </a:rPr>
              <a:t>Is it an irreversible process? Does it require consciousness?</a:t>
            </a:r>
          </a:p>
          <a:p>
            <a:r>
              <a:rPr lang="en-US" sz="2000" dirty="0">
                <a:sym typeface="Wingdings"/>
              </a:rPr>
              <a:t>• There are many interpretations apart from the Copenhagen Interpretation.</a:t>
            </a:r>
          </a:p>
          <a:p>
            <a:r>
              <a:rPr lang="en-US" sz="2000" dirty="0">
                <a:solidFill>
                  <a:srgbClr val="9A009F"/>
                </a:solidFill>
                <a:sym typeface="Wingdings"/>
              </a:rPr>
              <a:t>   </a:t>
            </a:r>
            <a:r>
              <a:rPr lang="mr-IN" sz="2000" dirty="0">
                <a:solidFill>
                  <a:srgbClr val="9A009F"/>
                </a:solidFill>
                <a:sym typeface="Wingdings"/>
              </a:rPr>
              <a:t>–</a:t>
            </a:r>
            <a:r>
              <a:rPr lang="en-US" sz="2000" dirty="0">
                <a:solidFill>
                  <a:srgbClr val="9A009F"/>
                </a:solidFill>
                <a:sym typeface="Wingdings"/>
              </a:rPr>
              <a:t>  Objective collapse theory, consciousness causes collapse, Bohm’s pilot-wave, </a:t>
            </a:r>
            <a:r>
              <a:rPr lang="en-US" sz="2000" dirty="0" err="1">
                <a:solidFill>
                  <a:srgbClr val="9A009F"/>
                </a:solidFill>
                <a:sym typeface="Wingdings"/>
              </a:rPr>
              <a:t>QBism</a:t>
            </a:r>
            <a:r>
              <a:rPr lang="en-US" sz="2000" dirty="0">
                <a:solidFill>
                  <a:srgbClr val="9A009F"/>
                </a:solidFill>
                <a:sym typeface="Wingdings"/>
              </a:rPr>
              <a:t>,</a:t>
            </a:r>
          </a:p>
          <a:p>
            <a:r>
              <a:rPr lang="en-US" sz="2000" dirty="0">
                <a:solidFill>
                  <a:srgbClr val="9A009F"/>
                </a:solidFill>
                <a:sym typeface="Wingdings"/>
              </a:rPr>
              <a:t>       many worlds, many minds, participatory anthropic principle, quantum information (“it from  bit”), </a:t>
            </a:r>
            <a:r>
              <a:rPr lang="mr-IN" sz="2000" dirty="0">
                <a:solidFill>
                  <a:srgbClr val="9A009F"/>
                </a:solidFill>
                <a:sym typeface="Wingdings"/>
              </a:rPr>
              <a:t>…</a:t>
            </a:r>
            <a:endParaRPr lang="en-US" sz="2000" dirty="0">
              <a:solidFill>
                <a:srgbClr val="9A009F"/>
              </a:solidFill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85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29: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828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Interpretation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6" y="703210"/>
            <a:ext cx="55571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/>
                </a:solidFill>
              </a:rPr>
              <a:t>Hugh Everett III </a:t>
            </a:r>
            <a:r>
              <a:rPr lang="en-US" sz="2200" dirty="0"/>
              <a:t>(PhD Student of John Wheeler) formulated the </a:t>
            </a:r>
            <a:r>
              <a:rPr lang="en-US" sz="2200" dirty="0">
                <a:solidFill>
                  <a:srgbClr val="7030A0"/>
                </a:solidFill>
              </a:rPr>
              <a:t>Many Worlds Interpretation </a:t>
            </a:r>
            <a:r>
              <a:rPr lang="en-US" sz="2200" dirty="0"/>
              <a:t>of quantum mechanics in 1957</a:t>
            </a:r>
          </a:p>
        </p:txBody>
      </p:sp>
      <p:pic>
        <p:nvPicPr>
          <p:cNvPr id="4" name="Picture 3" descr="Schroedingers_cat_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39" y="1935082"/>
            <a:ext cx="5166841" cy="33429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6408" y="5433247"/>
            <a:ext cx="5171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 wave function does </a:t>
            </a:r>
            <a:r>
              <a:rPr lang="en-US" sz="2000" b="1" i="1" dirty="0">
                <a:solidFill>
                  <a:srgbClr val="7030A0"/>
                </a:solidFill>
              </a:rPr>
              <a:t>not</a:t>
            </a:r>
            <a:r>
              <a:rPr lang="en-US" sz="2000" dirty="0">
                <a:solidFill>
                  <a:srgbClr val="7030A0"/>
                </a:solidFill>
              </a:rPr>
              <a:t> collapse, but at each quantum measurement </a:t>
            </a:r>
            <a:r>
              <a:rPr lang="en-US" sz="2000" b="1" i="1" dirty="0">
                <a:solidFill>
                  <a:srgbClr val="7030A0"/>
                </a:solidFill>
              </a:rPr>
              <a:t>both states continue to exist in a decoupled world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Picture 5" descr="ManyWorl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95" y="433737"/>
            <a:ext cx="2813704" cy="28256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Hugh-Everet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374" y="433737"/>
            <a:ext cx="1994905" cy="273375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618895" y="3494279"/>
            <a:ext cx="49162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Multiverse: </a:t>
            </a:r>
          </a:p>
          <a:p>
            <a:r>
              <a:rPr lang="en-US" sz="2000" dirty="0"/>
              <a:t>Very large tree of quantum worlds for each quantum decision.</a:t>
            </a:r>
          </a:p>
          <a:p>
            <a:r>
              <a:rPr lang="en-US" sz="2000" dirty="0"/>
              <a:t>The total wave function of complete multiverse is deterministic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0889" y="5540919"/>
            <a:ext cx="4044936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Triggered science fiction stories with “parallel universes”.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32671" y="2768827"/>
            <a:ext cx="1466684" cy="3385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Hugh Everett III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95789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Interpretation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291" y="703210"/>
            <a:ext cx="5361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Hugh Everett </a:t>
            </a:r>
            <a:r>
              <a:rPr lang="en-US" sz="2200" dirty="0"/>
              <a:t>(PhD Student of John Wheeler) formulated the </a:t>
            </a:r>
            <a:r>
              <a:rPr lang="en-US" sz="2200" dirty="0">
                <a:solidFill>
                  <a:srgbClr val="7030A0"/>
                </a:solidFill>
              </a:rPr>
              <a:t>Many Worlds Interpretation </a:t>
            </a:r>
            <a:r>
              <a:rPr lang="en-US" sz="2200" dirty="0"/>
              <a:t>of quantum mechanics in 1957</a:t>
            </a:r>
          </a:p>
        </p:txBody>
      </p:sp>
      <p:pic>
        <p:nvPicPr>
          <p:cNvPr id="4" name="Picture 3" descr="Schroedingers_cat_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39" y="1935082"/>
            <a:ext cx="5166841" cy="33429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6408" y="5433247"/>
            <a:ext cx="5171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 wave function does </a:t>
            </a:r>
            <a:r>
              <a:rPr lang="en-US" sz="2000" b="1" i="1" dirty="0">
                <a:solidFill>
                  <a:srgbClr val="7030A0"/>
                </a:solidFill>
              </a:rPr>
              <a:t>not</a:t>
            </a:r>
            <a:r>
              <a:rPr lang="en-US" sz="2000" dirty="0">
                <a:solidFill>
                  <a:srgbClr val="7030A0"/>
                </a:solidFill>
              </a:rPr>
              <a:t> collapse, but at each quantum measurement </a:t>
            </a:r>
            <a:r>
              <a:rPr lang="en-US" sz="2000" b="1" i="1" dirty="0">
                <a:solidFill>
                  <a:srgbClr val="7030A0"/>
                </a:solidFill>
              </a:rPr>
              <a:t>both states continue to exist in a decoupled world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Picture 5" descr="ManyWorl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895" y="433737"/>
            <a:ext cx="2813704" cy="28256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Hugh-Everet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374" y="433737"/>
            <a:ext cx="1994905" cy="273375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618895" y="3494279"/>
            <a:ext cx="49162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Multiverse: </a:t>
            </a:r>
          </a:p>
          <a:p>
            <a:r>
              <a:rPr lang="en-US" sz="2000" dirty="0"/>
              <a:t>Very large tree of quantum worlds for each quantum decision.</a:t>
            </a:r>
          </a:p>
          <a:p>
            <a:r>
              <a:rPr lang="en-US" sz="2000" dirty="0"/>
              <a:t>The total wave function of complete multiverse is deterministic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0889" y="5540919"/>
            <a:ext cx="4044936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Triggered science fiction stories with “parallel universes”.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32671" y="2768827"/>
            <a:ext cx="1266309" cy="3385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Hugh Everett</a:t>
            </a:r>
          </a:p>
        </p:txBody>
      </p:sp>
      <p:pic>
        <p:nvPicPr>
          <p:cNvPr id="11" name="Picture 10">
            <a:hlinkClick r:id="rId5" action="ppaction://program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8" y="703210"/>
            <a:ext cx="5337302" cy="47300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89180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Interpretation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1" y="1482436"/>
            <a:ext cx="11596548" cy="389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624277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3" y="766571"/>
            <a:ext cx="4591424" cy="2582676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23161" y="782379"/>
            <a:ext cx="6691748" cy="255454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• Incredibly many alternative versions of us exist in the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  multiverse.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• To prove validity of the multiverse: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Shoot yourself with 50%-50% quantum probability in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   </a:t>
            </a:r>
            <a:r>
              <a:rPr lang="en-US" sz="2000" dirty="0" err="1">
                <a:solidFill>
                  <a:srgbClr val="7030A0"/>
                </a:solidFill>
              </a:rPr>
              <a:t>russian</a:t>
            </a:r>
            <a:r>
              <a:rPr lang="en-US" sz="2000" dirty="0">
                <a:solidFill>
                  <a:srgbClr val="7030A0"/>
                </a:solidFill>
              </a:rPr>
              <a:t> roulette.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Repeat it 50 times.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In many worlds survival will </a:t>
            </a:r>
            <a:r>
              <a:rPr lang="en-US" sz="2000" b="1" i="1" dirty="0">
                <a:solidFill>
                  <a:srgbClr val="7030A0"/>
                </a:solidFill>
              </a:rPr>
              <a:t>always</a:t>
            </a:r>
            <a:r>
              <a:rPr lang="en-US" sz="2000" dirty="0">
                <a:solidFill>
                  <a:srgbClr val="7030A0"/>
                </a:solidFill>
              </a:rPr>
              <a:t> happen.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You will never have the luck to survive in single universe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>
          <a:xfrm>
            <a:off x="1197860" y="3469342"/>
            <a:ext cx="9705670" cy="327782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4513" y="162172"/>
            <a:ext cx="232538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Thought Experiment!!!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83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3" y="766571"/>
            <a:ext cx="4591424" cy="2582676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23161" y="782379"/>
            <a:ext cx="6691748" cy="255454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• Incredibly many alternative versions of us exist in the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  multiverse.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• To prove validity of the multiverse: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Shoot yourself with 50%-50% quantum probability in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   </a:t>
            </a:r>
            <a:r>
              <a:rPr lang="en-US" sz="2000" dirty="0" err="1">
                <a:solidFill>
                  <a:srgbClr val="7030A0"/>
                </a:solidFill>
              </a:rPr>
              <a:t>russian</a:t>
            </a:r>
            <a:r>
              <a:rPr lang="en-US" sz="2000" dirty="0">
                <a:solidFill>
                  <a:srgbClr val="7030A0"/>
                </a:solidFill>
              </a:rPr>
              <a:t> roulette.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Repeat it 50 times.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In many worlds survival will </a:t>
            </a:r>
            <a:r>
              <a:rPr lang="en-US" sz="2000" b="1" i="1" dirty="0">
                <a:solidFill>
                  <a:srgbClr val="7030A0"/>
                </a:solidFill>
              </a:rPr>
              <a:t>always</a:t>
            </a:r>
            <a:r>
              <a:rPr lang="en-US" sz="2000" dirty="0">
                <a:solidFill>
                  <a:srgbClr val="7030A0"/>
                </a:solidFill>
              </a:rPr>
              <a:t> happen.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You will never have the luck to survive in single universe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>
          <a:xfrm>
            <a:off x="1197860" y="3469342"/>
            <a:ext cx="9705670" cy="327782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61312" y="2700817"/>
            <a:ext cx="7764566" cy="1446550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  <a:effectLst>
            <a:glow rad="190500">
              <a:srgbClr val="AFB8FF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Many World Interpretation seems a far-fetched view of our existence. But I think it is one of the more elegant interpretations!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</a:t>
            </a:r>
          </a:p>
          <a:p>
            <a:r>
              <a:rPr lang="en-US" sz="2200" dirty="0">
                <a:solidFill>
                  <a:srgbClr val="C00000"/>
                </a:solidFill>
              </a:rPr>
              <a:t>Many physicists consider such interpretation outside physics.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223627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1: Quantum Cryptography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159" y="4234851"/>
            <a:ext cx="5014677" cy="227754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Key Distribution (QKD):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Public Channel (Internet, email):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send an encrypted message.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Quantum Channel (Laser + fiber optics)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send key to decode the public message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Eve cannot secretly eavesdrop. She destroys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quantum information and is detected.</a:t>
            </a:r>
          </a:p>
        </p:txBody>
      </p:sp>
      <p:pic>
        <p:nvPicPr>
          <p:cNvPr id="10" name="Picture 9" descr="AliceBobEv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17" y="156355"/>
            <a:ext cx="3371709" cy="3884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8186" y="784483"/>
            <a:ext cx="796369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sends a secret message to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prevents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eavesdrop.</a:t>
            </a:r>
          </a:p>
        </p:txBody>
      </p:sp>
      <p:pic>
        <p:nvPicPr>
          <p:cNvPr id="12" name="Picture 11" descr="AliceBobEveSche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9" y="1708825"/>
            <a:ext cx="6336554" cy="23191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8186" y="1244370"/>
            <a:ext cx="766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idea by Stephen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Wiesner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(1970s), worked out by Bennet (IBM) and Brassard (1980s)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BB84 protocol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3912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1: Quantum Cryptography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159" y="4234851"/>
            <a:ext cx="5014677" cy="227754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Quantum Key Distribution (QKD):</a:t>
            </a:r>
          </a:p>
          <a:p>
            <a:r>
              <a:rPr lang="en-US" sz="2000" dirty="0"/>
              <a:t>1. Public Channel (Internet, email):</a:t>
            </a:r>
          </a:p>
          <a:p>
            <a:pPr marL="342900" indent="-342900"/>
            <a:r>
              <a:rPr lang="en-US" sz="2000" dirty="0"/>
              <a:t>     send an encrypted message.</a:t>
            </a:r>
          </a:p>
          <a:p>
            <a:r>
              <a:rPr lang="en-US" sz="2000" dirty="0"/>
              <a:t>2. Quantum Channel (Laser + fiber optics)</a:t>
            </a:r>
          </a:p>
          <a:p>
            <a:r>
              <a:rPr lang="en-US" sz="2000" dirty="0"/>
              <a:t>    send key to decode the public message </a:t>
            </a:r>
          </a:p>
          <a:p>
            <a:r>
              <a:rPr lang="en-US" sz="2000" dirty="0"/>
              <a:t>3. Eve cannot secretly eavesdrop. She destroys</a:t>
            </a:r>
          </a:p>
          <a:p>
            <a:r>
              <a:rPr lang="en-US" sz="2000" dirty="0"/>
              <a:t>    quantum information and is detected.</a:t>
            </a:r>
          </a:p>
        </p:txBody>
      </p:sp>
      <p:pic>
        <p:nvPicPr>
          <p:cNvPr id="10" name="Picture 9" descr="AliceBobEv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17" y="156355"/>
            <a:ext cx="3371709" cy="3884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8186" y="784483"/>
            <a:ext cx="796369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/>
              <a:t> sends a secret message to </a:t>
            </a:r>
            <a:r>
              <a:rPr lang="en-US" sz="2200" dirty="0">
                <a:solidFill>
                  <a:srgbClr val="0000FF"/>
                </a:solidFill>
              </a:rPr>
              <a:t>Bob</a:t>
            </a:r>
            <a:r>
              <a:rPr lang="en-US" sz="2200" dirty="0"/>
              <a:t> and prevents </a:t>
            </a:r>
            <a:r>
              <a:rPr lang="en-US" sz="2200" dirty="0">
                <a:solidFill>
                  <a:srgbClr val="660066"/>
                </a:solidFill>
              </a:rPr>
              <a:t>Eve</a:t>
            </a:r>
            <a:r>
              <a:rPr lang="en-US" sz="2200" dirty="0"/>
              <a:t> to eavesdrop.</a:t>
            </a:r>
          </a:p>
        </p:txBody>
      </p:sp>
      <p:pic>
        <p:nvPicPr>
          <p:cNvPr id="12" name="Picture 11" descr="AliceBobEveSche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9" y="1708825"/>
            <a:ext cx="6336554" cy="23191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8186" y="1244370"/>
            <a:ext cx="766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First idea by Stephen </a:t>
            </a:r>
            <a:r>
              <a:rPr lang="en-US" sz="1600" dirty="0" err="1">
                <a:solidFill>
                  <a:schemeClr val="accent1"/>
                </a:solidFill>
              </a:rPr>
              <a:t>Wiesner</a:t>
            </a:r>
            <a:r>
              <a:rPr lang="en-US" sz="1600" dirty="0">
                <a:solidFill>
                  <a:schemeClr val="accent1"/>
                </a:solidFill>
              </a:rPr>
              <a:t> (1970s), worked out by Bennet (IBM) and Brassard (1980s) 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accent1"/>
                </a:solidFill>
              </a:rPr>
              <a:t>BB84 protocol  </a:t>
            </a:r>
          </a:p>
        </p:txBody>
      </p:sp>
      <p:pic>
        <p:nvPicPr>
          <p:cNvPr id="16" name="Picture 15" descr="AliceBobEveStr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053" y="2005624"/>
            <a:ext cx="3444035" cy="189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970273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1: Quantum Cryptography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159" y="4234851"/>
            <a:ext cx="5014677" cy="227754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Quantum Key Distribution (QKD):</a:t>
            </a:r>
          </a:p>
          <a:p>
            <a:r>
              <a:rPr lang="en-US" sz="2000" dirty="0"/>
              <a:t>1. Public Channel (Internet, email):</a:t>
            </a:r>
          </a:p>
          <a:p>
            <a:pPr marL="342900" indent="-342900"/>
            <a:r>
              <a:rPr lang="en-US" sz="2000" dirty="0"/>
              <a:t>     send an encrypted message.</a:t>
            </a:r>
          </a:p>
          <a:p>
            <a:r>
              <a:rPr lang="en-US" sz="2000" dirty="0"/>
              <a:t>2. Quantum Channel (Laser + fiber optics)</a:t>
            </a:r>
          </a:p>
          <a:p>
            <a:r>
              <a:rPr lang="en-US" sz="2000" dirty="0"/>
              <a:t>    send key to decode the public message </a:t>
            </a:r>
          </a:p>
          <a:p>
            <a:r>
              <a:rPr lang="en-US" sz="2000" dirty="0"/>
              <a:t>3. Eve cannot secretly eavesdrop. She destroys</a:t>
            </a:r>
          </a:p>
          <a:p>
            <a:r>
              <a:rPr lang="en-US" sz="2000" dirty="0"/>
              <a:t>    quantum information and is detected.</a:t>
            </a:r>
          </a:p>
        </p:txBody>
      </p:sp>
      <p:pic>
        <p:nvPicPr>
          <p:cNvPr id="10" name="Picture 9" descr="AliceBobEv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17" y="156355"/>
            <a:ext cx="3371709" cy="3884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8186" y="784483"/>
            <a:ext cx="796369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/>
              <a:t> sends a secret message to </a:t>
            </a:r>
            <a:r>
              <a:rPr lang="en-US" sz="2200" dirty="0">
                <a:solidFill>
                  <a:srgbClr val="0000FF"/>
                </a:solidFill>
              </a:rPr>
              <a:t>Bob</a:t>
            </a:r>
            <a:r>
              <a:rPr lang="en-US" sz="2200" dirty="0"/>
              <a:t> and prevents </a:t>
            </a:r>
            <a:r>
              <a:rPr lang="en-US" sz="2200" dirty="0">
                <a:solidFill>
                  <a:srgbClr val="660066"/>
                </a:solidFill>
              </a:rPr>
              <a:t>Eve</a:t>
            </a:r>
            <a:r>
              <a:rPr lang="en-US" sz="2200" dirty="0"/>
              <a:t> to eavesdrop.</a:t>
            </a:r>
          </a:p>
        </p:txBody>
      </p:sp>
      <p:pic>
        <p:nvPicPr>
          <p:cNvPr id="12" name="Picture 11" descr="AliceBobEveSche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9" y="1708825"/>
            <a:ext cx="6336554" cy="23191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8186" y="1244370"/>
            <a:ext cx="766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First idea by Stephen </a:t>
            </a:r>
            <a:r>
              <a:rPr lang="en-US" sz="1600" dirty="0" err="1">
                <a:solidFill>
                  <a:schemeClr val="accent1"/>
                </a:solidFill>
              </a:rPr>
              <a:t>Wiesner</a:t>
            </a:r>
            <a:r>
              <a:rPr lang="en-US" sz="1600" dirty="0">
                <a:solidFill>
                  <a:schemeClr val="accent1"/>
                </a:solidFill>
              </a:rPr>
              <a:t> (1970s), worked out by Bennet (IBM) and Brassard (1980s) 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accent1"/>
                </a:solidFill>
              </a:rPr>
              <a:t>BB84 protocol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1026" name="Picture 2" descr="Samsung's new Galaxy Quantum 2 uses quantum cryptography to secure apps |  ZDNET">
            <a:extLst>
              <a:ext uri="{FF2B5EF4-FFF2-40B4-BE49-F238E27FC236}">
                <a16:creationId xmlns:a16="http://schemas.microsoft.com/office/drawing/2014/main" id="{D7E91E6C-81ED-C71A-F8C8-77FE2A12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477" y="4101701"/>
            <a:ext cx="2566449" cy="256644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B0E20-B6F8-D9BB-1769-1102DF441523}"/>
              </a:ext>
            </a:extLst>
          </p:cNvPr>
          <p:cNvSpPr txBox="1"/>
          <p:nvPr/>
        </p:nvSpPr>
        <p:spPr>
          <a:xfrm>
            <a:off x="5724939" y="4911959"/>
            <a:ext cx="3526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2021: Samsung’ Galaxy  Quantum 2 uses quantum cryptography</a:t>
            </a:r>
          </a:p>
          <a:p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future</a:t>
            </a:r>
            <a:r>
              <a:rPr lang="en-NL" dirty="0"/>
              <a:t> secure mobile banking</a:t>
            </a:r>
          </a:p>
        </p:txBody>
      </p:sp>
    </p:spTree>
    <p:extLst>
      <p:ext uri="{BB962C8B-B14F-4D97-AF65-F5344CB8AC3E}">
        <p14:creationId xmlns:p14="http://schemas.microsoft.com/office/powerpoint/2010/main" val="1424562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2: Quantum Computer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750656"/>
            <a:ext cx="7620000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Idea</a:t>
            </a:r>
            <a:r>
              <a:rPr lang="en-US" sz="2200" dirty="0">
                <a:solidFill>
                  <a:schemeClr val="accent1"/>
                </a:solidFill>
              </a:rPr>
              <a:t>: Yuri </a:t>
            </a:r>
            <a:r>
              <a:rPr lang="en-US" sz="2200" dirty="0" err="1">
                <a:solidFill>
                  <a:schemeClr val="accent1"/>
                </a:solidFill>
              </a:rPr>
              <a:t>Manin</a:t>
            </a:r>
            <a:r>
              <a:rPr lang="en-US" sz="2200" dirty="0">
                <a:solidFill>
                  <a:schemeClr val="accent1"/>
                </a:solidFill>
              </a:rPr>
              <a:t> and Richard Feynman: use superposition and entanglement of quantum states to make a super-fast computer.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505" y="1739574"/>
            <a:ext cx="5546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computer    : </a:t>
            </a:r>
            <a:r>
              <a:rPr lang="en-US" dirty="0">
                <a:solidFill>
                  <a:srgbClr val="0000FF"/>
                </a:solidFill>
              </a:rPr>
              <a:t>bits</a:t>
            </a:r>
            <a:r>
              <a:rPr lang="en-US" dirty="0"/>
              <a:t> are either 0 or 1</a:t>
            </a:r>
          </a:p>
          <a:p>
            <a:r>
              <a:rPr lang="en-US" dirty="0"/>
              <a:t>Quantum computer: </a:t>
            </a:r>
            <a:r>
              <a:rPr lang="en-US" dirty="0">
                <a:solidFill>
                  <a:srgbClr val="0000FF"/>
                </a:solidFill>
              </a:rPr>
              <a:t>qubits</a:t>
            </a:r>
            <a:r>
              <a:rPr lang="en-US" dirty="0"/>
              <a:t> are coherent super-positions </a:t>
            </a:r>
          </a:p>
          <a:p>
            <a:r>
              <a:rPr lang="en-US" dirty="0"/>
              <a:t>		  of states 0 and 1 at the same time.</a:t>
            </a:r>
          </a:p>
          <a:p>
            <a:r>
              <a:rPr lang="en-US" dirty="0">
                <a:solidFill>
                  <a:srgbClr val="9A009F"/>
                </a:solidFill>
              </a:rPr>
              <a:t>                                    (</a:t>
            </a:r>
            <a:r>
              <a:rPr lang="en-US" dirty="0" err="1">
                <a:solidFill>
                  <a:srgbClr val="9A009F"/>
                </a:solidFill>
              </a:rPr>
              <a:t>Eg</a:t>
            </a:r>
            <a:r>
              <a:rPr lang="en-US" dirty="0">
                <a:solidFill>
                  <a:srgbClr val="9A009F"/>
                </a:solidFill>
              </a:rPr>
              <a:t>. Electron spin up and spin down)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4249" y="6037154"/>
            <a:ext cx="435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Difficulty: prevent “</a:t>
            </a:r>
            <a:r>
              <a:rPr lang="en-US" sz="2000" dirty="0" err="1">
                <a:solidFill>
                  <a:srgbClr val="C00000"/>
                </a:solidFill>
              </a:rPr>
              <a:t>decoherence</a:t>
            </a:r>
            <a:r>
              <a:rPr lang="en-US" sz="2000" dirty="0">
                <a:solidFill>
                  <a:srgbClr val="C00000"/>
                </a:solidFill>
              </a:rPr>
              <a:t>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24252" y="4888042"/>
            <a:ext cx="373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Qubit Technologies: </a:t>
            </a:r>
          </a:p>
          <a:p>
            <a:r>
              <a:rPr lang="en-US" dirty="0">
                <a:solidFill>
                  <a:srgbClr val="7030A0"/>
                </a:solidFill>
              </a:rPr>
              <a:t>Electron spin, Photon polarization, Nuclear spin, quantum dots, </a:t>
            </a:r>
            <a:r>
              <a:rPr lang="mr-IN" dirty="0">
                <a:solidFill>
                  <a:srgbClr val="7030A0"/>
                </a:solidFill>
              </a:rPr>
              <a:t>…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44" y="244075"/>
            <a:ext cx="3255981" cy="330900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60419" y="3726176"/>
            <a:ext cx="4896217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Compute with quantum logic.</a:t>
            </a:r>
          </a:p>
          <a:p>
            <a:r>
              <a:rPr lang="en-US" dirty="0">
                <a:solidFill>
                  <a:srgbClr val="7030A0"/>
                </a:solidFill>
              </a:rPr>
              <a:t>With 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bits it can do </a:t>
            </a:r>
            <a:r>
              <a:rPr lang="en-US" dirty="0">
                <a:solidFill>
                  <a:srgbClr val="C00000"/>
                </a:solidFill>
              </a:rPr>
              <a:t>4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calculations simultaneously.</a:t>
            </a:r>
          </a:p>
          <a:p>
            <a:r>
              <a:rPr lang="en-US" dirty="0">
                <a:solidFill>
                  <a:srgbClr val="7030A0"/>
                </a:solidFill>
              </a:rPr>
              <a:t>With </a:t>
            </a:r>
            <a:r>
              <a:rPr lang="en-US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bits </a:t>
            </a:r>
            <a:r>
              <a:rPr lang="en-US" dirty="0">
                <a:solidFill>
                  <a:srgbClr val="C00000"/>
                </a:solidFill>
              </a:rPr>
              <a:t>8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calculations, with </a:t>
            </a:r>
            <a:r>
              <a:rPr lang="en-US" dirty="0" err="1">
                <a:solidFill>
                  <a:srgbClr val="C00000"/>
                </a:solidFill>
              </a:rPr>
              <a:t>n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bits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baseline="30000" dirty="0">
                <a:solidFill>
                  <a:srgbClr val="C00000"/>
                </a:solidFill>
              </a:rPr>
              <a:t>n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!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12" name="Picture 11" descr="QuantumComputing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9" y="3178528"/>
            <a:ext cx="5736349" cy="34943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547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2: Quantum Computer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261" y="773697"/>
            <a:ext cx="6062244" cy="16619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u="sng" dirty="0">
                <a:solidFill>
                  <a:schemeClr val="accent1"/>
                </a:solidFill>
              </a:rPr>
              <a:t>“Hardware” technological difficulty: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Prevent “decoherence”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IBM, Google, Microsoft competing for the largest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quantum computers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Some devices publicly available in the cloud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8653" y="3444267"/>
            <a:ext cx="4787401" cy="320087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i="1" u="sng" dirty="0">
                <a:solidFill>
                  <a:schemeClr val="accent1"/>
                </a:solidFill>
              </a:rPr>
              <a:t>Software technological difficulty: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Prepare system in known state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Let it evolve according to the algorithm 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into large simultaneous state.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Correct solution results from constructive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interference of states (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 think double slit)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</a:rPr>
              <a:t>• Only few algorithms recently existed: </a:t>
            </a:r>
          </a:p>
          <a:p>
            <a:r>
              <a:rPr lang="en-US" sz="2000" dirty="0"/>
              <a:t>	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Shor factorization</a:t>
            </a:r>
          </a:p>
          <a:p>
            <a:r>
              <a:rPr lang="en-US" dirty="0">
                <a:solidFill>
                  <a:srgbClr val="7030A0"/>
                </a:solidFill>
              </a:rPr>
              <a:t>	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Grover’s search algorithm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Now a fast developing science in itself!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9202" y="2844521"/>
            <a:ext cx="16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D-wave systems</a:t>
            </a:r>
          </a:p>
        </p:txBody>
      </p:sp>
      <p:pic>
        <p:nvPicPr>
          <p:cNvPr id="10" name="Picture 9" descr="QuantumComputing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9" y="3178528"/>
            <a:ext cx="5736349" cy="34943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13" y="544832"/>
            <a:ext cx="4755441" cy="267526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40710" y="826750"/>
            <a:ext cx="1396536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IBM 53 </a:t>
            </a:r>
            <a:r>
              <a:rPr lang="en-US" i="1" dirty="0" err="1"/>
              <a:t>Qbits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0650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7061" y="2265264"/>
            <a:ext cx="515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Quantum Reality and EPR Paradox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00299" y="3334139"/>
            <a:ext cx="764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“Philosophy is too important to leave to the philosophers.”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John Archibald Wheeler</a:t>
            </a:r>
          </a:p>
          <a:p>
            <a:pPr>
              <a:buFontTx/>
              <a:buChar char="-"/>
            </a:pPr>
            <a:endParaRPr lang="en-US" sz="1000" dirty="0"/>
          </a:p>
          <a:p>
            <a:r>
              <a:rPr lang="en-US" sz="2200" i="1" dirty="0">
                <a:solidFill>
                  <a:srgbClr val="7030A0"/>
                </a:solidFill>
              </a:rPr>
              <a:t>“When we measure something we are forcing an undetermined, undefined world to assume an experimental value. We are not measuring the world, we are creating it.”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Niels Bohr</a:t>
            </a:r>
          </a:p>
          <a:p>
            <a:pPr>
              <a:buFontTx/>
              <a:buChar char="-"/>
            </a:pPr>
            <a:endParaRPr lang="en-US" sz="1000" dirty="0"/>
          </a:p>
          <a:p>
            <a:r>
              <a:rPr lang="en-US" sz="2200" i="1" dirty="0">
                <a:solidFill>
                  <a:srgbClr val="7030A0"/>
                </a:solidFill>
              </a:rPr>
              <a:t>“If all of this is true, it means the end of physics.”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Einstein, in discussion with Niels Bohr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1163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2: Quantum Computer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9202" y="2844521"/>
            <a:ext cx="16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D-wave systems</a:t>
            </a:r>
          </a:p>
        </p:txBody>
      </p:sp>
      <p:pic>
        <p:nvPicPr>
          <p:cNvPr id="10" name="Picture 9" descr="QuantumComputing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9" y="3178528"/>
            <a:ext cx="5736349" cy="34943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4098" name="Picture 2" descr="IBM wants to build a 100,000-qubit quantum computer | MIT ...">
            <a:extLst>
              <a:ext uri="{FF2B5EF4-FFF2-40B4-BE49-F238E27FC236}">
                <a16:creationId xmlns:a16="http://schemas.microsoft.com/office/drawing/2014/main" id="{7DAA9C88-64F3-5102-65A5-84956C3D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18" y="517957"/>
            <a:ext cx="4791456" cy="269589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97990" y="733283"/>
            <a:ext cx="279929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2023: IBM Osprey 433 </a:t>
            </a:r>
            <a:r>
              <a:rPr lang="en-US" i="1" dirty="0" err="1"/>
              <a:t>Qbits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2FB368-F156-FFEF-884D-2E90BD8CA5BC}"/>
              </a:ext>
            </a:extLst>
          </p:cNvPr>
          <p:cNvSpPr txBox="1"/>
          <p:nvPr/>
        </p:nvSpPr>
        <p:spPr>
          <a:xfrm>
            <a:off x="366261" y="773697"/>
            <a:ext cx="6062244" cy="16619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u="sng" dirty="0">
                <a:solidFill>
                  <a:schemeClr val="accent1"/>
                </a:solidFill>
              </a:rPr>
              <a:t>“Hardware” technological difficulty: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Prevent “decoherence”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IBM, Google. Microsoft competing for the largest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quantum computers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Some devices publicly available in the 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694A9-814D-F731-89CB-80CDDF928E51}"/>
              </a:ext>
            </a:extLst>
          </p:cNvPr>
          <p:cNvSpPr txBox="1"/>
          <p:nvPr/>
        </p:nvSpPr>
        <p:spPr>
          <a:xfrm>
            <a:off x="6878653" y="3444267"/>
            <a:ext cx="4787401" cy="320087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i="1" u="sng" dirty="0">
                <a:solidFill>
                  <a:schemeClr val="accent1"/>
                </a:solidFill>
              </a:rPr>
              <a:t>Software technological difficulty: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Prepare system in known state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Let it evolve according to the algorithm 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into large simultaneous state.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Correct solution results from constructive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interference of states (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 think double slit)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</a:rPr>
              <a:t>• Only few algorithms recently existed: </a:t>
            </a:r>
          </a:p>
          <a:p>
            <a:r>
              <a:rPr lang="en-US" sz="2000" dirty="0"/>
              <a:t>	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Shor factorization</a:t>
            </a:r>
          </a:p>
          <a:p>
            <a:r>
              <a:rPr lang="en-US" dirty="0">
                <a:solidFill>
                  <a:srgbClr val="7030A0"/>
                </a:solidFill>
              </a:rPr>
              <a:t>	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Grover’s search algorithm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Now a fast developing science in itself!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89B65-FBA4-DAFB-7B6D-4A99A1D65B67}"/>
              </a:ext>
            </a:extLst>
          </p:cNvPr>
          <p:cNvSpPr txBox="1"/>
          <p:nvPr/>
        </p:nvSpPr>
        <p:spPr>
          <a:xfrm>
            <a:off x="6640830" y="2778261"/>
            <a:ext cx="319664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im for 100,000 qubits in 2033</a:t>
            </a:r>
          </a:p>
        </p:txBody>
      </p:sp>
    </p:spTree>
    <p:extLst>
      <p:ext uri="{BB962C8B-B14F-4D97-AF65-F5344CB8AC3E}">
        <p14:creationId xmlns:p14="http://schemas.microsoft.com/office/powerpoint/2010/main" val="15658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2020 – 2023: Joint research IBM and 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66" y="818241"/>
            <a:ext cx="6030592" cy="26149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2020, IBM and UM started project on quantum computing (“QC@UM”)</a:t>
            </a:r>
          </a:p>
          <a:p>
            <a:pPr lvl="1"/>
            <a:r>
              <a:rPr lang="en-US" dirty="0"/>
              <a:t>Departments of Gravitational Wave and Fundamental Physics (GWFP) and Department of Advanced Computing (DACS) @ UM</a:t>
            </a:r>
            <a:endParaRPr lang="en-US" sz="1000" dirty="0"/>
          </a:p>
          <a:p>
            <a:r>
              <a:rPr lang="en-US" dirty="0"/>
              <a:t>Two projects to be ready at ~ 2035:</a:t>
            </a:r>
          </a:p>
          <a:p>
            <a:pPr lvl="1"/>
            <a:r>
              <a:rPr lang="en-US" dirty="0"/>
              <a:t>Quantum computing for the High-Luminosity Large Hadron Collider at CERN (HL-LHC) </a:t>
            </a:r>
          </a:p>
          <a:p>
            <a:pPr lvl="1"/>
            <a:r>
              <a:rPr lang="en-US" dirty="0"/>
              <a:t>Quantum computing for the Einstein Telescope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62" y="3606827"/>
            <a:ext cx="5522358" cy="31082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0221" y="3657665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ET</a:t>
            </a:r>
          </a:p>
        </p:txBody>
      </p:sp>
      <p:pic>
        <p:nvPicPr>
          <p:cNvPr id="4" name="Picture 2" descr="IBM wants to build a 100,000-qubit quantum computer | MIT ...">
            <a:extLst>
              <a:ext uri="{FF2B5EF4-FFF2-40B4-BE49-F238E27FC236}">
                <a16:creationId xmlns:a16="http://schemas.microsoft.com/office/drawing/2014/main" id="{27AEE90F-26FF-662F-1C79-E4169628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18" y="517957"/>
            <a:ext cx="4791456" cy="269589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B4FCBB-A816-F24A-2CCB-B190BE473B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55" t="11283" r="7985" b="13870"/>
          <a:stretch/>
        </p:blipFill>
        <p:spPr>
          <a:xfrm>
            <a:off x="290700" y="3606827"/>
            <a:ext cx="5325915" cy="31082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32259-873C-5A7C-FF8A-7BE0C1868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865" b="78168"/>
          <a:stretch/>
        </p:blipFill>
        <p:spPr>
          <a:xfrm>
            <a:off x="290698" y="3606827"/>
            <a:ext cx="1080525" cy="6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66BEEE83-336C-51DC-3F37-9CA5120E1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2" t="29353" r="38901" b="16840"/>
          <a:stretch/>
        </p:blipFill>
        <p:spPr>
          <a:xfrm>
            <a:off x="5702169" y="3612392"/>
            <a:ext cx="6398098" cy="31082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2020 – 2023: Joint research IBM and 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19305-F429-34D1-5856-E8F62884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286" y="883560"/>
            <a:ext cx="5700243" cy="24893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0E941-E4AA-24A2-87F2-53A23899A3AD}"/>
              </a:ext>
            </a:extLst>
          </p:cNvPr>
          <p:cNvSpPr txBox="1"/>
          <p:nvPr/>
        </p:nvSpPr>
        <p:spPr>
          <a:xfrm>
            <a:off x="6707412" y="5839704"/>
            <a:ext cx="4387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First quantum test simulation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FED38-B69F-14F6-0AB6-441A25C38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55" t="11283" r="7985" b="13870"/>
          <a:stretch/>
        </p:blipFill>
        <p:spPr>
          <a:xfrm>
            <a:off x="290700" y="3606827"/>
            <a:ext cx="5325915" cy="31082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E8DF1-9FDA-8BEC-8632-03AE750AD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865" b="78168"/>
          <a:stretch/>
        </p:blipFill>
        <p:spPr>
          <a:xfrm>
            <a:off x="290698" y="3606827"/>
            <a:ext cx="1080525" cy="69103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A96438-B1D5-E2E5-300C-52DD7C84A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66" y="818241"/>
            <a:ext cx="6030592" cy="26149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2020, IBM and UM started project on quantum computing (“QC@UM”)</a:t>
            </a:r>
          </a:p>
          <a:p>
            <a:pPr lvl="1"/>
            <a:r>
              <a:rPr lang="en-US" dirty="0"/>
              <a:t>Departments of Gravitational Wave and Fundamental Physics (GWFP) and Department of Advanced Computing (DACS) @ UM</a:t>
            </a:r>
            <a:endParaRPr lang="en-US" sz="1000" dirty="0"/>
          </a:p>
          <a:p>
            <a:r>
              <a:rPr lang="en-US" dirty="0"/>
              <a:t>Two projects to be ready at ~ 2035:</a:t>
            </a:r>
          </a:p>
          <a:p>
            <a:pPr lvl="1"/>
            <a:r>
              <a:rPr lang="en-US" dirty="0"/>
              <a:t>Quantum computing for the High-Luminosity Large Hadron Collider at CERN (HL-LHC) </a:t>
            </a:r>
          </a:p>
          <a:p>
            <a:pPr lvl="1"/>
            <a:r>
              <a:rPr lang="en-US" dirty="0"/>
              <a:t>Quantum computing for the Einstein Telescope</a:t>
            </a:r>
          </a:p>
        </p:txBody>
      </p:sp>
    </p:spTree>
    <p:extLst>
      <p:ext uri="{BB962C8B-B14F-4D97-AF65-F5344CB8AC3E}">
        <p14:creationId xmlns:p14="http://schemas.microsoft.com/office/powerpoint/2010/main" val="3200504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Summary: Quantum Reality and the Measurement Problem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327" y="753036"/>
            <a:ext cx="6308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Quantum reality differs from the classical world.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328" y="3061971"/>
            <a:ext cx="7412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Einstein’s objections have been disproven in many tests while the quantum view is always confirmed.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327" y="3979058"/>
            <a:ext cx="7412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The Copenhagen interpretation does not provide a meaning for what the wave function is and what the role of the observer (i.e. a measurement) is.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7647" y="5378889"/>
            <a:ext cx="7981440" cy="110799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7030A0"/>
                </a:solidFill>
              </a:rPr>
              <a:t>Philosophical:</a:t>
            </a:r>
          </a:p>
          <a:p>
            <a:r>
              <a:rPr lang="en-US" sz="2200" i="1" dirty="0">
                <a:solidFill>
                  <a:srgbClr val="9A009F"/>
                </a:solidFill>
              </a:rPr>
              <a:t>Would the universe exist if there would be no “observers” to see it?</a:t>
            </a:r>
          </a:p>
          <a:p>
            <a:r>
              <a:rPr lang="en-US" sz="2200" i="1" dirty="0">
                <a:solidFill>
                  <a:srgbClr val="9A009F"/>
                </a:solidFill>
              </a:rPr>
              <a:t>Is the universe perhaps created by acts of observation?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57" y="848136"/>
            <a:ext cx="3115605" cy="423891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0327" y="1313016"/>
            <a:ext cx="7412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Einstein brought a revolutionary way of thinking with relativity theory, but could not accept the revolution of quantum mechanics.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327" y="2478964"/>
            <a:ext cx="6289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Bohr never managed to convince Einstein.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11930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Summary: some further food for thought?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9309" y="902414"/>
            <a:ext cx="7661564" cy="1446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C00000"/>
                </a:solidFill>
              </a:rPr>
              <a:t>Relativity theory: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The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9A009F"/>
                </a:solidFill>
              </a:rPr>
              <a:t>finite speed of light </a:t>
            </a:r>
            <a:r>
              <a:rPr lang="en-US" sz="2200" dirty="0">
                <a:solidFill>
                  <a:schemeClr val="accent1"/>
                </a:solidFill>
              </a:rPr>
              <a:t>means that there is no sharp separation between space and time. (Think of different observers)</a:t>
            </a:r>
          </a:p>
          <a:p>
            <a:r>
              <a:rPr lang="en-US" sz="2200" dirty="0">
                <a:solidFill>
                  <a:srgbClr val="9A009F"/>
                </a:solidFill>
              </a:rPr>
              <a:t>Universal constant: </a:t>
            </a:r>
            <a:r>
              <a:rPr lang="en-US" sz="2200" dirty="0" err="1">
                <a:solidFill>
                  <a:srgbClr val="9A009F"/>
                </a:solidFill>
              </a:rPr>
              <a:t>c</a:t>
            </a:r>
            <a:r>
              <a:rPr lang="en-US" sz="2200" dirty="0">
                <a:solidFill>
                  <a:srgbClr val="9A009F"/>
                </a:solidFill>
              </a:rPr>
              <a:t> = 300 000 km/</a:t>
            </a:r>
            <a:r>
              <a:rPr lang="en-US" sz="2200" dirty="0" err="1">
                <a:solidFill>
                  <a:srgbClr val="9A009F"/>
                </a:solidFill>
              </a:rPr>
              <a:t>s</a:t>
            </a:r>
            <a:endParaRPr lang="en-US" sz="2200" dirty="0">
              <a:solidFill>
                <a:srgbClr val="9A009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9309" y="2893756"/>
            <a:ext cx="7661564" cy="1446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C00000"/>
                </a:solidFill>
              </a:rPr>
              <a:t>Quantum Mechanics: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The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9A009F"/>
                </a:solidFill>
              </a:rPr>
              <a:t>finite value of the quantum of action </a:t>
            </a:r>
            <a:r>
              <a:rPr lang="en-US" sz="2200" dirty="0">
                <a:solidFill>
                  <a:schemeClr val="accent1"/>
                </a:solidFill>
              </a:rPr>
              <a:t>means that there is no sharp separation between a system and an observer</a:t>
            </a:r>
          </a:p>
          <a:p>
            <a:r>
              <a:rPr lang="en-US" sz="2200" dirty="0">
                <a:solidFill>
                  <a:srgbClr val="9A009F"/>
                </a:solidFill>
              </a:rPr>
              <a:t>Universal constant: </a:t>
            </a:r>
            <a:r>
              <a:rPr lang="en-US" sz="2200" dirty="0" err="1">
                <a:solidFill>
                  <a:srgbClr val="9A009F"/>
                </a:solidFill>
              </a:rPr>
              <a:t>ħ</a:t>
            </a:r>
            <a:r>
              <a:rPr lang="en-US" sz="2200" dirty="0">
                <a:solidFill>
                  <a:srgbClr val="9A009F"/>
                </a:solidFill>
              </a:rPr>
              <a:t> = 6.6262 × 10</a:t>
            </a:r>
            <a:r>
              <a:rPr lang="en-US" sz="2200" baseline="30000" dirty="0">
                <a:solidFill>
                  <a:srgbClr val="9A009F"/>
                </a:solidFill>
              </a:rPr>
              <a:t>-34 </a:t>
            </a:r>
            <a:r>
              <a:rPr lang="en-US" sz="2200" dirty="0">
                <a:solidFill>
                  <a:srgbClr val="9A009F"/>
                </a:solidFill>
              </a:rPr>
              <a:t>Js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9309" y="4832669"/>
            <a:ext cx="7661564" cy="110799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C00000"/>
                </a:solidFill>
              </a:rPr>
              <a:t>John Wheeler: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“Bohr’s principle of </a:t>
            </a:r>
            <a:r>
              <a:rPr lang="en-US" sz="2200" dirty="0" err="1">
                <a:solidFill>
                  <a:srgbClr val="9A009F"/>
                </a:solidFill>
              </a:rPr>
              <a:t>complementarity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is the most revolutionary scientific concept of the century.”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948978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Week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6028" y="2590796"/>
            <a:ext cx="6526122" cy="3974478"/>
            <a:chOff x="1881104" y="730044"/>
            <a:chExt cx="8515942" cy="5935032"/>
          </a:xfrm>
        </p:grpSpPr>
        <p:sp>
          <p:nvSpPr>
            <p:cNvPr id="5" name="Rectangle 4"/>
            <p:cNvSpPr/>
            <p:nvPr/>
          </p:nvSpPr>
          <p:spPr bwMode="auto">
            <a:xfrm>
              <a:off x="1881104" y="730044"/>
              <a:ext cx="8514945" cy="5927634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1591" y="1279216"/>
              <a:ext cx="3155716" cy="18865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091" y="4507516"/>
              <a:ext cx="1834719" cy="1952774"/>
            </a:xfrm>
            <a:prstGeom prst="rect">
              <a:avLst/>
            </a:prstGeom>
          </p:spPr>
        </p:pic>
        <p:pic>
          <p:nvPicPr>
            <p:cNvPr id="8" name="Picture 2" descr="title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38" t="13333" r="7856" b="19385"/>
            <a:stretch/>
          </p:blipFill>
          <p:spPr bwMode="auto">
            <a:xfrm>
              <a:off x="7317062" y="3993192"/>
              <a:ext cx="3079984" cy="257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7759914" y="1146198"/>
              <a:ext cx="2004781" cy="2062144"/>
              <a:chOff x="7353213" y="1577642"/>
              <a:chExt cx="2332124" cy="224029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582" t="-2690" r="14320" b="-2310"/>
              <a:stretch/>
            </p:blipFill>
            <p:spPr>
              <a:xfrm>
                <a:off x="7353213" y="1577642"/>
                <a:ext cx="2332124" cy="2240295"/>
              </a:xfrm>
              <a:prstGeom prst="ellipse">
                <a:avLst/>
              </a:prstGeom>
              <a:solidFill>
                <a:schemeClr val="tx1"/>
              </a:solidFill>
            </p:spPr>
          </p:pic>
          <p:sp>
            <p:nvSpPr>
              <p:cNvPr id="11" name="Oval 10"/>
              <p:cNvSpPr/>
              <p:nvPr/>
            </p:nvSpPr>
            <p:spPr bwMode="auto">
              <a:xfrm>
                <a:off x="7833011" y="2010625"/>
                <a:ext cx="1420710" cy="1420629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919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FFFF99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7499359" y="1676994"/>
                <a:ext cx="2088012" cy="208789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919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FFFF99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499851" y="831004"/>
              <a:ext cx="2573461" cy="5055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Classical Mechanics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54335" y="815036"/>
              <a:ext cx="2696544" cy="5055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Quantum Mechanics</a:t>
              </a:r>
            </a:p>
          </p:txBody>
        </p:sp>
        <p:sp>
          <p:nvSpPr>
            <p:cNvPr id="15" name="Right Arrow 14"/>
            <p:cNvSpPr/>
            <p:nvPr/>
          </p:nvSpPr>
          <p:spPr bwMode="auto">
            <a:xfrm>
              <a:off x="5088206" y="1622371"/>
              <a:ext cx="2636356" cy="859221"/>
            </a:xfrm>
            <a:prstGeom prst="rightArrow">
              <a:avLst/>
            </a:prstGeom>
            <a:gradFill flip="none" rotWithShape="1">
              <a:gsLst>
                <a:gs pos="1000">
                  <a:schemeClr val="tx1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 rot="5400000">
              <a:off x="2782364" y="3276463"/>
              <a:ext cx="1971533" cy="802428"/>
            </a:xfrm>
            <a:prstGeom prst="rightArrow">
              <a:avLst/>
            </a:prstGeom>
            <a:gradFill flip="none" rotWithShape="1">
              <a:gsLst>
                <a:gs pos="1000">
                  <a:schemeClr val="tx1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2024571">
              <a:off x="4241500" y="3261772"/>
              <a:ext cx="3567335" cy="859221"/>
            </a:xfrm>
            <a:prstGeom prst="rightArrow">
              <a:avLst/>
            </a:prstGeom>
            <a:gradFill flip="none" rotWithShape="1">
              <a:gsLst>
                <a:gs pos="1000">
                  <a:schemeClr val="tx1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38690" y="1287624"/>
              <a:ext cx="2632577" cy="55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Smaller Sizes (</a:t>
              </a:r>
              <a:r>
                <a:rPr lang="en-US" b="1" dirty="0" err="1">
                  <a:solidFill>
                    <a:srgbClr val="FFFF00"/>
                  </a:solidFill>
                </a:rPr>
                <a:t>ħ</a:t>
              </a:r>
              <a:r>
                <a:rPr lang="en-US" dirty="0">
                  <a:solidFill>
                    <a:srgbClr val="FFFF00"/>
                  </a:solidFill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5400000">
              <a:off x="1551182" y="3461862"/>
              <a:ext cx="2783336" cy="48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Higher Speed </a:t>
              </a:r>
              <a:r>
                <a:rPr lang="de-DE" dirty="0">
                  <a:solidFill>
                    <a:srgbClr val="FFFF00"/>
                  </a:solidFill>
                </a:rPr>
                <a:t>(</a:t>
              </a:r>
              <a:r>
                <a:rPr lang="de-DE" b="1" dirty="0">
                  <a:solidFill>
                    <a:srgbClr val="FFFF00"/>
                  </a:solidFill>
                </a:rPr>
                <a:t>c</a:t>
              </a:r>
              <a:r>
                <a:rPr lang="de-DE" dirty="0">
                  <a:solidFill>
                    <a:srgbClr val="FFFF00"/>
                  </a:solidFill>
                </a:rPr>
                <a:t>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35441" y="6126285"/>
              <a:ext cx="2249460" cy="5055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Relativity Theory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9331" y="6159518"/>
              <a:ext cx="2883786" cy="5055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Quantum Field Theory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9883" y="781447"/>
            <a:ext cx="4661590" cy="166199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Next week: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Matter and Antimatter particles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Forces and the The Standard Model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The Large Hadron Collider: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Higgs and possible new force?</a:t>
            </a:r>
          </a:p>
        </p:txBody>
      </p:sp>
      <p:sp>
        <p:nvSpPr>
          <p:cNvPr id="33" name="Oval 32"/>
          <p:cNvSpPr/>
          <p:nvPr/>
        </p:nvSpPr>
        <p:spPr>
          <a:xfrm>
            <a:off x="4842097" y="4819903"/>
            <a:ext cx="2014546" cy="148851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Paul_Dira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905" y="340524"/>
            <a:ext cx="2058940" cy="29119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7" name="Picture 36" descr="Richard_Feynma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041" y="340527"/>
            <a:ext cx="2079950" cy="29119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8" name="Picture 37" descr="HiggsEnglert.jpg"/>
          <p:cNvPicPr>
            <a:picLocks noChangeAspect="1"/>
          </p:cNvPicPr>
          <p:nvPr/>
        </p:nvPicPr>
        <p:blipFill rotWithShape="1">
          <a:blip r:embed="rId8"/>
          <a:srcRect l="49201"/>
          <a:stretch/>
        </p:blipFill>
        <p:spPr>
          <a:xfrm>
            <a:off x="9663235" y="3550547"/>
            <a:ext cx="2099834" cy="29750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0079181" y="6123100"/>
            <a:ext cx="1241784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Peter Higgs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39612" y="2850257"/>
            <a:ext cx="1114871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Paul Dirac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844943" y="2810524"/>
            <a:ext cx="1801282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Richard Feynman</a:t>
            </a:r>
          </a:p>
        </p:txBody>
      </p:sp>
      <p:pic>
        <p:nvPicPr>
          <p:cNvPr id="42" name="Picture 41" descr="HiggsEnglert.jpg"/>
          <p:cNvPicPr>
            <a:picLocks noChangeAspect="1"/>
          </p:cNvPicPr>
          <p:nvPr/>
        </p:nvPicPr>
        <p:blipFill rotWithShape="1">
          <a:blip r:embed="rId8"/>
          <a:srcRect r="49317"/>
          <a:stretch/>
        </p:blipFill>
        <p:spPr>
          <a:xfrm>
            <a:off x="7361880" y="3561401"/>
            <a:ext cx="2095011" cy="29750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7658470" y="6123100"/>
            <a:ext cx="1685077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Francois </a:t>
            </a:r>
            <a:r>
              <a:rPr lang="en-US" dirty="0" err="1">
                <a:solidFill>
                  <a:schemeClr val="bg1"/>
                </a:solidFill>
              </a:rPr>
              <a:t>Englert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448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Week</a:t>
            </a:r>
          </a:p>
        </p:txBody>
      </p:sp>
      <p:pic>
        <p:nvPicPr>
          <p:cNvPr id="25" name="Picture 24" descr="Paul_Dir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05" y="340524"/>
            <a:ext cx="2058940" cy="29119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6" name="Picture 25" descr="Richard_Feyn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041" y="340527"/>
            <a:ext cx="2079950" cy="29119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7" name="Picture 26" descr="HiggsEnglert.jpg"/>
          <p:cNvPicPr>
            <a:picLocks noChangeAspect="1"/>
          </p:cNvPicPr>
          <p:nvPr/>
        </p:nvPicPr>
        <p:blipFill rotWithShape="1">
          <a:blip r:embed="rId4"/>
          <a:srcRect l="49201"/>
          <a:stretch/>
        </p:blipFill>
        <p:spPr>
          <a:xfrm>
            <a:off x="9663235" y="3550547"/>
            <a:ext cx="2099834" cy="29750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0079181" y="6123100"/>
            <a:ext cx="1241784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Peter Higgs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39612" y="2850257"/>
            <a:ext cx="1114871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Paul Dirac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44943" y="2810524"/>
            <a:ext cx="1801282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Richard Feynman</a:t>
            </a:r>
          </a:p>
        </p:txBody>
      </p:sp>
      <p:pic>
        <p:nvPicPr>
          <p:cNvPr id="34" name="Picture 33" descr="HiggsEnglert.jpg"/>
          <p:cNvPicPr>
            <a:picLocks noChangeAspect="1"/>
          </p:cNvPicPr>
          <p:nvPr/>
        </p:nvPicPr>
        <p:blipFill rotWithShape="1">
          <a:blip r:embed="rId4"/>
          <a:srcRect r="49317"/>
          <a:stretch/>
        </p:blipFill>
        <p:spPr>
          <a:xfrm>
            <a:off x="7361880" y="3561401"/>
            <a:ext cx="2095011" cy="29750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7658470" y="6123100"/>
            <a:ext cx="1685077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Francois </a:t>
            </a:r>
            <a:r>
              <a:rPr lang="en-US" dirty="0" err="1">
                <a:solidFill>
                  <a:schemeClr val="bg1"/>
                </a:solidFill>
              </a:rPr>
              <a:t>Englert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550" y="2612102"/>
            <a:ext cx="6353615" cy="398314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03696-115C-601C-C8BA-B031D1FDDD68}"/>
              </a:ext>
            </a:extLst>
          </p:cNvPr>
          <p:cNvSpPr txBox="1"/>
          <p:nvPr/>
        </p:nvSpPr>
        <p:spPr>
          <a:xfrm>
            <a:off x="549883" y="781447"/>
            <a:ext cx="4661590" cy="166199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Next week: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Matter and Antimatter particles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Forces and the The Standard Model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The Large Hadron Collider: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Higgs and possible new force?</a:t>
            </a:r>
          </a:p>
        </p:txBody>
      </p:sp>
    </p:spTree>
    <p:extLst>
      <p:ext uri="{BB962C8B-B14F-4D97-AF65-F5344CB8AC3E}">
        <p14:creationId xmlns:p14="http://schemas.microsoft.com/office/powerpoint/2010/main" val="1094834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Perhaps </a:t>
            </a:r>
            <a:r>
              <a:rPr lang="en-US" dirty="0"/>
              <a:t>time for…</a:t>
            </a:r>
          </a:p>
        </p:txBody>
      </p:sp>
      <p:pic>
        <p:nvPicPr>
          <p:cNvPr id="6" name="Picture 5" descr="TribunalBinne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61" y="2096714"/>
            <a:ext cx="4030461" cy="269537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TribunalBuite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40" y="2096714"/>
            <a:ext cx="4040170" cy="269537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38775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91AF-4E2C-5F51-5F80-7D48F9D6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A Table of Quantum Interpretations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30691-C57B-5EA3-C9B9-E91EE852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325" y="756272"/>
            <a:ext cx="6403255" cy="6004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32ACC-3DB8-D3D5-4F70-E5D56E19CD72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8955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Einstein’s Final Objection</a:t>
            </a:r>
          </a:p>
        </p:txBody>
      </p:sp>
      <p:pic>
        <p:nvPicPr>
          <p:cNvPr id="7" name="Picture 6" descr="Niels_Bohr_Albert_Einstein_by_Ehrenf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748" y="349322"/>
            <a:ext cx="2887213" cy="41782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00088" y="1171323"/>
            <a:ext cx="7515225" cy="33855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</a:rPr>
              <a:t>Principle of locality:</a:t>
            </a:r>
          </a:p>
          <a:p>
            <a:endParaRPr lang="en-US" sz="800" b="1" u="sng" dirty="0">
              <a:solidFill>
                <a:srgbClr val="0000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An object is only directly influenced by its immediate surroundings.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>
              <a:solidFill>
                <a:schemeClr val="accent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An action on a system at one point </a:t>
            </a:r>
            <a:r>
              <a:rPr lang="en-US" sz="2000" b="1" i="1" dirty="0">
                <a:solidFill>
                  <a:schemeClr val="accent1"/>
                </a:solidFill>
              </a:rPr>
              <a:t>cannot </a:t>
            </a:r>
            <a:r>
              <a:rPr lang="en-US" sz="2000" dirty="0">
                <a:solidFill>
                  <a:schemeClr val="accent1"/>
                </a:solidFill>
              </a:rPr>
              <a:t>have an </a:t>
            </a:r>
            <a:r>
              <a:rPr lang="en-US" sz="2000" b="1" i="1" dirty="0">
                <a:solidFill>
                  <a:schemeClr val="accent1"/>
                </a:solidFill>
              </a:rPr>
              <a:t>instantaneous</a:t>
            </a:r>
            <a:r>
              <a:rPr lang="en-US" sz="2000" dirty="0">
                <a:solidFill>
                  <a:schemeClr val="accent1"/>
                </a:solidFill>
              </a:rPr>
              <a:t> effect on another point.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>
              <a:solidFill>
                <a:schemeClr val="accent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To have effect at a distance a field or particle (“signal”) must travel between the two points.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Limit: the speed of light. 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en-US" sz="2000" dirty="0">
                <a:solidFill>
                  <a:srgbClr val="7030A0"/>
                </a:solidFill>
              </a:rPr>
              <a:t>Otherwise trouble with causality (see relativity: “Bob dies before Alice actually shoots him?!”).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5883" y="5055365"/>
            <a:ext cx="9482341" cy="43088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Einstein: Quantum mechanics is </a:t>
            </a:r>
            <a:r>
              <a:rPr lang="en-US" sz="2200" b="1" i="1" dirty="0">
                <a:solidFill>
                  <a:srgbClr val="C00000"/>
                </a:solidFill>
              </a:rPr>
              <a:t>not a local </a:t>
            </a:r>
            <a:r>
              <a:rPr lang="en-US" sz="2200" dirty="0">
                <a:solidFill>
                  <a:srgbClr val="C00000"/>
                </a:solidFill>
              </a:rPr>
              <a:t>theory, therefore: it is unreasonable!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6453" y="5621594"/>
            <a:ext cx="960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The EPR discussion is the last of the Bohr </a:t>
            </a:r>
            <a:r>
              <a:rPr lang="mr-IN" sz="2000" dirty="0">
                <a:solidFill>
                  <a:srgbClr val="000090"/>
                </a:solidFill>
              </a:rPr>
              <a:t>–</a:t>
            </a:r>
            <a:r>
              <a:rPr lang="en-US" sz="2000" dirty="0">
                <a:solidFill>
                  <a:srgbClr val="000090"/>
                </a:solidFill>
              </a:rPr>
              <a:t> Einstein discussions.  After receiving Bohr’s reply Einstein commented that QM is too much in contradiction with his scientific instinct.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6875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52363" y="1310061"/>
            <a:ext cx="2264562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The EPR Paradox</a:t>
            </a:r>
          </a:p>
        </p:txBody>
      </p:sp>
      <p:pic>
        <p:nvPicPr>
          <p:cNvPr id="6" name="Picture 5" descr="Bobbel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563" y="2872327"/>
            <a:ext cx="3595030" cy="26962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BobbelBui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183" y="2872326"/>
            <a:ext cx="4048662" cy="26962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44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EPR Paradox (1935)</a:t>
            </a:r>
          </a:p>
        </p:txBody>
      </p:sp>
      <p:pic>
        <p:nvPicPr>
          <p:cNvPr id="3" name="Picture 2" descr="einstein_podolsky_ro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34" y="164072"/>
            <a:ext cx="5327681" cy="2496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538" y="784148"/>
            <a:ext cx="3065198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EPR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= Albert </a:t>
            </a:r>
            <a:r>
              <a:rPr lang="en-US" sz="2400" dirty="0">
                <a:solidFill>
                  <a:schemeClr val="accent1"/>
                </a:solidFill>
              </a:rPr>
              <a:t>E</a:t>
            </a:r>
            <a:r>
              <a:rPr lang="en-US" sz="2400" dirty="0"/>
              <a:t>instein,   </a:t>
            </a:r>
          </a:p>
          <a:p>
            <a:r>
              <a:rPr lang="en-US" sz="2400" dirty="0"/>
              <a:t>           Boris </a:t>
            </a:r>
            <a:r>
              <a:rPr lang="en-US" sz="2400" dirty="0" err="1">
                <a:solidFill>
                  <a:schemeClr val="accent1"/>
                </a:solidFill>
              </a:rPr>
              <a:t>P</a:t>
            </a:r>
            <a:r>
              <a:rPr lang="en-US" sz="2400" dirty="0" err="1"/>
              <a:t>odolsky</a:t>
            </a:r>
            <a:r>
              <a:rPr lang="en-US" sz="2400" dirty="0"/>
              <a:t>, </a:t>
            </a:r>
          </a:p>
          <a:p>
            <a:r>
              <a:rPr lang="en-US" sz="2400" dirty="0"/>
              <a:t>           Nathan </a:t>
            </a:r>
            <a:r>
              <a:rPr lang="en-US" sz="2400" dirty="0">
                <a:solidFill>
                  <a:schemeClr val="accent1"/>
                </a:solidFill>
              </a:rPr>
              <a:t>R</a:t>
            </a:r>
            <a:r>
              <a:rPr lang="en-US" sz="2400" dirty="0"/>
              <a:t>osen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4425" y="2376954"/>
            <a:ext cx="99298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Bohr </a:t>
            </a:r>
            <a:r>
              <a:rPr lang="en-US" sz="2200" i="1" u="sng" dirty="0">
                <a:solidFill>
                  <a:schemeClr val="accent1"/>
                </a:solidFill>
              </a:rPr>
              <a:t>et al.</a:t>
            </a:r>
            <a:r>
              <a:rPr lang="en-US" sz="2200" u="sng" dirty="0">
                <a:solidFill>
                  <a:schemeClr val="accent1"/>
                </a:solidFill>
              </a:rPr>
              <a:t>: Quantum Mechanics: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wave function can be precisely calculated, but a measurement of </a:t>
            </a:r>
            <a:r>
              <a:rPr lang="en-US" sz="2000" b="1" i="1" dirty="0">
                <a:solidFill>
                  <a:schemeClr val="accent1"/>
                </a:solidFill>
              </a:rPr>
              <a:t>mutually exclusive quantities</a:t>
            </a:r>
            <a:r>
              <a:rPr lang="en-US" sz="2000" dirty="0">
                <a:solidFill>
                  <a:schemeClr val="accent1"/>
                </a:solidFill>
              </a:rPr>
              <a:t> is driven by pure chance.</a:t>
            </a:r>
          </a:p>
          <a:p>
            <a:endParaRPr lang="en-US" sz="1200" dirty="0"/>
          </a:p>
          <a:p>
            <a:r>
              <a:rPr lang="en-US" sz="2200" u="sng" dirty="0">
                <a:solidFill>
                  <a:srgbClr val="7030A0"/>
                </a:solidFill>
              </a:rPr>
              <a:t>Einstein </a:t>
            </a:r>
            <a:r>
              <a:rPr lang="en-US" sz="2200" i="1" u="sng" dirty="0">
                <a:solidFill>
                  <a:srgbClr val="7030A0"/>
                </a:solidFill>
              </a:rPr>
              <a:t>et al.</a:t>
            </a:r>
            <a:r>
              <a:rPr lang="en-US" sz="2200" u="sng" dirty="0">
                <a:solidFill>
                  <a:srgbClr val="7030A0"/>
                </a:solidFill>
              </a:rPr>
              <a:t>: Local Reality: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There must exist </a:t>
            </a:r>
            <a:r>
              <a:rPr lang="en-US" sz="2000" b="1" i="1" dirty="0">
                <a:solidFill>
                  <a:srgbClr val="7030A0"/>
                </a:solidFill>
              </a:rPr>
              <a:t>hidden variables </a:t>
            </a:r>
            <a:r>
              <a:rPr lang="en-US" sz="2000" dirty="0">
                <a:solidFill>
                  <a:srgbClr val="7030A0"/>
                </a:solidFill>
              </a:rPr>
              <a:t>(hidden to us) in which the outcome of the measurement is encoded such that effectively </a:t>
            </a:r>
            <a:r>
              <a:rPr lang="en-US" sz="2000" b="1" i="1" dirty="0">
                <a:solidFill>
                  <a:srgbClr val="7030A0"/>
                </a:solidFill>
              </a:rPr>
              <a:t>it only looks as </a:t>
            </a:r>
            <a:r>
              <a:rPr lang="en-US" sz="2000" dirty="0">
                <a:solidFill>
                  <a:srgbClr val="7030A0"/>
                </a:solidFill>
              </a:rPr>
              <a:t>if it is driven by chance.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4423" y="4867958"/>
            <a:ext cx="9999692" cy="135421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7030A0"/>
                </a:solidFill>
              </a:rPr>
              <a:t>Local Realism </a:t>
            </a:r>
            <a:r>
              <a:rPr lang="en-US" sz="2200" u="sng" dirty="0" err="1"/>
              <a:t>vs</a:t>
            </a:r>
            <a:r>
              <a:rPr lang="en-US" sz="2200" u="sng" dirty="0"/>
              <a:t> </a:t>
            </a:r>
            <a:r>
              <a:rPr lang="en-US" sz="2200" u="sng" dirty="0">
                <a:solidFill>
                  <a:schemeClr val="accent1"/>
                </a:solidFill>
              </a:rPr>
              <a:t>Quantum Entanglement:</a:t>
            </a:r>
          </a:p>
          <a:p>
            <a:r>
              <a:rPr lang="en-US" sz="2000" dirty="0">
                <a:solidFill>
                  <a:srgbClr val="C00000"/>
                </a:solidFill>
              </a:rPr>
              <a:t>EPR: What if the wave function is very large and a measurement at one end can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    influence the other end via some “</a:t>
            </a:r>
            <a:r>
              <a:rPr lang="en-US" sz="2000" b="1" i="1" dirty="0">
                <a:solidFill>
                  <a:srgbClr val="C00000"/>
                </a:solidFill>
              </a:rPr>
              <a:t>unreasonable spooky interaction</a:t>
            </a:r>
            <a:r>
              <a:rPr lang="en-US" sz="2000" dirty="0">
                <a:solidFill>
                  <a:srgbClr val="C00000"/>
                </a:solidFill>
              </a:rPr>
              <a:t>”.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    Propose a measurement to test </a:t>
            </a:r>
            <a:r>
              <a:rPr lang="en-US" sz="2000" b="1" i="1" dirty="0">
                <a:solidFill>
                  <a:srgbClr val="C00000"/>
                </a:solidFill>
              </a:rPr>
              <a:t>quantum entanglement </a:t>
            </a:r>
            <a:r>
              <a:rPr lang="en-US" sz="2000" dirty="0">
                <a:solidFill>
                  <a:srgbClr val="C00000"/>
                </a:solidFill>
              </a:rPr>
              <a:t>of particles.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378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57679" y="729944"/>
            <a:ext cx="6297022" cy="4449796"/>
            <a:chOff x="1133679" y="1008236"/>
            <a:chExt cx="6297022" cy="4449796"/>
          </a:xfrm>
        </p:grpSpPr>
        <p:pic>
          <p:nvPicPr>
            <p:cNvPr id="3" name="Picture 2" descr="EPR_AliceBo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679" y="1008236"/>
              <a:ext cx="6297022" cy="444979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70682" y="2301271"/>
              <a:ext cx="5216619" cy="2267178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EPR Paradox – the idea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9059" y="804822"/>
            <a:ext cx="10051341" cy="110799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Two particles produced with known total momentum </a:t>
            </a:r>
            <a:r>
              <a:rPr lang="en-US" sz="2200" i="1" dirty="0" err="1"/>
              <a:t>P</a:t>
            </a:r>
            <a:r>
              <a:rPr lang="en-US" sz="2200" i="1" baseline="-25000" dirty="0" err="1"/>
              <a:t>total</a:t>
            </a:r>
            <a:r>
              <a:rPr lang="en-US" sz="2200" dirty="0">
                <a:solidFill>
                  <a:schemeClr val="accent1"/>
                </a:solidFill>
              </a:rPr>
              <a:t>, and fly far away.</a:t>
            </a:r>
          </a:p>
          <a:p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b="1" i="1" dirty="0">
                <a:solidFill>
                  <a:srgbClr val="7030A0"/>
                </a:solidFill>
              </a:rPr>
              <a:t>can not </a:t>
            </a:r>
            <a:r>
              <a:rPr lang="en-US" sz="2200" dirty="0">
                <a:solidFill>
                  <a:srgbClr val="7030A0"/>
                </a:solidFill>
              </a:rPr>
              <a:t>measure at the same time </a:t>
            </a:r>
            <a:r>
              <a:rPr lang="en-US" sz="2200" dirty="0"/>
              <a:t>position (</a:t>
            </a:r>
            <a:r>
              <a:rPr lang="en-US" sz="2200" i="1" dirty="0"/>
              <a:t>x</a:t>
            </a:r>
            <a:r>
              <a:rPr lang="en-US" sz="2200" i="1" baseline="-25000" dirty="0"/>
              <a:t>1</a:t>
            </a:r>
            <a:r>
              <a:rPr lang="en-US" sz="2200" dirty="0"/>
              <a:t>)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and </a:t>
            </a:r>
            <a:r>
              <a:rPr lang="en-US" sz="2200" dirty="0"/>
              <a:t>momentum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/>
              <a:t>(</a:t>
            </a:r>
            <a:r>
              <a:rPr lang="en-US" sz="2200" i="1" dirty="0"/>
              <a:t>p</a:t>
            </a:r>
            <a:r>
              <a:rPr lang="en-US" sz="2200" i="1" baseline="-25000" dirty="0"/>
              <a:t>1</a:t>
            </a:r>
            <a:r>
              <a:rPr lang="en-US" sz="2200" dirty="0"/>
              <a:t>) </a:t>
            </a:r>
            <a:r>
              <a:rPr lang="en-US" sz="2200" dirty="0">
                <a:solidFill>
                  <a:srgbClr val="7030A0"/>
                </a:solidFill>
              </a:rPr>
              <a:t>of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particle 1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  <a:p>
            <a:r>
              <a:rPr lang="en-US" sz="2200" dirty="0">
                <a:solidFill>
                  <a:srgbClr val="0432FF"/>
                </a:solidFill>
              </a:rPr>
              <a:t>Bob </a:t>
            </a:r>
            <a:r>
              <a:rPr lang="en-US" sz="2200" b="1" i="1" dirty="0">
                <a:solidFill>
                  <a:srgbClr val="7030A0"/>
                </a:solidFill>
              </a:rPr>
              <a:t>can not </a:t>
            </a:r>
            <a:r>
              <a:rPr lang="en-US" sz="2200" dirty="0">
                <a:solidFill>
                  <a:srgbClr val="7030A0"/>
                </a:solidFill>
              </a:rPr>
              <a:t>measure at the same time </a:t>
            </a:r>
            <a:r>
              <a:rPr lang="en-US" sz="2200" dirty="0"/>
              <a:t>position (</a:t>
            </a:r>
            <a:r>
              <a:rPr lang="en-US" sz="2200" i="1" dirty="0"/>
              <a:t>x</a:t>
            </a:r>
            <a:r>
              <a:rPr lang="en-US" sz="2200" i="1" baseline="-25000" dirty="0"/>
              <a:t>2</a:t>
            </a:r>
            <a:r>
              <a:rPr lang="en-US" sz="2200" dirty="0"/>
              <a:t>) </a:t>
            </a:r>
            <a:r>
              <a:rPr lang="en-US" sz="2200" dirty="0">
                <a:solidFill>
                  <a:srgbClr val="7030A0"/>
                </a:solidFill>
              </a:rPr>
              <a:t>and </a:t>
            </a:r>
            <a:r>
              <a:rPr lang="en-US" sz="2200" dirty="0"/>
              <a:t>momentum (</a:t>
            </a:r>
            <a:r>
              <a:rPr lang="en-US" sz="2200" i="1" dirty="0">
                <a:ea typeface="Times New Roman" charset="0"/>
                <a:cs typeface="Times New Roman" charset="0"/>
              </a:rPr>
              <a:t>p</a:t>
            </a:r>
            <a:r>
              <a:rPr lang="en-US" sz="2200" i="1" baseline="-25000" dirty="0">
                <a:ea typeface="Times New Roman" charset="0"/>
                <a:cs typeface="Times New Roman" charset="0"/>
              </a:rPr>
              <a:t>2</a:t>
            </a:r>
            <a:r>
              <a:rPr lang="en-US" sz="2200" dirty="0"/>
              <a:t>) </a:t>
            </a:r>
            <a:r>
              <a:rPr lang="en-US" sz="2200" dirty="0">
                <a:solidFill>
                  <a:srgbClr val="7030A0"/>
                </a:solidFill>
              </a:rPr>
              <a:t>of </a:t>
            </a:r>
            <a:r>
              <a:rPr lang="en-US" sz="2200" dirty="0"/>
              <a:t>particle 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2868" y="4263146"/>
            <a:ext cx="832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But: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If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measures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/>
              <a:t>p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, then automatically </a:t>
            </a:r>
            <a:r>
              <a:rPr lang="en-US" sz="2000" i="1" dirty="0"/>
              <a:t>p</a:t>
            </a:r>
            <a:r>
              <a:rPr lang="en-US" sz="2000" i="1" baseline="-25000" dirty="0"/>
              <a:t>2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7030A0"/>
                </a:solidFill>
              </a:rPr>
              <a:t>is </a:t>
            </a:r>
            <a:r>
              <a:rPr lang="en-US" sz="2000" b="1" i="1" dirty="0">
                <a:solidFill>
                  <a:srgbClr val="7030A0"/>
                </a:solidFill>
              </a:rPr>
              <a:t>known</a:t>
            </a:r>
            <a:r>
              <a:rPr lang="en-US" sz="2000" dirty="0">
                <a:solidFill>
                  <a:srgbClr val="7030A0"/>
                </a:solidFill>
              </a:rPr>
              <a:t>, since </a:t>
            </a:r>
            <a:r>
              <a:rPr lang="en-US" sz="2000" i="1" dirty="0"/>
              <a:t>p</a:t>
            </a:r>
            <a:r>
              <a:rPr lang="en-US" sz="2000" i="1" baseline="-25000" dirty="0"/>
              <a:t>1</a:t>
            </a:r>
            <a:r>
              <a:rPr lang="en-US" sz="2000" i="1" dirty="0"/>
              <a:t>+p</a:t>
            </a:r>
            <a:r>
              <a:rPr lang="en-US" sz="2000" i="1" baseline="-25000" dirty="0"/>
              <a:t>2</a:t>
            </a:r>
            <a:r>
              <a:rPr lang="en-US" sz="2000" i="1" dirty="0"/>
              <a:t>= 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total</a:t>
            </a:r>
            <a:r>
              <a:rPr lang="en-US" sz="2000" i="1" dirty="0"/>
              <a:t>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If </a:t>
            </a:r>
            <a:r>
              <a:rPr lang="en-US" sz="2000" i="1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measures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/>
              <a:t>x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,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then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/>
              <a:t>p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is unknown and therefore also </a:t>
            </a:r>
            <a:r>
              <a:rPr lang="en-US" sz="2000" i="1" dirty="0"/>
              <a:t>p</a:t>
            </a:r>
            <a:r>
              <a:rPr lang="en-US" sz="2000" i="1" baseline="-25000" dirty="0"/>
              <a:t>2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is </a:t>
            </a:r>
            <a:r>
              <a:rPr lang="en-US" sz="2000" b="1" i="1" dirty="0">
                <a:solidFill>
                  <a:srgbClr val="7030A0"/>
                </a:solidFill>
              </a:rPr>
              <a:t>unknown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4755" y="5350208"/>
            <a:ext cx="10415241" cy="1323439"/>
          </a:xfrm>
          <a:prstGeom prst="rect">
            <a:avLst/>
          </a:prstGeom>
          <a:noFill/>
          <a:ln w="127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How can a </a:t>
            </a:r>
            <a:r>
              <a:rPr lang="en-US" sz="2000" dirty="0">
                <a:solidFill>
                  <a:srgbClr val="FF0000"/>
                </a:solidFill>
              </a:rPr>
              <a:t>decision of Alice </a:t>
            </a:r>
            <a:r>
              <a:rPr lang="en-US" sz="2000" dirty="0">
                <a:solidFill>
                  <a:srgbClr val="000090"/>
                </a:solidFill>
              </a:rPr>
              <a:t>to measure </a:t>
            </a:r>
            <a:r>
              <a:rPr lang="en-US" sz="2000" i="1" dirty="0"/>
              <a:t>x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000090"/>
                </a:solidFill>
              </a:rPr>
              <a:t> or </a:t>
            </a:r>
            <a:r>
              <a:rPr lang="en-US" sz="2000" i="1" dirty="0"/>
              <a:t>p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000090"/>
                </a:solidFill>
              </a:rPr>
              <a:t> affect the quantum state of </a:t>
            </a:r>
            <a:r>
              <a:rPr lang="en-US" sz="2000" dirty="0">
                <a:solidFill>
                  <a:srgbClr val="0000FF"/>
                </a:solidFill>
              </a:rPr>
              <a:t>Bob’s particle </a:t>
            </a:r>
            <a:r>
              <a:rPr lang="en-US" sz="2000" dirty="0">
                <a:solidFill>
                  <a:srgbClr val="000090"/>
                </a:solidFill>
              </a:rPr>
              <a:t>(</a:t>
            </a:r>
            <a:r>
              <a:rPr lang="en-US" sz="2000" i="1" dirty="0"/>
              <a:t>x</a:t>
            </a:r>
            <a:r>
              <a:rPr lang="en-US" sz="2000" i="1" baseline="-25000" dirty="0"/>
              <a:t>2</a:t>
            </a:r>
            <a:r>
              <a:rPr lang="en-US" sz="2000" dirty="0">
                <a:solidFill>
                  <a:srgbClr val="000090"/>
                </a:solidFill>
              </a:rPr>
              <a:t> or </a:t>
            </a:r>
            <a:r>
              <a:rPr lang="en-US" sz="2000" i="1" dirty="0"/>
              <a:t>p</a:t>
            </a:r>
            <a:r>
              <a:rPr lang="en-US" sz="2000" i="1" baseline="-25000" dirty="0"/>
              <a:t>2</a:t>
            </a:r>
            <a:r>
              <a:rPr lang="en-US" sz="2000" dirty="0">
                <a:solidFill>
                  <a:srgbClr val="000090"/>
                </a:solidFill>
              </a:rPr>
              <a:t> ) at the same time over a long distance?</a:t>
            </a:r>
          </a:p>
          <a:p>
            <a:r>
              <a:rPr lang="en-US" sz="2000" dirty="0">
                <a:solidFill>
                  <a:srgbClr val="000090"/>
                </a:solidFill>
              </a:rPr>
              <a:t>Communication with speed faster than the speed of light? Contradiction with causality?</a:t>
            </a:r>
          </a:p>
          <a:p>
            <a:r>
              <a:rPr lang="en-US" sz="2000" dirty="0">
                <a:solidFill>
                  <a:srgbClr val="000090"/>
                </a:solidFill>
              </a:rPr>
              <a:t>Is there </a:t>
            </a:r>
            <a:r>
              <a:rPr lang="en-US" sz="2000" dirty="0">
                <a:solidFill>
                  <a:srgbClr val="660066"/>
                </a:solidFill>
              </a:rPr>
              <a:t>“</a:t>
            </a:r>
            <a:r>
              <a:rPr lang="en-US" sz="2000" dirty="0">
                <a:solidFill>
                  <a:srgbClr val="C00000"/>
                </a:solidFill>
              </a:rPr>
              <a:t>local realism</a:t>
            </a:r>
            <a:r>
              <a:rPr lang="en-US" sz="2000" dirty="0">
                <a:solidFill>
                  <a:srgbClr val="000090"/>
                </a:solidFill>
              </a:rPr>
              <a:t>” or </a:t>
            </a:r>
            <a:r>
              <a:rPr lang="en-US" sz="2000" dirty="0">
                <a:solidFill>
                  <a:srgbClr val="660066"/>
                </a:solidFill>
              </a:rPr>
              <a:t>“</a:t>
            </a:r>
            <a:r>
              <a:rPr lang="en-US" sz="2000" dirty="0">
                <a:solidFill>
                  <a:srgbClr val="C00000"/>
                </a:solidFill>
              </a:rPr>
              <a:t>spooky action at a distance</a:t>
            </a:r>
            <a:r>
              <a:rPr lang="en-US" sz="2000" dirty="0">
                <a:solidFill>
                  <a:srgbClr val="660066"/>
                </a:solidFill>
              </a:rPr>
              <a:t>”?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1597" y="4069004"/>
            <a:ext cx="354238" cy="187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18837" y="4034794"/>
            <a:ext cx="354238" cy="187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00190" y="3969704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4748" y="3967407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759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An EPR Experiment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61417" y="2073967"/>
            <a:ext cx="3747694" cy="2035544"/>
            <a:chOff x="253487" y="2496586"/>
            <a:chExt cx="3747694" cy="2035544"/>
          </a:xfrm>
        </p:grpSpPr>
        <p:grpSp>
          <p:nvGrpSpPr>
            <p:cNvPr id="21" name="Group 20"/>
            <p:cNvGrpSpPr/>
            <p:nvPr/>
          </p:nvGrpSpPr>
          <p:grpSpPr>
            <a:xfrm>
              <a:off x="305675" y="2637472"/>
              <a:ext cx="3640057" cy="1732122"/>
              <a:chOff x="2258468" y="2683332"/>
              <a:chExt cx="3640057" cy="1732122"/>
            </a:xfrm>
          </p:grpSpPr>
          <p:pic>
            <p:nvPicPr>
              <p:cNvPr id="5" name="Picture 4" descr="EPR_particles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6928" y="3184753"/>
                <a:ext cx="2530061" cy="72317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" name="Right Arrow 6"/>
              <p:cNvSpPr/>
              <p:nvPr/>
            </p:nvSpPr>
            <p:spPr>
              <a:xfrm rot="5400000">
                <a:off x="5303178" y="316770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Arrow 7"/>
              <p:cNvSpPr/>
              <p:nvPr/>
            </p:nvSpPr>
            <p:spPr>
              <a:xfrm rot="16200000">
                <a:off x="3379722" y="316770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5400000">
                <a:off x="3379722" y="3815670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Arrow 10"/>
              <p:cNvSpPr/>
              <p:nvPr/>
            </p:nvSpPr>
            <p:spPr>
              <a:xfrm rot="16200000">
                <a:off x="5303179" y="380062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74217" y="3953789"/>
                <a:ext cx="361578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x</a:t>
                </a:r>
                <a:r>
                  <a:rPr lang="en-US" dirty="0"/>
                  <a:t>-Spin=    </a:t>
                </a:r>
                <a:r>
                  <a:rPr lang="en-US" sz="2400" dirty="0"/>
                  <a:t>–</a:t>
                </a:r>
                <a:r>
                  <a:rPr lang="en-US" dirty="0"/>
                  <a:t>                                   </a:t>
                </a:r>
                <a:r>
                  <a:rPr lang="en-US" sz="2400" dirty="0"/>
                  <a:t>+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58468" y="2683332"/>
                <a:ext cx="364005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x</a:t>
                </a:r>
                <a:r>
                  <a:rPr lang="en-US" dirty="0"/>
                  <a:t>-Spin=    </a:t>
                </a:r>
                <a:r>
                  <a:rPr lang="en-US" sz="2400" dirty="0"/>
                  <a:t>+</a:t>
                </a:r>
                <a:r>
                  <a:rPr lang="en-US" dirty="0"/>
                  <a:t>                                  </a:t>
                </a:r>
                <a:r>
                  <a:rPr lang="en-US" sz="2400" dirty="0"/>
                  <a:t>–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53487" y="2496586"/>
              <a:ext cx="3747694" cy="20355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63872" y="2073967"/>
            <a:ext cx="3773788" cy="2035544"/>
            <a:chOff x="4941740" y="2496586"/>
            <a:chExt cx="3773788" cy="2035544"/>
          </a:xfrm>
        </p:grpSpPr>
        <p:grpSp>
          <p:nvGrpSpPr>
            <p:cNvPr id="32" name="Group 31"/>
            <p:cNvGrpSpPr/>
            <p:nvPr/>
          </p:nvGrpSpPr>
          <p:grpSpPr>
            <a:xfrm>
              <a:off x="5075471" y="2637472"/>
              <a:ext cx="3640057" cy="1621323"/>
              <a:chOff x="2318136" y="2742993"/>
              <a:chExt cx="3640057" cy="1621323"/>
            </a:xfrm>
          </p:grpSpPr>
          <p:pic>
            <p:nvPicPr>
              <p:cNvPr id="31" name="Picture 30" descr="EPR_particles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6928" y="3184753"/>
                <a:ext cx="2530061" cy="723176"/>
              </a:xfrm>
              <a:prstGeom prst="rect">
                <a:avLst/>
              </a:prstGeom>
            </p:spPr>
          </p:pic>
          <p:sp>
            <p:nvSpPr>
              <p:cNvPr id="24" name="Right Arrow 23"/>
              <p:cNvSpPr/>
              <p:nvPr/>
            </p:nvSpPr>
            <p:spPr>
              <a:xfrm>
                <a:off x="5303178" y="316770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rot="10800000">
                <a:off x="3379722" y="316770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3379722" y="3815670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10800000">
                <a:off x="5303179" y="380062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33885" y="3902651"/>
                <a:ext cx="36157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z</a:t>
                </a:r>
                <a:r>
                  <a:rPr lang="en-US" dirty="0"/>
                  <a:t>-Spin=    </a:t>
                </a:r>
                <a:r>
                  <a:rPr lang="en-US" sz="2400" dirty="0"/>
                  <a:t>–</a:t>
                </a:r>
                <a:r>
                  <a:rPr lang="en-US" dirty="0"/>
                  <a:t>                                  </a:t>
                </a:r>
                <a:r>
                  <a:rPr lang="en-US" sz="2400" dirty="0"/>
                  <a:t> +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8136" y="2742993"/>
                <a:ext cx="36400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z</a:t>
                </a:r>
                <a:r>
                  <a:rPr lang="en-US" dirty="0"/>
                  <a:t>-Spin=    </a:t>
                </a:r>
                <a:r>
                  <a:rPr lang="en-US" sz="2400" dirty="0"/>
                  <a:t>+ </a:t>
                </a:r>
                <a:r>
                  <a:rPr lang="en-US" dirty="0"/>
                  <a:t>                                 </a:t>
                </a:r>
                <a:r>
                  <a:rPr lang="en-US" sz="2400" dirty="0"/>
                  <a:t>–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4941740" y="2496586"/>
              <a:ext cx="3747694" cy="20355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913293" y="2052251"/>
            <a:ext cx="55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82645" y="2052251"/>
            <a:ext cx="47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13274" y="2052251"/>
            <a:ext cx="55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45876" y="2052251"/>
            <a:ext cx="47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97603" y="5435677"/>
            <a:ext cx="7747535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Quantum wave function: total spin = 0.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If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2060"/>
                </a:solidFill>
              </a:rPr>
              <a:t>measures spin of her particle along the </a:t>
            </a:r>
            <a:r>
              <a:rPr lang="en-US" sz="2000" b="1" dirty="0">
                <a:solidFill>
                  <a:srgbClr val="9A009F"/>
                </a:solidFill>
              </a:rPr>
              <a:t>z</a:t>
            </a:r>
            <a:r>
              <a:rPr lang="en-US" sz="2000" dirty="0">
                <a:solidFill>
                  <a:srgbClr val="002060"/>
                </a:solidFill>
              </a:rPr>
              <a:t>-direction,</a:t>
            </a:r>
          </a:p>
          <a:p>
            <a:r>
              <a:rPr lang="en-US" sz="2000" dirty="0">
                <a:solidFill>
                  <a:srgbClr val="002060"/>
                </a:solidFill>
              </a:rPr>
              <a:t>Then also </a:t>
            </a:r>
            <a:r>
              <a:rPr lang="en-US" sz="2000" dirty="0">
                <a:solidFill>
                  <a:srgbClr val="0000FF"/>
                </a:solidFill>
              </a:rPr>
              <a:t>Bob’s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2060"/>
                </a:solidFill>
              </a:rPr>
              <a:t>particle’s spin points (oppositely) along the </a:t>
            </a:r>
            <a:r>
              <a:rPr lang="en-US" sz="2000" b="1" dirty="0">
                <a:solidFill>
                  <a:srgbClr val="9A009F"/>
                </a:solidFill>
              </a:rPr>
              <a:t>z</a:t>
            </a:r>
            <a:r>
              <a:rPr lang="en-US" sz="2000" dirty="0">
                <a:solidFill>
                  <a:srgbClr val="002060"/>
                </a:solidFill>
              </a:rPr>
              <a:t>-direction!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7129" y="4268376"/>
            <a:ext cx="8520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Quantum:</a:t>
            </a:r>
          </a:p>
          <a:p>
            <a:r>
              <a:rPr lang="en-US" sz="2000" dirty="0">
                <a:solidFill>
                  <a:srgbClr val="002060"/>
                </a:solidFill>
              </a:rPr>
              <a:t>After first measuring </a:t>
            </a:r>
            <a:r>
              <a:rPr lang="en-US" sz="2000" b="1" i="1" dirty="0">
                <a:solidFill>
                  <a:srgbClr val="7030A0"/>
                </a:solidFill>
              </a:rPr>
              <a:t>z</a:t>
            </a:r>
            <a:r>
              <a:rPr lang="en-US" sz="2000" dirty="0">
                <a:solidFill>
                  <a:srgbClr val="002060"/>
                </a:solidFill>
              </a:rPr>
              <a:t>, then the probability of </a:t>
            </a:r>
            <a:r>
              <a:rPr lang="en-US" sz="2000" b="1" i="1" dirty="0">
                <a:solidFill>
                  <a:srgbClr val="7030A0"/>
                </a:solidFill>
              </a:rPr>
              <a:t>+x </a:t>
            </a:r>
            <a:r>
              <a:rPr lang="en-US" sz="2000" dirty="0">
                <a:solidFill>
                  <a:srgbClr val="002060"/>
                </a:solidFill>
              </a:rPr>
              <a:t>vs</a:t>
            </a:r>
            <a:r>
              <a:rPr lang="en-US" sz="2000" dirty="0"/>
              <a:t> </a:t>
            </a:r>
            <a:r>
              <a:rPr lang="mr-IN" sz="2000" b="1" dirty="0">
                <a:solidFill>
                  <a:srgbClr val="7030A0"/>
                </a:solidFill>
              </a:rPr>
              <a:t>–</a:t>
            </a:r>
            <a:r>
              <a:rPr lang="en-US" sz="2000" b="1" dirty="0">
                <a:solidFill>
                  <a:srgbClr val="7030A0"/>
                </a:solidFill>
              </a:rPr>
              <a:t>x </a:t>
            </a:r>
            <a:r>
              <a:rPr lang="en-US" sz="2000" dirty="0">
                <a:solidFill>
                  <a:srgbClr val="002060"/>
                </a:solidFill>
              </a:rPr>
              <a:t>= 50%-50%.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After subsequently measuring </a:t>
            </a:r>
            <a:r>
              <a:rPr lang="en-US" sz="2000" dirty="0" err="1">
                <a:solidFill>
                  <a:srgbClr val="002060"/>
                </a:solidFill>
              </a:rPr>
              <a:t>eg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b="1" dirty="0">
                <a:solidFill>
                  <a:srgbClr val="7030A0"/>
                </a:solidFill>
              </a:rPr>
              <a:t>+x</a:t>
            </a:r>
            <a:r>
              <a:rPr lang="en-US" sz="2000" dirty="0">
                <a:solidFill>
                  <a:srgbClr val="002060"/>
                </a:solidFill>
              </a:rPr>
              <a:t>, the probability of </a:t>
            </a:r>
            <a:r>
              <a:rPr lang="en-US" sz="2000" b="1" dirty="0">
                <a:solidFill>
                  <a:srgbClr val="7030A0"/>
                </a:solidFill>
              </a:rPr>
              <a:t>+z </a:t>
            </a:r>
            <a:r>
              <a:rPr lang="en-US" sz="2000" dirty="0">
                <a:solidFill>
                  <a:srgbClr val="002060"/>
                </a:solidFill>
              </a:rPr>
              <a:t>vs</a:t>
            </a:r>
            <a:r>
              <a:rPr lang="en-US" sz="2000" b="1" dirty="0">
                <a:solidFill>
                  <a:srgbClr val="9A009F"/>
                </a:solidFill>
              </a:rPr>
              <a:t> </a:t>
            </a:r>
            <a:r>
              <a:rPr lang="mr-IN" sz="2000" b="1" dirty="0">
                <a:solidFill>
                  <a:srgbClr val="7030A0"/>
                </a:solidFill>
              </a:rPr>
              <a:t>–</a:t>
            </a:r>
            <a:r>
              <a:rPr lang="en-US" sz="2000" b="1" dirty="0">
                <a:solidFill>
                  <a:srgbClr val="7030A0"/>
                </a:solidFill>
              </a:rPr>
              <a:t>z </a:t>
            </a:r>
            <a:r>
              <a:rPr lang="en-US" sz="2000" dirty="0">
                <a:solidFill>
                  <a:srgbClr val="002060"/>
                </a:solidFill>
              </a:rPr>
              <a:t>= 50%-50% etc.!</a:t>
            </a:r>
          </a:p>
        </p:txBody>
      </p:sp>
      <p:sp>
        <p:nvSpPr>
          <p:cNvPr id="44" name="Freeform 43"/>
          <p:cNvSpPr/>
          <p:nvPr/>
        </p:nvSpPr>
        <p:spPr>
          <a:xfrm>
            <a:off x="3521312" y="2214853"/>
            <a:ext cx="1543762" cy="211658"/>
          </a:xfrm>
          <a:custGeom>
            <a:avLst/>
            <a:gdLst>
              <a:gd name="connsiteX0" fmla="*/ 0 w 6792685"/>
              <a:gd name="connsiteY0" fmla="*/ 1586377 h 1586377"/>
              <a:gd name="connsiteX1" fmla="*/ 3340359 w 6792685"/>
              <a:gd name="connsiteY1" fmla="*/ 173 h 1586377"/>
              <a:gd name="connsiteX2" fmla="*/ 6792685 w 6792685"/>
              <a:gd name="connsiteY2" fmla="*/ 1474410 h 158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2685" h="1586377">
                <a:moveTo>
                  <a:pt x="0" y="1586377"/>
                </a:moveTo>
                <a:cubicBezTo>
                  <a:pt x="1104122" y="802605"/>
                  <a:pt x="2208245" y="18834"/>
                  <a:pt x="3340359" y="173"/>
                </a:cubicBezTo>
                <a:cubicBezTo>
                  <a:pt x="4472473" y="-18488"/>
                  <a:pt x="6792685" y="1474410"/>
                  <a:pt x="6792685" y="1474410"/>
                </a:cubicBezTo>
              </a:path>
            </a:pathLst>
          </a:custGeom>
          <a:noFill/>
          <a:ln w="38100"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ElectronSp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81" y="415642"/>
            <a:ext cx="1729043" cy="1473938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12164" y="716695"/>
                <a:ext cx="101588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Produce two particles with an opposite </a:t>
                </a:r>
                <a:r>
                  <a:rPr lang="en-US" sz="2000" b="1" i="1" dirty="0">
                    <a:solidFill>
                      <a:schemeClr val="accent1"/>
                    </a:solidFill>
                  </a:rPr>
                  <a:t>spin quantum state.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Heisenberg uncertainty: an electron </a:t>
                </a:r>
                <a:r>
                  <a:rPr lang="en-US" sz="2000" b="1" i="1" dirty="0">
                    <a:solidFill>
                      <a:schemeClr val="accent1"/>
                    </a:solidFill>
                  </a:rPr>
                  <a:t>cannot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have well defined </a:t>
                </a:r>
                <a:r>
                  <a:rPr lang="en-US" sz="2000" b="1" i="1" dirty="0">
                    <a:solidFill>
                      <a:schemeClr val="accent1"/>
                    </a:solidFill>
                  </a:rPr>
                  <a:t>spin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at same time along two different directions, </a:t>
                </a:r>
                <a:r>
                  <a:rPr lang="en-US" sz="2000" dirty="0" err="1">
                    <a:solidFill>
                      <a:schemeClr val="accent1"/>
                    </a:solidFill>
                  </a:rPr>
                  <a:t>eg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.</a:t>
                </a:r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z</a:t>
                </a:r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and</a:t>
                </a:r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x</a:t>
                </a:r>
              </a:p>
              <a:p>
                <a:r>
                  <a:rPr lang="en-US" sz="2000" b="1" dirty="0">
                    <a:solidFill>
                      <a:srgbClr val="7030A0"/>
                    </a:solidFill>
                  </a:rPr>
                  <a:t>spin is quantized and can only have values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“+”</m:t>
                    </m:r>
                  </m:oMath>
                </a14:m>
                <a:r>
                  <a:rPr lang="en-US" sz="2000" b="1" dirty="0">
                    <a:solidFill>
                      <a:srgbClr val="7030A0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“−”</m:t>
                    </m:r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64" y="716695"/>
                <a:ext cx="10158856" cy="1015663"/>
              </a:xfrm>
              <a:prstGeom prst="rect">
                <a:avLst/>
              </a:prstGeom>
              <a:blipFill>
                <a:blip r:embed="rId5"/>
                <a:stretch>
                  <a:fillRect l="-624" t="-3704" r="-999" b="-98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9476" y="2753655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Total spin=0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3E18E-EE88-6A79-7EBD-4C56F17D63D2}"/>
              </a:ext>
            </a:extLst>
          </p:cNvPr>
          <p:cNvSpPr txBox="1"/>
          <p:nvPr/>
        </p:nvSpPr>
        <p:spPr>
          <a:xfrm>
            <a:off x="9978909" y="2725282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Total spin=0</a:t>
            </a:r>
          </a:p>
        </p:txBody>
      </p:sp>
    </p:spTree>
    <p:extLst>
      <p:ext uri="{BB962C8B-B14F-4D97-AF65-F5344CB8AC3E}">
        <p14:creationId xmlns:p14="http://schemas.microsoft.com/office/powerpoint/2010/main" val="10232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 animBg="1"/>
      <p:bldP spid="37" grpId="0"/>
      <p:bldP spid="44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An EPR Experiment</a:t>
            </a:r>
          </a:p>
        </p:txBody>
      </p:sp>
      <p:pic>
        <p:nvPicPr>
          <p:cNvPr id="18" name="Picture 17" descr="ElectronSp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681" y="415642"/>
            <a:ext cx="1729043" cy="147393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6" name="Group 35"/>
          <p:cNvGrpSpPr/>
          <p:nvPr/>
        </p:nvGrpSpPr>
        <p:grpSpPr>
          <a:xfrm>
            <a:off x="6161417" y="2073967"/>
            <a:ext cx="3747694" cy="2035544"/>
            <a:chOff x="253487" y="2496586"/>
            <a:chExt cx="3747694" cy="2035544"/>
          </a:xfrm>
        </p:grpSpPr>
        <p:grpSp>
          <p:nvGrpSpPr>
            <p:cNvPr id="21" name="Group 20"/>
            <p:cNvGrpSpPr/>
            <p:nvPr/>
          </p:nvGrpSpPr>
          <p:grpSpPr>
            <a:xfrm>
              <a:off x="305675" y="2637472"/>
              <a:ext cx="3640057" cy="1732122"/>
              <a:chOff x="2258468" y="2683332"/>
              <a:chExt cx="3640057" cy="1732122"/>
            </a:xfrm>
          </p:grpSpPr>
          <p:pic>
            <p:nvPicPr>
              <p:cNvPr id="5" name="Picture 4" descr="EPR_particle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928" y="3184753"/>
                <a:ext cx="2530061" cy="72317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" name="Right Arrow 6"/>
              <p:cNvSpPr/>
              <p:nvPr/>
            </p:nvSpPr>
            <p:spPr>
              <a:xfrm rot="5400000">
                <a:off x="5303178" y="316770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Arrow 7"/>
              <p:cNvSpPr/>
              <p:nvPr/>
            </p:nvSpPr>
            <p:spPr>
              <a:xfrm rot="16200000">
                <a:off x="3379722" y="316770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5400000">
                <a:off x="3379722" y="3815670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Arrow 10"/>
              <p:cNvSpPr/>
              <p:nvPr/>
            </p:nvSpPr>
            <p:spPr>
              <a:xfrm rot="16200000">
                <a:off x="5303179" y="380062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74217" y="3953789"/>
                <a:ext cx="361578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x</a:t>
                </a:r>
                <a:r>
                  <a:rPr lang="en-US" dirty="0"/>
                  <a:t>-Spin=    </a:t>
                </a:r>
                <a:r>
                  <a:rPr lang="en-US" sz="2400" dirty="0"/>
                  <a:t>–</a:t>
                </a:r>
                <a:r>
                  <a:rPr lang="en-US" dirty="0"/>
                  <a:t>                                   </a:t>
                </a:r>
                <a:r>
                  <a:rPr lang="en-US" sz="2400" dirty="0"/>
                  <a:t>+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58468" y="2683332"/>
                <a:ext cx="364005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x</a:t>
                </a:r>
                <a:r>
                  <a:rPr lang="en-US" dirty="0"/>
                  <a:t>-Spin=    </a:t>
                </a:r>
                <a:r>
                  <a:rPr lang="en-US" sz="2400" dirty="0"/>
                  <a:t>+</a:t>
                </a:r>
                <a:r>
                  <a:rPr lang="en-US" dirty="0"/>
                  <a:t>                                  </a:t>
                </a:r>
                <a:r>
                  <a:rPr lang="en-US" sz="2400" dirty="0"/>
                  <a:t>–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53487" y="2496586"/>
              <a:ext cx="3747694" cy="20355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63872" y="2073967"/>
            <a:ext cx="3773788" cy="2035544"/>
            <a:chOff x="4941740" y="2496586"/>
            <a:chExt cx="3773788" cy="2035544"/>
          </a:xfrm>
        </p:grpSpPr>
        <p:grpSp>
          <p:nvGrpSpPr>
            <p:cNvPr id="32" name="Group 31"/>
            <p:cNvGrpSpPr/>
            <p:nvPr/>
          </p:nvGrpSpPr>
          <p:grpSpPr>
            <a:xfrm>
              <a:off x="5075471" y="2637472"/>
              <a:ext cx="3640057" cy="1621323"/>
              <a:chOff x="2318136" y="2742993"/>
              <a:chExt cx="3640057" cy="1621323"/>
            </a:xfrm>
          </p:grpSpPr>
          <p:pic>
            <p:nvPicPr>
              <p:cNvPr id="31" name="Picture 30" descr="EPR_particle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928" y="3184753"/>
                <a:ext cx="2530061" cy="723176"/>
              </a:xfrm>
              <a:prstGeom prst="rect">
                <a:avLst/>
              </a:prstGeom>
            </p:spPr>
          </p:pic>
          <p:sp>
            <p:nvSpPr>
              <p:cNvPr id="24" name="Right Arrow 23"/>
              <p:cNvSpPr/>
              <p:nvPr/>
            </p:nvSpPr>
            <p:spPr>
              <a:xfrm>
                <a:off x="5303178" y="316770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rot="10800000">
                <a:off x="3379722" y="316770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3379722" y="3815670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10800000">
                <a:off x="5303179" y="380062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33885" y="3902651"/>
                <a:ext cx="36157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z</a:t>
                </a:r>
                <a:r>
                  <a:rPr lang="en-US" dirty="0"/>
                  <a:t>-Spin=    </a:t>
                </a:r>
                <a:r>
                  <a:rPr lang="en-US" sz="2400" dirty="0"/>
                  <a:t>–</a:t>
                </a:r>
                <a:r>
                  <a:rPr lang="en-US" dirty="0"/>
                  <a:t>                                  </a:t>
                </a:r>
                <a:r>
                  <a:rPr lang="en-US" sz="2400" dirty="0"/>
                  <a:t> +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8136" y="2742993"/>
                <a:ext cx="36400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z</a:t>
                </a:r>
                <a:r>
                  <a:rPr lang="en-US" dirty="0"/>
                  <a:t>-Spin=    </a:t>
                </a:r>
                <a:r>
                  <a:rPr lang="en-US" sz="2400" dirty="0"/>
                  <a:t>+ </a:t>
                </a:r>
                <a:r>
                  <a:rPr lang="en-US" dirty="0"/>
                  <a:t>                                 </a:t>
                </a:r>
                <a:r>
                  <a:rPr lang="en-US" sz="2400" dirty="0"/>
                  <a:t>–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4941740" y="2496586"/>
              <a:ext cx="3747694" cy="20355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584855" y="5839513"/>
            <a:ext cx="9459401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</a:rPr>
              <a:t>Either</a:t>
            </a:r>
            <a:r>
              <a:rPr lang="en-US" sz="2200" dirty="0">
                <a:solidFill>
                  <a:srgbClr val="C00000"/>
                </a:solidFill>
              </a:rPr>
              <a:t> the particles are linked because of some </a:t>
            </a:r>
            <a:r>
              <a:rPr lang="en-US" sz="2200" b="1" i="1" dirty="0">
                <a:solidFill>
                  <a:srgbClr val="C00000"/>
                </a:solidFill>
              </a:rPr>
              <a:t>hidden variable </a:t>
            </a:r>
            <a:r>
              <a:rPr lang="en-US" sz="2200" dirty="0">
                <a:solidFill>
                  <a:srgbClr val="C00000"/>
                </a:solidFill>
              </a:rPr>
              <a:t>(local reality) </a:t>
            </a:r>
            <a:r>
              <a:rPr lang="en-US" sz="2200" b="1" i="1" dirty="0">
                <a:solidFill>
                  <a:srgbClr val="C00000"/>
                </a:solidFill>
              </a:rPr>
              <a:t>or</a:t>
            </a:r>
            <a:r>
              <a:rPr lang="en-US" sz="2200" dirty="0">
                <a:solidFill>
                  <a:srgbClr val="C00000"/>
                </a:solidFill>
              </a:rPr>
              <a:t> they are QM </a:t>
            </a:r>
            <a:r>
              <a:rPr lang="en-US" sz="2200" b="1" i="1" dirty="0">
                <a:solidFill>
                  <a:srgbClr val="C00000"/>
                </a:solidFill>
              </a:rPr>
              <a:t>“entangled” </a:t>
            </a:r>
            <a:r>
              <a:rPr lang="en-US" sz="2200" dirty="0">
                <a:solidFill>
                  <a:srgbClr val="C00000"/>
                </a:solidFill>
              </a:rPr>
              <a:t>until a measurement “collapses” the wave function.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13293" y="2052251"/>
            <a:ext cx="55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82645" y="2052251"/>
            <a:ext cx="47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13274" y="2052251"/>
            <a:ext cx="55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45876" y="2052251"/>
            <a:ext cx="47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5855" y="4329118"/>
            <a:ext cx="11097490" cy="132343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Trick: if </a:t>
            </a:r>
            <a:r>
              <a:rPr lang="en-US" sz="2000" b="1" dirty="0" err="1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</a:rPr>
              <a:t>z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  <a:sym typeface="Wingdings"/>
              </a:rPr>
              <a:t>implies</a:t>
            </a:r>
            <a:r>
              <a:rPr lang="en-US" sz="2000" dirty="0">
                <a:solidFill>
                  <a:srgbClr val="660066"/>
                </a:solidFill>
                <a:sym typeface="Wingdings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/>
              </a:rPr>
              <a:t>B</a:t>
            </a:r>
            <a:r>
              <a:rPr lang="en-US" sz="2000" b="1" baseline="-25000" dirty="0" err="1">
                <a:solidFill>
                  <a:srgbClr val="0000FF"/>
                </a:solidFill>
                <a:sym typeface="Wingdings"/>
              </a:rPr>
              <a:t>z</a:t>
            </a:r>
            <a:r>
              <a:rPr lang="mr-IN" sz="2000" b="1" baseline="30000" dirty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sz="2000" b="1" dirty="0">
                <a:solidFill>
                  <a:srgbClr val="0000FF"/>
                </a:solidFill>
                <a:sym typeface="Wingdings"/>
              </a:rPr>
              <a:t>  </a:t>
            </a:r>
            <a:r>
              <a:rPr lang="en-US" sz="2000" dirty="0">
                <a:solidFill>
                  <a:srgbClr val="002060"/>
                </a:solidFill>
                <a:sym typeface="Wingdings"/>
              </a:rPr>
              <a:t>, then alternatively: </a:t>
            </a:r>
            <a:r>
              <a:rPr lang="en-US" sz="2000" b="1" dirty="0" err="1">
                <a:solidFill>
                  <a:srgbClr val="0000FF"/>
                </a:solidFill>
                <a:sym typeface="Wingdings"/>
              </a:rPr>
              <a:t>B</a:t>
            </a:r>
            <a:r>
              <a:rPr lang="en-US" sz="2000" b="1" baseline="-25000" dirty="0" err="1">
                <a:solidFill>
                  <a:srgbClr val="0000FF"/>
                </a:solidFill>
                <a:sym typeface="Wingdings"/>
              </a:rPr>
              <a:t>x</a:t>
            </a:r>
            <a:r>
              <a:rPr lang="mr-IN" sz="2000" b="1" baseline="30000" dirty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sz="2000" b="1" dirty="0">
                <a:solidFill>
                  <a:srgbClr val="0000FF"/>
                </a:solidFill>
                <a:sym typeface="Wingdings"/>
              </a:rPr>
              <a:t>  </a:t>
            </a:r>
            <a:r>
              <a:rPr lang="en-US" sz="2000" dirty="0">
                <a:solidFill>
                  <a:srgbClr val="002060"/>
                </a:solidFill>
                <a:sym typeface="Wingdings"/>
              </a:rPr>
              <a:t>implies 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A</a:t>
            </a:r>
            <a:r>
              <a:rPr lang="en-US" sz="2000" b="1" baseline="-25000" dirty="0">
                <a:solidFill>
                  <a:srgbClr val="FF0000"/>
                </a:solidFill>
                <a:sym typeface="Wingdings"/>
              </a:rPr>
              <a:t>x</a:t>
            </a:r>
            <a:r>
              <a:rPr lang="en-US" sz="2000" b="1" baseline="30000" dirty="0">
                <a:solidFill>
                  <a:srgbClr val="FF0000"/>
                </a:solidFill>
                <a:sym typeface="Wingdings"/>
              </a:rPr>
              <a:t>+</a:t>
            </a:r>
            <a:endParaRPr lang="en-US" sz="2000" b="1" baseline="30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Does the measurement </a:t>
            </a:r>
            <a:r>
              <a:rPr lang="en-US" sz="2000" b="1" dirty="0" err="1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</a:rPr>
              <a:t>z</a:t>
            </a:r>
            <a:r>
              <a:rPr lang="en-US" sz="2000" b="1" baseline="30000" dirty="0" err="1">
                <a:solidFill>
                  <a:srgbClr val="FF0000"/>
                </a:solidFill>
              </a:rPr>
              <a:t>+</a:t>
            </a:r>
            <a:r>
              <a:rPr lang="en-US" sz="2000" b="1" dirty="0" err="1">
                <a:solidFill>
                  <a:srgbClr val="0000FF"/>
                </a:solidFill>
              </a:rPr>
              <a:t>B</a:t>
            </a:r>
            <a:r>
              <a:rPr lang="en-US" sz="2000" b="1" baseline="-25000" dirty="0" err="1">
                <a:solidFill>
                  <a:srgbClr val="0000FF"/>
                </a:solidFill>
              </a:rPr>
              <a:t>x</a:t>
            </a:r>
            <a:r>
              <a:rPr lang="mr-IN" sz="2000" b="1" baseline="30000" dirty="0">
                <a:solidFill>
                  <a:srgbClr val="0000FF"/>
                </a:solidFill>
              </a:rPr>
              <a:t>–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means that we have determined </a:t>
            </a:r>
            <a:r>
              <a:rPr lang="en-US" sz="2000" b="1" i="1" dirty="0">
                <a:solidFill>
                  <a:srgbClr val="002060"/>
                </a:solidFill>
              </a:rPr>
              <a:t>both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9A009F"/>
                </a:solidFill>
              </a:rPr>
              <a:t>x</a:t>
            </a:r>
            <a:r>
              <a:rPr lang="en-US" sz="2000" dirty="0">
                <a:solidFill>
                  <a:srgbClr val="002060"/>
                </a:solidFill>
              </a:rPr>
              <a:t> and </a:t>
            </a:r>
            <a:r>
              <a:rPr lang="en-US" sz="2000" b="1" dirty="0">
                <a:solidFill>
                  <a:srgbClr val="9A009F"/>
                </a:solidFill>
              </a:rPr>
              <a:t>z</a:t>
            </a:r>
            <a:r>
              <a:rPr lang="en-US" sz="2000" dirty="0">
                <a:solidFill>
                  <a:srgbClr val="002060"/>
                </a:solidFill>
              </a:rPr>
              <a:t> spin according to </a:t>
            </a:r>
            <a:r>
              <a:rPr lang="en-US" sz="2000" b="1" dirty="0" err="1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</a:rPr>
              <a:t>z</a:t>
            </a:r>
            <a:r>
              <a:rPr lang="en-US" sz="2000" b="1" baseline="30000" dirty="0" err="1">
                <a:solidFill>
                  <a:srgbClr val="FF0000"/>
                </a:solidFill>
              </a:rPr>
              <a:t>+</a:t>
            </a:r>
            <a:r>
              <a:rPr lang="en-US" sz="2000" b="1" dirty="0" err="1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</a:rPr>
              <a:t>x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?!                (Note that </a:t>
            </a:r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rgbClr val="002060"/>
                </a:solidFill>
              </a:rPr>
              <a:t> and </a:t>
            </a:r>
            <a:r>
              <a:rPr lang="en-US" sz="2000" b="1" dirty="0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2060"/>
                </a:solidFill>
              </a:rPr>
              <a:t> could have lightyears distance!)</a:t>
            </a:r>
          </a:p>
          <a:p>
            <a:r>
              <a:rPr lang="en-US" sz="2000" dirty="0">
                <a:solidFill>
                  <a:srgbClr val="002060"/>
                </a:solidFill>
                <a:sym typeface="Wingdings"/>
              </a:rPr>
              <a:t></a:t>
            </a:r>
            <a:r>
              <a:rPr lang="en-US" sz="2000" dirty="0">
                <a:solidFill>
                  <a:srgbClr val="002060"/>
                </a:solidFill>
              </a:rPr>
              <a:t>Local realism: </a:t>
            </a:r>
            <a:r>
              <a:rPr lang="en-US" sz="2000" b="1" i="1" dirty="0">
                <a:solidFill>
                  <a:srgbClr val="002060"/>
                </a:solidFill>
              </a:rPr>
              <a:t>yes!           </a:t>
            </a:r>
            <a:r>
              <a:rPr lang="en-US" sz="2000" dirty="0">
                <a:solidFill>
                  <a:srgbClr val="002060"/>
                </a:solidFill>
                <a:sym typeface="Wingdings"/>
              </a:rPr>
              <a:t></a:t>
            </a:r>
            <a:r>
              <a:rPr lang="en-US" sz="2000" dirty="0">
                <a:solidFill>
                  <a:srgbClr val="002060"/>
                </a:solidFill>
              </a:rPr>
              <a:t>QM: </a:t>
            </a:r>
            <a:r>
              <a:rPr lang="en-US" sz="2000" b="1" i="1" dirty="0">
                <a:solidFill>
                  <a:srgbClr val="002060"/>
                </a:solidFill>
              </a:rPr>
              <a:t>No!   </a:t>
            </a:r>
            <a:r>
              <a:rPr lang="en-US" dirty="0">
                <a:solidFill>
                  <a:srgbClr val="002060"/>
                </a:solidFill>
              </a:rPr>
              <a:t>(The first measurement “collapses” the wave function: coherence is lost.)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8275" y="1571441"/>
            <a:ext cx="6922529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But how does </a:t>
            </a:r>
            <a:r>
              <a:rPr lang="en-US" dirty="0">
                <a:solidFill>
                  <a:srgbClr val="0000FF"/>
                </a:solidFill>
              </a:rPr>
              <a:t>Bob’s</a:t>
            </a:r>
            <a:r>
              <a:rPr lang="en-US" dirty="0"/>
              <a:t> particle know that </a:t>
            </a:r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 measures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9A009F"/>
                </a:solidFill>
              </a:rPr>
              <a:t>x</a:t>
            </a:r>
            <a:r>
              <a:rPr lang="en-US" dirty="0"/>
              <a:t>-spin or </a:t>
            </a:r>
            <a:r>
              <a:rPr lang="en-US" b="1" dirty="0">
                <a:solidFill>
                  <a:srgbClr val="9A009F"/>
                </a:solidFill>
              </a:rPr>
              <a:t>z</a:t>
            </a:r>
            <a:r>
              <a:rPr lang="en-US" dirty="0"/>
              <a:t>-spin? </a:t>
            </a:r>
          </a:p>
        </p:txBody>
      </p:sp>
      <p:sp>
        <p:nvSpPr>
          <p:cNvPr id="45" name="Freeform 44"/>
          <p:cNvSpPr/>
          <p:nvPr/>
        </p:nvSpPr>
        <p:spPr>
          <a:xfrm>
            <a:off x="3521312" y="2214853"/>
            <a:ext cx="1543762" cy="211658"/>
          </a:xfrm>
          <a:custGeom>
            <a:avLst/>
            <a:gdLst>
              <a:gd name="connsiteX0" fmla="*/ 0 w 6792685"/>
              <a:gd name="connsiteY0" fmla="*/ 1586377 h 1586377"/>
              <a:gd name="connsiteX1" fmla="*/ 3340359 w 6792685"/>
              <a:gd name="connsiteY1" fmla="*/ 173 h 1586377"/>
              <a:gd name="connsiteX2" fmla="*/ 6792685 w 6792685"/>
              <a:gd name="connsiteY2" fmla="*/ 1474410 h 158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2685" h="1586377">
                <a:moveTo>
                  <a:pt x="0" y="1586377"/>
                </a:moveTo>
                <a:cubicBezTo>
                  <a:pt x="1104122" y="802605"/>
                  <a:pt x="2208245" y="18834"/>
                  <a:pt x="3340359" y="173"/>
                </a:cubicBezTo>
                <a:cubicBezTo>
                  <a:pt x="4472473" y="-18488"/>
                  <a:pt x="6792685" y="1474410"/>
                  <a:pt x="6792685" y="1474410"/>
                </a:cubicBezTo>
              </a:path>
            </a:pathLst>
          </a:custGeom>
          <a:noFill/>
          <a:ln w="38100"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flipH="1">
            <a:off x="7692000" y="2220331"/>
            <a:ext cx="1517649" cy="220964"/>
          </a:xfrm>
          <a:custGeom>
            <a:avLst/>
            <a:gdLst>
              <a:gd name="connsiteX0" fmla="*/ 0 w 6792685"/>
              <a:gd name="connsiteY0" fmla="*/ 1586377 h 1586377"/>
              <a:gd name="connsiteX1" fmla="*/ 3340359 w 6792685"/>
              <a:gd name="connsiteY1" fmla="*/ 173 h 1586377"/>
              <a:gd name="connsiteX2" fmla="*/ 6792685 w 6792685"/>
              <a:gd name="connsiteY2" fmla="*/ 1474410 h 158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2685" h="1586377">
                <a:moveTo>
                  <a:pt x="0" y="1586377"/>
                </a:moveTo>
                <a:cubicBezTo>
                  <a:pt x="1104122" y="802605"/>
                  <a:pt x="2208245" y="18834"/>
                  <a:pt x="3340359" y="173"/>
                </a:cubicBezTo>
                <a:cubicBezTo>
                  <a:pt x="4472473" y="-18488"/>
                  <a:pt x="6792685" y="1474410"/>
                  <a:pt x="6792685" y="1474410"/>
                </a:cubicBezTo>
              </a:path>
            </a:pathLst>
          </a:custGeom>
          <a:noFill/>
          <a:ln w="38100"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2164" y="716695"/>
            <a:ext cx="1015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Produce two particles with an opposite </a:t>
            </a:r>
            <a:r>
              <a:rPr lang="en-US" sz="2000" b="1" i="1" dirty="0">
                <a:solidFill>
                  <a:schemeClr val="accent1"/>
                </a:solidFill>
              </a:rPr>
              <a:t>spin quantum state. </a:t>
            </a:r>
            <a:r>
              <a:rPr lang="en-US" sz="2000" dirty="0">
                <a:solidFill>
                  <a:schemeClr val="accent1"/>
                </a:solidFill>
              </a:rPr>
              <a:t>Heisenberg uncertainty: an electron </a:t>
            </a:r>
            <a:r>
              <a:rPr lang="en-US" sz="2000" b="1" i="1" dirty="0">
                <a:solidFill>
                  <a:schemeClr val="accent1"/>
                </a:solidFill>
              </a:rPr>
              <a:t>cannot</a:t>
            </a:r>
            <a:r>
              <a:rPr lang="en-US" sz="2000" dirty="0">
                <a:solidFill>
                  <a:schemeClr val="accent1"/>
                </a:solidFill>
              </a:rPr>
              <a:t> have well defined </a:t>
            </a:r>
            <a:r>
              <a:rPr lang="en-US" sz="2000" b="1" i="1" dirty="0">
                <a:solidFill>
                  <a:schemeClr val="accent1"/>
                </a:solidFill>
              </a:rPr>
              <a:t>spin</a:t>
            </a:r>
            <a:r>
              <a:rPr lang="en-US" sz="2000" dirty="0">
                <a:solidFill>
                  <a:schemeClr val="accent1"/>
                </a:solidFill>
              </a:rPr>
              <a:t> at same time along two different directions, </a:t>
            </a:r>
            <a:r>
              <a:rPr lang="en-US" sz="2000" dirty="0" err="1">
                <a:solidFill>
                  <a:schemeClr val="accent1"/>
                </a:solidFill>
              </a:rPr>
              <a:t>eg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z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9476" y="2753655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Total spin=0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2A3CE-678B-BEF6-23E2-7C31B3B17656}"/>
              </a:ext>
            </a:extLst>
          </p:cNvPr>
          <p:cNvSpPr txBox="1"/>
          <p:nvPr/>
        </p:nvSpPr>
        <p:spPr>
          <a:xfrm>
            <a:off x="9978909" y="2725282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Total spin=0</a:t>
            </a:r>
          </a:p>
        </p:txBody>
      </p:sp>
    </p:spTree>
    <p:extLst>
      <p:ext uri="{BB962C8B-B14F-4D97-AF65-F5344CB8AC3E}">
        <p14:creationId xmlns:p14="http://schemas.microsoft.com/office/powerpoint/2010/main" val="198093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16018</TotalTime>
  <Words>4399</Words>
  <Application>Microsoft Macintosh PowerPoint</Application>
  <PresentationFormat>Widescreen</PresentationFormat>
  <Paragraphs>549</Paragraphs>
  <Slides>38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.AppleSystemUIFont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PowerPoint Presentation</vt:lpstr>
      <vt:lpstr>   The Relativistic Quantum World</vt:lpstr>
      <vt:lpstr>PowerPoint Presentation</vt:lpstr>
      <vt:lpstr>   Einstein’s Final Objection</vt:lpstr>
      <vt:lpstr>PowerPoint Presentation</vt:lpstr>
      <vt:lpstr>   The EPR Paradox (1935)</vt:lpstr>
      <vt:lpstr>   The EPR Paradox – the idea</vt:lpstr>
      <vt:lpstr>   An EPR Experiment</vt:lpstr>
      <vt:lpstr>   An EPR Experiment</vt:lpstr>
      <vt:lpstr>   Bell inequality – EPR with photons!</vt:lpstr>
      <vt:lpstr>   Alain Aspect 1982 – EPR with photons!</vt:lpstr>
      <vt:lpstr>   Alain Aspect 1982 – EPR with photons!</vt:lpstr>
      <vt:lpstr>   Alain Aspect 1982 – EPR with photons!</vt:lpstr>
      <vt:lpstr>   Alain Aspect 1982 – EPR with photons!</vt:lpstr>
      <vt:lpstr>   Alain Aspect 1982 – EPR with photons!</vt:lpstr>
      <vt:lpstr>   Closing the loopholes: Delft 2015</vt:lpstr>
      <vt:lpstr>   Closing the loopholes: Delft 2015</vt:lpstr>
      <vt:lpstr>   2022 Nobel Prize</vt:lpstr>
      <vt:lpstr>   Interpretations of Quantum Mechanics</vt:lpstr>
      <vt:lpstr>   Many Worlds Interpretation</vt:lpstr>
      <vt:lpstr>   Many Worlds Interpretation</vt:lpstr>
      <vt:lpstr>   Many Worlds Interpretation</vt:lpstr>
      <vt:lpstr>   Many Worlds test</vt:lpstr>
      <vt:lpstr>   Many Worlds test</vt:lpstr>
      <vt:lpstr>   Application 1: Quantum Cryptography</vt:lpstr>
      <vt:lpstr>   Application 1: Quantum Cryptography</vt:lpstr>
      <vt:lpstr>   Application 1: Quantum Cryptography</vt:lpstr>
      <vt:lpstr>   Application 2: Quantum Computer</vt:lpstr>
      <vt:lpstr>   Application 2: Quantum Computer</vt:lpstr>
      <vt:lpstr>   Application 2: Quantum Computer</vt:lpstr>
      <vt:lpstr>   2020 – 2023: Joint research IBM and UM</vt:lpstr>
      <vt:lpstr>   2020 – 2023: Joint research IBM and UM</vt:lpstr>
      <vt:lpstr>   Summary: Quantum Reality and the Measurement Problem </vt:lpstr>
      <vt:lpstr>   Summary: some further food for thought?</vt:lpstr>
      <vt:lpstr>   Next Week</vt:lpstr>
      <vt:lpstr>   Next Week</vt:lpstr>
      <vt:lpstr>Perhaps time for…</vt:lpstr>
      <vt:lpstr>   A Table of Quantum Interpretations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1188</cp:revision>
  <dcterms:created xsi:type="dcterms:W3CDTF">2018-08-16T13:53:51Z</dcterms:created>
  <dcterms:modified xsi:type="dcterms:W3CDTF">2023-11-22T13:34:36Z</dcterms:modified>
</cp:coreProperties>
</file>