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1479" r:id="rId2"/>
    <p:sldId id="1535" r:id="rId3"/>
    <p:sldId id="1920" r:id="rId4"/>
    <p:sldId id="1921" r:id="rId5"/>
    <p:sldId id="1922" r:id="rId6"/>
    <p:sldId id="1964" r:id="rId7"/>
    <p:sldId id="1927" r:id="rId8"/>
    <p:sldId id="1928" r:id="rId9"/>
    <p:sldId id="1929" r:id="rId10"/>
    <p:sldId id="1930" r:id="rId11"/>
    <p:sldId id="1931" r:id="rId12"/>
    <p:sldId id="1932" r:id="rId13"/>
    <p:sldId id="1933" r:id="rId14"/>
    <p:sldId id="1894" r:id="rId15"/>
    <p:sldId id="1934" r:id="rId16"/>
    <p:sldId id="1936" r:id="rId17"/>
    <p:sldId id="1897" r:id="rId18"/>
    <p:sldId id="1937" r:id="rId19"/>
    <p:sldId id="1938" r:id="rId20"/>
    <p:sldId id="1941" r:id="rId21"/>
    <p:sldId id="1942" r:id="rId22"/>
    <p:sldId id="1943" r:id="rId23"/>
    <p:sldId id="1903" r:id="rId24"/>
    <p:sldId id="1904" r:id="rId25"/>
    <p:sldId id="1905" r:id="rId26"/>
    <p:sldId id="1970" r:id="rId27"/>
    <p:sldId id="1947" r:id="rId28"/>
    <p:sldId id="1972" r:id="rId29"/>
    <p:sldId id="1909" r:id="rId30"/>
    <p:sldId id="1910" r:id="rId31"/>
    <p:sldId id="1951" r:id="rId32"/>
    <p:sldId id="1952" r:id="rId33"/>
    <p:sldId id="1958" r:id="rId34"/>
    <p:sldId id="1959" r:id="rId35"/>
    <p:sldId id="1955" r:id="rId36"/>
    <p:sldId id="1960" r:id="rId37"/>
    <p:sldId id="2024" r:id="rId38"/>
    <p:sldId id="1917" r:id="rId39"/>
    <p:sldId id="1918" r:id="rId40"/>
    <p:sldId id="191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FF"/>
    <a:srgbClr val="0432FF"/>
    <a:srgbClr val="000090"/>
    <a:srgbClr val="009051"/>
    <a:srgbClr val="76D6FF"/>
    <a:srgbClr val="4FB1FF"/>
    <a:srgbClr val="542378"/>
    <a:srgbClr val="DD84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33"/>
    <p:restoredTop sz="94628"/>
  </p:normalViewPr>
  <p:slideViewPr>
    <p:cSldViewPr snapToGrid="0" snapToObjects="1">
      <p:cViewPr varScale="1">
        <p:scale>
          <a:sx n="97" d="100"/>
          <a:sy n="97" d="100"/>
        </p:scale>
        <p:origin x="20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137D5-22EE-044B-BDF9-2D17F7CD4D25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2104C-D876-7547-BD6A-DAEDAB4BE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</a:t>
            </a:r>
            <a:r>
              <a:rPr lang="en-US" baseline="0" dirty="0"/>
              <a:t> to </a:t>
            </a:r>
            <a:r>
              <a:rPr lang="en-US" baseline="0" dirty="0" err="1"/>
              <a:t>cours</a:t>
            </a:r>
            <a:r>
              <a:rPr lang="en-US" baseline="0" dirty="0"/>
              <a:t> eon relativity and QM.</a:t>
            </a:r>
          </a:p>
          <a:p>
            <a:r>
              <a:rPr lang="en-US" baseline="0" dirty="0"/>
              <a:t>Course March-April; interrupted Covid-19. Begin from the start.</a:t>
            </a:r>
          </a:p>
          <a:p>
            <a:endParaRPr lang="en-US" baseline="0" dirty="0"/>
          </a:p>
          <a:p>
            <a:r>
              <a:rPr lang="en-US" dirty="0"/>
              <a:t>Explain</a:t>
            </a:r>
            <a:r>
              <a:rPr lang="en-US" baseline="0" dirty="0"/>
              <a:t> picture. Interesting (“bizarre”) aspects of relativity and QM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20D1B-BA96-1341-B7B9-83B1A72EE8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2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Café ‘t </a:t>
            </a:r>
            <a:r>
              <a:rPr lang="en-US" dirty="0" err="1"/>
              <a:t>Pruuske</a:t>
            </a:r>
            <a:r>
              <a:rPr lang="en-US" dirty="0"/>
              <a:t> in </a:t>
            </a:r>
            <a:r>
              <a:rPr lang="en-US" dirty="0" err="1"/>
              <a:t>Wijck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104C-D876-7547-BD6A-DAEDAB4BEC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28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set-up,</a:t>
            </a:r>
            <a:r>
              <a:rPr lang="en-US" baseline="0" dirty="0"/>
              <a:t> but move the microscopes very far away</a:t>
            </a:r>
            <a:r>
              <a:rPr lang="mr-IN" baseline="0" dirty="0"/>
              <a:t>……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23298-0121-6440-AFC7-95544FAF660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54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Right:</a:t>
            </a:r>
          </a:p>
          <a:p>
            <a:r>
              <a:rPr lang="en-US" dirty="0"/>
              <a:t>Do we see “bullets” distribution in green</a:t>
            </a:r>
            <a:r>
              <a:rPr lang="en-US" baseline="0" dirty="0"/>
              <a:t> and red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dirty="0"/>
              <a:t>or</a:t>
            </a:r>
          </a:p>
          <a:p>
            <a:r>
              <a:rPr lang="en-US" dirty="0"/>
              <a:t>Do</a:t>
            </a:r>
            <a:r>
              <a:rPr lang="en-US" baseline="0" dirty="0"/>
              <a:t> we see “waves”, distributions in black?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104C-D876-7547-BD6A-DAEDAB4BEC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59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Gravitational lensing: light bends around galaxies.</a:t>
            </a:r>
          </a:p>
          <a:p>
            <a:r>
              <a:rPr lang="en-US" dirty="0"/>
              <a:t>The galaxies now work as a “double slit”</a:t>
            </a:r>
          </a:p>
          <a:p>
            <a:endParaRPr lang="en-US" dirty="0"/>
          </a:p>
          <a:p>
            <a:r>
              <a:rPr lang="en-US" dirty="0"/>
              <a:t>Example right bottom:</a:t>
            </a:r>
            <a:r>
              <a:rPr lang="en-US" baseline="0" dirty="0"/>
              <a:t> two images of the same galaxy with lensing.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104C-D876-7547-BD6A-DAEDAB4BEC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82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Elecrons</a:t>
            </a:r>
            <a:r>
              <a:rPr lang="en-US" dirty="0"/>
              <a:t> or photons</a:t>
            </a:r>
            <a:r>
              <a:rPr lang="en-US" baseline="0" dirty="0"/>
              <a:t> is not important: “quanta”.</a:t>
            </a:r>
          </a:p>
          <a:p>
            <a:r>
              <a:rPr lang="en-US" baseline="0" dirty="0"/>
              <a:t>Count the photons “left” and “right” or make an interference:</a:t>
            </a:r>
          </a:p>
          <a:p>
            <a:r>
              <a:rPr lang="en-US" baseline="0" dirty="0"/>
              <a:t>Each photon goes both ways!!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104C-D876-7547-BD6A-DAEDAB4BEC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33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D1=path1    D2=path2</a:t>
            </a:r>
          </a:p>
          <a:p>
            <a:endParaRPr lang="en-US" dirty="0"/>
          </a:p>
          <a:p>
            <a:r>
              <a:rPr lang="en-US" dirty="0"/>
              <a:t>Beam splitters: 50% light</a:t>
            </a:r>
            <a:r>
              <a:rPr lang="en-US" baseline="0" dirty="0"/>
              <a:t> is transmitted, 50% light is reflected (also single photon waves!)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104C-D876-7547-BD6A-DAEDAB4BEC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47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Looking: D1 “looks” at path1 – D2 looks at path2</a:t>
            </a:r>
          </a:p>
          <a:p>
            <a:r>
              <a:rPr lang="en-US" dirty="0"/>
              <a:t>"Are you a particle?" Yes!</a:t>
            </a:r>
          </a:p>
          <a:p>
            <a:endParaRPr lang="en-US" dirty="0"/>
          </a:p>
          <a:p>
            <a:r>
              <a:rPr lang="en-US" dirty="0"/>
              <a:t>Not looking: mirror mixes again path1 and path2</a:t>
            </a:r>
          </a:p>
          <a:p>
            <a:r>
              <a:rPr lang="en-US" dirty="0"/>
              <a:t>"Are you a wave?" Yes!</a:t>
            </a:r>
          </a:p>
          <a:p>
            <a:endParaRPr lang="en-US" dirty="0"/>
          </a:p>
          <a:p>
            <a:r>
              <a:rPr lang="en-US" dirty="0"/>
              <a:t>Phase shift by changing the</a:t>
            </a:r>
            <a:r>
              <a:rPr lang="en-US" baseline="0" dirty="0"/>
              <a:t> length of path1 and path2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2104C-D876-7547-BD6A-DAEDAB4BEC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232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</a:t>
            </a:r>
            <a:r>
              <a:rPr lang="en-US" baseline="0" dirty="0"/>
              <a:t> the paths very long and decide to open or close *after* the photon chose path1 or path2.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104C-D876-7547-BD6A-DAEDAB4BECC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2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Blues café the Duke in de </a:t>
            </a:r>
            <a:r>
              <a:rPr lang="en-US" dirty="0" err="1"/>
              <a:t>Koestraat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104C-D876-7547-BD6A-DAEDAB4BECC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98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long as we</a:t>
            </a:r>
            <a:r>
              <a:rPr lang="en-US" baseline="0" dirty="0"/>
              <a:t> don't look the cat is in a superposition of both states.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104C-D876-7547-BD6A-DAEDAB4BECC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Ambitious!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104C-D876-7547-BD6A-DAEDAB4BEC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86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nice game invented by Wheeler based on the 20Q game.</a:t>
            </a:r>
          </a:p>
          <a:p>
            <a:endParaRPr lang="en-US" dirty="0"/>
          </a:p>
          <a:p>
            <a:r>
              <a:rPr lang="en-US" dirty="0"/>
              <a:t>You have to guess a word within</a:t>
            </a:r>
            <a:r>
              <a:rPr lang="en-US" baseline="0" dirty="0"/>
              <a:t> 20 yes/no questions.</a:t>
            </a:r>
          </a:p>
          <a:p>
            <a:r>
              <a:rPr lang="en-US" baseline="0" dirty="0"/>
              <a:t>2^20 ~ 1 million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104C-D876-7547-BD6A-DAEDAB4BECC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0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Wheeler’s commented his career in three parts:</a:t>
            </a:r>
          </a:p>
          <a:p>
            <a:pPr lvl="1"/>
            <a:r>
              <a:rPr lang="en-US" dirty="0"/>
              <a:t>Everything is particles</a:t>
            </a:r>
          </a:p>
          <a:p>
            <a:pPr lvl="1"/>
            <a:r>
              <a:rPr lang="en-US" dirty="0"/>
              <a:t>Everything is fields</a:t>
            </a:r>
          </a:p>
          <a:p>
            <a:pPr lvl="1"/>
            <a:r>
              <a:rPr lang="en-US" dirty="0"/>
              <a:t>Everything is 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6554-763C-A541-B552-B1CE23FBB6E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72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 of Quantum Mechanics </a:t>
            </a:r>
            <a:r>
              <a:rPr lang="en-US" dirty="0" err="1"/>
              <a:t>sofar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104C-D876-7547-BD6A-DAEDAB4BEC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5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Heisenberg and Schrodinger also had to complementary ways to describe</a:t>
            </a:r>
            <a:r>
              <a:rPr lang="en-US" baseline="0" dirty="0"/>
              <a:t> it ;-)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104C-D876-7547-BD6A-DAEDAB4BEC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80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Niels Bohr: Nestor</a:t>
            </a:r>
            <a:r>
              <a:rPr lang="en-US" baseline="0" dirty="0"/>
              <a:t> of the Copenhagen interpretation of Quantum Mechanics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104C-D876-7547-BD6A-DAEDAB4BEC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15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take it further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104C-D876-7547-BD6A-DAEDAB4BEC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44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104C-D876-7547-BD6A-DAEDAB4BEC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9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up the waves and then</a:t>
            </a:r>
            <a:r>
              <a:rPr lang="en-US" baseline="0" dirty="0"/>
              <a:t> square the result for the intensity. Similar to quantum probability which is the square of the wave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104C-D876-7547-BD6A-DAEDAB4BEC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9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2104C-D876-7547-BD6A-DAEDAB4BEC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0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A805-B2F1-6048-9EDD-07862E7BBE3B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693D-5110-E948-BE44-E9C26C47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5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A805-B2F1-6048-9EDD-07862E7BBE3B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693D-5110-E948-BE44-E9C26C47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8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A805-B2F1-6048-9EDD-07862E7BBE3B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693D-5110-E948-BE44-E9C26C47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5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12190707" cy="672352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  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244" y="1208868"/>
            <a:ext cx="5299129" cy="1983784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+mn-lt"/>
              </a:defRPr>
            </a:lvl1pPr>
            <a:lvl2pPr marL="504000">
              <a:defRPr baseline="0">
                <a:solidFill>
                  <a:srgbClr val="7030A0"/>
                </a:solidFill>
              </a:defRPr>
            </a:lvl2pPr>
            <a:lvl3pPr marL="756000">
              <a:defRPr baseline="0">
                <a:solidFill>
                  <a:srgbClr val="C00000"/>
                </a:solidFill>
              </a:defRPr>
            </a:lvl3pPr>
            <a:lvl4pPr marL="1008000">
              <a:defRPr baseline="0">
                <a:solidFill>
                  <a:schemeClr val="tx1"/>
                </a:solidFill>
              </a:defRPr>
            </a:lvl4pPr>
            <a:lvl5pPr marL="12600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48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A805-B2F1-6048-9EDD-07862E7BBE3B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693D-5110-E948-BE44-E9C26C47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7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A805-B2F1-6048-9EDD-07862E7BBE3B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693D-5110-E948-BE44-E9C26C47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A805-B2F1-6048-9EDD-07862E7BBE3B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693D-5110-E948-BE44-E9C26C47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A805-B2F1-6048-9EDD-07862E7BBE3B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693D-5110-E948-BE44-E9C26C47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5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A805-B2F1-6048-9EDD-07862E7BBE3B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693D-5110-E948-BE44-E9C26C47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A805-B2F1-6048-9EDD-07862E7BBE3B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693D-5110-E948-BE44-E9C26C47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5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A805-B2F1-6048-9EDD-07862E7BBE3B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693D-5110-E948-BE44-E9C26C47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9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1A805-B2F1-6048-9EDD-07862E7BBE3B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F693D-5110-E948-BE44-E9C26C47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5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khef.nl/~i93/Teachin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8F1EB03-031C-2DA0-D02A-21FC34142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27955"/>
            <a:ext cx="12192000" cy="83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win-parado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509" y="1101682"/>
            <a:ext cx="3599903" cy="199794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5" name="Picture 4" descr="SchrodingersCat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052" y="4142893"/>
            <a:ext cx="3599902" cy="191334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4769" y="930777"/>
            <a:ext cx="5619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CCE"/>
                </a:solidFill>
              </a:rPr>
              <a:t>A lecture series on </a:t>
            </a:r>
          </a:p>
          <a:p>
            <a:r>
              <a:rPr lang="en-US" sz="2400" b="1" dirty="0">
                <a:solidFill>
                  <a:srgbClr val="FFFCCE"/>
                </a:solidFill>
              </a:rPr>
              <a:t>Relativity Theory and Quantum Mechanics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4769" y="177083"/>
            <a:ext cx="5596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The Relativistic Quantum World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814" y="5545120"/>
            <a:ext cx="36223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FCCE"/>
                </a:solidFill>
              </a:rPr>
              <a:t>Marcel Merk</a:t>
            </a:r>
          </a:p>
          <a:p>
            <a:r>
              <a:rPr lang="en-US" sz="2200" b="1" dirty="0" err="1">
                <a:solidFill>
                  <a:srgbClr val="FFFCCE"/>
                </a:solidFill>
              </a:rPr>
              <a:t>Studium</a:t>
            </a:r>
            <a:r>
              <a:rPr lang="en-US" sz="2200" b="1" dirty="0">
                <a:solidFill>
                  <a:srgbClr val="FFFCCE"/>
                </a:solidFill>
              </a:rPr>
              <a:t> </a:t>
            </a:r>
            <a:r>
              <a:rPr lang="en-US" sz="2200" b="1" dirty="0" err="1">
                <a:solidFill>
                  <a:srgbClr val="FFFCCE"/>
                </a:solidFill>
              </a:rPr>
              <a:t>Generale</a:t>
            </a:r>
            <a:r>
              <a:rPr lang="en-US" sz="2200" b="1" dirty="0">
                <a:solidFill>
                  <a:srgbClr val="FFFCCE"/>
                </a:solidFill>
              </a:rPr>
              <a:t> Maastricht</a:t>
            </a:r>
          </a:p>
          <a:p>
            <a:r>
              <a:rPr lang="en-US" sz="2200" b="1" dirty="0">
                <a:solidFill>
                  <a:srgbClr val="FFFCCE"/>
                </a:solidFill>
              </a:rPr>
              <a:t>Nov 1 </a:t>
            </a:r>
            <a:r>
              <a:rPr lang="mr-IN" sz="2200" b="1" dirty="0">
                <a:solidFill>
                  <a:srgbClr val="FFFCCE"/>
                </a:solidFill>
              </a:rPr>
              <a:t>–</a:t>
            </a:r>
            <a:r>
              <a:rPr lang="en-US" sz="2200" b="1" dirty="0">
                <a:solidFill>
                  <a:srgbClr val="FFFCCE"/>
                </a:solidFill>
              </a:rPr>
              <a:t> Nov 29,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1D84AD-DBE3-D12E-F0DE-58AFFE427206}"/>
              </a:ext>
            </a:extLst>
          </p:cNvPr>
          <p:cNvSpPr txBox="1"/>
          <p:nvPr/>
        </p:nvSpPr>
        <p:spPr>
          <a:xfrm>
            <a:off x="8769072" y="735354"/>
            <a:ext cx="1243097" cy="430887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NL" sz="2200" i="1" dirty="0">
                <a:solidFill>
                  <a:srgbClr val="FFFF00"/>
                </a:solidFill>
              </a:rPr>
              <a:t>Relativity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A0BEFD-EB8A-0936-36B8-D31F4866F9D8}"/>
              </a:ext>
            </a:extLst>
          </p:cNvPr>
          <p:cNvSpPr txBox="1"/>
          <p:nvPr/>
        </p:nvSpPr>
        <p:spPr>
          <a:xfrm>
            <a:off x="8769072" y="3807971"/>
            <a:ext cx="1263936" cy="430887"/>
          </a:xfrm>
          <a:prstGeom prst="rect">
            <a:avLst/>
          </a:prstGeom>
          <a:solidFill>
            <a:schemeClr val="bg1">
              <a:lumMod val="50000"/>
              <a:alpha val="60000"/>
            </a:schemeClr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NL" sz="2200" i="1" dirty="0">
                <a:solidFill>
                  <a:srgbClr val="FFFF00"/>
                </a:solidFill>
              </a:rPr>
              <a:t>Quantum</a:t>
            </a:r>
          </a:p>
        </p:txBody>
      </p:sp>
    </p:spTree>
    <p:extLst>
      <p:ext uri="{BB962C8B-B14F-4D97-AF65-F5344CB8AC3E}">
        <p14:creationId xmlns:p14="http://schemas.microsoft.com/office/powerpoint/2010/main" val="388026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ynmanLecturesElectrons.pdf">
            <a:extLst>
              <a:ext uri="{FF2B5EF4-FFF2-40B4-BE49-F238E27FC236}">
                <a16:creationId xmlns:a16="http://schemas.microsoft.com/office/drawing/2014/main" id="{0420CCF7-C08D-5C9E-BE2E-95A6C74B3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871" y="1211267"/>
            <a:ext cx="9144000" cy="4435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Case 3: Experiment with Electrons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7806" y="689124"/>
            <a:ext cx="6251520" cy="76944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Shoot single electrons, one by one at the double slit: </a:t>
            </a:r>
          </a:p>
          <a:p>
            <a:r>
              <a:rPr lang="en-US" sz="2200" dirty="0">
                <a:solidFill>
                  <a:schemeClr val="accent1"/>
                </a:solidFill>
              </a:rPr>
              <a:t>Observe a wave-like quantum interference!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34578" y="4977565"/>
            <a:ext cx="13756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Symbol"/>
              </a:rPr>
              <a:t>|y</a:t>
            </a:r>
            <a:r>
              <a:rPr lang="en-US" baseline="-25000" dirty="0"/>
              <a:t>1 </a:t>
            </a:r>
            <a:r>
              <a:rPr lang="en-US" dirty="0"/>
              <a:t>+ </a:t>
            </a:r>
            <a:r>
              <a:rPr lang="en-US" dirty="0">
                <a:latin typeface="Symbol"/>
              </a:rPr>
              <a:t>y</a:t>
            </a:r>
            <a:r>
              <a:rPr lang="en-US" baseline="-25000" dirty="0"/>
              <a:t>2</a:t>
            </a:r>
            <a:r>
              <a:rPr lang="en-US" dirty="0"/>
              <a:t>|</a:t>
            </a:r>
            <a:r>
              <a:rPr lang="en-US" baseline="30000" dirty="0"/>
              <a:t>2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74222" y="5221892"/>
            <a:ext cx="6515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Symbol"/>
              </a:rPr>
              <a:t>|y</a:t>
            </a:r>
            <a:r>
              <a:rPr lang="en-US" baseline="-25000" dirty="0"/>
              <a:t>2</a:t>
            </a:r>
            <a:r>
              <a:rPr lang="en-US" dirty="0"/>
              <a:t>|</a:t>
            </a:r>
            <a:r>
              <a:rPr lang="en-US" baseline="300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4222" y="4960519"/>
            <a:ext cx="6515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Symbol"/>
              </a:rPr>
              <a:t>|y</a:t>
            </a:r>
            <a:r>
              <a:rPr lang="en-US" baseline="-25000" dirty="0"/>
              <a:t>1</a:t>
            </a:r>
            <a:r>
              <a:rPr lang="en-US" dirty="0"/>
              <a:t>|</a:t>
            </a:r>
            <a:r>
              <a:rPr lang="en-US" baseline="30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479450" y="2047368"/>
                <a:ext cx="2542876" cy="652551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accent1"/>
                    </a:solidFill>
                  </a:rPr>
                  <a:t>Quantum </a:t>
                </a:r>
                <a:r>
                  <a:rPr lang="en-US" dirty="0">
                    <a:solidFill>
                      <a:schemeClr val="accent1"/>
                    </a:solidFill>
                  </a:rPr>
                  <a:t>Waves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:</m:t>
                    </m:r>
                  </m:oMath>
                </a14:m>
                <a:br>
                  <a:rPr lang="en-US" b="1" i="0" dirty="0">
                    <a:solidFill>
                      <a:schemeClr val="accent1"/>
                    </a:solidFill>
                    <a:latin typeface="Cambria Math" charset="0"/>
                  </a:rPr>
                </a:br>
                <a:r>
                  <a:rPr lang="en-US" b="1" i="0" dirty="0">
                    <a:solidFill>
                      <a:schemeClr val="accent1"/>
                    </a:solidFill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charset="0"/>
                      </a:rPr>
                      <m:t>𝑷𝒓𝒐𝒃</m:t>
                    </m:r>
                    <m:d>
                      <m:dPr>
                        <m:ctrlPr>
                          <a:rPr lang="is-I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𝒕</m:t>
                        </m:r>
                      </m:e>
                    </m:d>
                    <m:r>
                      <a:rPr lang="en-US" b="1" i="1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hr-HR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𝝍</m:t>
                            </m:r>
                            <m:d>
                              <m:dPr>
                                <m:ctrlPr>
                                  <a:rPr lang="is-IS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𝒕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9450" y="2047368"/>
                <a:ext cx="2542876" cy="652551"/>
              </a:xfrm>
              <a:prstGeom prst="rect">
                <a:avLst/>
              </a:prstGeom>
              <a:blipFill rotWithShape="0">
                <a:blip r:embed="rId4"/>
                <a:stretch>
                  <a:fillRect l="-1671" t="-4587" b="-5505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BDF8B7B-9199-81DA-8483-B3C1810D9D4E}"/>
              </a:ext>
            </a:extLst>
          </p:cNvPr>
          <p:cNvSpPr txBox="1"/>
          <p:nvPr/>
        </p:nvSpPr>
        <p:spPr>
          <a:xfrm>
            <a:off x="11677776" y="148624"/>
            <a:ext cx="30168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79368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Case 3: Experiment with Electrons</a:t>
            </a:r>
          </a:p>
        </p:txBody>
      </p:sp>
      <p:pic>
        <p:nvPicPr>
          <p:cNvPr id="4" name="Picture 3" descr="FeynmanLecturesElectron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871" y="1211267"/>
            <a:ext cx="9144000" cy="44354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34578" y="4977565"/>
            <a:ext cx="13756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Symbol"/>
              </a:rPr>
              <a:t>|y</a:t>
            </a:r>
            <a:r>
              <a:rPr lang="en-US" baseline="-25000" dirty="0"/>
              <a:t>1 </a:t>
            </a:r>
            <a:r>
              <a:rPr lang="en-US" dirty="0"/>
              <a:t>+ </a:t>
            </a:r>
            <a:r>
              <a:rPr lang="en-US" dirty="0">
                <a:latin typeface="Symbol"/>
              </a:rPr>
              <a:t>y</a:t>
            </a:r>
            <a:r>
              <a:rPr lang="en-US" baseline="-25000" dirty="0"/>
              <a:t>2</a:t>
            </a:r>
            <a:r>
              <a:rPr lang="en-US" dirty="0"/>
              <a:t>|</a:t>
            </a:r>
            <a:r>
              <a:rPr lang="en-US" baseline="30000" dirty="0"/>
              <a:t>2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74222" y="5221892"/>
            <a:ext cx="6515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Symbol"/>
              </a:rPr>
              <a:t>|y</a:t>
            </a:r>
            <a:r>
              <a:rPr lang="en-US" baseline="-25000" dirty="0"/>
              <a:t>2</a:t>
            </a:r>
            <a:r>
              <a:rPr lang="en-US" dirty="0"/>
              <a:t>|</a:t>
            </a:r>
            <a:r>
              <a:rPr lang="en-US" baseline="300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4222" y="4960519"/>
            <a:ext cx="6515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Symbol"/>
              </a:rPr>
              <a:t>|y</a:t>
            </a:r>
            <a:r>
              <a:rPr lang="en-US" baseline="-25000" dirty="0"/>
              <a:t>1</a:t>
            </a:r>
            <a:r>
              <a:rPr lang="en-US" dirty="0"/>
              <a:t>|</a:t>
            </a:r>
            <a:r>
              <a:rPr lang="en-US" baseline="30000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2446" y="2292626"/>
            <a:ext cx="4492487" cy="1815882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glow rad="1270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Although the electron is detected as a “lump” on the screen, apparently it has gone through both slits!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479450" y="2047368"/>
                <a:ext cx="2542876" cy="652551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accent1"/>
                    </a:solidFill>
                  </a:rPr>
                  <a:t>Quantum </a:t>
                </a:r>
                <a:r>
                  <a:rPr lang="en-US" dirty="0">
                    <a:solidFill>
                      <a:schemeClr val="accent1"/>
                    </a:solidFill>
                  </a:rPr>
                  <a:t>Waves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:</m:t>
                    </m:r>
                  </m:oMath>
                </a14:m>
                <a:br>
                  <a:rPr lang="en-US" b="1" i="0" dirty="0">
                    <a:solidFill>
                      <a:schemeClr val="accent1"/>
                    </a:solidFill>
                    <a:latin typeface="Cambria Math" charset="0"/>
                  </a:rPr>
                </a:br>
                <a:r>
                  <a:rPr lang="en-US" b="1" i="0" dirty="0">
                    <a:solidFill>
                      <a:schemeClr val="accent1"/>
                    </a:solidFill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charset="0"/>
                      </a:rPr>
                      <m:t>𝑷𝒓𝒐𝒃</m:t>
                    </m:r>
                    <m:d>
                      <m:dPr>
                        <m:ctrlPr>
                          <a:rPr lang="is-I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𝒕</m:t>
                        </m:r>
                      </m:e>
                    </m:d>
                    <m:r>
                      <a:rPr lang="en-US" b="1" i="1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hr-HR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𝝍</m:t>
                            </m:r>
                            <m:d>
                              <m:dPr>
                                <m:ctrlPr>
                                  <a:rPr lang="is-IS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𝒕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9450" y="2047368"/>
                <a:ext cx="2542876" cy="652551"/>
              </a:xfrm>
              <a:prstGeom prst="rect">
                <a:avLst/>
              </a:prstGeom>
              <a:blipFill rotWithShape="0">
                <a:blip r:embed="rId3"/>
                <a:stretch>
                  <a:fillRect l="-1671" t="-4587" b="-5505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EA1F973-C58D-A3EF-C04C-ACF5A03A312C}"/>
              </a:ext>
            </a:extLst>
          </p:cNvPr>
          <p:cNvSpPr txBox="1"/>
          <p:nvPr/>
        </p:nvSpPr>
        <p:spPr>
          <a:xfrm>
            <a:off x="11677776" y="148624"/>
            <a:ext cx="30168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314736-B451-AF5C-2723-EBA5E6E0C16E}"/>
              </a:ext>
            </a:extLst>
          </p:cNvPr>
          <p:cNvSpPr txBox="1"/>
          <p:nvPr/>
        </p:nvSpPr>
        <p:spPr>
          <a:xfrm>
            <a:off x="1667806" y="689124"/>
            <a:ext cx="6251520" cy="76944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Shoot single electrons, one by one at the double slit: </a:t>
            </a:r>
          </a:p>
          <a:p>
            <a:r>
              <a:rPr lang="en-US" sz="2200" dirty="0">
                <a:solidFill>
                  <a:schemeClr val="accent1"/>
                </a:solidFill>
              </a:rPr>
              <a:t>Observe a wave-like quantum interference! </a:t>
            </a:r>
          </a:p>
        </p:txBody>
      </p:sp>
    </p:spTree>
    <p:extLst>
      <p:ext uri="{BB962C8B-B14F-4D97-AF65-F5344CB8AC3E}">
        <p14:creationId xmlns:p14="http://schemas.microsoft.com/office/powerpoint/2010/main" val="1763749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Case 4: Watch the Electrons</a:t>
            </a:r>
          </a:p>
        </p:txBody>
      </p:sp>
      <p:grpSp>
        <p:nvGrpSpPr>
          <p:cNvPr id="3" name="Group 5"/>
          <p:cNvGrpSpPr/>
          <p:nvPr/>
        </p:nvGrpSpPr>
        <p:grpSpPr>
          <a:xfrm rot="19952416">
            <a:off x="4303107" y="3672105"/>
            <a:ext cx="1432183" cy="555512"/>
            <a:chOff x="2335634" y="1857024"/>
            <a:chExt cx="3659333" cy="193479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338016" y="1857024"/>
              <a:ext cx="3656157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338016" y="3789436"/>
              <a:ext cx="3656157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5027967" y="2824818"/>
              <a:ext cx="193241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2021685" y="2175737"/>
              <a:ext cx="63266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2020096" y="3474693"/>
              <a:ext cx="63266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FeynmanLecturesDifferentElectron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880" y="1102810"/>
            <a:ext cx="9375061" cy="432980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05998" y="6208948"/>
            <a:ext cx="9366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If you watch </a:t>
            </a:r>
            <a:r>
              <a:rPr lang="en-US" sz="2000" b="1" i="1" dirty="0">
                <a:solidFill>
                  <a:srgbClr val="7030A0"/>
                </a:solidFill>
              </a:rPr>
              <a:t>half the time</a:t>
            </a:r>
            <a:r>
              <a:rPr lang="en-US" sz="2000" dirty="0">
                <a:solidFill>
                  <a:srgbClr val="7030A0"/>
                </a:solidFill>
              </a:rPr>
              <a:t>; you only get the interference for the cases you </a:t>
            </a:r>
            <a:r>
              <a:rPr lang="en-US" sz="2000" b="1" i="1" dirty="0">
                <a:solidFill>
                  <a:srgbClr val="7030A0"/>
                </a:solidFill>
              </a:rPr>
              <a:t>did not watch</a:t>
            </a:r>
            <a:r>
              <a:rPr lang="en-US" sz="20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77103" y="5423622"/>
            <a:ext cx="9587433" cy="76944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</a:rPr>
              <a:t>It requires an observation to let the quantum wave function “collapse” into reality.</a:t>
            </a:r>
          </a:p>
          <a:p>
            <a:r>
              <a:rPr lang="en-US" sz="2200" dirty="0">
                <a:solidFill>
                  <a:srgbClr val="C00000"/>
                </a:solidFill>
              </a:rPr>
              <a:t>As long as no measurement is made the wave function keeps “all options open”.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5894" y="685443"/>
            <a:ext cx="9463296" cy="76944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When we </a:t>
            </a:r>
            <a:r>
              <a:rPr lang="en-US" sz="2200" b="1" i="1" dirty="0">
                <a:solidFill>
                  <a:schemeClr val="accent1"/>
                </a:solidFill>
              </a:rPr>
              <a:t>watch</a:t>
            </a:r>
            <a:r>
              <a:rPr lang="en-US" sz="2200" dirty="0">
                <a:solidFill>
                  <a:schemeClr val="accent1"/>
                </a:solidFill>
              </a:rPr>
              <a:t> through which slit the electrons go, we destroy the interference!</a:t>
            </a:r>
          </a:p>
          <a:p>
            <a:r>
              <a:rPr lang="en-US" sz="2200" dirty="0">
                <a:solidFill>
                  <a:schemeClr val="accent1"/>
                </a:solidFill>
              </a:rPr>
              <a:t>Now the electron behaves just like a classical particle (“bullet”).</a:t>
            </a:r>
          </a:p>
        </p:txBody>
      </p:sp>
      <p:grpSp>
        <p:nvGrpSpPr>
          <p:cNvPr id="29" name="Group 5"/>
          <p:cNvGrpSpPr/>
          <p:nvPr/>
        </p:nvGrpSpPr>
        <p:grpSpPr>
          <a:xfrm rot="19952416">
            <a:off x="4806070" y="2467375"/>
            <a:ext cx="539239" cy="167027"/>
            <a:chOff x="2335634" y="1857024"/>
            <a:chExt cx="3659333" cy="1934794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2338016" y="1857024"/>
              <a:ext cx="3656157" cy="1588"/>
            </a:xfrm>
            <a:prstGeom prst="line">
              <a:avLst/>
            </a:prstGeom>
            <a:ln w="19050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338016" y="3789436"/>
              <a:ext cx="3656157" cy="1588"/>
            </a:xfrm>
            <a:prstGeom prst="line">
              <a:avLst/>
            </a:prstGeom>
            <a:ln w="19050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5027967" y="2824818"/>
              <a:ext cx="1932412" cy="1588"/>
            </a:xfrm>
            <a:prstGeom prst="line">
              <a:avLst/>
            </a:prstGeom>
            <a:ln w="19050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2021685" y="2175737"/>
              <a:ext cx="632663" cy="1588"/>
            </a:xfrm>
            <a:prstGeom prst="line">
              <a:avLst/>
            </a:prstGeom>
            <a:ln w="19050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2020096" y="3474693"/>
              <a:ext cx="632663" cy="1588"/>
            </a:xfrm>
            <a:prstGeom prst="line">
              <a:avLst/>
            </a:prstGeom>
            <a:ln w="19050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5"/>
          <p:cNvGrpSpPr/>
          <p:nvPr/>
        </p:nvGrpSpPr>
        <p:grpSpPr>
          <a:xfrm rot="1592425">
            <a:off x="4808662" y="3812683"/>
            <a:ext cx="539239" cy="167027"/>
            <a:chOff x="2335634" y="1857024"/>
            <a:chExt cx="3659333" cy="1934794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2338016" y="1857024"/>
              <a:ext cx="3656157" cy="1588"/>
            </a:xfrm>
            <a:prstGeom prst="line">
              <a:avLst/>
            </a:prstGeom>
            <a:ln w="19050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338016" y="3789436"/>
              <a:ext cx="3656157" cy="1588"/>
            </a:xfrm>
            <a:prstGeom prst="line">
              <a:avLst/>
            </a:prstGeom>
            <a:ln w="19050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5027967" y="2824818"/>
              <a:ext cx="1932412" cy="1588"/>
            </a:xfrm>
            <a:prstGeom prst="line">
              <a:avLst/>
            </a:prstGeom>
            <a:ln w="19050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021685" y="2175737"/>
              <a:ext cx="632663" cy="1588"/>
            </a:xfrm>
            <a:prstGeom prst="line">
              <a:avLst/>
            </a:prstGeom>
            <a:ln w="19050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2020096" y="3474693"/>
              <a:ext cx="632663" cy="1588"/>
            </a:xfrm>
            <a:prstGeom prst="line">
              <a:avLst/>
            </a:prstGeom>
            <a:ln w="19050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4801666" y="2053406"/>
            <a:ext cx="429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660066"/>
                </a:solidFill>
              </a:rPr>
              <a:t>D</a:t>
            </a:r>
            <a:r>
              <a:rPr lang="en-US" sz="2000" baseline="-25000" dirty="0">
                <a:solidFill>
                  <a:srgbClr val="660066"/>
                </a:solidFill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61660" y="3906657"/>
            <a:ext cx="429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660066"/>
                </a:solidFill>
              </a:rPr>
              <a:t>D</a:t>
            </a:r>
            <a:r>
              <a:rPr lang="en-US" sz="2000" baseline="-25000" dirty="0">
                <a:solidFill>
                  <a:srgbClr val="660066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954299-80B5-90F7-C808-5E12DDB32128}"/>
              </a:ext>
            </a:extLst>
          </p:cNvPr>
          <p:cNvSpPr txBox="1"/>
          <p:nvPr/>
        </p:nvSpPr>
        <p:spPr>
          <a:xfrm>
            <a:off x="11677776" y="148624"/>
            <a:ext cx="30168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2A7D25-B5CC-1A20-9E3E-BAA465F55C16}"/>
                  </a:ext>
                </a:extLst>
              </p:cNvPr>
              <p:cNvSpPr/>
              <p:nvPr/>
            </p:nvSpPr>
            <p:spPr>
              <a:xfrm>
                <a:off x="9284503" y="4338124"/>
                <a:ext cx="2542876" cy="375552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0" dirty="0">
                    <a:solidFill>
                      <a:schemeClr val="accent1"/>
                    </a:solidFill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charset="0"/>
                      </a:rPr>
                      <m:t>𝑷𝒓𝒐𝒃</m:t>
                    </m:r>
                    <m:d>
                      <m:dPr>
                        <m:ctrlPr>
                          <a:rPr lang="is-I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𝒕</m:t>
                        </m:r>
                      </m:e>
                    </m:d>
                    <m:r>
                      <a:rPr lang="en-US" b="1" i="1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hr-HR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𝝍</m:t>
                            </m:r>
                            <m:d>
                              <m:dPr>
                                <m:ctrlPr>
                                  <a:rPr lang="is-IS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𝒕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2A7D25-B5CC-1A20-9E3E-BAA465F55C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4503" y="4338124"/>
                <a:ext cx="2542876" cy="375552"/>
              </a:xfrm>
              <a:prstGeom prst="rect">
                <a:avLst/>
              </a:prstGeom>
              <a:blipFill>
                <a:blip r:embed="rId3"/>
                <a:stretch>
                  <a:fillRect b="-9677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520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0611" y="1475854"/>
            <a:ext cx="1537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Lecture 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7061" y="2265264"/>
            <a:ext cx="573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1"/>
                </a:solidFill>
              </a:rPr>
              <a:t>Wheeler’s Delayed Choice Experiment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1758" y="1295663"/>
            <a:ext cx="7542593" cy="1750431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61723" y="3577035"/>
            <a:ext cx="8561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7030A0"/>
                </a:solidFill>
              </a:rPr>
              <a:t>“Your theory is crazy, but not crazy enough to be true.”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chemeClr val="accent1"/>
                </a:solidFill>
              </a:rPr>
              <a:t> Niels Bohr</a:t>
            </a:r>
          </a:p>
          <a:p>
            <a:pPr>
              <a:buFontTx/>
              <a:buChar char="-"/>
            </a:pPr>
            <a:endParaRPr lang="en-US" sz="800" dirty="0"/>
          </a:p>
          <a:p>
            <a:r>
              <a:rPr lang="en-US" sz="2400" i="1" dirty="0">
                <a:solidFill>
                  <a:srgbClr val="7030A0"/>
                </a:solidFill>
              </a:rPr>
              <a:t>“Nothing exists, until it is measured.”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chemeClr val="accent1"/>
                </a:solidFill>
              </a:rPr>
              <a:t> Niels Bohr</a:t>
            </a:r>
          </a:p>
          <a:p>
            <a:endParaRPr lang="en-US" sz="800" i="1" dirty="0">
              <a:solidFill>
                <a:srgbClr val="7030A0"/>
              </a:solidFill>
            </a:endParaRPr>
          </a:p>
          <a:p>
            <a:r>
              <a:rPr lang="en-US" sz="2400" i="1" dirty="0">
                <a:solidFill>
                  <a:srgbClr val="7030A0"/>
                </a:solidFill>
              </a:rPr>
              <a:t>“I don’t like it, and I’m sorry I ever had anything to do with it.”</a:t>
            </a:r>
            <a:endParaRPr lang="en-US" sz="2400" dirty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sz="2400" dirty="0">
                <a:solidFill>
                  <a:schemeClr val="accent1"/>
                </a:solidFill>
              </a:rPr>
              <a:t> Erwin Schrödinger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30078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The Double Slit Experiment</a:t>
            </a:r>
          </a:p>
        </p:txBody>
      </p:sp>
      <p:pic>
        <p:nvPicPr>
          <p:cNvPr id="7" name="Picture 6" descr="PruuskeBinn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444" y="3000175"/>
            <a:ext cx="4232686" cy="317596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9" name="Picture 8" descr="PruuskeBuit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673" y="3000175"/>
            <a:ext cx="2381975" cy="317596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50059" y="1580137"/>
            <a:ext cx="4144917" cy="83099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>
                <a:solidFill>
                  <a:schemeClr val="accent1"/>
                </a:solidFill>
              </a:rPr>
              <a:t>Case 5: 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The Delayed Choice Experiment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28338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FeynmanLecturesDifferentElectron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880" y="1102810"/>
            <a:ext cx="9375061" cy="4329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Case 4: Watch the Electrons</a:t>
            </a:r>
          </a:p>
        </p:txBody>
      </p:sp>
      <p:grpSp>
        <p:nvGrpSpPr>
          <p:cNvPr id="15" name="Group 5"/>
          <p:cNvGrpSpPr/>
          <p:nvPr/>
        </p:nvGrpSpPr>
        <p:grpSpPr>
          <a:xfrm rot="19952416">
            <a:off x="4806070" y="2467375"/>
            <a:ext cx="539239" cy="167027"/>
            <a:chOff x="2335634" y="1857024"/>
            <a:chExt cx="3659333" cy="1934794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338016" y="1857024"/>
              <a:ext cx="3656157" cy="1588"/>
            </a:xfrm>
            <a:prstGeom prst="line">
              <a:avLst/>
            </a:prstGeom>
            <a:ln w="19050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338016" y="3789436"/>
              <a:ext cx="3656157" cy="1588"/>
            </a:xfrm>
            <a:prstGeom prst="line">
              <a:avLst/>
            </a:prstGeom>
            <a:ln w="19050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5027967" y="2824818"/>
              <a:ext cx="1932412" cy="1588"/>
            </a:xfrm>
            <a:prstGeom prst="line">
              <a:avLst/>
            </a:prstGeom>
            <a:ln w="19050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021685" y="2175737"/>
              <a:ext cx="632663" cy="1588"/>
            </a:xfrm>
            <a:prstGeom prst="line">
              <a:avLst/>
            </a:prstGeom>
            <a:ln w="19050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020096" y="3474693"/>
              <a:ext cx="632663" cy="1588"/>
            </a:xfrm>
            <a:prstGeom prst="line">
              <a:avLst/>
            </a:prstGeom>
            <a:ln w="19050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5"/>
          <p:cNvGrpSpPr/>
          <p:nvPr/>
        </p:nvGrpSpPr>
        <p:grpSpPr>
          <a:xfrm rot="1592425">
            <a:off x="4808662" y="3812683"/>
            <a:ext cx="539239" cy="167027"/>
            <a:chOff x="2335634" y="1857024"/>
            <a:chExt cx="3659333" cy="193479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338016" y="1857024"/>
              <a:ext cx="3656157" cy="1588"/>
            </a:xfrm>
            <a:prstGeom prst="line">
              <a:avLst/>
            </a:prstGeom>
            <a:ln w="19050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338016" y="3789436"/>
              <a:ext cx="3656157" cy="1588"/>
            </a:xfrm>
            <a:prstGeom prst="line">
              <a:avLst/>
            </a:prstGeom>
            <a:ln w="19050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5027967" y="2824818"/>
              <a:ext cx="1932412" cy="1588"/>
            </a:xfrm>
            <a:prstGeom prst="line">
              <a:avLst/>
            </a:prstGeom>
            <a:ln w="19050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021685" y="2175737"/>
              <a:ext cx="632663" cy="1588"/>
            </a:xfrm>
            <a:prstGeom prst="line">
              <a:avLst/>
            </a:prstGeom>
            <a:ln w="19050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020096" y="3474693"/>
              <a:ext cx="632663" cy="1588"/>
            </a:xfrm>
            <a:prstGeom prst="line">
              <a:avLst/>
            </a:prstGeom>
            <a:ln w="19050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4801666" y="2053406"/>
            <a:ext cx="429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660066"/>
                </a:solidFill>
              </a:rPr>
              <a:t>D</a:t>
            </a:r>
            <a:r>
              <a:rPr lang="en-US" sz="2000" baseline="-25000" dirty="0">
                <a:solidFill>
                  <a:srgbClr val="660066"/>
                </a:solidFill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61660" y="3906657"/>
            <a:ext cx="429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660066"/>
                </a:solidFill>
              </a:rPr>
              <a:t>D</a:t>
            </a:r>
            <a:r>
              <a:rPr lang="en-US" sz="2000" baseline="-25000" dirty="0">
                <a:solidFill>
                  <a:srgbClr val="660066"/>
                </a:solidFill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54560" y="814160"/>
            <a:ext cx="9552936" cy="46166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Consider again the double slit experiment in which we watch the </a:t>
            </a:r>
            <a:r>
              <a:rPr lang="en-US" sz="2400">
                <a:solidFill>
                  <a:schemeClr val="accent1"/>
                </a:solidFill>
              </a:rPr>
              <a:t>electrons.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19613" y="5721262"/>
            <a:ext cx="4114268" cy="43088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</a:rPr>
              <a:t>Can we try to “fool” the electron?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889065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Wheeler’s Suggestion (1978)</a:t>
            </a:r>
          </a:p>
        </p:txBody>
      </p:sp>
      <p:pic>
        <p:nvPicPr>
          <p:cNvPr id="6" name="Picture 5" descr="JohnWheel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145" y="189010"/>
            <a:ext cx="2066696" cy="236943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732823" y="746392"/>
            <a:ext cx="317266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u="sng" dirty="0"/>
              <a:t>John Wheeler (1911 – 2008):</a:t>
            </a:r>
          </a:p>
          <a:p>
            <a:r>
              <a:rPr lang="en-US" dirty="0"/>
              <a:t>Famous for work on gravitation</a:t>
            </a:r>
          </a:p>
          <a:p>
            <a:r>
              <a:rPr lang="en-US" dirty="0"/>
              <a:t>(Black holes – quantum gravity)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252" y="2018154"/>
            <a:ext cx="9627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Replace detectors </a:t>
            </a:r>
            <a:r>
              <a:rPr lang="en-US" sz="2000" dirty="0"/>
              <a:t>D</a:t>
            </a:r>
            <a:r>
              <a:rPr lang="en-US" sz="2000" baseline="-25000" dirty="0"/>
              <a:t>1</a:t>
            </a:r>
            <a:r>
              <a:rPr lang="en-US" sz="2000" dirty="0">
                <a:solidFill>
                  <a:srgbClr val="7030A0"/>
                </a:solidFill>
              </a:rPr>
              <a:t> and </a:t>
            </a:r>
            <a:r>
              <a:rPr lang="en-US" sz="2000" dirty="0"/>
              <a:t>D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7030A0"/>
                </a:solidFill>
              </a:rPr>
              <a:t>with telescopes </a:t>
            </a:r>
            <a:r>
              <a:rPr lang="en-US" sz="2000" dirty="0">
                <a:solidFill>
                  <a:srgbClr val="0432FF"/>
                </a:solidFill>
              </a:rPr>
              <a:t>T</a:t>
            </a:r>
            <a:r>
              <a:rPr lang="en-US" sz="2000" baseline="-25000" dirty="0">
                <a:solidFill>
                  <a:srgbClr val="0432FF"/>
                </a:solidFill>
              </a:rPr>
              <a:t>1</a:t>
            </a:r>
            <a:r>
              <a:rPr lang="en-US" sz="2000" dirty="0">
                <a:solidFill>
                  <a:srgbClr val="7030A0"/>
                </a:solidFill>
              </a:rPr>
              <a:t> and </a:t>
            </a:r>
            <a:r>
              <a:rPr lang="en-US" sz="2000" dirty="0">
                <a:solidFill>
                  <a:srgbClr val="0432FF"/>
                </a:solidFill>
              </a:rPr>
              <a:t>T</a:t>
            </a:r>
            <a:r>
              <a:rPr lang="en-US" sz="2000" baseline="-25000" dirty="0">
                <a:solidFill>
                  <a:srgbClr val="0432FF"/>
                </a:solidFill>
              </a:rPr>
              <a:t>2</a:t>
            </a:r>
            <a:r>
              <a:rPr lang="en-US" sz="2000" dirty="0">
                <a:solidFill>
                  <a:srgbClr val="7030A0"/>
                </a:solidFill>
              </a:rPr>
              <a:t> which are focused on slits</a:t>
            </a:r>
            <a:r>
              <a:rPr lang="en-US" sz="2000" dirty="0"/>
              <a:t> 1 </a:t>
            </a:r>
            <a:r>
              <a:rPr lang="en-US" sz="2000" dirty="0">
                <a:solidFill>
                  <a:srgbClr val="7030A0"/>
                </a:solidFill>
              </a:rPr>
              <a:t>and</a:t>
            </a:r>
            <a:r>
              <a:rPr lang="en-US" sz="2000" dirty="0"/>
              <a:t> 2</a:t>
            </a:r>
          </a:p>
        </p:txBody>
      </p:sp>
      <p:grpSp>
        <p:nvGrpSpPr>
          <p:cNvPr id="3" name="Group 10"/>
          <p:cNvGrpSpPr/>
          <p:nvPr/>
        </p:nvGrpSpPr>
        <p:grpSpPr>
          <a:xfrm>
            <a:off x="1008529" y="2599494"/>
            <a:ext cx="4247870" cy="3052338"/>
            <a:chOff x="326073" y="3054673"/>
            <a:chExt cx="3852815" cy="3148489"/>
          </a:xfrm>
        </p:grpSpPr>
        <p:pic>
          <p:nvPicPr>
            <p:cNvPr id="4" name="Picture 3" descr="FeynmanLightSourc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530" y="3475120"/>
              <a:ext cx="3526429" cy="2586304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angle 9"/>
            <p:cNvSpPr/>
            <p:nvPr/>
          </p:nvSpPr>
          <p:spPr>
            <a:xfrm>
              <a:off x="326073" y="3054673"/>
              <a:ext cx="3852815" cy="3148489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5449161" y="3932170"/>
            <a:ext cx="489956" cy="3301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843" y="5690720"/>
            <a:ext cx="10420547" cy="76944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</a:rPr>
              <a:t>Bohr’s complementarity: A quantum cannot be a particle and a wave at the same time. What happens if we </a:t>
            </a:r>
            <a:r>
              <a:rPr lang="en-US" sz="2200" b="1" i="1" dirty="0">
                <a:solidFill>
                  <a:srgbClr val="C00000"/>
                </a:solidFill>
              </a:rPr>
              <a:t>afterwards check </a:t>
            </a:r>
            <a:r>
              <a:rPr lang="en-US" sz="2200" dirty="0">
                <a:solidFill>
                  <a:srgbClr val="C00000"/>
                </a:solidFill>
              </a:rPr>
              <a:t>whether the electron went through slit 1 or slit 2?</a:t>
            </a:r>
          </a:p>
        </p:txBody>
      </p:sp>
      <p:pic>
        <p:nvPicPr>
          <p:cNvPr id="16" name="Picture 15" descr="FeynmanSlitWheeler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281" y="2599494"/>
            <a:ext cx="4319442" cy="305233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9580939" y="36095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80939" y="463887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3949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ynmanSlitWheeler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235" y="1638043"/>
            <a:ext cx="5039853" cy="356141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Wheeler’s Delayed Choice Experiment</a:t>
            </a:r>
          </a:p>
        </p:txBody>
      </p:sp>
      <p:pic>
        <p:nvPicPr>
          <p:cNvPr id="4" name="Picture 3" descr="basic_delayed_choi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241401" y="1811733"/>
            <a:ext cx="3449378" cy="318948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56485" y="777565"/>
            <a:ext cx="8161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Even better: we can </a:t>
            </a:r>
            <a:r>
              <a:rPr lang="en-US" sz="2200" b="1" i="1" dirty="0">
                <a:solidFill>
                  <a:schemeClr val="accent1"/>
                </a:solidFill>
              </a:rPr>
              <a:t>suddenly decide </a:t>
            </a:r>
            <a:r>
              <a:rPr lang="en-US" sz="2200" dirty="0">
                <a:solidFill>
                  <a:schemeClr val="accent1"/>
                </a:solidFill>
              </a:rPr>
              <a:t>to look at the electrons or not.</a:t>
            </a:r>
          </a:p>
          <a:p>
            <a:r>
              <a:rPr lang="en-US" sz="2200" dirty="0">
                <a:solidFill>
                  <a:schemeClr val="accent1"/>
                </a:solidFill>
              </a:rPr>
              <a:t>We decide whether or not to look </a:t>
            </a:r>
            <a:r>
              <a:rPr lang="en-US" sz="2200" b="1" i="1" dirty="0">
                <a:solidFill>
                  <a:schemeClr val="accent1"/>
                </a:solidFill>
              </a:rPr>
              <a:t>after</a:t>
            </a:r>
            <a:r>
              <a:rPr lang="en-US" sz="2200" dirty="0">
                <a:solidFill>
                  <a:schemeClr val="accent1"/>
                </a:solidFill>
              </a:rPr>
              <a:t> the electrons passed the slits!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0030" y="5345966"/>
            <a:ext cx="10459723" cy="769441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</a:rPr>
              <a:t>What will we see?</a:t>
            </a:r>
          </a:p>
          <a:p>
            <a:r>
              <a:rPr lang="en-US" sz="2200" dirty="0">
                <a:solidFill>
                  <a:srgbClr val="7030A0"/>
                </a:solidFill>
              </a:rPr>
              <a:t>An wave interference (</a:t>
            </a:r>
            <a:r>
              <a:rPr lang="en-US" sz="2200" dirty="0"/>
              <a:t>black</a:t>
            </a:r>
            <a:r>
              <a:rPr lang="en-US" sz="2200" dirty="0">
                <a:solidFill>
                  <a:srgbClr val="7030A0"/>
                </a:solidFill>
              </a:rPr>
              <a:t>) pattern or a bullet-like non-interference (</a:t>
            </a:r>
            <a:r>
              <a:rPr lang="en-US" sz="2200" dirty="0">
                <a:solidFill>
                  <a:srgbClr val="FF0000"/>
                </a:solidFill>
              </a:rPr>
              <a:t>red</a:t>
            </a:r>
            <a:r>
              <a:rPr lang="en-US" sz="2200" dirty="0">
                <a:solidFill>
                  <a:srgbClr val="7030A0"/>
                </a:solidFill>
              </a:rPr>
              <a:t>-</a:t>
            </a:r>
            <a:r>
              <a:rPr lang="en-US" sz="2200" dirty="0">
                <a:solidFill>
                  <a:srgbClr val="008000"/>
                </a:solidFill>
              </a:rPr>
              <a:t>green</a:t>
            </a:r>
            <a:r>
              <a:rPr lang="en-US" sz="2200" dirty="0">
                <a:solidFill>
                  <a:srgbClr val="7030A0"/>
                </a:solidFill>
              </a:rPr>
              <a:t>) pattern?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73511" y="2298111"/>
            <a:ext cx="417102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T</a:t>
            </a:r>
            <a:r>
              <a:rPr lang="en-US" sz="22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3511" y="3569529"/>
            <a:ext cx="417102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T</a:t>
            </a:r>
            <a:r>
              <a:rPr lang="en-US" sz="22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471764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Thought Experiment with Gravitational Lensing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99" y="1381798"/>
            <a:ext cx="7064950" cy="315486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558334"/>
            <a:ext cx="3284672" cy="290774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19521" y="4821412"/>
            <a:ext cx="5714999" cy="1631216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Light beams bend in gravitation field.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Two different light-paths can arrive in the same position in our eyes/telescope.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We then see the same object in two locations.</a:t>
            </a:r>
          </a:p>
          <a:p>
            <a:r>
              <a:rPr lang="en-US" sz="2000" dirty="0">
                <a:solidFill>
                  <a:schemeClr val="accent1"/>
                </a:solidFill>
                <a:sym typeface="Wingdings"/>
              </a:rPr>
              <a:t> </a:t>
            </a:r>
            <a:r>
              <a:rPr lang="en-US" sz="2000" dirty="0">
                <a:solidFill>
                  <a:schemeClr val="accent1"/>
                </a:solidFill>
              </a:rPr>
              <a:t>We can make a “double slit” experiment</a:t>
            </a:r>
            <a:endParaRPr lang="en-US" sz="2000" dirty="0">
              <a:solidFill>
                <a:schemeClr val="accent1"/>
              </a:solidFill>
              <a:sym typeface="Wingdings"/>
            </a:endParaRPr>
          </a:p>
        </p:txBody>
      </p:sp>
      <p:pic>
        <p:nvPicPr>
          <p:cNvPr id="7" name="Picture 6" descr="JohnWheel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1919" y="246364"/>
            <a:ext cx="2723654" cy="312262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14023" y="819388"/>
            <a:ext cx="7109126" cy="43088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What if we make the distance from slits to screen </a:t>
            </a:r>
            <a:r>
              <a:rPr lang="en-US" sz="2200" b="1" i="1" dirty="0">
                <a:solidFill>
                  <a:schemeClr val="accent1"/>
                </a:solidFill>
              </a:rPr>
              <a:t>very long</a:t>
            </a:r>
            <a:r>
              <a:rPr lang="en-US" sz="22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25983" y="2883225"/>
            <a:ext cx="1963102" cy="30777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John Archibald Wheeler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37370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Wheeler’s Delayed Choice Experiment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5362" y="741687"/>
            <a:ext cx="7109126" cy="43088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What if we make the distance from slits to screen </a:t>
            </a:r>
            <a:r>
              <a:rPr lang="en-US" sz="2200" b="1" i="1" dirty="0">
                <a:solidFill>
                  <a:schemeClr val="accent1"/>
                </a:solidFill>
              </a:rPr>
              <a:t>very long</a:t>
            </a:r>
            <a:r>
              <a:rPr lang="en-US" sz="22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3814" y="5374396"/>
            <a:ext cx="7089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Then, either: </a:t>
            </a:r>
            <a:r>
              <a:rPr lang="en-US" sz="2200" dirty="0">
                <a:solidFill>
                  <a:srgbClr val="008000"/>
                </a:solidFill>
              </a:rPr>
              <a:t>Project image of T</a:t>
            </a:r>
            <a:r>
              <a:rPr lang="en-US" sz="2200" baseline="-25000" dirty="0">
                <a:solidFill>
                  <a:srgbClr val="008000"/>
                </a:solidFill>
              </a:rPr>
              <a:t>1</a:t>
            </a:r>
            <a:r>
              <a:rPr lang="en-US" sz="2200" dirty="0">
                <a:solidFill>
                  <a:srgbClr val="008000"/>
                </a:solidFill>
              </a:rPr>
              <a:t> and T</a:t>
            </a:r>
            <a:r>
              <a:rPr lang="en-US" sz="2200" baseline="-25000" dirty="0">
                <a:solidFill>
                  <a:srgbClr val="008000"/>
                </a:solidFill>
              </a:rPr>
              <a:t>2</a:t>
            </a:r>
            <a:r>
              <a:rPr lang="en-US" sz="2200" dirty="0">
                <a:solidFill>
                  <a:srgbClr val="008000"/>
                </a:solidFill>
              </a:rPr>
              <a:t> on separate screens,</a:t>
            </a:r>
          </a:p>
          <a:p>
            <a:r>
              <a:rPr lang="en-US" sz="2200" dirty="0"/>
              <a:t>Or</a:t>
            </a:r>
            <a:r>
              <a:rPr lang="en-US" sz="2200" dirty="0">
                <a:solidFill>
                  <a:srgbClr val="000090"/>
                </a:solidFill>
              </a:rPr>
              <a:t>:                  Combine the image of T</a:t>
            </a:r>
            <a:r>
              <a:rPr lang="en-US" sz="2200" baseline="-25000" dirty="0">
                <a:solidFill>
                  <a:srgbClr val="000090"/>
                </a:solidFill>
              </a:rPr>
              <a:t>1</a:t>
            </a:r>
            <a:r>
              <a:rPr lang="en-US" sz="2200" dirty="0">
                <a:solidFill>
                  <a:srgbClr val="000090"/>
                </a:solidFill>
              </a:rPr>
              <a:t> and T</a:t>
            </a:r>
            <a:r>
              <a:rPr lang="en-US" sz="2200" baseline="-25000" dirty="0">
                <a:solidFill>
                  <a:srgbClr val="000090"/>
                </a:solidFill>
              </a:rPr>
              <a:t>2</a:t>
            </a:r>
            <a:r>
              <a:rPr lang="en-US" sz="2200" dirty="0">
                <a:solidFill>
                  <a:srgbClr val="000090"/>
                </a:solidFill>
              </a:rPr>
              <a:t> on one screen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845703" y="1726584"/>
            <a:ext cx="8550478" cy="3718747"/>
            <a:chOff x="321703" y="1809163"/>
            <a:chExt cx="8550478" cy="3718747"/>
          </a:xfrm>
        </p:grpSpPr>
        <p:pic>
          <p:nvPicPr>
            <p:cNvPr id="4" name="Picture 3" descr="InterGalactic_Wheeler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205" y="1809163"/>
              <a:ext cx="7963056" cy="3718747"/>
            </a:xfrm>
            <a:prstGeom prst="rect">
              <a:avLst/>
            </a:prstGeom>
          </p:spPr>
        </p:pic>
        <p:grpSp>
          <p:nvGrpSpPr>
            <p:cNvPr id="9" name="Group 21"/>
            <p:cNvGrpSpPr/>
            <p:nvPr/>
          </p:nvGrpSpPr>
          <p:grpSpPr>
            <a:xfrm rot="20550944">
              <a:off x="6473455" y="3994672"/>
              <a:ext cx="962224" cy="266360"/>
              <a:chOff x="5242917" y="2532294"/>
              <a:chExt cx="1819147" cy="596897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6899027" y="2625647"/>
                <a:ext cx="163037" cy="403286"/>
              </a:xfrm>
              <a:prstGeom prst="ellipse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6620327" y="2617066"/>
                <a:ext cx="36897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620327" y="3028933"/>
                <a:ext cx="36897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101006" y="2575672"/>
                <a:ext cx="51932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101006" y="3080412"/>
                <a:ext cx="51932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356525" y="2545165"/>
                <a:ext cx="74448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363048" y="3123314"/>
                <a:ext cx="74448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5242917" y="2539760"/>
                <a:ext cx="248845" cy="576561"/>
              </a:xfrm>
              <a:prstGeom prst="ellipse">
                <a:avLst/>
              </a:prstGeom>
              <a:ln w="19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 rot="5400000">
                <a:off x="6598081" y="3046889"/>
                <a:ext cx="4290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>
                <a:off x="6080348" y="3106946"/>
                <a:ext cx="4290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>
                <a:off x="6599669" y="2594821"/>
                <a:ext cx="4290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>
                <a:off x="6086871" y="2552952"/>
                <a:ext cx="4290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8"/>
            <p:cNvGrpSpPr/>
            <p:nvPr/>
          </p:nvGrpSpPr>
          <p:grpSpPr>
            <a:xfrm rot="1137073">
              <a:off x="6480018" y="3526549"/>
              <a:ext cx="920934" cy="280854"/>
              <a:chOff x="5242917" y="2532294"/>
              <a:chExt cx="1819147" cy="596897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6899027" y="2625647"/>
                <a:ext cx="163037" cy="403286"/>
              </a:xfrm>
              <a:prstGeom prst="ellipse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6620327" y="2617066"/>
                <a:ext cx="36897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620327" y="3028933"/>
                <a:ext cx="36897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101006" y="2575672"/>
                <a:ext cx="51932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101006" y="3080412"/>
                <a:ext cx="51932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356525" y="2545165"/>
                <a:ext cx="74448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363048" y="3123314"/>
                <a:ext cx="74448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5242917" y="2539760"/>
                <a:ext cx="248845" cy="576561"/>
              </a:xfrm>
              <a:prstGeom prst="ellipse">
                <a:avLst/>
              </a:prstGeom>
              <a:ln w="19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rot="5400000">
                <a:off x="6598081" y="3046889"/>
                <a:ext cx="4290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6080348" y="3106946"/>
                <a:ext cx="4290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6599669" y="2594821"/>
                <a:ext cx="4290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6086871" y="2552952"/>
                <a:ext cx="4290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3458211" y="3562148"/>
              <a:ext cx="806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Galaxy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1703" y="2931639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67644" y="2899792"/>
              <a:ext cx="16045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90"/>
                  </a:solidFill>
                </a:rPr>
                <a:t>One screen </a:t>
              </a:r>
              <a:r>
                <a:rPr lang="en-US" dirty="0"/>
                <a:t>or </a:t>
              </a:r>
              <a:r>
                <a:rPr lang="en-US" dirty="0">
                  <a:solidFill>
                    <a:srgbClr val="008000"/>
                  </a:solidFill>
                </a:rPr>
                <a:t>two screens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79389" y="3008914"/>
              <a:ext cx="396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98740" y="4178456"/>
              <a:ext cx="396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</a:rPr>
                <a:t>2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152746" y="5375822"/>
            <a:ext cx="2948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8000"/>
                </a:solidFill>
                <a:sym typeface="Wingdings"/>
              </a:rPr>
              <a:t></a:t>
            </a:r>
            <a:r>
              <a:rPr lang="en-US" sz="2200" dirty="0">
                <a:solidFill>
                  <a:srgbClr val="008000"/>
                </a:solidFill>
                <a:sym typeface="Wingdings"/>
              </a:rPr>
              <a:t> </a:t>
            </a:r>
            <a:r>
              <a:rPr lang="en-US" sz="2200" dirty="0">
                <a:solidFill>
                  <a:srgbClr val="008000"/>
                </a:solidFill>
              </a:rPr>
              <a:t>QM: no interference!</a:t>
            </a:r>
          </a:p>
          <a:p>
            <a:r>
              <a:rPr lang="en-US" sz="2200" dirty="0">
                <a:solidFill>
                  <a:srgbClr val="000090"/>
                </a:solidFill>
                <a:sym typeface="Wingdings"/>
              </a:rPr>
              <a:t> </a:t>
            </a:r>
            <a:r>
              <a:rPr lang="en-US" sz="2200" dirty="0">
                <a:solidFill>
                  <a:srgbClr val="000090"/>
                </a:solidFill>
              </a:rPr>
              <a:t>QM: interference!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84117" y="1219976"/>
            <a:ext cx="5868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Wheeler uses “</a:t>
            </a:r>
            <a:r>
              <a:rPr lang="en-US" sz="2000" i="1" dirty="0">
                <a:solidFill>
                  <a:srgbClr val="7030A0"/>
                </a:solidFill>
              </a:rPr>
              <a:t>gravitational lensing” </a:t>
            </a:r>
            <a:r>
              <a:rPr lang="en-US" sz="2000" dirty="0">
                <a:solidFill>
                  <a:srgbClr val="7030A0"/>
                </a:solidFill>
              </a:rPr>
              <a:t>as a “double slit”.</a:t>
            </a:r>
          </a:p>
          <a:p>
            <a:r>
              <a:rPr lang="en-US" sz="2000" dirty="0">
                <a:solidFill>
                  <a:srgbClr val="7030A0"/>
                </a:solidFill>
              </a:rPr>
              <a:t>In this case the electrons are replaced by photons.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32770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The Relativistic Quantum World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906820" y="1386868"/>
            <a:ext cx="1151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Relativity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968166" y="3293986"/>
            <a:ext cx="1303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Quantum</a:t>
            </a:r>
          </a:p>
          <a:p>
            <a:r>
              <a:rPr lang="en-US" sz="2000" dirty="0">
                <a:solidFill>
                  <a:srgbClr val="7030A0"/>
                </a:solidFill>
              </a:rPr>
              <a:t>Mechanics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1104984" y="5022493"/>
            <a:ext cx="1124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Standard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2946" y="6074340"/>
            <a:ext cx="80831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Lecture notes, written for this course, are available:  </a:t>
            </a:r>
            <a:r>
              <a:rPr lang="en-US" dirty="0">
                <a:solidFill>
                  <a:schemeClr val="accent1"/>
                </a:solidFill>
                <a:hlinkClick r:id="rId3"/>
              </a:rPr>
              <a:t>www.nikhef.nl/~i93/Teaching/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Prerequisite for the course: High school level physics &amp; mathematics.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1486" y="830252"/>
            <a:ext cx="64303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Lecture 1: The Principle of Relativity and the Speed of Light</a:t>
            </a:r>
            <a:endParaRPr lang="en-US" sz="600" dirty="0">
              <a:solidFill>
                <a:schemeClr val="accent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</a:rPr>
              <a:t>Lecture 2: Time Dilation and Lorentz Contraction</a:t>
            </a:r>
          </a:p>
          <a:p>
            <a:endParaRPr lang="en-US" sz="1000" dirty="0">
              <a:solidFill>
                <a:schemeClr val="accent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</a:rPr>
              <a:t>Lecture 3: The Lorentz Transformation and Paradoxes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Lecture 4: General Relativity and Gravitational Waves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1486" y="2801632"/>
            <a:ext cx="63103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>
              <a:solidFill>
                <a:srgbClr val="000090"/>
              </a:solidFill>
            </a:endParaRPr>
          </a:p>
          <a:p>
            <a:r>
              <a:rPr lang="en-US" sz="2000" dirty="0">
                <a:solidFill>
                  <a:srgbClr val="7030A0"/>
                </a:solidFill>
              </a:rPr>
              <a:t>Lecture 5: The Early Quantum Theory</a:t>
            </a:r>
            <a:endParaRPr lang="en-US" sz="600" dirty="0">
              <a:solidFill>
                <a:srgbClr val="7030A0"/>
              </a:solidFill>
            </a:endParaRPr>
          </a:p>
          <a:p>
            <a:r>
              <a:rPr lang="en-US" sz="2000" dirty="0">
                <a:solidFill>
                  <a:srgbClr val="7030A0"/>
                </a:solidFill>
              </a:rPr>
              <a:t>Lecture 6: Feynman’s Double Slit Experiment</a:t>
            </a:r>
          </a:p>
          <a:p>
            <a:endParaRPr lang="en-US" sz="1000" dirty="0">
              <a:solidFill>
                <a:srgbClr val="7030A0"/>
              </a:solidFill>
            </a:endParaRPr>
          </a:p>
          <a:p>
            <a:r>
              <a:rPr lang="en-US" sz="2000" dirty="0">
                <a:solidFill>
                  <a:srgbClr val="7030A0"/>
                </a:solidFill>
              </a:rPr>
              <a:t>Lecture 7: Wheeler’s Delayed Choice and Schrodinger’s Cat</a:t>
            </a:r>
          </a:p>
          <a:p>
            <a:r>
              <a:rPr lang="en-US" sz="2000" dirty="0">
                <a:solidFill>
                  <a:srgbClr val="7030A0"/>
                </a:solidFill>
              </a:rPr>
              <a:t>Lecture 8: Quantum Reality and the EPR Paradox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1486" y="5025251"/>
            <a:ext cx="6237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Lecture   9: The Standard Model and Antimatter</a:t>
            </a:r>
            <a:endParaRPr lang="en-US" sz="600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Lecture 10: Why is there something rather than nothing?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8871" y="778446"/>
            <a:ext cx="10273553" cy="1656783"/>
          </a:xfrm>
          <a:prstGeom prst="rect">
            <a:avLst/>
          </a:prstGeom>
          <a:noFill/>
          <a:ln w="12700">
            <a:solidFill>
              <a:srgbClr val="0070C0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8870" y="2745873"/>
            <a:ext cx="10273553" cy="1818957"/>
          </a:xfrm>
          <a:prstGeom prst="rect">
            <a:avLst/>
          </a:prstGeom>
          <a:noFill/>
          <a:ln w="12700">
            <a:solidFill>
              <a:srgbClr val="7030A0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8870" y="4866629"/>
            <a:ext cx="10273553" cy="1080582"/>
          </a:xfrm>
          <a:prstGeom prst="rect">
            <a:avLst/>
          </a:prstGeom>
          <a:noFill/>
          <a:ln w="9525">
            <a:solidFill>
              <a:srgbClr val="C00000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30777" y="992125"/>
            <a:ext cx="882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Nov. 1: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30777" y="1764098"/>
            <a:ext cx="882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Nov. 8: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777" y="3169344"/>
            <a:ext cx="999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Nov. 15: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30777" y="382201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Nov 22: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97461" y="5222254"/>
            <a:ext cx="999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Nov. 29: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677776" y="148624"/>
            <a:ext cx="30168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68282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Wheeler’s Delayed Choice Experiment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5362" y="741687"/>
            <a:ext cx="7109126" cy="43088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What if we make the distance from slits to screen </a:t>
            </a:r>
            <a:r>
              <a:rPr lang="en-US" sz="2200" b="1" i="1" dirty="0">
                <a:solidFill>
                  <a:schemeClr val="accent1"/>
                </a:solidFill>
              </a:rPr>
              <a:t>very long</a:t>
            </a:r>
            <a:r>
              <a:rPr lang="en-US" sz="22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3814" y="5374396"/>
            <a:ext cx="7089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Then, either: </a:t>
            </a:r>
            <a:r>
              <a:rPr lang="en-US" sz="2200" dirty="0">
                <a:solidFill>
                  <a:srgbClr val="008000"/>
                </a:solidFill>
              </a:rPr>
              <a:t>Project image of T</a:t>
            </a:r>
            <a:r>
              <a:rPr lang="en-US" sz="2200" baseline="-25000" dirty="0">
                <a:solidFill>
                  <a:srgbClr val="008000"/>
                </a:solidFill>
              </a:rPr>
              <a:t>1</a:t>
            </a:r>
            <a:r>
              <a:rPr lang="en-US" sz="2200" dirty="0">
                <a:solidFill>
                  <a:srgbClr val="008000"/>
                </a:solidFill>
              </a:rPr>
              <a:t> and T</a:t>
            </a:r>
            <a:r>
              <a:rPr lang="en-US" sz="2200" baseline="-25000" dirty="0">
                <a:solidFill>
                  <a:srgbClr val="008000"/>
                </a:solidFill>
              </a:rPr>
              <a:t>2</a:t>
            </a:r>
            <a:r>
              <a:rPr lang="en-US" sz="2200" dirty="0">
                <a:solidFill>
                  <a:srgbClr val="008000"/>
                </a:solidFill>
              </a:rPr>
              <a:t> on separate screens,</a:t>
            </a:r>
          </a:p>
          <a:p>
            <a:r>
              <a:rPr lang="en-US" sz="2200" dirty="0"/>
              <a:t>Or:                  </a:t>
            </a:r>
            <a:r>
              <a:rPr lang="en-US" sz="2200" dirty="0">
                <a:solidFill>
                  <a:srgbClr val="000090"/>
                </a:solidFill>
              </a:rPr>
              <a:t>Combine the image of T</a:t>
            </a:r>
            <a:r>
              <a:rPr lang="en-US" sz="2200" baseline="-25000" dirty="0">
                <a:solidFill>
                  <a:srgbClr val="000090"/>
                </a:solidFill>
              </a:rPr>
              <a:t>1</a:t>
            </a:r>
            <a:r>
              <a:rPr lang="en-US" sz="2200" dirty="0">
                <a:solidFill>
                  <a:srgbClr val="000090"/>
                </a:solidFill>
              </a:rPr>
              <a:t> and T</a:t>
            </a:r>
            <a:r>
              <a:rPr lang="en-US" sz="2200" baseline="-25000" dirty="0">
                <a:solidFill>
                  <a:srgbClr val="000090"/>
                </a:solidFill>
              </a:rPr>
              <a:t>2</a:t>
            </a:r>
            <a:r>
              <a:rPr lang="en-US" sz="2200" dirty="0">
                <a:solidFill>
                  <a:srgbClr val="000090"/>
                </a:solidFill>
              </a:rPr>
              <a:t> on one screen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845703" y="1726584"/>
            <a:ext cx="8550478" cy="3718747"/>
            <a:chOff x="321703" y="1809163"/>
            <a:chExt cx="8550478" cy="3718747"/>
          </a:xfrm>
        </p:grpSpPr>
        <p:pic>
          <p:nvPicPr>
            <p:cNvPr id="4" name="Picture 3" descr="InterGalactic_Wheele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205" y="1809163"/>
              <a:ext cx="7963056" cy="3718747"/>
            </a:xfrm>
            <a:prstGeom prst="rect">
              <a:avLst/>
            </a:prstGeom>
          </p:spPr>
        </p:pic>
        <p:grpSp>
          <p:nvGrpSpPr>
            <p:cNvPr id="9" name="Group 21"/>
            <p:cNvGrpSpPr/>
            <p:nvPr/>
          </p:nvGrpSpPr>
          <p:grpSpPr>
            <a:xfrm rot="20550944">
              <a:off x="6473455" y="3994672"/>
              <a:ext cx="962224" cy="266360"/>
              <a:chOff x="5242917" y="2532294"/>
              <a:chExt cx="1819147" cy="596897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6899027" y="2625647"/>
                <a:ext cx="163037" cy="403286"/>
              </a:xfrm>
              <a:prstGeom prst="ellipse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6620327" y="2617066"/>
                <a:ext cx="36897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620327" y="3028933"/>
                <a:ext cx="36897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101006" y="2575672"/>
                <a:ext cx="51932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101006" y="3080412"/>
                <a:ext cx="51932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356525" y="2545165"/>
                <a:ext cx="74448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363048" y="3123314"/>
                <a:ext cx="74448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5242917" y="2539760"/>
                <a:ext cx="248845" cy="576561"/>
              </a:xfrm>
              <a:prstGeom prst="ellipse">
                <a:avLst/>
              </a:prstGeom>
              <a:ln w="19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 rot="5400000">
                <a:off x="6598081" y="3046889"/>
                <a:ext cx="4290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>
                <a:off x="6080348" y="3106946"/>
                <a:ext cx="4290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>
                <a:off x="6599669" y="2594821"/>
                <a:ext cx="4290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>
                <a:off x="6086871" y="2552952"/>
                <a:ext cx="4290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8"/>
            <p:cNvGrpSpPr/>
            <p:nvPr/>
          </p:nvGrpSpPr>
          <p:grpSpPr>
            <a:xfrm rot="1137073">
              <a:off x="6480018" y="3526549"/>
              <a:ext cx="920934" cy="280854"/>
              <a:chOff x="5242917" y="2532294"/>
              <a:chExt cx="1819147" cy="596897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6899027" y="2625647"/>
                <a:ext cx="163037" cy="403286"/>
              </a:xfrm>
              <a:prstGeom prst="ellipse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6620327" y="2617066"/>
                <a:ext cx="36897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620327" y="3028933"/>
                <a:ext cx="36897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101006" y="2575672"/>
                <a:ext cx="51932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101006" y="3080412"/>
                <a:ext cx="51932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356525" y="2545165"/>
                <a:ext cx="74448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363048" y="3123314"/>
                <a:ext cx="74448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5242917" y="2539760"/>
                <a:ext cx="248845" cy="576561"/>
              </a:xfrm>
              <a:prstGeom prst="ellipse">
                <a:avLst/>
              </a:prstGeom>
              <a:ln w="19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rot="5400000">
                <a:off x="6598081" y="3046889"/>
                <a:ext cx="4290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6080348" y="3106946"/>
                <a:ext cx="4290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6599669" y="2594821"/>
                <a:ext cx="4290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6086871" y="2552952"/>
                <a:ext cx="4290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3458211" y="3562148"/>
              <a:ext cx="806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Galaxy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1703" y="2931639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67644" y="2899792"/>
              <a:ext cx="16045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One screen or two screens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79389" y="3008914"/>
              <a:ext cx="396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98740" y="4178456"/>
              <a:ext cx="396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</a:rPr>
                <a:t>2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152746" y="5375822"/>
            <a:ext cx="2948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8000"/>
                </a:solidFill>
                <a:sym typeface="Wingdings"/>
              </a:rPr>
              <a:t></a:t>
            </a:r>
            <a:r>
              <a:rPr lang="en-US" sz="2200" dirty="0">
                <a:solidFill>
                  <a:srgbClr val="008000"/>
                </a:solidFill>
                <a:sym typeface="Wingdings"/>
              </a:rPr>
              <a:t> </a:t>
            </a:r>
            <a:r>
              <a:rPr lang="en-US" sz="2200" dirty="0">
                <a:solidFill>
                  <a:srgbClr val="008000"/>
                </a:solidFill>
              </a:rPr>
              <a:t>QM: no interference!</a:t>
            </a:r>
          </a:p>
          <a:p>
            <a:r>
              <a:rPr lang="en-US" sz="2200" dirty="0" err="1">
                <a:solidFill>
                  <a:srgbClr val="000090"/>
                </a:solidFill>
                <a:sym typeface="Wingdings"/>
              </a:rPr>
              <a:t></a:t>
            </a:r>
            <a:r>
              <a:rPr lang="en-US" sz="2200" dirty="0">
                <a:solidFill>
                  <a:srgbClr val="000090"/>
                </a:solidFill>
                <a:sym typeface="Wingdings"/>
              </a:rPr>
              <a:t> </a:t>
            </a:r>
            <a:r>
              <a:rPr lang="en-US" sz="2200" dirty="0">
                <a:solidFill>
                  <a:srgbClr val="000090"/>
                </a:solidFill>
              </a:rPr>
              <a:t>QM: interference!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84117" y="1219976"/>
            <a:ext cx="5868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Wheeler uses “</a:t>
            </a:r>
            <a:r>
              <a:rPr lang="en-US" sz="2000" i="1" dirty="0">
                <a:solidFill>
                  <a:srgbClr val="7030A0"/>
                </a:solidFill>
              </a:rPr>
              <a:t>gravitational lensing” </a:t>
            </a:r>
            <a:r>
              <a:rPr lang="en-US" sz="2000" dirty="0">
                <a:solidFill>
                  <a:srgbClr val="7030A0"/>
                </a:solidFill>
              </a:rPr>
              <a:t>as a “double slit”.</a:t>
            </a:r>
          </a:p>
          <a:p>
            <a:r>
              <a:rPr lang="en-US" sz="2000" dirty="0">
                <a:solidFill>
                  <a:srgbClr val="7030A0"/>
                </a:solidFill>
              </a:rPr>
              <a:t>In this case the electrons are replaced by photons.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7" y="1783311"/>
            <a:ext cx="3567611" cy="353181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</p:pic>
      <p:sp>
        <p:nvSpPr>
          <p:cNvPr id="42" name="TextBox 41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363839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Wheeler’s Delayed Choice Experiment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5362" y="741687"/>
            <a:ext cx="7109126" cy="43088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What if we make the distance from slits to screen </a:t>
            </a:r>
            <a:r>
              <a:rPr lang="en-US" sz="2200" b="1" i="1" dirty="0">
                <a:solidFill>
                  <a:schemeClr val="accent1"/>
                </a:solidFill>
              </a:rPr>
              <a:t>very long</a:t>
            </a:r>
            <a:r>
              <a:rPr lang="en-US" sz="22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3814" y="5374396"/>
            <a:ext cx="7089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Then, either: </a:t>
            </a:r>
            <a:r>
              <a:rPr lang="en-US" sz="2200" dirty="0">
                <a:solidFill>
                  <a:srgbClr val="008000"/>
                </a:solidFill>
              </a:rPr>
              <a:t>Project image of T</a:t>
            </a:r>
            <a:r>
              <a:rPr lang="en-US" sz="2200" baseline="-25000" dirty="0">
                <a:solidFill>
                  <a:srgbClr val="008000"/>
                </a:solidFill>
              </a:rPr>
              <a:t>1</a:t>
            </a:r>
            <a:r>
              <a:rPr lang="en-US" sz="2200" dirty="0">
                <a:solidFill>
                  <a:srgbClr val="008000"/>
                </a:solidFill>
              </a:rPr>
              <a:t> and T</a:t>
            </a:r>
            <a:r>
              <a:rPr lang="en-US" sz="2200" baseline="-25000" dirty="0">
                <a:solidFill>
                  <a:srgbClr val="008000"/>
                </a:solidFill>
              </a:rPr>
              <a:t>2</a:t>
            </a:r>
            <a:r>
              <a:rPr lang="en-US" sz="2200" dirty="0">
                <a:solidFill>
                  <a:srgbClr val="008000"/>
                </a:solidFill>
              </a:rPr>
              <a:t> on separate screens,</a:t>
            </a:r>
          </a:p>
          <a:p>
            <a:r>
              <a:rPr lang="en-US" sz="2200" dirty="0"/>
              <a:t>Or:                  </a:t>
            </a:r>
            <a:r>
              <a:rPr lang="en-US" sz="2200" dirty="0">
                <a:solidFill>
                  <a:srgbClr val="000090"/>
                </a:solidFill>
              </a:rPr>
              <a:t>Combine the image of T</a:t>
            </a:r>
            <a:r>
              <a:rPr lang="en-US" sz="2200" baseline="-25000" dirty="0">
                <a:solidFill>
                  <a:srgbClr val="000090"/>
                </a:solidFill>
              </a:rPr>
              <a:t>1</a:t>
            </a:r>
            <a:r>
              <a:rPr lang="en-US" sz="2200" dirty="0">
                <a:solidFill>
                  <a:srgbClr val="000090"/>
                </a:solidFill>
              </a:rPr>
              <a:t> and T</a:t>
            </a:r>
            <a:r>
              <a:rPr lang="en-US" sz="2200" baseline="-25000" dirty="0">
                <a:solidFill>
                  <a:srgbClr val="000090"/>
                </a:solidFill>
              </a:rPr>
              <a:t>2</a:t>
            </a:r>
            <a:r>
              <a:rPr lang="en-US" sz="2200" dirty="0">
                <a:solidFill>
                  <a:srgbClr val="000090"/>
                </a:solidFill>
              </a:rPr>
              <a:t> on one screen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845703" y="1726584"/>
            <a:ext cx="8550478" cy="3718747"/>
            <a:chOff x="321703" y="1809163"/>
            <a:chExt cx="8550478" cy="3718747"/>
          </a:xfrm>
        </p:grpSpPr>
        <p:pic>
          <p:nvPicPr>
            <p:cNvPr id="4" name="Picture 3" descr="InterGalactic_Wheele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205" y="1809163"/>
              <a:ext cx="7963056" cy="3718747"/>
            </a:xfrm>
            <a:prstGeom prst="rect">
              <a:avLst/>
            </a:prstGeom>
          </p:spPr>
        </p:pic>
        <p:grpSp>
          <p:nvGrpSpPr>
            <p:cNvPr id="9" name="Group 21"/>
            <p:cNvGrpSpPr/>
            <p:nvPr/>
          </p:nvGrpSpPr>
          <p:grpSpPr>
            <a:xfrm rot="20550944">
              <a:off x="6473455" y="3994672"/>
              <a:ext cx="962224" cy="266360"/>
              <a:chOff x="5242917" y="2532294"/>
              <a:chExt cx="1819147" cy="596897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6899027" y="2625647"/>
                <a:ext cx="163037" cy="403286"/>
              </a:xfrm>
              <a:prstGeom prst="ellipse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6620327" y="2617066"/>
                <a:ext cx="36897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620327" y="3028933"/>
                <a:ext cx="36897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101006" y="2575672"/>
                <a:ext cx="51932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101006" y="3080412"/>
                <a:ext cx="51932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356525" y="2545165"/>
                <a:ext cx="74448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363048" y="3123314"/>
                <a:ext cx="74448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5242917" y="2539760"/>
                <a:ext cx="248845" cy="576561"/>
              </a:xfrm>
              <a:prstGeom prst="ellipse">
                <a:avLst/>
              </a:prstGeom>
              <a:ln w="19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 rot="5400000">
                <a:off x="6598081" y="3046889"/>
                <a:ext cx="4290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>
                <a:off x="6080348" y="3106946"/>
                <a:ext cx="4290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>
                <a:off x="6599669" y="2594821"/>
                <a:ext cx="4290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>
                <a:off x="6086871" y="2552952"/>
                <a:ext cx="4290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8"/>
            <p:cNvGrpSpPr/>
            <p:nvPr/>
          </p:nvGrpSpPr>
          <p:grpSpPr>
            <a:xfrm rot="1137073">
              <a:off x="6480018" y="3526549"/>
              <a:ext cx="920934" cy="280854"/>
              <a:chOff x="5242917" y="2532294"/>
              <a:chExt cx="1819147" cy="596897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6899027" y="2625647"/>
                <a:ext cx="163037" cy="403286"/>
              </a:xfrm>
              <a:prstGeom prst="ellipse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6620327" y="2617066"/>
                <a:ext cx="36897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620327" y="3028933"/>
                <a:ext cx="36897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101006" y="2575672"/>
                <a:ext cx="51932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101006" y="3080412"/>
                <a:ext cx="51932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356525" y="2545165"/>
                <a:ext cx="74448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363048" y="3123314"/>
                <a:ext cx="74448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5242917" y="2539760"/>
                <a:ext cx="248845" cy="576561"/>
              </a:xfrm>
              <a:prstGeom prst="ellipse">
                <a:avLst/>
              </a:prstGeom>
              <a:ln w="19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rot="5400000">
                <a:off x="6598081" y="3046889"/>
                <a:ext cx="4290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6080348" y="3106946"/>
                <a:ext cx="4290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6599669" y="2594821"/>
                <a:ext cx="4290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6086871" y="2552952"/>
                <a:ext cx="4290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3458211" y="3562148"/>
              <a:ext cx="806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Galaxy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1703" y="2931639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67644" y="2899792"/>
              <a:ext cx="16045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One screen or two screens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79389" y="3008914"/>
              <a:ext cx="396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98740" y="4178456"/>
              <a:ext cx="396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</a:rPr>
                <a:t>2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152746" y="5375822"/>
            <a:ext cx="2948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8000"/>
                </a:solidFill>
                <a:sym typeface="Wingdings"/>
              </a:rPr>
              <a:t></a:t>
            </a:r>
            <a:r>
              <a:rPr lang="en-US" sz="2200" dirty="0">
                <a:solidFill>
                  <a:srgbClr val="008000"/>
                </a:solidFill>
                <a:sym typeface="Wingdings"/>
              </a:rPr>
              <a:t> </a:t>
            </a:r>
            <a:r>
              <a:rPr lang="en-US" sz="2200" dirty="0">
                <a:solidFill>
                  <a:srgbClr val="008000"/>
                </a:solidFill>
              </a:rPr>
              <a:t>QM: no interference!</a:t>
            </a:r>
          </a:p>
          <a:p>
            <a:r>
              <a:rPr lang="en-US" sz="2200" dirty="0" err="1">
                <a:solidFill>
                  <a:srgbClr val="000090"/>
                </a:solidFill>
                <a:sym typeface="Wingdings"/>
              </a:rPr>
              <a:t></a:t>
            </a:r>
            <a:r>
              <a:rPr lang="en-US" sz="2200" dirty="0">
                <a:solidFill>
                  <a:srgbClr val="000090"/>
                </a:solidFill>
                <a:sym typeface="Wingdings"/>
              </a:rPr>
              <a:t> </a:t>
            </a:r>
            <a:r>
              <a:rPr lang="en-US" sz="2200" dirty="0">
                <a:solidFill>
                  <a:srgbClr val="000090"/>
                </a:solidFill>
              </a:rPr>
              <a:t>QM: interference!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84117" y="1219976"/>
            <a:ext cx="5868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Wheeler uses “</a:t>
            </a:r>
            <a:r>
              <a:rPr lang="en-US" sz="2000" i="1" dirty="0">
                <a:solidFill>
                  <a:srgbClr val="7030A0"/>
                </a:solidFill>
              </a:rPr>
              <a:t>gravitational lensing” </a:t>
            </a:r>
            <a:r>
              <a:rPr lang="en-US" sz="2000" dirty="0">
                <a:solidFill>
                  <a:srgbClr val="7030A0"/>
                </a:solidFill>
              </a:rPr>
              <a:t>as a “double slit”.</a:t>
            </a:r>
          </a:p>
          <a:p>
            <a:r>
              <a:rPr lang="en-US" sz="2000" dirty="0">
                <a:solidFill>
                  <a:srgbClr val="7030A0"/>
                </a:solidFill>
              </a:rPr>
              <a:t>In this case the electrons are replaced by photons.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246" y="1958260"/>
            <a:ext cx="3966497" cy="318191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7" y="1783311"/>
            <a:ext cx="3567611" cy="353181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</p:pic>
      <p:sp>
        <p:nvSpPr>
          <p:cNvPr id="43" name="TextBox 42"/>
          <p:cNvSpPr txBox="1"/>
          <p:nvPr/>
        </p:nvSpPr>
        <p:spPr>
          <a:xfrm>
            <a:off x="1774362" y="6224948"/>
            <a:ext cx="8725337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i="1" u="sng" dirty="0">
                <a:solidFill>
                  <a:srgbClr val="C00000"/>
                </a:solidFill>
              </a:rPr>
              <a:t>Crucial point: </a:t>
            </a:r>
            <a:r>
              <a:rPr lang="en-US" sz="2200" b="1" dirty="0">
                <a:solidFill>
                  <a:srgbClr val="C00000"/>
                </a:solidFill>
              </a:rPr>
              <a:t>it must be </a:t>
            </a:r>
            <a:r>
              <a:rPr lang="en-US" sz="2200" b="1" i="1" dirty="0">
                <a:solidFill>
                  <a:srgbClr val="C00000"/>
                </a:solidFill>
              </a:rPr>
              <a:t>impossible</a:t>
            </a:r>
            <a:r>
              <a:rPr lang="en-US" sz="2200" b="1" dirty="0">
                <a:solidFill>
                  <a:srgbClr val="C00000"/>
                </a:solidFill>
              </a:rPr>
              <a:t> to know which path the photon took!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711795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ynmanSlitWheeler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35" y="1638043"/>
            <a:ext cx="5039853" cy="356141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Wheeler’s Delayed Choice Experiment</a:t>
            </a:r>
          </a:p>
        </p:txBody>
      </p:sp>
      <p:pic>
        <p:nvPicPr>
          <p:cNvPr id="4" name="Picture 3" descr="basic_delayed_cho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241401" y="1811733"/>
            <a:ext cx="3449378" cy="318948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56485" y="777565"/>
            <a:ext cx="84870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Even better: we can </a:t>
            </a:r>
            <a:r>
              <a:rPr lang="en-US" sz="2200" b="1" i="1" dirty="0">
                <a:solidFill>
                  <a:schemeClr val="accent1"/>
                </a:solidFill>
              </a:rPr>
              <a:t>suddenly decide </a:t>
            </a:r>
            <a:r>
              <a:rPr lang="en-US" sz="2200" dirty="0">
                <a:solidFill>
                  <a:schemeClr val="accent1"/>
                </a:solidFill>
              </a:rPr>
              <a:t>to look at the electrons.</a:t>
            </a:r>
          </a:p>
          <a:p>
            <a:r>
              <a:rPr lang="en-US" sz="2200" dirty="0">
                <a:solidFill>
                  <a:schemeClr val="accent1"/>
                </a:solidFill>
              </a:rPr>
              <a:t>Suppose we decide (random) to look </a:t>
            </a:r>
            <a:r>
              <a:rPr lang="en-US" sz="2200" b="1" i="1" dirty="0">
                <a:solidFill>
                  <a:schemeClr val="accent1"/>
                </a:solidFill>
              </a:rPr>
              <a:t>after</a:t>
            </a:r>
            <a:r>
              <a:rPr lang="en-US" sz="2200" dirty="0">
                <a:solidFill>
                  <a:schemeClr val="accent1"/>
                </a:solidFill>
              </a:rPr>
              <a:t> the electrons passed the slits!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5490" y="5345966"/>
            <a:ext cx="10459723" cy="769441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</a:rPr>
              <a:t>What will we see?</a:t>
            </a:r>
          </a:p>
          <a:p>
            <a:r>
              <a:rPr lang="en-US" sz="2200" dirty="0">
                <a:solidFill>
                  <a:srgbClr val="7030A0"/>
                </a:solidFill>
              </a:rPr>
              <a:t>An wave interference (</a:t>
            </a:r>
            <a:r>
              <a:rPr lang="en-US" sz="2200" dirty="0"/>
              <a:t>black</a:t>
            </a:r>
            <a:r>
              <a:rPr lang="en-US" sz="2200" dirty="0">
                <a:solidFill>
                  <a:srgbClr val="7030A0"/>
                </a:solidFill>
              </a:rPr>
              <a:t>) pattern or a bullet-like non-interference (</a:t>
            </a:r>
            <a:r>
              <a:rPr lang="en-US" sz="2200" dirty="0">
                <a:solidFill>
                  <a:srgbClr val="FF0000"/>
                </a:solidFill>
              </a:rPr>
              <a:t>red</a:t>
            </a:r>
            <a:r>
              <a:rPr lang="en-US" sz="2200" dirty="0">
                <a:solidFill>
                  <a:srgbClr val="7030A0"/>
                </a:solidFill>
              </a:rPr>
              <a:t>-</a:t>
            </a:r>
            <a:r>
              <a:rPr lang="en-US" sz="2200" dirty="0">
                <a:solidFill>
                  <a:srgbClr val="008000"/>
                </a:solidFill>
              </a:rPr>
              <a:t>green</a:t>
            </a:r>
            <a:r>
              <a:rPr lang="en-US" sz="2200" dirty="0">
                <a:solidFill>
                  <a:srgbClr val="7030A0"/>
                </a:solidFill>
              </a:rPr>
              <a:t>) pattern?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73511" y="2298111"/>
            <a:ext cx="417102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T</a:t>
            </a:r>
            <a:r>
              <a:rPr lang="en-US" sz="22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3511" y="3569529"/>
            <a:ext cx="417102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T</a:t>
            </a:r>
            <a:r>
              <a:rPr lang="en-US" sz="22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63248" y="6208323"/>
            <a:ext cx="8387168" cy="43088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i="1" dirty="0">
                <a:solidFill>
                  <a:srgbClr val="C00000"/>
                </a:solidFill>
              </a:rPr>
              <a:t>Answer: “Bullets”. We still have killed the interference by measuring!!!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68276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Delayed Choice…?</a:t>
            </a:r>
          </a:p>
        </p:txBody>
      </p:sp>
      <p:pic>
        <p:nvPicPr>
          <p:cNvPr id="4" name="Picture 3" descr="Wave-Particle-P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266" y="1151648"/>
            <a:ext cx="9041735" cy="4816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22676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The Experiment of Aspect (2007)</a:t>
            </a:r>
          </a:p>
        </p:txBody>
      </p:sp>
      <p:pic>
        <p:nvPicPr>
          <p:cNvPr id="5" name="Picture 4" descr="Beamsplitter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956" y="3079378"/>
            <a:ext cx="3271857" cy="24638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899" y="958944"/>
            <a:ext cx="6310702" cy="76944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Alain Aspect and his team have done the experiment!</a:t>
            </a:r>
          </a:p>
          <a:p>
            <a:r>
              <a:rPr lang="en-US" sz="2200" dirty="0">
                <a:solidFill>
                  <a:schemeClr val="accent1"/>
                </a:solidFill>
              </a:rPr>
              <a:t>In yet another way: using photons in the lab.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3558" y="2291179"/>
            <a:ext cx="6643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They used beam-splitters to create two alternative routes</a:t>
            </a:r>
          </a:p>
          <a:p>
            <a:r>
              <a:rPr lang="en-US" sz="2000" dirty="0">
                <a:solidFill>
                  <a:srgbClr val="7030A0"/>
                </a:solidFill>
              </a:rPr>
              <a:t>for a photon to reach the same place. </a:t>
            </a:r>
            <a:r>
              <a:rPr lang="en-US" sz="2000" dirty="0">
                <a:solidFill>
                  <a:srgbClr val="F60025"/>
                </a:solidFill>
              </a:rPr>
              <a:t>Path 1 = Path 2 = 48 </a:t>
            </a:r>
            <a:r>
              <a:rPr lang="en-US" sz="2000" dirty="0" err="1">
                <a:solidFill>
                  <a:srgbClr val="F60025"/>
                </a:solidFill>
              </a:rPr>
              <a:t>m</a:t>
            </a:r>
            <a:endParaRPr lang="en-US" sz="2000" dirty="0">
              <a:solidFill>
                <a:srgbClr val="F6002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90664" y="5210538"/>
            <a:ext cx="3966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0090"/>
                </a:solidFill>
              </a:rPr>
              <a:t>Beam-splitter: </a:t>
            </a:r>
          </a:p>
          <a:p>
            <a:r>
              <a:rPr lang="en-US" dirty="0">
                <a:solidFill>
                  <a:srgbClr val="000090"/>
                </a:solidFill>
              </a:rPr>
              <a:t>Photon has 50% chance to pass through and 50% chance to reflect.</a:t>
            </a:r>
          </a:p>
          <a:p>
            <a:r>
              <a:rPr lang="en-US" dirty="0">
                <a:solidFill>
                  <a:srgbClr val="000090"/>
                </a:solidFill>
              </a:rPr>
              <a:t>Like 2-slits: the quantum can do both!</a:t>
            </a:r>
          </a:p>
        </p:txBody>
      </p:sp>
      <p:pic>
        <p:nvPicPr>
          <p:cNvPr id="3" name="Picture 2" descr="AspectDelayedChoiceSetu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49" y="3217710"/>
            <a:ext cx="7373782" cy="3162662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4" name="Picture 3" descr="Alain_Aspect_in_Tel_Aviv_Universit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651" y="162643"/>
            <a:ext cx="2197637" cy="2930182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668436" y="2689412"/>
            <a:ext cx="1343638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Alain Aspect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811178-5861-17E9-5501-BF1C8BD4F71A}"/>
              </a:ext>
            </a:extLst>
          </p:cNvPr>
          <p:cNvCxnSpPr>
            <a:cxnSpLocks/>
          </p:cNvCxnSpPr>
          <p:nvPr/>
        </p:nvCxnSpPr>
        <p:spPr>
          <a:xfrm flipV="1">
            <a:off x="5609428" y="4094922"/>
            <a:ext cx="632346" cy="584185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89F08D-DEA9-38C9-BE6F-265FAFDD065A}"/>
              </a:ext>
            </a:extLst>
          </p:cNvPr>
          <p:cNvCxnSpPr>
            <a:cxnSpLocks/>
          </p:cNvCxnSpPr>
          <p:nvPr/>
        </p:nvCxnSpPr>
        <p:spPr>
          <a:xfrm>
            <a:off x="5830956" y="4399728"/>
            <a:ext cx="17227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DA3982A-0DDD-1D8F-6730-73AEA6618154}"/>
              </a:ext>
            </a:extLst>
          </p:cNvPr>
          <p:cNvCxnSpPr>
            <a:cxnSpLocks/>
          </p:cNvCxnSpPr>
          <p:nvPr/>
        </p:nvCxnSpPr>
        <p:spPr>
          <a:xfrm>
            <a:off x="5917096" y="4340095"/>
            <a:ext cx="0" cy="1269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87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ynmanLecturesElectron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456" y="587871"/>
            <a:ext cx="4574030" cy="2218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Three Equivalent Experiments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421978" y="2877885"/>
            <a:ext cx="4608461" cy="1813403"/>
            <a:chOff x="446205" y="2883061"/>
            <a:chExt cx="7963056" cy="3718747"/>
          </a:xfrm>
        </p:grpSpPr>
        <p:pic>
          <p:nvPicPr>
            <p:cNvPr id="6" name="Picture 5" descr="InterGalactic_Wheeler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205" y="2883061"/>
              <a:ext cx="7963056" cy="3718747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 rot="20550944">
              <a:off x="6473455" y="5060047"/>
              <a:ext cx="962224" cy="266360"/>
              <a:chOff x="5242917" y="2532294"/>
              <a:chExt cx="1819147" cy="59689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899027" y="2625647"/>
                <a:ext cx="163037" cy="403286"/>
              </a:xfrm>
              <a:prstGeom prst="ellipse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6620327" y="2617066"/>
                <a:ext cx="36897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6620327" y="3028933"/>
                <a:ext cx="36897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101006" y="2575672"/>
                <a:ext cx="51932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101006" y="3080412"/>
                <a:ext cx="51932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356525" y="2545165"/>
                <a:ext cx="74448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363048" y="3123314"/>
                <a:ext cx="74448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5242917" y="2539760"/>
                <a:ext cx="248845" cy="576561"/>
              </a:xfrm>
              <a:prstGeom prst="ellipse">
                <a:avLst/>
              </a:prstGeom>
              <a:ln w="19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rot="5400000">
                <a:off x="6598081" y="3046889"/>
                <a:ext cx="4290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6080348" y="3106946"/>
                <a:ext cx="4290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6599669" y="2594821"/>
                <a:ext cx="4290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6086871" y="2552952"/>
                <a:ext cx="4290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 rot="1137073">
              <a:off x="6480018" y="4591924"/>
              <a:ext cx="920934" cy="280854"/>
              <a:chOff x="5242917" y="2532294"/>
              <a:chExt cx="1819147" cy="596897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899027" y="2625647"/>
                <a:ext cx="163037" cy="403286"/>
              </a:xfrm>
              <a:prstGeom prst="ellipse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6620327" y="2617066"/>
                <a:ext cx="36897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620327" y="3028933"/>
                <a:ext cx="36897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101006" y="2575672"/>
                <a:ext cx="51932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101006" y="3080412"/>
                <a:ext cx="51932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356525" y="2545165"/>
                <a:ext cx="74448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363048" y="3123314"/>
                <a:ext cx="74448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5242917" y="2539760"/>
                <a:ext cx="248845" cy="576561"/>
              </a:xfrm>
              <a:prstGeom prst="ellipse">
                <a:avLst/>
              </a:prstGeom>
              <a:ln w="19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rot="5400000">
                <a:off x="6598081" y="3046889"/>
                <a:ext cx="4290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6080348" y="3106946"/>
                <a:ext cx="4290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6599669" y="2594821"/>
                <a:ext cx="4290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>
                <a:off x="6086871" y="2552952"/>
                <a:ext cx="4290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6679389" y="3829595"/>
              <a:ext cx="756453" cy="820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98740" y="5016616"/>
              <a:ext cx="821378" cy="820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</a:rPr>
                <a:t>2</a:t>
              </a:r>
            </a:p>
          </p:txBody>
        </p:sp>
      </p:grpSp>
      <p:pic>
        <p:nvPicPr>
          <p:cNvPr id="37" name="Picture 36" descr="AspectDelayedChoiceSetu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523" y="4793564"/>
            <a:ext cx="4489248" cy="1925467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7727222" y="4454482"/>
            <a:ext cx="2277134" cy="2876858"/>
            <a:chOff x="6537821" y="3255872"/>
            <a:chExt cx="1732384" cy="2309845"/>
          </a:xfrm>
        </p:grpSpPr>
        <p:pic>
          <p:nvPicPr>
            <p:cNvPr id="38" name="Picture 37" descr="Alain_Aspect_in_Tel_Aviv_University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7821" y="3255872"/>
              <a:ext cx="1732384" cy="2309845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6537821" y="3255872"/>
              <a:ext cx="1732384" cy="359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950170" y="3603083"/>
              <a:ext cx="320035" cy="1962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537821" y="3603083"/>
              <a:ext cx="458230" cy="1527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537821" y="4977563"/>
              <a:ext cx="1732384" cy="588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JohnWheel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7757" y="2978640"/>
            <a:ext cx="1374121" cy="1575409"/>
          </a:xfrm>
          <a:prstGeom prst="rect">
            <a:avLst/>
          </a:prstGeom>
        </p:spPr>
      </p:pic>
      <p:pic>
        <p:nvPicPr>
          <p:cNvPr id="45" name="Picture 44" descr="Richard_Feynman_Nobe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0522" y="785188"/>
            <a:ext cx="1291357" cy="1807900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>
            <a:off x="1524000" y="2857727"/>
            <a:ext cx="9144000" cy="1588"/>
          </a:xfrm>
          <a:prstGeom prst="line">
            <a:avLst/>
          </a:prstGeom>
          <a:ln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524000" y="4676252"/>
            <a:ext cx="9144000" cy="1588"/>
          </a:xfrm>
          <a:prstGeom prst="line">
            <a:avLst/>
          </a:prstGeom>
          <a:ln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9844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7036835" y="4617148"/>
            <a:ext cx="180324" cy="2471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The Experiment of Aspect (2007)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227772" y="1193248"/>
            <a:ext cx="4800924" cy="2088190"/>
            <a:chOff x="449782" y="1193248"/>
            <a:chExt cx="4800924" cy="2088190"/>
          </a:xfrm>
        </p:grpSpPr>
        <p:pic>
          <p:nvPicPr>
            <p:cNvPr id="6" name="Picture 5" descr="AspectDelayedChoiceSetup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782" y="1193248"/>
              <a:ext cx="4800924" cy="2088190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cxnSp>
          <p:nvCxnSpPr>
            <p:cNvPr id="9" name="Straight Connector 8"/>
            <p:cNvCxnSpPr/>
            <p:nvPr/>
          </p:nvCxnSpPr>
          <p:spPr>
            <a:xfrm rot="10800000" flipV="1">
              <a:off x="3764922" y="1672179"/>
              <a:ext cx="523178" cy="501045"/>
            </a:xfrm>
            <a:prstGeom prst="line">
              <a:avLst/>
            </a:prstGeom>
            <a:ln w="635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 flipV="1">
              <a:off x="3808521" y="1790076"/>
              <a:ext cx="341518" cy="294731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3916834" y="1930075"/>
              <a:ext cx="94462" cy="88419"/>
              <a:chOff x="7594780" y="2856073"/>
              <a:chExt cx="110810" cy="102279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rot="5400000">
                <a:off x="7594788" y="2906419"/>
                <a:ext cx="102279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594780" y="2914965"/>
                <a:ext cx="11081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26"/>
            <p:cNvSpPr/>
            <p:nvPr/>
          </p:nvSpPr>
          <p:spPr>
            <a:xfrm>
              <a:off x="4011296" y="1775343"/>
              <a:ext cx="181659" cy="1547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674092" y="2018495"/>
              <a:ext cx="181659" cy="1547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56930" y="679025"/>
            <a:ext cx="5133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Situation 1: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“Are you a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?” (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BS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09330" y="3811704"/>
            <a:ext cx="509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Situation 2: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“Are you a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?” (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BS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</a:p>
        </p:txBody>
      </p:sp>
      <p:pic>
        <p:nvPicPr>
          <p:cNvPr id="43" name="Picture 42" descr="AspectDelayedChoiceSetu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485" y="4335889"/>
            <a:ext cx="4800924" cy="208819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51" name="TextBox 50"/>
          <p:cNvSpPr txBox="1"/>
          <p:nvPr/>
        </p:nvSpPr>
        <p:spPr>
          <a:xfrm>
            <a:off x="7513301" y="794898"/>
            <a:ext cx="4295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Answer: “Yes!”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(Photon never on 2 paths)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08486" y="3880438"/>
            <a:ext cx="3766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Answer: “Yes!”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(Photon on 2 paths)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1202289" y="1158264"/>
            <a:ext cx="113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”Looking”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12960" y="4313170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“Not Looking”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986349" y="1015209"/>
            <a:ext cx="4362969" cy="2458223"/>
            <a:chOff x="6986349" y="1015209"/>
            <a:chExt cx="4362969" cy="2458223"/>
          </a:xfrm>
        </p:grpSpPr>
        <p:pic>
          <p:nvPicPr>
            <p:cNvPr id="35" name="Picture 34" descr="AspectDelayedChoiceGraph.jpg"/>
            <p:cNvPicPr>
              <a:picLocks noChangeAspect="1"/>
            </p:cNvPicPr>
            <p:nvPr/>
          </p:nvPicPr>
          <p:blipFill rotWithShape="1">
            <a:blip r:embed="rId4"/>
            <a:srcRect t="51502"/>
            <a:stretch/>
          </p:blipFill>
          <p:spPr>
            <a:xfrm>
              <a:off x="6986349" y="1099717"/>
              <a:ext cx="4362969" cy="237371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986349" y="1015209"/>
              <a:ext cx="379828" cy="3516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99598" y="4221246"/>
            <a:ext cx="4449720" cy="2408154"/>
            <a:chOff x="6899598" y="4221246"/>
            <a:chExt cx="4449720" cy="2408154"/>
          </a:xfrm>
        </p:grpSpPr>
        <p:pic>
          <p:nvPicPr>
            <p:cNvPr id="39" name="Picture 38" descr="AspectDelayedChoiceGraph.jpg"/>
            <p:cNvPicPr>
              <a:picLocks noChangeAspect="1"/>
            </p:cNvPicPr>
            <p:nvPr/>
          </p:nvPicPr>
          <p:blipFill rotWithShape="1">
            <a:blip r:embed="rId4"/>
            <a:srcRect b="50124"/>
            <a:stretch/>
          </p:blipFill>
          <p:spPr>
            <a:xfrm>
              <a:off x="7045359" y="4221246"/>
              <a:ext cx="4303959" cy="2408154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6899598" y="4290636"/>
              <a:ext cx="379828" cy="3516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686303" y="1973953"/>
            <a:ext cx="1143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729168" y="1900230"/>
            <a:ext cx="0" cy="1428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6D68B0B-B191-FF55-DB70-F67B8FD2B0B9}"/>
              </a:ext>
            </a:extLst>
          </p:cNvPr>
          <p:cNvSpPr txBox="1"/>
          <p:nvPr/>
        </p:nvSpPr>
        <p:spPr>
          <a:xfrm>
            <a:off x="7876651" y="953283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4000" dirty="0">
                <a:solidFill>
                  <a:srgbClr val="0432FF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672D6A-3445-F7DE-0A1D-C59AB5EF6072}"/>
              </a:ext>
            </a:extLst>
          </p:cNvPr>
          <p:cNvSpPr txBox="1"/>
          <p:nvPr/>
        </p:nvSpPr>
        <p:spPr>
          <a:xfrm>
            <a:off x="7876651" y="1196718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4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C09DE-C703-3C20-5479-6D4583511235}"/>
              </a:ext>
            </a:extLst>
          </p:cNvPr>
          <p:cNvSpPr txBox="1"/>
          <p:nvPr/>
        </p:nvSpPr>
        <p:spPr>
          <a:xfrm>
            <a:off x="8033906" y="1257085"/>
            <a:ext cx="13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r>
              <a:rPr lang="en-NL" dirty="0"/>
              <a:t>ounts in D1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2BA146-483D-5EA6-84C8-957E1111A7BB}"/>
              </a:ext>
            </a:extLst>
          </p:cNvPr>
          <p:cNvSpPr txBox="1"/>
          <p:nvPr/>
        </p:nvSpPr>
        <p:spPr>
          <a:xfrm>
            <a:off x="8034235" y="1502118"/>
            <a:ext cx="13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r>
              <a:rPr lang="en-NL" dirty="0"/>
              <a:t>ounts in D2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9A09BA-1498-5602-CCBF-531AF0A83E23}"/>
              </a:ext>
            </a:extLst>
          </p:cNvPr>
          <p:cNvSpPr txBox="1"/>
          <p:nvPr/>
        </p:nvSpPr>
        <p:spPr>
          <a:xfrm>
            <a:off x="7896782" y="3523046"/>
            <a:ext cx="370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400" dirty="0"/>
              <a:t>(Phase shift = change length Path2 – Path1) </a:t>
            </a:r>
          </a:p>
        </p:txBody>
      </p:sp>
    </p:spTree>
    <p:extLst>
      <p:ext uri="{BB962C8B-B14F-4D97-AF65-F5344CB8AC3E}">
        <p14:creationId xmlns:p14="http://schemas.microsoft.com/office/powerpoint/2010/main" val="220892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1" grpId="0"/>
      <p:bldP spid="52" grpId="0"/>
      <p:bldP spid="29" grpId="0"/>
      <p:bldP spid="8" grpId="0"/>
      <p:bldP spid="10" grpId="0"/>
      <p:bldP spid="13" grpId="0"/>
      <p:bldP spid="14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7036835" y="4617148"/>
            <a:ext cx="180324" cy="2471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876200" y="1403663"/>
            <a:ext cx="271442" cy="2216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The Experiment of Aspect (2007)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227772" y="1193248"/>
            <a:ext cx="4800924" cy="2088190"/>
            <a:chOff x="449782" y="1193248"/>
            <a:chExt cx="4800924" cy="2088190"/>
          </a:xfrm>
        </p:grpSpPr>
        <p:pic>
          <p:nvPicPr>
            <p:cNvPr id="6" name="Picture 5" descr="AspectDelayedChoiceSetup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782" y="1193248"/>
              <a:ext cx="4800924" cy="2088190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cxnSp>
          <p:nvCxnSpPr>
            <p:cNvPr id="9" name="Straight Connector 8"/>
            <p:cNvCxnSpPr/>
            <p:nvPr/>
          </p:nvCxnSpPr>
          <p:spPr>
            <a:xfrm rot="10800000" flipV="1">
              <a:off x="3764922" y="1672179"/>
              <a:ext cx="523178" cy="501045"/>
            </a:xfrm>
            <a:prstGeom prst="line">
              <a:avLst/>
            </a:prstGeom>
            <a:ln w="635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 flipV="1">
              <a:off x="3808521" y="1790076"/>
              <a:ext cx="341518" cy="294731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3916834" y="1930075"/>
              <a:ext cx="94462" cy="88419"/>
              <a:chOff x="7594780" y="2856073"/>
              <a:chExt cx="110810" cy="102279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rot="5400000">
                <a:off x="7594788" y="2906419"/>
                <a:ext cx="102279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594780" y="2914965"/>
                <a:ext cx="11081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26"/>
            <p:cNvSpPr/>
            <p:nvPr/>
          </p:nvSpPr>
          <p:spPr>
            <a:xfrm>
              <a:off x="4011296" y="1775343"/>
              <a:ext cx="181659" cy="1547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674092" y="2018495"/>
              <a:ext cx="181659" cy="1547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56930" y="679025"/>
            <a:ext cx="5133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solidFill>
                  <a:schemeClr val="accent1"/>
                </a:solidFill>
              </a:rPr>
              <a:t>Situation 1: </a:t>
            </a:r>
            <a:r>
              <a:rPr lang="en-US" sz="2000" dirty="0">
                <a:solidFill>
                  <a:schemeClr val="accent1"/>
                </a:solidFill>
              </a:rPr>
              <a:t>“Are you a </a:t>
            </a:r>
            <a:r>
              <a:rPr lang="en-US" sz="2000" b="1" i="1" dirty="0">
                <a:solidFill>
                  <a:schemeClr val="accent1"/>
                </a:solidFill>
              </a:rPr>
              <a:t>particle</a:t>
            </a:r>
            <a:r>
              <a:rPr lang="en-US" sz="2000" dirty="0">
                <a:solidFill>
                  <a:schemeClr val="accent1"/>
                </a:solidFill>
              </a:rPr>
              <a:t>?” (</a:t>
            </a:r>
            <a:r>
              <a:rPr lang="en-US" sz="2000" b="1" i="1" dirty="0">
                <a:solidFill>
                  <a:schemeClr val="accent1"/>
                </a:solidFill>
              </a:rPr>
              <a:t>open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BS</a:t>
            </a:r>
            <a:r>
              <a:rPr lang="en-US" sz="2000" baseline="-25000" dirty="0" err="1">
                <a:solidFill>
                  <a:schemeClr val="accent1"/>
                </a:solidFill>
              </a:rPr>
              <a:t>output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09330" y="3811704"/>
            <a:ext cx="509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solidFill>
                  <a:schemeClr val="accent1"/>
                </a:solidFill>
              </a:rPr>
              <a:t>Situation 2: </a:t>
            </a:r>
            <a:r>
              <a:rPr lang="en-US" sz="2000" dirty="0">
                <a:solidFill>
                  <a:schemeClr val="accent1"/>
                </a:solidFill>
              </a:rPr>
              <a:t>“Are you a </a:t>
            </a:r>
            <a:r>
              <a:rPr lang="en-US" sz="2000" b="1" i="1" dirty="0">
                <a:solidFill>
                  <a:schemeClr val="accent1"/>
                </a:solidFill>
              </a:rPr>
              <a:t>wave</a:t>
            </a:r>
            <a:r>
              <a:rPr lang="en-US" sz="2000" dirty="0">
                <a:solidFill>
                  <a:schemeClr val="accent1"/>
                </a:solidFill>
              </a:rPr>
              <a:t>?” (</a:t>
            </a:r>
            <a:r>
              <a:rPr lang="en-US" sz="2000" b="1" i="1" dirty="0">
                <a:solidFill>
                  <a:schemeClr val="accent1"/>
                </a:solidFill>
              </a:rPr>
              <a:t>closed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BS</a:t>
            </a:r>
            <a:r>
              <a:rPr lang="en-US" sz="2000" baseline="-25000" dirty="0" err="1">
                <a:solidFill>
                  <a:schemeClr val="accent1"/>
                </a:solidFill>
              </a:rPr>
              <a:t>output</a:t>
            </a:r>
            <a:r>
              <a:rPr lang="en-US" sz="2000" dirty="0">
                <a:solidFill>
                  <a:schemeClr val="accent1"/>
                </a:solidFill>
              </a:rPr>
              <a:t>) </a:t>
            </a:r>
          </a:p>
        </p:txBody>
      </p:sp>
      <p:pic>
        <p:nvPicPr>
          <p:cNvPr id="43" name="Picture 42" descr="AspectDelayedChoiceSetu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485" y="4335889"/>
            <a:ext cx="4800924" cy="208819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52" name="TextBox 51"/>
          <p:cNvSpPr txBox="1"/>
          <p:nvPr/>
        </p:nvSpPr>
        <p:spPr>
          <a:xfrm>
            <a:off x="7708486" y="3880438"/>
            <a:ext cx="3766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Answer: “Yes!”   </a:t>
            </a:r>
            <a:r>
              <a:rPr lang="en-US" dirty="0">
                <a:solidFill>
                  <a:srgbClr val="7030A0"/>
                </a:solidFill>
              </a:rPr>
              <a:t>(Photon on 2 paths)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1202289" y="1158264"/>
            <a:ext cx="113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”Looking”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12960" y="4313170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“Not Looking”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99598" y="4221246"/>
            <a:ext cx="4449720" cy="2408154"/>
            <a:chOff x="6899598" y="4221246"/>
            <a:chExt cx="4449720" cy="2408154"/>
          </a:xfrm>
        </p:grpSpPr>
        <p:pic>
          <p:nvPicPr>
            <p:cNvPr id="39" name="Picture 38" descr="AspectDelayedChoiceGraph.jpg"/>
            <p:cNvPicPr>
              <a:picLocks noChangeAspect="1"/>
            </p:cNvPicPr>
            <p:nvPr/>
          </p:nvPicPr>
          <p:blipFill rotWithShape="1">
            <a:blip r:embed="rId4"/>
            <a:srcRect b="50124"/>
            <a:stretch/>
          </p:blipFill>
          <p:spPr>
            <a:xfrm>
              <a:off x="7045359" y="4221246"/>
              <a:ext cx="4303959" cy="2408154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6899598" y="4290636"/>
              <a:ext cx="379828" cy="3516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938958" y="3064859"/>
            <a:ext cx="4891261" cy="769441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C00000"/>
                </a:solidFill>
              </a:rPr>
              <a:t>Make the choice to </a:t>
            </a:r>
            <a:r>
              <a:rPr lang="en-US" sz="2200" b="1" i="1" dirty="0">
                <a:solidFill>
                  <a:srgbClr val="C00000"/>
                </a:solidFill>
              </a:rPr>
              <a:t>close </a:t>
            </a:r>
            <a:r>
              <a:rPr lang="en-US" sz="2200" i="1" dirty="0" err="1">
                <a:solidFill>
                  <a:srgbClr val="C00000"/>
                </a:solidFill>
              </a:rPr>
              <a:t>BS</a:t>
            </a:r>
            <a:r>
              <a:rPr lang="en-US" sz="2200" i="1" baseline="-25000" dirty="0" err="1">
                <a:solidFill>
                  <a:srgbClr val="C00000"/>
                </a:solidFill>
              </a:rPr>
              <a:t>output</a:t>
            </a:r>
            <a:r>
              <a:rPr lang="en-US" sz="2200" i="1" dirty="0">
                <a:solidFill>
                  <a:srgbClr val="C00000"/>
                </a:solidFill>
              </a:rPr>
              <a:t>          </a:t>
            </a:r>
            <a:r>
              <a:rPr lang="en-US" sz="2200" b="1" i="1" dirty="0">
                <a:solidFill>
                  <a:srgbClr val="C00000"/>
                </a:solidFill>
              </a:rPr>
              <a:t>well after </a:t>
            </a:r>
            <a:r>
              <a:rPr lang="en-US" sz="2200" i="1" dirty="0">
                <a:solidFill>
                  <a:srgbClr val="C00000"/>
                </a:solidFill>
              </a:rPr>
              <a:t>the photon has passed </a:t>
            </a:r>
            <a:r>
              <a:rPr lang="en-US" sz="2200" i="1" dirty="0" err="1">
                <a:solidFill>
                  <a:srgbClr val="C00000"/>
                </a:solidFill>
              </a:rPr>
              <a:t>BS</a:t>
            </a:r>
            <a:r>
              <a:rPr lang="en-US" sz="2200" i="1" baseline="-25000" dirty="0" err="1">
                <a:solidFill>
                  <a:srgbClr val="C00000"/>
                </a:solidFill>
              </a:rPr>
              <a:t>input</a:t>
            </a:r>
            <a:r>
              <a:rPr lang="en-US" sz="2200" i="1" dirty="0">
                <a:solidFill>
                  <a:srgbClr val="C00000"/>
                </a:solidFill>
              </a:rPr>
              <a:t>! </a:t>
            </a:r>
          </a:p>
        </p:txBody>
      </p:sp>
      <p:sp>
        <p:nvSpPr>
          <p:cNvPr id="8" name="Rectangle 7"/>
          <p:cNvSpPr/>
          <p:nvPr/>
        </p:nvSpPr>
        <p:spPr>
          <a:xfrm>
            <a:off x="7036835" y="3880438"/>
            <a:ext cx="4569011" cy="27489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24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4686303" y="1973953"/>
            <a:ext cx="1143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729168" y="1900230"/>
            <a:ext cx="0" cy="1428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2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7036835" y="4617148"/>
            <a:ext cx="180324" cy="2471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876200" y="1403663"/>
            <a:ext cx="271442" cy="2216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The Experiment of Aspect (2007)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227772" y="1193248"/>
            <a:ext cx="4800924" cy="2088190"/>
            <a:chOff x="449782" y="1193248"/>
            <a:chExt cx="4800924" cy="2088190"/>
          </a:xfrm>
        </p:grpSpPr>
        <p:pic>
          <p:nvPicPr>
            <p:cNvPr id="6" name="Picture 5" descr="AspectDelayedChoiceSetup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9782" y="1193248"/>
              <a:ext cx="4800924" cy="2088190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cxnSp>
          <p:nvCxnSpPr>
            <p:cNvPr id="9" name="Straight Connector 8"/>
            <p:cNvCxnSpPr/>
            <p:nvPr/>
          </p:nvCxnSpPr>
          <p:spPr>
            <a:xfrm rot="10800000" flipV="1">
              <a:off x="3764922" y="1672179"/>
              <a:ext cx="523178" cy="501045"/>
            </a:xfrm>
            <a:prstGeom prst="line">
              <a:avLst/>
            </a:prstGeom>
            <a:ln w="635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 flipV="1">
              <a:off x="3808521" y="1790076"/>
              <a:ext cx="341518" cy="294731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3916834" y="1930075"/>
              <a:ext cx="94462" cy="88419"/>
              <a:chOff x="7594780" y="2856073"/>
              <a:chExt cx="110810" cy="102279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rot="5400000">
                <a:off x="7594788" y="2906419"/>
                <a:ext cx="102279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594780" y="2914965"/>
                <a:ext cx="11081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26"/>
            <p:cNvSpPr/>
            <p:nvPr/>
          </p:nvSpPr>
          <p:spPr>
            <a:xfrm>
              <a:off x="4011296" y="1775343"/>
              <a:ext cx="181659" cy="1547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674092" y="2018495"/>
              <a:ext cx="181659" cy="1547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56930" y="679025"/>
            <a:ext cx="5133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Situation 1: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“Are you a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?” (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BS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09330" y="3811704"/>
            <a:ext cx="509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Situation 2: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“Are you a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?” (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BS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</a:p>
        </p:txBody>
      </p:sp>
      <p:pic>
        <p:nvPicPr>
          <p:cNvPr id="43" name="Picture 42" descr="AspectDelayedChoiceSet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485" y="4335889"/>
            <a:ext cx="4800924" cy="208819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51" name="TextBox 50"/>
          <p:cNvSpPr txBox="1"/>
          <p:nvPr/>
        </p:nvSpPr>
        <p:spPr>
          <a:xfrm>
            <a:off x="7513301" y="794898"/>
            <a:ext cx="4295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Answer: “Yes!”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(Photon never on 2 paths)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08486" y="3880438"/>
            <a:ext cx="3766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Answer: “Yes!”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(Photon on 2 paths)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1202289" y="1158264"/>
            <a:ext cx="113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”Looking”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12960" y="4313170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“Not Looking”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986349" y="1015209"/>
            <a:ext cx="4362969" cy="2458223"/>
            <a:chOff x="6986349" y="1015209"/>
            <a:chExt cx="4362969" cy="2458223"/>
          </a:xfrm>
        </p:grpSpPr>
        <p:pic>
          <p:nvPicPr>
            <p:cNvPr id="35" name="Picture 34" descr="AspectDelayedChoiceGraph.jpg"/>
            <p:cNvPicPr>
              <a:picLocks noChangeAspect="1"/>
            </p:cNvPicPr>
            <p:nvPr/>
          </p:nvPicPr>
          <p:blipFill rotWithShape="1">
            <a:blip r:embed="rId3"/>
            <a:srcRect t="51502"/>
            <a:stretch/>
          </p:blipFill>
          <p:spPr>
            <a:xfrm>
              <a:off x="6986349" y="1099717"/>
              <a:ext cx="4362969" cy="237371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986349" y="1015209"/>
              <a:ext cx="379828" cy="3516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99598" y="4221246"/>
            <a:ext cx="4449720" cy="2408154"/>
            <a:chOff x="6899598" y="4221246"/>
            <a:chExt cx="4449720" cy="2408154"/>
          </a:xfrm>
        </p:grpSpPr>
        <p:pic>
          <p:nvPicPr>
            <p:cNvPr id="39" name="Picture 38" descr="AspectDelayedChoiceGraph.jpg"/>
            <p:cNvPicPr>
              <a:picLocks noChangeAspect="1"/>
            </p:cNvPicPr>
            <p:nvPr/>
          </p:nvPicPr>
          <p:blipFill rotWithShape="1">
            <a:blip r:embed="rId3"/>
            <a:srcRect b="50124"/>
            <a:stretch/>
          </p:blipFill>
          <p:spPr>
            <a:xfrm>
              <a:off x="7045359" y="4221246"/>
              <a:ext cx="4303959" cy="2408154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6899598" y="4290636"/>
              <a:ext cx="379828" cy="3516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D335428-4D47-A6E9-E339-3691A66AC7A9}"/>
              </a:ext>
            </a:extLst>
          </p:cNvPr>
          <p:cNvGrpSpPr/>
          <p:nvPr/>
        </p:nvGrpSpPr>
        <p:grpSpPr>
          <a:xfrm>
            <a:off x="2419109" y="2239859"/>
            <a:ext cx="7559472" cy="1354170"/>
            <a:chOff x="2419109" y="2001323"/>
            <a:chExt cx="7559472" cy="1354170"/>
          </a:xfrm>
        </p:grpSpPr>
        <p:sp>
          <p:nvSpPr>
            <p:cNvPr id="45" name="TextBox 44"/>
            <p:cNvSpPr txBox="1"/>
            <p:nvPr/>
          </p:nvSpPr>
          <p:spPr>
            <a:xfrm>
              <a:off x="2525194" y="2007447"/>
              <a:ext cx="7453387" cy="1323439"/>
            </a:xfrm>
            <a:prstGeom prst="rect">
              <a:avLst/>
            </a:prstGeom>
            <a:solidFill>
              <a:schemeClr val="bg1"/>
            </a:solidFill>
            <a:ln w="127000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“Thus one decides the photon shall have come by one route or by both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routes after it has already done its travel”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”Past has no existence except as recorded in the present”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John A. Wheeler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419109" y="2001323"/>
              <a:ext cx="7488819" cy="135417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419109" y="4192611"/>
            <a:ext cx="7500395" cy="1224341"/>
            <a:chOff x="1193343" y="2066688"/>
            <a:chExt cx="6975063" cy="1224341"/>
          </a:xfrm>
        </p:grpSpPr>
        <p:sp>
          <p:nvSpPr>
            <p:cNvPr id="48" name="TextBox 47"/>
            <p:cNvSpPr txBox="1"/>
            <p:nvPr/>
          </p:nvSpPr>
          <p:spPr>
            <a:xfrm>
              <a:off x="1373739" y="2150808"/>
              <a:ext cx="6613144" cy="1015663"/>
            </a:xfrm>
            <a:prstGeom prst="rect">
              <a:avLst/>
            </a:prstGeom>
            <a:solidFill>
              <a:schemeClr val="bg1"/>
            </a:solidFill>
            <a:ln w="12700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Apparently the quantum wave function includes both possibilities.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observation makes one of them a reality via the </a:t>
              </a: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collapse of the wave function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93343" y="2066688"/>
              <a:ext cx="6975063" cy="122434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67389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DukeBinn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528" y="2343869"/>
            <a:ext cx="3194410" cy="398522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4" name="Picture 3" descr="DukeBuit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278" y="2343869"/>
            <a:ext cx="2984494" cy="398522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965463" y="1252911"/>
            <a:ext cx="2352777" cy="46166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>
                <a:solidFill>
                  <a:schemeClr val="accent1"/>
                </a:solidFill>
              </a:rPr>
              <a:t>Schrödinger’s Cat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59822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Quantum Mechanics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12873" y="672353"/>
            <a:ext cx="2929037" cy="2564222"/>
            <a:chOff x="227721" y="570042"/>
            <a:chExt cx="2573251" cy="2395492"/>
          </a:xfrm>
        </p:grpSpPr>
        <p:pic>
          <p:nvPicPr>
            <p:cNvPr id="3" name="Picture 2" descr="IsaacNewton-1689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721" y="717258"/>
              <a:ext cx="1636939" cy="2248276"/>
            </a:xfrm>
            <a:prstGeom prst="rect">
              <a:avLst/>
            </a:prstGeom>
            <a:ln w="12700">
              <a:solidFill>
                <a:srgbClr val="0070C0"/>
              </a:solidFill>
            </a:ln>
          </p:spPr>
        </p:pic>
        <p:sp>
          <p:nvSpPr>
            <p:cNvPr id="21" name="Oval Callout 20"/>
            <p:cNvSpPr/>
            <p:nvPr/>
          </p:nvSpPr>
          <p:spPr>
            <a:xfrm>
              <a:off x="1183441" y="570042"/>
              <a:ext cx="1585817" cy="575261"/>
            </a:xfrm>
            <a:prstGeom prst="wedgeEllipseCallout">
              <a:avLst>
                <a:gd name="adj1" fmla="val -45208"/>
                <a:gd name="adj2" fmla="val 132644"/>
              </a:avLst>
            </a:prstGeom>
            <a:solidFill>
              <a:srgbClr val="FFFCC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TextBox 3"/>
            <p:cNvSpPr txBox="1"/>
            <p:nvPr/>
          </p:nvSpPr>
          <p:spPr>
            <a:xfrm>
              <a:off x="1179810" y="576477"/>
              <a:ext cx="1621162" cy="603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Light is a stream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of </a:t>
              </a:r>
              <a:r>
                <a:rPr lang="en-US" i="1" dirty="0">
                  <a:solidFill>
                    <a:srgbClr val="000090"/>
                  </a:solidFill>
                </a:rPr>
                <a:t>particles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6256" y="2585846"/>
              <a:ext cx="1151474" cy="316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Isaac Newton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865590" y="993345"/>
            <a:ext cx="2771529" cy="2657081"/>
            <a:chOff x="2091095" y="1576740"/>
            <a:chExt cx="2277045" cy="2132756"/>
          </a:xfrm>
        </p:grpSpPr>
        <p:pic>
          <p:nvPicPr>
            <p:cNvPr id="8" name="Picture 7" descr="Max_Planck_193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1095" y="1855094"/>
              <a:ext cx="1493225" cy="1854402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sp>
          <p:nvSpPr>
            <p:cNvPr id="29" name="Oval Callout 28"/>
            <p:cNvSpPr/>
            <p:nvPr/>
          </p:nvSpPr>
          <p:spPr>
            <a:xfrm>
              <a:off x="2881928" y="1576740"/>
              <a:ext cx="1327247" cy="580401"/>
            </a:xfrm>
            <a:prstGeom prst="wedgeEllipseCallout">
              <a:avLst>
                <a:gd name="adj1" fmla="val -45484"/>
                <a:gd name="adj2" fmla="val 158969"/>
              </a:avLst>
            </a:prstGeom>
            <a:solidFill>
              <a:srgbClr val="FFFCC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2715950" y="1633539"/>
              <a:ext cx="16521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Light is</a:t>
              </a:r>
              <a:r>
                <a:rPr lang="en-US" i="1" dirty="0">
                  <a:solidFill>
                    <a:srgbClr val="000090"/>
                  </a:solidFill>
                </a:rPr>
                <a:t> emitted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in quanta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07171" y="3401396"/>
              <a:ext cx="925905" cy="271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Max Planck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62802" y="3394161"/>
            <a:ext cx="2627498" cy="3189886"/>
            <a:chOff x="-264019" y="3879560"/>
            <a:chExt cx="2080575" cy="2704485"/>
          </a:xfrm>
        </p:grpSpPr>
        <p:pic>
          <p:nvPicPr>
            <p:cNvPr id="10" name="Picture 9" descr="EisteinYoung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5638" y="4547112"/>
              <a:ext cx="1440918" cy="2036933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sp>
          <p:nvSpPr>
            <p:cNvPr id="24" name="Oval Callout 23"/>
            <p:cNvSpPr/>
            <p:nvPr/>
          </p:nvSpPr>
          <p:spPr>
            <a:xfrm>
              <a:off x="-264019" y="3879560"/>
              <a:ext cx="1328434" cy="714151"/>
            </a:xfrm>
            <a:prstGeom prst="wedgeEllipseCallout">
              <a:avLst>
                <a:gd name="adj1" fmla="val 35308"/>
                <a:gd name="adj2" fmla="val 177290"/>
              </a:avLst>
            </a:prstGeom>
            <a:solidFill>
              <a:srgbClr val="FFFCC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-199594" y="3968152"/>
              <a:ext cx="1427317" cy="547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90"/>
                  </a:solidFill>
                </a:rPr>
                <a:t>The </a:t>
              </a:r>
              <a:r>
                <a:rPr lang="en-US" i="1" dirty="0">
                  <a:solidFill>
                    <a:srgbClr val="000090"/>
                  </a:solidFill>
                </a:rPr>
                <a:t>nature</a:t>
              </a:r>
              <a:r>
                <a:rPr lang="en-US" dirty="0">
                  <a:solidFill>
                    <a:srgbClr val="000090"/>
                  </a:solidFill>
                </a:rPr>
                <a:t> of light is quanta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1840" y="6252840"/>
              <a:ext cx="1111326" cy="287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Albert Einstein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533694" y="3614375"/>
            <a:ext cx="2787297" cy="2975525"/>
            <a:chOff x="1988790" y="4224724"/>
            <a:chExt cx="2245307" cy="2365176"/>
          </a:xfrm>
        </p:grpSpPr>
        <p:pic>
          <p:nvPicPr>
            <p:cNvPr id="11" name="Picture 10" descr="Arthur_Compto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88790" y="4653607"/>
              <a:ext cx="1369096" cy="1936293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sp>
          <p:nvSpPr>
            <p:cNvPr id="25" name="Oval Callout 24"/>
            <p:cNvSpPr/>
            <p:nvPr/>
          </p:nvSpPr>
          <p:spPr>
            <a:xfrm>
              <a:off x="2617366" y="4224724"/>
              <a:ext cx="1511520" cy="596515"/>
            </a:xfrm>
            <a:prstGeom prst="wedgeEllipseCallout">
              <a:avLst>
                <a:gd name="adj1" fmla="val -19652"/>
                <a:gd name="adj2" fmla="val 172422"/>
              </a:avLst>
            </a:prstGeom>
            <a:solidFill>
              <a:srgbClr val="FFFCC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TextBox 29"/>
            <p:cNvSpPr txBox="1"/>
            <p:nvPr/>
          </p:nvSpPr>
          <p:spPr>
            <a:xfrm>
              <a:off x="2536960" y="4265824"/>
              <a:ext cx="16971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Yes, because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photons collide!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010877" y="6291620"/>
              <a:ext cx="1248066" cy="26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Arthur Compton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108475" y="3548901"/>
            <a:ext cx="2810292" cy="3049337"/>
            <a:chOff x="6969881" y="3548900"/>
            <a:chExt cx="2810292" cy="3049337"/>
          </a:xfrm>
        </p:grpSpPr>
        <p:pic>
          <p:nvPicPr>
            <p:cNvPr id="15" name="Picture 14" descr="Niels_Bohr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69881" y="4057681"/>
              <a:ext cx="1790458" cy="2532219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sp>
          <p:nvSpPr>
            <p:cNvPr id="31" name="Oval Callout 30"/>
            <p:cNvSpPr/>
            <p:nvPr/>
          </p:nvSpPr>
          <p:spPr>
            <a:xfrm>
              <a:off x="7816035" y="3548900"/>
              <a:ext cx="1964138" cy="805982"/>
            </a:xfrm>
            <a:prstGeom prst="wedgeEllipseCallout">
              <a:avLst>
                <a:gd name="adj1" fmla="val -26505"/>
                <a:gd name="adj2" fmla="val 202737"/>
              </a:avLst>
            </a:prstGeom>
            <a:solidFill>
              <a:srgbClr val="FFFCC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46388" y="3575354"/>
              <a:ext cx="18789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Particles are </a:t>
              </a:r>
              <a:r>
                <a:rPr lang="en-US" i="1" dirty="0">
                  <a:solidFill>
                    <a:srgbClr val="000090"/>
                  </a:solidFill>
                </a:rPr>
                <a:t>probability waves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84221" y="6259683"/>
              <a:ext cx="10391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solidFill>
                    <a:schemeClr val="bg1"/>
                  </a:solidFill>
                </a:rPr>
                <a:t>Niels</a:t>
              </a:r>
              <a:r>
                <a:rPr lang="en-US" sz="1600" dirty="0">
                  <a:solidFill>
                    <a:schemeClr val="bg1"/>
                  </a:solidFill>
                </a:rPr>
                <a:t> Bohr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697931" y="435595"/>
            <a:ext cx="3361427" cy="2850827"/>
            <a:chOff x="3657933" y="432512"/>
            <a:chExt cx="2793970" cy="2281056"/>
          </a:xfrm>
        </p:grpSpPr>
        <p:pic>
          <p:nvPicPr>
            <p:cNvPr id="5" name="Picture 4" descr="Christiaan_Huygens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77956" y="731261"/>
              <a:ext cx="1422307" cy="1982307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sp>
          <p:nvSpPr>
            <p:cNvPr id="22" name="Oval Callout 21"/>
            <p:cNvSpPr/>
            <p:nvPr/>
          </p:nvSpPr>
          <p:spPr>
            <a:xfrm>
              <a:off x="3657933" y="442538"/>
              <a:ext cx="1749347" cy="770139"/>
            </a:xfrm>
            <a:prstGeom prst="wedgeEllipseCallout">
              <a:avLst>
                <a:gd name="adj1" fmla="val 53092"/>
                <a:gd name="adj2" fmla="val 49217"/>
              </a:avLst>
            </a:prstGeom>
            <a:solidFill>
              <a:srgbClr val="FFFCC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87938" y="432512"/>
              <a:ext cx="1790080" cy="738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No, similar to 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sound light consists 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of </a:t>
              </a:r>
              <a:r>
                <a:rPr lang="en-US" i="1" dirty="0">
                  <a:solidFill>
                    <a:srgbClr val="000090"/>
                  </a:solidFill>
                </a:rPr>
                <a:t>waves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77956" y="2429319"/>
              <a:ext cx="1473947" cy="270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solidFill>
                    <a:schemeClr val="bg1"/>
                  </a:solidFill>
                </a:rPr>
                <a:t>Christiaan</a:t>
              </a:r>
              <a:r>
                <a:rPr lang="en-US" sz="1600" dirty="0">
                  <a:solidFill>
                    <a:schemeClr val="bg1"/>
                  </a:solidFill>
                </a:rPr>
                <a:t> Huygens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283758" y="448125"/>
            <a:ext cx="2679901" cy="2816227"/>
            <a:chOff x="6646522" y="441570"/>
            <a:chExt cx="2303266" cy="2374986"/>
          </a:xfrm>
        </p:grpSpPr>
        <p:pic>
          <p:nvPicPr>
            <p:cNvPr id="7" name="Picture 6" descr="Thomas_Young_(scientist)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46522" y="770642"/>
              <a:ext cx="1606808" cy="2036245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sp>
          <p:nvSpPr>
            <p:cNvPr id="23" name="Oval Callout 22"/>
            <p:cNvSpPr/>
            <p:nvPr/>
          </p:nvSpPr>
          <p:spPr>
            <a:xfrm>
              <a:off x="7429429" y="441570"/>
              <a:ext cx="1520359" cy="620889"/>
            </a:xfrm>
            <a:prstGeom prst="wedgeEllipseCallout">
              <a:avLst>
                <a:gd name="adj1" fmla="val -32978"/>
                <a:gd name="adj2" fmla="val 136435"/>
              </a:avLst>
            </a:prstGeom>
            <a:solidFill>
              <a:srgbClr val="FFFCC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TextBox 27"/>
            <p:cNvSpPr txBox="1"/>
            <p:nvPr/>
          </p:nvSpPr>
          <p:spPr>
            <a:xfrm>
              <a:off x="7449926" y="471887"/>
              <a:ext cx="13939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Yes, because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it </a:t>
              </a:r>
              <a:r>
                <a:rPr lang="en-US" i="1" dirty="0">
                  <a:solidFill>
                    <a:srgbClr val="000090"/>
                  </a:solidFill>
                </a:rPr>
                <a:t>interferes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831104" y="2531046"/>
              <a:ext cx="1196849" cy="285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Thomas Young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43758" y="3309322"/>
            <a:ext cx="2926952" cy="3223433"/>
            <a:chOff x="4201637" y="3294307"/>
            <a:chExt cx="2730371" cy="2939673"/>
          </a:xfrm>
        </p:grpSpPr>
        <p:pic>
          <p:nvPicPr>
            <p:cNvPr id="13" name="Picture 12" descr="Broglie_Big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01637" y="4132526"/>
              <a:ext cx="1654688" cy="2101454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sp>
          <p:nvSpPr>
            <p:cNvPr id="26" name="Oval Callout 25"/>
            <p:cNvSpPr/>
            <p:nvPr/>
          </p:nvSpPr>
          <p:spPr>
            <a:xfrm>
              <a:off x="5163901" y="3294307"/>
              <a:ext cx="1768107" cy="947179"/>
            </a:xfrm>
            <a:prstGeom prst="wedgeEllipseCallout">
              <a:avLst>
                <a:gd name="adj1" fmla="val -40971"/>
                <a:gd name="adj2" fmla="val 108669"/>
              </a:avLst>
            </a:prstGeom>
            <a:solidFill>
              <a:srgbClr val="FFFCC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TextBox 38"/>
            <p:cNvSpPr txBox="1"/>
            <p:nvPr/>
          </p:nvSpPr>
          <p:spPr>
            <a:xfrm>
              <a:off x="4366967" y="5924497"/>
              <a:ext cx="1398384" cy="308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Louis de Broglie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11278" y="3381792"/>
              <a:ext cx="16341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Particles have a</a:t>
              </a:r>
            </a:p>
            <a:p>
              <a:pPr algn="ctr"/>
              <a:r>
                <a:rPr lang="en-US" i="1" dirty="0">
                  <a:solidFill>
                    <a:srgbClr val="000090"/>
                  </a:solidFill>
                </a:rPr>
                <a:t>wave nature</a:t>
              </a:r>
              <a:r>
                <a:rPr lang="en-US" dirty="0">
                  <a:solidFill>
                    <a:srgbClr val="000090"/>
                  </a:solidFill>
                </a:rPr>
                <a:t>:</a:t>
              </a:r>
              <a:r>
                <a:rPr lang="en-US" dirty="0">
                  <a:solidFill>
                    <a:srgbClr val="000090"/>
                  </a:solidFill>
                  <a:latin typeface="Symbol"/>
                </a:rPr>
                <a:t> </a:t>
              </a:r>
            </a:p>
            <a:p>
              <a:pPr algn="ctr"/>
              <a:r>
                <a:rPr lang="en-US" dirty="0" err="1">
                  <a:solidFill>
                    <a:srgbClr val="000090"/>
                  </a:solidFill>
                  <a:latin typeface="Symbol"/>
                </a:rPr>
                <a:t>l</a:t>
              </a:r>
              <a:r>
                <a:rPr lang="en-US" dirty="0">
                  <a:solidFill>
                    <a:srgbClr val="000090"/>
                  </a:solidFill>
                  <a:latin typeface="Symbol"/>
                </a:rPr>
                <a:t> </a:t>
              </a:r>
              <a:r>
                <a:rPr lang="en-US" dirty="0">
                  <a:solidFill>
                    <a:srgbClr val="000090"/>
                  </a:solidFill>
                </a:rPr>
                <a:t>= </a:t>
              </a:r>
              <a:r>
                <a:rPr lang="en-US" dirty="0" err="1">
                  <a:solidFill>
                    <a:srgbClr val="000090"/>
                  </a:solidFill>
                </a:rPr>
                <a:t>h/p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1677776" y="148624"/>
            <a:ext cx="30168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6363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The Copenhagen Interpretation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9179" y="5049886"/>
            <a:ext cx="9857874" cy="160043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</a:rPr>
              <a:t>Particle-Wave duality:  one of the great mysteries of quantum mechanics.</a:t>
            </a:r>
          </a:p>
          <a:p>
            <a:endParaRPr lang="en-US" sz="1000" dirty="0"/>
          </a:p>
          <a:p>
            <a:r>
              <a:rPr lang="en-US" sz="2200" dirty="0" err="1">
                <a:solidFill>
                  <a:srgbClr val="C00000"/>
                </a:solidFill>
              </a:rPr>
              <a:t>Complementarity</a:t>
            </a:r>
            <a:r>
              <a:rPr lang="en-US" sz="2200" dirty="0">
                <a:solidFill>
                  <a:srgbClr val="C00000"/>
                </a:solidFill>
              </a:rPr>
              <a:t>: A quantum object is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dirty="0">
                <a:solidFill>
                  <a:srgbClr val="C00000"/>
                </a:solidFill>
              </a:rPr>
              <a:t>both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dirty="0">
                <a:solidFill>
                  <a:srgbClr val="C00000"/>
                </a:solidFill>
              </a:rPr>
              <a:t>a particle and a wave. </a:t>
            </a:r>
          </a:p>
          <a:p>
            <a:r>
              <a:rPr lang="en-US" sz="2200" dirty="0">
                <a:solidFill>
                  <a:schemeClr val="accent1"/>
                </a:solidFill>
              </a:rPr>
              <a:t>A measurement can illustrate </a:t>
            </a:r>
            <a:r>
              <a:rPr lang="en-US" sz="2200" b="1" dirty="0">
                <a:solidFill>
                  <a:schemeClr val="accent1"/>
                </a:solidFill>
              </a:rPr>
              <a:t>either</a:t>
            </a:r>
            <a:r>
              <a:rPr lang="en-US" sz="2200" dirty="0">
                <a:solidFill>
                  <a:schemeClr val="accent1"/>
                </a:solidFill>
              </a:rPr>
              <a:t> particle </a:t>
            </a:r>
            <a:r>
              <a:rPr lang="en-US" sz="2200" b="1" dirty="0">
                <a:solidFill>
                  <a:schemeClr val="accent1"/>
                </a:solidFill>
              </a:rPr>
              <a:t>or</a:t>
            </a:r>
            <a:r>
              <a:rPr lang="en-US" sz="2200" dirty="0">
                <a:solidFill>
                  <a:schemeClr val="accent1"/>
                </a:solidFill>
              </a:rPr>
              <a:t> wave nature but not both at the same time, because the object is affected by the act of measurement.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61867" y="1504912"/>
            <a:ext cx="3230372" cy="1323439"/>
          </a:xfrm>
          <a:prstGeom prst="rect">
            <a:avLst/>
          </a:prstGeom>
          <a:noFill/>
          <a:ln>
            <a:solidFill>
              <a:srgbClr val="0032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u="sng" dirty="0" err="1">
                <a:solidFill>
                  <a:srgbClr val="003200"/>
                </a:solidFill>
              </a:rPr>
              <a:t>Niels</a:t>
            </a:r>
            <a:r>
              <a:rPr lang="en-US" sz="2000" u="sng" dirty="0">
                <a:solidFill>
                  <a:srgbClr val="003200"/>
                </a:solidFill>
              </a:rPr>
              <a:t> Bohr: </a:t>
            </a:r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srgbClr val="003200"/>
                </a:solidFill>
              </a:rPr>
              <a:t> Uncertainty relation</a:t>
            </a:r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srgbClr val="003200"/>
                </a:solidFill>
              </a:rPr>
              <a:t> Complementary, collapse of</a:t>
            </a:r>
          </a:p>
          <a:p>
            <a:r>
              <a:rPr lang="en-US" sz="2000" dirty="0">
                <a:solidFill>
                  <a:srgbClr val="003200"/>
                </a:solidFill>
              </a:rPr>
              <a:t>   the wave function.</a:t>
            </a:r>
          </a:p>
        </p:txBody>
      </p:sp>
      <p:pic>
        <p:nvPicPr>
          <p:cNvPr id="7" name="Picture 6" descr="Niels_Bohr_Albert_Einstein_by_Ehrenf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78" y="707762"/>
            <a:ext cx="2887213" cy="4178291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456253" y="737288"/>
            <a:ext cx="6400800" cy="43088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1"/>
                </a:solidFill>
              </a:rPr>
              <a:t>Niels</a:t>
            </a:r>
            <a:r>
              <a:rPr lang="en-US" sz="2200" dirty="0">
                <a:solidFill>
                  <a:schemeClr val="accent1"/>
                </a:solidFill>
              </a:rPr>
              <a:t> Bohr and Albert Einstein debates at Solvay conf.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6253" y="3227416"/>
            <a:ext cx="3235985" cy="101566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660066"/>
                </a:solidFill>
              </a:rPr>
              <a:t>Albert Einstein:</a:t>
            </a:r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srgbClr val="660066"/>
                </a:solidFill>
              </a:rPr>
              <a:t> “God does not play dice”</a:t>
            </a:r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srgbClr val="660066"/>
                </a:solidFill>
              </a:rPr>
              <a:t> Objective Reality</a:t>
            </a:r>
          </a:p>
        </p:txBody>
      </p:sp>
      <p:pic>
        <p:nvPicPr>
          <p:cNvPr id="10" name="Picture 9" descr="Ebohr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915" y="1474070"/>
            <a:ext cx="2749148" cy="33019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95111" y="4192872"/>
            <a:ext cx="2199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Photo: Paul </a:t>
            </a:r>
            <a:r>
              <a:rPr lang="en-US" dirty="0" err="1">
                <a:solidFill>
                  <a:schemeClr val="bg1"/>
                </a:solidFill>
              </a:rPr>
              <a:t>Ehrenfest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(December 1925)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77545" y="1387793"/>
            <a:ext cx="755335" cy="43088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1927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03862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Schrodinger’s Cat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2148" y="646009"/>
            <a:ext cx="8711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Paradox (thought experiment) invented by </a:t>
            </a:r>
            <a:r>
              <a:rPr lang="en-US" sz="2200" dirty="0">
                <a:solidFill>
                  <a:srgbClr val="000090"/>
                </a:solidFill>
              </a:rPr>
              <a:t>Erwin Schrödinger in 1935 </a:t>
            </a:r>
            <a:r>
              <a:rPr lang="en-US" sz="2200" dirty="0">
                <a:solidFill>
                  <a:schemeClr val="accent1"/>
                </a:solidFill>
              </a:rPr>
              <a:t>to demonstrate that the Copenhagen interpretation makes no sense.</a:t>
            </a:r>
          </a:p>
        </p:txBody>
      </p:sp>
      <p:pic>
        <p:nvPicPr>
          <p:cNvPr id="5" name="Picture 4" descr="Schroding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731" y="488038"/>
            <a:ext cx="1569776" cy="210382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7" name="Picture 6" descr="Schrodingers_cat 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817" y="2009923"/>
            <a:ext cx="2657198" cy="1428601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8" name="Picture 7" descr="Schrodingers_cat 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623" y="1961642"/>
            <a:ext cx="2657198" cy="144764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237500" y="3682036"/>
            <a:ext cx="61069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</a:rPr>
              <a:t>Compare quantum choice with double slit situation.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0919" y="4511371"/>
            <a:ext cx="8256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a radioactive source, a single random quantum event has 50% probability to trigger a lever arm and break a flask containing deadly poison.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85998" y="2201989"/>
            <a:ext cx="1530419" cy="36933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E. Schrödinger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96839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Schrodinger’s Cat </a:t>
            </a:r>
          </a:p>
        </p:txBody>
      </p:sp>
      <p:pic>
        <p:nvPicPr>
          <p:cNvPr id="3" name="Picture 2" descr="SchrodingersCat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815" y="1447883"/>
            <a:ext cx="5711004" cy="303539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7" name="Picture 6" descr="Schroding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9731" y="488038"/>
            <a:ext cx="1569776" cy="210382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52148" y="646009"/>
            <a:ext cx="8711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Paradox (thought experiment) invented by </a:t>
            </a:r>
            <a:r>
              <a:rPr lang="en-US" sz="2200" dirty="0">
                <a:solidFill>
                  <a:srgbClr val="000090"/>
                </a:solidFill>
              </a:rPr>
              <a:t>Erwin Schrödinger in 1935 </a:t>
            </a:r>
            <a:r>
              <a:rPr lang="en-US" sz="2200" dirty="0">
                <a:solidFill>
                  <a:schemeClr val="accent1"/>
                </a:solidFill>
              </a:rPr>
              <a:t>to demonstrate that the Copenhagen interpretation makes no sense.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0919" y="4511371"/>
            <a:ext cx="8256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a radioactive source, a single random quantum event has 50% probability to trigger a lever arm and break a flask containing deadly poison.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85998" y="2201989"/>
            <a:ext cx="1530419" cy="36933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E. Schrödinger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103686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Schrodinger’s Cat </a:t>
            </a:r>
          </a:p>
        </p:txBody>
      </p:sp>
      <p:pic>
        <p:nvPicPr>
          <p:cNvPr id="3" name="Picture 2" descr="SchrodingersCa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815" y="1447883"/>
            <a:ext cx="5711004" cy="303539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7" name="Picture 6" descr="Schroding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9731" y="488038"/>
            <a:ext cx="1569776" cy="210382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52148" y="646009"/>
            <a:ext cx="8711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Paradox (thought experiment) invented by </a:t>
            </a:r>
            <a:r>
              <a:rPr lang="en-US" sz="2200" dirty="0">
                <a:solidFill>
                  <a:srgbClr val="000090"/>
                </a:solidFill>
              </a:rPr>
              <a:t>Erwin Schrödinger in 1935 </a:t>
            </a:r>
            <a:r>
              <a:rPr lang="en-US" sz="2200" dirty="0">
                <a:solidFill>
                  <a:schemeClr val="accent1"/>
                </a:solidFill>
              </a:rPr>
              <a:t>to demonstrate that the Copenhagen interpretation makes no sense.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0919" y="4511371"/>
            <a:ext cx="8256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a radioactive source, a single random quantum event has 50% probability to trigger a lever arm and break a flask containing deadly poison.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1232" y="1736045"/>
            <a:ext cx="6112661" cy="2308324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simple mathematics: probability is </a:t>
            </a:r>
            <a:r>
              <a:rPr lang="en-US" dirty="0">
                <a:solidFill>
                  <a:srgbClr val="0000FF"/>
                </a:solidFill>
              </a:rPr>
              <a:t>𝜓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</a:p>
          <a:p>
            <a:r>
              <a:rPr lang="en-US" dirty="0"/>
              <a:t>The wave function of the </a:t>
            </a:r>
            <a:r>
              <a:rPr lang="en-US" b="1" i="1" dirty="0"/>
              <a:t>particle in 2-slit (</a:t>
            </a:r>
            <a:r>
              <a:rPr lang="en-US" b="1" i="1" dirty="0">
                <a:solidFill>
                  <a:srgbClr val="C00000"/>
                </a:solidFill>
              </a:rPr>
              <a:t>”superposition”</a:t>
            </a:r>
            <a:r>
              <a:rPr lang="en-US" b="1" i="1" dirty="0">
                <a:sym typeface="Wingdings"/>
              </a:rPr>
              <a:t>):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𝜓</a:t>
            </a:r>
            <a:r>
              <a:rPr lang="en-US" baseline="-25000" dirty="0">
                <a:solidFill>
                  <a:srgbClr val="0000FF"/>
                </a:solidFill>
              </a:rPr>
              <a:t>wave</a:t>
            </a:r>
            <a:r>
              <a:rPr lang="en-US" dirty="0">
                <a:solidFill>
                  <a:srgbClr val="0000FF"/>
                </a:solidFill>
              </a:rPr>
              <a:t> = 𝜓</a:t>
            </a:r>
            <a:r>
              <a:rPr lang="en-US" baseline="-25000" dirty="0">
                <a:solidFill>
                  <a:srgbClr val="0000FF"/>
                </a:solidFill>
              </a:rPr>
              <a:t>left</a:t>
            </a:r>
            <a:r>
              <a:rPr lang="en-US" dirty="0">
                <a:solidFill>
                  <a:srgbClr val="0000FF"/>
                </a:solidFill>
              </a:rPr>
              <a:t> + 𝜓</a:t>
            </a:r>
            <a:r>
              <a:rPr lang="en-US" baseline="-25000" dirty="0">
                <a:solidFill>
                  <a:srgbClr val="0000FF"/>
                </a:solidFill>
              </a:rPr>
              <a:t>right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Probability before measurement:</a:t>
            </a:r>
          </a:p>
          <a:p>
            <a:r>
              <a:rPr lang="en-US" dirty="0">
                <a:solidFill>
                  <a:srgbClr val="0000FF"/>
                </a:solidFill>
              </a:rPr>
              <a:t>(𝜓</a:t>
            </a:r>
            <a:r>
              <a:rPr lang="en-US" baseline="-25000" dirty="0">
                <a:solidFill>
                  <a:srgbClr val="0000FF"/>
                </a:solidFill>
              </a:rPr>
              <a:t>wave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= (𝜓</a:t>
            </a:r>
            <a:r>
              <a:rPr lang="en-US" baseline="-25000" dirty="0">
                <a:solidFill>
                  <a:srgbClr val="0000FF"/>
                </a:solidFill>
              </a:rPr>
              <a:t>left</a:t>
            </a:r>
            <a:r>
              <a:rPr lang="en-US" dirty="0">
                <a:solidFill>
                  <a:srgbClr val="0000FF"/>
                </a:solidFill>
              </a:rPr>
              <a:t> + 𝜓</a:t>
            </a:r>
            <a:r>
              <a:rPr lang="en-US" baseline="-25000" dirty="0">
                <a:solidFill>
                  <a:srgbClr val="0000FF"/>
                </a:solidFill>
              </a:rPr>
              <a:t>right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)</a:t>
            </a:r>
            <a:r>
              <a:rPr lang="en-US" baseline="30000" dirty="0">
                <a:solidFill>
                  <a:srgbClr val="0000FF"/>
                </a:solidFill>
                <a:latin typeface="+mj-lt"/>
              </a:rPr>
              <a:t>2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= (</a:t>
            </a:r>
            <a:r>
              <a:rPr lang="en-US" dirty="0">
                <a:solidFill>
                  <a:srgbClr val="0000FF"/>
                </a:solidFill>
              </a:rPr>
              <a:t>𝜓</a:t>
            </a:r>
            <a:r>
              <a:rPr lang="en-US" baseline="-25000" dirty="0">
                <a:solidFill>
                  <a:srgbClr val="0000FF"/>
                </a:solidFill>
              </a:rPr>
              <a:t>left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+ (𝜓</a:t>
            </a:r>
            <a:r>
              <a:rPr lang="en-US" baseline="-25000" dirty="0">
                <a:solidFill>
                  <a:srgbClr val="0000FF"/>
                </a:solidFill>
              </a:rPr>
              <a:t>right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 + 2 𝜓</a:t>
            </a:r>
            <a:r>
              <a:rPr lang="en-US" baseline="-25000" dirty="0">
                <a:solidFill>
                  <a:srgbClr val="0000FF"/>
                </a:solidFill>
              </a:rPr>
              <a:t>left・</a:t>
            </a:r>
            <a:r>
              <a:rPr lang="en-US" dirty="0">
                <a:solidFill>
                  <a:srgbClr val="0000FF"/>
                </a:solidFill>
              </a:rPr>
              <a:t>𝜓</a:t>
            </a:r>
            <a:r>
              <a:rPr lang="en-US" baseline="-25000" dirty="0">
                <a:solidFill>
                  <a:srgbClr val="0000FF"/>
                </a:solidFill>
              </a:rPr>
              <a:t>right</a:t>
            </a:r>
            <a:r>
              <a:rPr lang="en-US" dirty="0">
                <a:solidFill>
                  <a:srgbClr val="0000FF"/>
                </a:solidFill>
              </a:rPr>
              <a:t> </a:t>
            </a:r>
            <a:endParaRPr lang="en-US" baseline="30000" dirty="0">
              <a:solidFill>
                <a:srgbClr val="0000FF"/>
              </a:solidFill>
              <a:latin typeface="+mj-lt"/>
            </a:endParaRPr>
          </a:p>
          <a:p>
            <a:endParaRPr lang="en-US" dirty="0"/>
          </a:p>
          <a:p>
            <a:r>
              <a:rPr lang="en-US" b="1" i="1" dirty="0"/>
              <a:t>Measurement: force the particle to go left or right!</a:t>
            </a:r>
          </a:p>
        </p:txBody>
      </p:sp>
      <p:sp>
        <p:nvSpPr>
          <p:cNvPr id="11" name="Oval 10"/>
          <p:cNvSpPr/>
          <p:nvPr/>
        </p:nvSpPr>
        <p:spPr>
          <a:xfrm>
            <a:off x="6269633" y="3008243"/>
            <a:ext cx="1568256" cy="54334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07495" y="2405410"/>
            <a:ext cx="155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“Interference”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196199" y="2728913"/>
            <a:ext cx="261876" cy="27933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285998" y="2201989"/>
            <a:ext cx="1530419" cy="36933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E. Schrödinger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94903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Schrodinger’s Cat </a:t>
            </a:r>
          </a:p>
        </p:txBody>
      </p:sp>
      <p:pic>
        <p:nvPicPr>
          <p:cNvPr id="3" name="Picture 2" descr="SchrodingersCa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815" y="1447883"/>
            <a:ext cx="5711004" cy="303539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7" name="Picture 6" descr="Schroding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9731" y="488038"/>
            <a:ext cx="1569776" cy="210382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52148" y="646009"/>
            <a:ext cx="8711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Paradox (thought experiment) invented by </a:t>
            </a:r>
            <a:r>
              <a:rPr lang="en-US" sz="2200" dirty="0">
                <a:solidFill>
                  <a:srgbClr val="000090"/>
                </a:solidFill>
              </a:rPr>
              <a:t>Erwin Schrödinger in 1935 </a:t>
            </a:r>
            <a:r>
              <a:rPr lang="en-US" sz="2200" dirty="0">
                <a:solidFill>
                  <a:schemeClr val="accent1"/>
                </a:solidFill>
              </a:rPr>
              <a:t>to demonstrate that the Copenhagen interpretation makes no sense.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0919" y="4511371"/>
            <a:ext cx="8256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a radioactive source, a single random quantum event has 50% probability to trigger a lever arm and break a flask containing deadly poison.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1232" y="1736045"/>
            <a:ext cx="6112661" cy="2308324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simple mathematics: probability is </a:t>
            </a:r>
            <a:r>
              <a:rPr lang="en-US" dirty="0">
                <a:solidFill>
                  <a:srgbClr val="0000FF"/>
                </a:solidFill>
              </a:rPr>
              <a:t>𝜓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</a:p>
          <a:p>
            <a:r>
              <a:rPr lang="en-US" dirty="0"/>
              <a:t>The wave function of the </a:t>
            </a:r>
            <a:r>
              <a:rPr lang="en-US" b="1" i="1" dirty="0"/>
              <a:t>cat in the box (</a:t>
            </a:r>
            <a:r>
              <a:rPr lang="en-US" b="1" i="1" dirty="0">
                <a:solidFill>
                  <a:srgbClr val="C00000"/>
                </a:solidFill>
              </a:rPr>
              <a:t>“superposition”</a:t>
            </a:r>
            <a:r>
              <a:rPr lang="en-US" b="1" i="1" dirty="0"/>
              <a:t>):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𝜓</a:t>
            </a:r>
            <a:r>
              <a:rPr lang="en-US" baseline="-25000" dirty="0">
                <a:solidFill>
                  <a:srgbClr val="0000FF"/>
                </a:solidFill>
              </a:rPr>
              <a:t>cat</a:t>
            </a:r>
            <a:r>
              <a:rPr lang="en-US" dirty="0">
                <a:solidFill>
                  <a:srgbClr val="0000FF"/>
                </a:solidFill>
              </a:rPr>
              <a:t> = 𝜓</a:t>
            </a:r>
            <a:r>
              <a:rPr lang="en-US" baseline="-25000" dirty="0">
                <a:solidFill>
                  <a:srgbClr val="0000FF"/>
                </a:solidFill>
              </a:rPr>
              <a:t>alive</a:t>
            </a:r>
            <a:r>
              <a:rPr lang="en-US" dirty="0">
                <a:solidFill>
                  <a:srgbClr val="0000FF"/>
                </a:solidFill>
              </a:rPr>
              <a:t> + 𝜓</a:t>
            </a:r>
            <a:r>
              <a:rPr lang="en-US" baseline="-25000" dirty="0">
                <a:solidFill>
                  <a:srgbClr val="0000FF"/>
                </a:solidFill>
              </a:rPr>
              <a:t>dead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Probability before measurement:</a:t>
            </a:r>
          </a:p>
          <a:p>
            <a:r>
              <a:rPr lang="en-US" dirty="0">
                <a:solidFill>
                  <a:srgbClr val="0000FF"/>
                </a:solidFill>
              </a:rPr>
              <a:t>(𝜓</a:t>
            </a:r>
            <a:r>
              <a:rPr lang="en-US" baseline="-25000" dirty="0">
                <a:solidFill>
                  <a:srgbClr val="0000FF"/>
                </a:solidFill>
              </a:rPr>
              <a:t>cat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= (𝜓</a:t>
            </a:r>
            <a:r>
              <a:rPr lang="en-US" baseline="-25000" dirty="0">
                <a:solidFill>
                  <a:srgbClr val="0000FF"/>
                </a:solidFill>
              </a:rPr>
              <a:t>alive</a:t>
            </a:r>
            <a:r>
              <a:rPr lang="en-US" dirty="0">
                <a:solidFill>
                  <a:srgbClr val="0000FF"/>
                </a:solidFill>
              </a:rPr>
              <a:t> + 𝜓</a:t>
            </a:r>
            <a:r>
              <a:rPr lang="en-US" baseline="-25000" dirty="0">
                <a:solidFill>
                  <a:srgbClr val="0000FF"/>
                </a:solidFill>
              </a:rPr>
              <a:t>dead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)</a:t>
            </a:r>
            <a:r>
              <a:rPr lang="en-US" baseline="30000" dirty="0">
                <a:solidFill>
                  <a:srgbClr val="0000FF"/>
                </a:solidFill>
                <a:latin typeface="+mj-lt"/>
              </a:rPr>
              <a:t>2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= (</a:t>
            </a:r>
            <a:r>
              <a:rPr lang="en-US" dirty="0">
                <a:solidFill>
                  <a:srgbClr val="0000FF"/>
                </a:solidFill>
              </a:rPr>
              <a:t>𝜓</a:t>
            </a:r>
            <a:r>
              <a:rPr lang="en-US" baseline="-25000" dirty="0">
                <a:solidFill>
                  <a:srgbClr val="0000FF"/>
                </a:solidFill>
              </a:rPr>
              <a:t>alive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+ (𝜓</a:t>
            </a:r>
            <a:r>
              <a:rPr lang="en-US" baseline="-25000" dirty="0">
                <a:solidFill>
                  <a:srgbClr val="0000FF"/>
                </a:solidFill>
              </a:rPr>
              <a:t>dead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 + 2 𝜓</a:t>
            </a:r>
            <a:r>
              <a:rPr lang="en-US" baseline="-25000" dirty="0">
                <a:solidFill>
                  <a:srgbClr val="0000FF"/>
                </a:solidFill>
              </a:rPr>
              <a:t>alive・</a:t>
            </a:r>
            <a:r>
              <a:rPr lang="en-US" dirty="0">
                <a:solidFill>
                  <a:srgbClr val="0000FF"/>
                </a:solidFill>
              </a:rPr>
              <a:t>𝜓</a:t>
            </a:r>
            <a:r>
              <a:rPr lang="en-US" baseline="-25000" dirty="0">
                <a:solidFill>
                  <a:srgbClr val="0000FF"/>
                </a:solidFill>
              </a:rPr>
              <a:t>dead</a:t>
            </a:r>
            <a:r>
              <a:rPr lang="en-US" dirty="0">
                <a:solidFill>
                  <a:srgbClr val="0000FF"/>
                </a:solidFill>
              </a:rPr>
              <a:t> </a:t>
            </a:r>
            <a:endParaRPr lang="en-US" baseline="30000" dirty="0">
              <a:solidFill>
                <a:srgbClr val="0000FF"/>
              </a:solidFill>
              <a:latin typeface="+mj-lt"/>
            </a:endParaRPr>
          </a:p>
          <a:p>
            <a:endParaRPr lang="en-US" dirty="0"/>
          </a:p>
          <a:p>
            <a:r>
              <a:rPr lang="en-US" b="1" i="1" dirty="0"/>
              <a:t>Measurement: force cat to be either dead or alive!</a:t>
            </a:r>
          </a:p>
        </p:txBody>
      </p:sp>
      <p:sp>
        <p:nvSpPr>
          <p:cNvPr id="11" name="Oval 10"/>
          <p:cNvSpPr/>
          <p:nvPr/>
        </p:nvSpPr>
        <p:spPr>
          <a:xfrm>
            <a:off x="6269633" y="3008243"/>
            <a:ext cx="1568256" cy="54334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24916" y="5197500"/>
            <a:ext cx="7738404" cy="43088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</a:rPr>
              <a:t>Is the cat both dead and alive before we open the box to observe?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1257" y="5702138"/>
            <a:ext cx="9520519" cy="101566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</a:rPr>
              <a:t>”Wigner’s Friend” </a:t>
            </a:r>
            <a:r>
              <a:rPr lang="en-US" sz="2000" dirty="0">
                <a:solidFill>
                  <a:srgbClr val="C00000"/>
                </a:solidFill>
              </a:rPr>
              <a:t>problem: </a:t>
            </a:r>
            <a:r>
              <a:rPr lang="en-US" sz="2000" b="1" i="1" dirty="0">
                <a:solidFill>
                  <a:srgbClr val="C00000"/>
                </a:solidFill>
              </a:rPr>
              <a:t>Who</a:t>
            </a:r>
            <a:r>
              <a:rPr lang="en-US" sz="2000" dirty="0">
                <a:solidFill>
                  <a:srgbClr val="C00000"/>
                </a:solidFill>
              </a:rPr>
              <a:t> is observer? </a:t>
            </a:r>
            <a:r>
              <a:rPr lang="en-US" sz="2000" b="1" i="1" dirty="0">
                <a:solidFill>
                  <a:srgbClr val="C00000"/>
                </a:solidFill>
              </a:rPr>
              <a:t>When</a:t>
            </a:r>
            <a:r>
              <a:rPr lang="en-US" sz="2000" dirty="0">
                <a:solidFill>
                  <a:srgbClr val="C00000"/>
                </a:solidFill>
              </a:rPr>
              <a:t> does the wave function collapse? </a:t>
            </a:r>
          </a:p>
          <a:p>
            <a:r>
              <a:rPr lang="en-US" sz="2000" dirty="0">
                <a:solidFill>
                  <a:srgbClr val="C00000"/>
                </a:solidFill>
              </a:rPr>
              <a:t>Is it the cat? The Experimenter? The press reporter? Or you when you hear the news?</a:t>
            </a:r>
          </a:p>
          <a:p>
            <a:r>
              <a:rPr lang="en-US" sz="2000" dirty="0">
                <a:solidFill>
                  <a:srgbClr val="CC00FF"/>
                </a:solidFill>
              </a:rPr>
              <a:t>Does it require consciousness?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731" y="3321381"/>
            <a:ext cx="1569775" cy="222011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0233614" y="5210245"/>
            <a:ext cx="1615892" cy="36933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Eugene Wigner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285998" y="2201989"/>
            <a:ext cx="1530419" cy="36933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E. Schrödinger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07495" y="2405410"/>
            <a:ext cx="155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“Interference”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7196199" y="2728913"/>
            <a:ext cx="261876" cy="27933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3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Schrodinger’s Cat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0919" y="4511371"/>
            <a:ext cx="8256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a radioactive source, a single random quantum event has 50% probability to trigger a lever arm and break a flask containing deadly poison.</a:t>
            </a:r>
          </a:p>
        </p:txBody>
      </p:sp>
      <p:pic>
        <p:nvPicPr>
          <p:cNvPr id="3" name="Picture 2" descr="SchrodingersCa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815" y="1447883"/>
            <a:ext cx="5711004" cy="303539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1" name="Picture 10" descr="Schroding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9731" y="488038"/>
            <a:ext cx="1569776" cy="210382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52148" y="646009"/>
            <a:ext cx="8711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Paradox (thought experiment) invented by </a:t>
            </a:r>
            <a:r>
              <a:rPr lang="en-US" sz="2200" dirty="0">
                <a:solidFill>
                  <a:srgbClr val="000090"/>
                </a:solidFill>
              </a:rPr>
              <a:t>Erwin Schrödinger in 1935 </a:t>
            </a:r>
            <a:r>
              <a:rPr lang="en-US" sz="2200" dirty="0">
                <a:solidFill>
                  <a:schemeClr val="accent1"/>
                </a:solidFill>
              </a:rPr>
              <a:t>to demonstrate that the Copenhagen interpretation makes no sense.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5998" y="2201989"/>
            <a:ext cx="1530419" cy="36933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E. Schrödinger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BDE02-FD74-1800-9FFD-6B977041E337}"/>
              </a:ext>
            </a:extLst>
          </p:cNvPr>
          <p:cNvSpPr txBox="1"/>
          <p:nvPr/>
        </p:nvSpPr>
        <p:spPr>
          <a:xfrm>
            <a:off x="1324916" y="5197500"/>
            <a:ext cx="7738404" cy="43088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</a:rPr>
              <a:t>Is the cat both dead and alive before we open the box to observe?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FBA3A0-C626-5109-6508-DA3EFF5B037D}"/>
              </a:ext>
            </a:extLst>
          </p:cNvPr>
          <p:cNvSpPr txBox="1"/>
          <p:nvPr/>
        </p:nvSpPr>
        <p:spPr>
          <a:xfrm>
            <a:off x="1331257" y="5702138"/>
            <a:ext cx="9520519" cy="101566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</a:rPr>
              <a:t>”Wigner’s Friend” </a:t>
            </a:r>
            <a:r>
              <a:rPr lang="en-US" sz="2000" dirty="0">
                <a:solidFill>
                  <a:srgbClr val="C00000"/>
                </a:solidFill>
              </a:rPr>
              <a:t>problem: </a:t>
            </a:r>
            <a:r>
              <a:rPr lang="en-US" sz="2000" b="1" i="1" dirty="0">
                <a:solidFill>
                  <a:srgbClr val="C00000"/>
                </a:solidFill>
              </a:rPr>
              <a:t>Who</a:t>
            </a:r>
            <a:r>
              <a:rPr lang="en-US" sz="2000" dirty="0">
                <a:solidFill>
                  <a:srgbClr val="C00000"/>
                </a:solidFill>
              </a:rPr>
              <a:t> is observer? </a:t>
            </a:r>
            <a:r>
              <a:rPr lang="en-US" sz="2000" b="1" i="1" dirty="0">
                <a:solidFill>
                  <a:srgbClr val="C00000"/>
                </a:solidFill>
              </a:rPr>
              <a:t>When</a:t>
            </a:r>
            <a:r>
              <a:rPr lang="en-US" sz="2000" dirty="0">
                <a:solidFill>
                  <a:srgbClr val="C00000"/>
                </a:solidFill>
              </a:rPr>
              <a:t> does the wave function collapse? </a:t>
            </a:r>
          </a:p>
          <a:p>
            <a:r>
              <a:rPr lang="en-US" sz="2000" dirty="0">
                <a:solidFill>
                  <a:srgbClr val="C00000"/>
                </a:solidFill>
              </a:rPr>
              <a:t>Is it the cat? The Experimenter? The press reporter? Or you when you hear the news?</a:t>
            </a:r>
          </a:p>
          <a:p>
            <a:r>
              <a:rPr lang="en-US" sz="2000" dirty="0">
                <a:solidFill>
                  <a:srgbClr val="CC00FF"/>
                </a:solidFill>
              </a:rPr>
              <a:t>Does it require consciousness?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457BF62-0945-D7CC-4973-C53C487B0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731" y="3321381"/>
            <a:ext cx="1569775" cy="222011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DE9D750-6720-1B9C-E747-B77B42EE169A}"/>
              </a:ext>
            </a:extLst>
          </p:cNvPr>
          <p:cNvSpPr txBox="1"/>
          <p:nvPr/>
        </p:nvSpPr>
        <p:spPr>
          <a:xfrm>
            <a:off x="10233614" y="5210245"/>
            <a:ext cx="1615892" cy="36933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Eugene Wigner</a:t>
            </a:r>
          </a:p>
        </p:txBody>
      </p:sp>
    </p:spTree>
    <p:extLst>
      <p:ext uri="{BB962C8B-B14F-4D97-AF65-F5344CB8AC3E}">
        <p14:creationId xmlns:p14="http://schemas.microsoft.com/office/powerpoint/2010/main" val="707339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Schrodinger’s Cat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0919" y="4511371"/>
            <a:ext cx="8256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a radioactive source, a single random quantum event has 50% probability to trigger a lever arm and break a flask containing deadly poison.</a:t>
            </a:r>
          </a:p>
        </p:txBody>
      </p:sp>
      <p:pic>
        <p:nvPicPr>
          <p:cNvPr id="3" name="Picture 2" descr="SchrodingersCa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815" y="1447883"/>
            <a:ext cx="5711004" cy="303539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1" name="Picture 10" descr="Schroding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9731" y="488038"/>
            <a:ext cx="1569776" cy="210382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8" name="Picture 7" descr="schrodingercatfu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911" y="1525657"/>
            <a:ext cx="4098962" cy="25618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2148" y="646009"/>
            <a:ext cx="8711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Paradox (thought experiment) invented by </a:t>
            </a:r>
            <a:r>
              <a:rPr lang="en-US" sz="2200" dirty="0">
                <a:solidFill>
                  <a:srgbClr val="000090"/>
                </a:solidFill>
              </a:rPr>
              <a:t>Erwin Schrödinger in 1935 </a:t>
            </a:r>
            <a:r>
              <a:rPr lang="en-US" sz="2200" dirty="0">
                <a:solidFill>
                  <a:schemeClr val="accent1"/>
                </a:solidFill>
              </a:rPr>
              <a:t>to demonstrate that the Copenhagen interpretation makes no sense.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85998" y="2201989"/>
            <a:ext cx="1530419" cy="36933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E. Schrödinger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217ADA-2ED8-2EE2-833E-2007570ED33C}"/>
              </a:ext>
            </a:extLst>
          </p:cNvPr>
          <p:cNvSpPr txBox="1"/>
          <p:nvPr/>
        </p:nvSpPr>
        <p:spPr>
          <a:xfrm>
            <a:off x="1324916" y="5197500"/>
            <a:ext cx="7738404" cy="43088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</a:rPr>
              <a:t>Is the cat both dead and alive before we open the box to observe?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FD4F7-2810-14CD-3B57-10E178460995}"/>
              </a:ext>
            </a:extLst>
          </p:cNvPr>
          <p:cNvSpPr txBox="1"/>
          <p:nvPr/>
        </p:nvSpPr>
        <p:spPr>
          <a:xfrm>
            <a:off x="1331257" y="5702138"/>
            <a:ext cx="9520519" cy="101566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</a:rPr>
              <a:t>”Wigner’s Friend” </a:t>
            </a:r>
            <a:r>
              <a:rPr lang="en-US" sz="2000" dirty="0">
                <a:solidFill>
                  <a:srgbClr val="C00000"/>
                </a:solidFill>
              </a:rPr>
              <a:t>problem: </a:t>
            </a:r>
            <a:r>
              <a:rPr lang="en-US" sz="2000" b="1" i="1" dirty="0">
                <a:solidFill>
                  <a:srgbClr val="C00000"/>
                </a:solidFill>
              </a:rPr>
              <a:t>Who</a:t>
            </a:r>
            <a:r>
              <a:rPr lang="en-US" sz="2000" dirty="0">
                <a:solidFill>
                  <a:srgbClr val="C00000"/>
                </a:solidFill>
              </a:rPr>
              <a:t> is observer? </a:t>
            </a:r>
            <a:r>
              <a:rPr lang="en-US" sz="2000" b="1" i="1" dirty="0">
                <a:solidFill>
                  <a:srgbClr val="C00000"/>
                </a:solidFill>
              </a:rPr>
              <a:t>When</a:t>
            </a:r>
            <a:r>
              <a:rPr lang="en-US" sz="2000" dirty="0">
                <a:solidFill>
                  <a:srgbClr val="C00000"/>
                </a:solidFill>
              </a:rPr>
              <a:t> does the wave function collapse? </a:t>
            </a:r>
          </a:p>
          <a:p>
            <a:r>
              <a:rPr lang="en-US" sz="2000" dirty="0">
                <a:solidFill>
                  <a:srgbClr val="C00000"/>
                </a:solidFill>
              </a:rPr>
              <a:t>Is it the cat? The Experimenter? The press reporter? Or you when you hear the news?</a:t>
            </a:r>
          </a:p>
          <a:p>
            <a:r>
              <a:rPr lang="en-US" sz="2000" dirty="0">
                <a:solidFill>
                  <a:srgbClr val="CC00FF"/>
                </a:solidFill>
              </a:rPr>
              <a:t>Does it require consciousness?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8C8672-4151-F685-940F-5DA8474715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731" y="3321381"/>
            <a:ext cx="1569775" cy="222011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28F486-9E37-71D9-9F9B-248F2DD523C4}"/>
              </a:ext>
            </a:extLst>
          </p:cNvPr>
          <p:cNvSpPr txBox="1"/>
          <p:nvPr/>
        </p:nvSpPr>
        <p:spPr>
          <a:xfrm>
            <a:off x="10233614" y="5210245"/>
            <a:ext cx="1615892" cy="36933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Eugene Wigner</a:t>
            </a:r>
          </a:p>
        </p:txBody>
      </p:sp>
    </p:spTree>
    <p:extLst>
      <p:ext uri="{BB962C8B-B14F-4D97-AF65-F5344CB8AC3E}">
        <p14:creationId xmlns:p14="http://schemas.microsoft.com/office/powerpoint/2010/main" val="282978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John Archibald Wheeler: The Participatory Universe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49" y="866505"/>
            <a:ext cx="4851699" cy="271579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Inventor of terms: </a:t>
            </a:r>
          </a:p>
          <a:p>
            <a:pPr lvl="1"/>
            <a:r>
              <a:rPr lang="en-US" sz="2300" dirty="0"/>
              <a:t>“black hole”, “worm hole”, “quantum foam”</a:t>
            </a:r>
          </a:p>
          <a:p>
            <a:r>
              <a:rPr lang="en-US" dirty="0"/>
              <a:t>Famous book on gravitation</a:t>
            </a:r>
          </a:p>
          <a:p>
            <a:r>
              <a:rPr lang="en-US" dirty="0"/>
              <a:t>Proposed a one-electron universe</a:t>
            </a:r>
          </a:p>
          <a:p>
            <a:r>
              <a:rPr lang="en-US" dirty="0"/>
              <a:t>PhD supervisor</a:t>
            </a:r>
          </a:p>
          <a:p>
            <a:pPr lvl="1"/>
            <a:r>
              <a:rPr lang="en-US" dirty="0"/>
              <a:t>Richard Feynman</a:t>
            </a:r>
          </a:p>
          <a:p>
            <a:pPr lvl="1"/>
            <a:r>
              <a:rPr lang="en-US" dirty="0"/>
              <a:t>Hugh Everett III</a:t>
            </a:r>
          </a:p>
          <a:p>
            <a:r>
              <a:rPr lang="en-US" dirty="0"/>
              <a:t>Participatory universe: “it from bit”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468" y="832347"/>
            <a:ext cx="7053595" cy="496602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892A8-84AF-B809-8D5C-03F714E8411B}"/>
              </a:ext>
            </a:extLst>
          </p:cNvPr>
          <p:cNvSpPr txBox="1"/>
          <p:nvPr/>
        </p:nvSpPr>
        <p:spPr>
          <a:xfrm>
            <a:off x="6486861" y="5336707"/>
            <a:ext cx="3667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>
                <a:solidFill>
                  <a:schemeClr val="bg1"/>
                </a:solidFill>
              </a:rPr>
              <a:t>John Wheeler: 1911 – 2008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B475B-45A4-8729-4056-5D43EEDAF7B8}"/>
              </a:ext>
            </a:extLst>
          </p:cNvPr>
          <p:cNvSpPr txBox="1"/>
          <p:nvPr/>
        </p:nvSpPr>
        <p:spPr>
          <a:xfrm>
            <a:off x="1407195" y="6072597"/>
            <a:ext cx="95656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John Wheeler</a:t>
            </a:r>
            <a:r>
              <a:rPr lang="en-US" sz="2000" i="1" dirty="0">
                <a:solidFill>
                  <a:schemeClr val="accent1"/>
                </a:solidFill>
              </a:rPr>
              <a:t>: </a:t>
            </a:r>
            <a:r>
              <a:rPr lang="en-US" sz="2000" i="1" dirty="0">
                <a:solidFill>
                  <a:srgbClr val="7030A0"/>
                </a:solidFill>
              </a:rPr>
              <a:t>“The real reason universities have students is to educate the professors”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97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Wheeler: 20 Questions Analogy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153" y="1251526"/>
            <a:ext cx="3318888" cy="3318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2265" y="821635"/>
            <a:ext cx="2168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The “20-Q” game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435" y="771551"/>
            <a:ext cx="7261412" cy="135421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u="sng" dirty="0"/>
              <a:t>A Word Game: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At a party one guest has to guess a word that is agreed upon by the others asking questions to be answered with “yes”/”no”.</a:t>
            </a:r>
          </a:p>
          <a:p>
            <a:r>
              <a:rPr lang="en-US" sz="2000" dirty="0">
                <a:solidFill>
                  <a:srgbClr val="7030A0"/>
                </a:solidFill>
                <a:sym typeface="Wingdings"/>
              </a:rPr>
              <a:t> The pre-existing word is guessed.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435" y="2292079"/>
            <a:ext cx="7261412" cy="22775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u="sng" dirty="0"/>
              <a:t>Alternative game: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No word is agreed at beginning. Each person in turn answers yes/no consistently with all previous “yes”/”no” answers.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Gets more and more difficult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Finally the person guessing says: “Is it a cloud?” Answer: “</a:t>
            </a:r>
            <a:r>
              <a:rPr lang="en-US" sz="2000" dirty="0">
                <a:solidFill>
                  <a:schemeClr val="accent1"/>
                </a:solidFill>
                <a:sym typeface="Wingdings"/>
              </a:rPr>
              <a:t>Yes!”</a:t>
            </a:r>
          </a:p>
          <a:p>
            <a:r>
              <a:rPr lang="en-US" sz="2000" dirty="0">
                <a:solidFill>
                  <a:srgbClr val="7030A0"/>
                </a:solidFill>
                <a:sym typeface="Wingdings"/>
              </a:rPr>
              <a:t> There was no pre-existing word. The final word</a:t>
            </a:r>
          </a:p>
          <a:p>
            <a:r>
              <a:rPr lang="en-US" sz="2000" dirty="0">
                <a:solidFill>
                  <a:srgbClr val="7030A0"/>
                </a:solidFill>
                <a:sym typeface="Wingdings"/>
              </a:rPr>
              <a:t>     was </a:t>
            </a:r>
            <a:r>
              <a:rPr lang="en-US" sz="2000" b="1" i="1" dirty="0">
                <a:solidFill>
                  <a:srgbClr val="7030A0"/>
                </a:solidFill>
                <a:sym typeface="Wingdings"/>
              </a:rPr>
              <a:t>brought into being </a:t>
            </a:r>
            <a:r>
              <a:rPr lang="en-US" sz="2000" dirty="0">
                <a:solidFill>
                  <a:srgbClr val="7030A0"/>
                </a:solidFill>
                <a:sym typeface="Wingdings"/>
              </a:rPr>
              <a:t>by the questions asked.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4435" y="4710932"/>
            <a:ext cx="10865606" cy="10464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ym typeface="Wingdings"/>
              </a:rPr>
              <a:t>Analogy: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accent1"/>
                </a:solidFill>
                <a:sym typeface="Wingdings"/>
              </a:rPr>
              <a:t>Nature gives consistent answers on quantum questions asked by the “collapse of the wave function”</a:t>
            </a:r>
          </a:p>
          <a:p>
            <a:r>
              <a:rPr lang="en-US" sz="2000" dirty="0">
                <a:solidFill>
                  <a:srgbClr val="7030A0"/>
                </a:solidFill>
                <a:sym typeface="Wingdings"/>
              </a:rPr>
              <a:t> The observer </a:t>
            </a:r>
            <a:r>
              <a:rPr lang="en-US" sz="2000" b="1" i="1" dirty="0">
                <a:solidFill>
                  <a:srgbClr val="7030A0"/>
                </a:solidFill>
                <a:sym typeface="Wingdings"/>
              </a:rPr>
              <a:t>creates reality </a:t>
            </a:r>
            <a:r>
              <a:rPr lang="en-US" sz="2000" dirty="0">
                <a:solidFill>
                  <a:srgbClr val="7030A0"/>
                </a:solidFill>
                <a:sym typeface="Wingdings"/>
              </a:rPr>
              <a:t>by making an observation.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2675" y="5855289"/>
            <a:ext cx="8143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“No phenomenon is a real phenomenon until it is an observed phenomenon.”</a:t>
            </a:r>
          </a:p>
          <a:p>
            <a:r>
              <a:rPr lang="en-US" sz="2000" dirty="0"/>
              <a:t>- John Archibald Wheeler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57083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“It from Bit” and “Participatory Universe”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6" y="702588"/>
            <a:ext cx="6830012" cy="3214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50" y="775648"/>
            <a:ext cx="2138909" cy="2226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34" y="3171826"/>
            <a:ext cx="4464472" cy="33483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66335" y="4162076"/>
            <a:ext cx="77938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000" b="1" dirty="0">
                <a:ln/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6277" y="4407718"/>
            <a:ext cx="47181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Build a gravitational wave detector</a:t>
            </a:r>
          </a:p>
          <a:p>
            <a:r>
              <a:rPr lang="en-US" sz="2200" dirty="0">
                <a:solidFill>
                  <a:schemeClr val="accent1"/>
                </a:solidFill>
              </a:rPr>
              <a:t>and look back directly at the big bang</a:t>
            </a:r>
            <a:r>
              <a:rPr lang="mr-IN" sz="2200" dirty="0">
                <a:solidFill>
                  <a:schemeClr val="accent1"/>
                </a:solidFill>
              </a:rPr>
              <a:t>…</a:t>
            </a:r>
            <a:r>
              <a:rPr lang="en-US" sz="22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8D859-46A5-7E39-F1FB-EE5307D095B2}"/>
              </a:ext>
            </a:extLst>
          </p:cNvPr>
          <p:cNvSpPr txBox="1"/>
          <p:nvPr/>
        </p:nvSpPr>
        <p:spPr>
          <a:xfrm>
            <a:off x="719535" y="5353413"/>
            <a:ext cx="6326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The universe does not exist </a:t>
            </a:r>
          </a:p>
          <a:p>
            <a:r>
              <a:rPr lang="en-US" sz="2000" i="1" dirty="0">
                <a:solidFill>
                  <a:srgbClr val="C00000"/>
                </a:solidFill>
              </a:rPr>
              <a:t>“out there independent of all acts of observation.”</a:t>
            </a:r>
          </a:p>
          <a:p>
            <a:r>
              <a:rPr lang="en-US" sz="2000" dirty="0"/>
              <a:t>- John Archibald Wheeler</a:t>
            </a:r>
          </a:p>
        </p:txBody>
      </p:sp>
    </p:spTree>
    <p:extLst>
      <p:ext uri="{BB962C8B-B14F-4D97-AF65-F5344CB8AC3E}">
        <p14:creationId xmlns:p14="http://schemas.microsoft.com/office/powerpoint/2010/main" val="202577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Quantum Mechanics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12873" y="672353"/>
            <a:ext cx="2929037" cy="2564222"/>
            <a:chOff x="227721" y="570042"/>
            <a:chExt cx="2573251" cy="2395492"/>
          </a:xfrm>
        </p:grpSpPr>
        <p:pic>
          <p:nvPicPr>
            <p:cNvPr id="3" name="Picture 2" descr="IsaacNewton-1689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721" y="717258"/>
              <a:ext cx="1636939" cy="2248276"/>
            </a:xfrm>
            <a:prstGeom prst="rect">
              <a:avLst/>
            </a:prstGeom>
            <a:ln w="12700">
              <a:solidFill>
                <a:srgbClr val="0070C0"/>
              </a:solidFill>
            </a:ln>
          </p:spPr>
        </p:pic>
        <p:sp>
          <p:nvSpPr>
            <p:cNvPr id="21" name="Oval Callout 20"/>
            <p:cNvSpPr/>
            <p:nvPr/>
          </p:nvSpPr>
          <p:spPr>
            <a:xfrm>
              <a:off x="1183441" y="570042"/>
              <a:ext cx="1585817" cy="575261"/>
            </a:xfrm>
            <a:prstGeom prst="wedgeEllipseCallout">
              <a:avLst>
                <a:gd name="adj1" fmla="val -45208"/>
                <a:gd name="adj2" fmla="val 132644"/>
              </a:avLst>
            </a:prstGeom>
            <a:solidFill>
              <a:srgbClr val="FFFCC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TextBox 3"/>
            <p:cNvSpPr txBox="1"/>
            <p:nvPr/>
          </p:nvSpPr>
          <p:spPr>
            <a:xfrm>
              <a:off x="1179810" y="576477"/>
              <a:ext cx="1621162" cy="603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Light is a stream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of </a:t>
              </a:r>
              <a:r>
                <a:rPr lang="en-US" i="1" dirty="0">
                  <a:solidFill>
                    <a:srgbClr val="000090"/>
                  </a:solidFill>
                </a:rPr>
                <a:t>particles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6256" y="2585846"/>
              <a:ext cx="1151474" cy="316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Isaac Newton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865590" y="993345"/>
            <a:ext cx="2771529" cy="2657081"/>
            <a:chOff x="2091095" y="1576740"/>
            <a:chExt cx="2277045" cy="2132756"/>
          </a:xfrm>
        </p:grpSpPr>
        <p:pic>
          <p:nvPicPr>
            <p:cNvPr id="8" name="Picture 7" descr="Max_Planck_193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1095" y="1855094"/>
              <a:ext cx="1493225" cy="1854402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sp>
          <p:nvSpPr>
            <p:cNvPr id="29" name="Oval Callout 28"/>
            <p:cNvSpPr/>
            <p:nvPr/>
          </p:nvSpPr>
          <p:spPr>
            <a:xfrm>
              <a:off x="2881928" y="1576740"/>
              <a:ext cx="1327247" cy="580401"/>
            </a:xfrm>
            <a:prstGeom prst="wedgeEllipseCallout">
              <a:avLst>
                <a:gd name="adj1" fmla="val -45484"/>
                <a:gd name="adj2" fmla="val 158969"/>
              </a:avLst>
            </a:prstGeom>
            <a:solidFill>
              <a:srgbClr val="FFFCC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2715950" y="1633539"/>
              <a:ext cx="16521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Light is</a:t>
              </a:r>
              <a:r>
                <a:rPr lang="en-US" i="1" dirty="0">
                  <a:solidFill>
                    <a:srgbClr val="000090"/>
                  </a:solidFill>
                </a:rPr>
                <a:t> emitted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in quanta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07171" y="3401396"/>
              <a:ext cx="925905" cy="271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Max Planck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62802" y="3394161"/>
            <a:ext cx="2627498" cy="3189886"/>
            <a:chOff x="-264019" y="3879560"/>
            <a:chExt cx="2080575" cy="2704485"/>
          </a:xfrm>
        </p:grpSpPr>
        <p:pic>
          <p:nvPicPr>
            <p:cNvPr id="10" name="Picture 9" descr="EisteinYoun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638" y="4547112"/>
              <a:ext cx="1440918" cy="2036933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sp>
          <p:nvSpPr>
            <p:cNvPr id="24" name="Oval Callout 23"/>
            <p:cNvSpPr/>
            <p:nvPr/>
          </p:nvSpPr>
          <p:spPr>
            <a:xfrm>
              <a:off x="-264019" y="3879560"/>
              <a:ext cx="1328434" cy="714151"/>
            </a:xfrm>
            <a:prstGeom prst="wedgeEllipseCallout">
              <a:avLst>
                <a:gd name="adj1" fmla="val 35308"/>
                <a:gd name="adj2" fmla="val 177290"/>
              </a:avLst>
            </a:prstGeom>
            <a:solidFill>
              <a:srgbClr val="FFFCC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-199594" y="3968152"/>
              <a:ext cx="1427317" cy="547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90"/>
                  </a:solidFill>
                </a:rPr>
                <a:t>The </a:t>
              </a:r>
              <a:r>
                <a:rPr lang="en-US" i="1" dirty="0">
                  <a:solidFill>
                    <a:srgbClr val="000090"/>
                  </a:solidFill>
                </a:rPr>
                <a:t>nature</a:t>
              </a:r>
              <a:r>
                <a:rPr lang="en-US" dirty="0">
                  <a:solidFill>
                    <a:srgbClr val="000090"/>
                  </a:solidFill>
                </a:rPr>
                <a:t> of light is quanta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1840" y="6252840"/>
              <a:ext cx="1111326" cy="287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Albert Einstein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533694" y="3614375"/>
            <a:ext cx="2787297" cy="2975525"/>
            <a:chOff x="1988790" y="4224724"/>
            <a:chExt cx="2245307" cy="2365176"/>
          </a:xfrm>
        </p:grpSpPr>
        <p:pic>
          <p:nvPicPr>
            <p:cNvPr id="11" name="Picture 10" descr="Arthur_Compto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88790" y="4653607"/>
              <a:ext cx="1369096" cy="1936293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sp>
          <p:nvSpPr>
            <p:cNvPr id="25" name="Oval Callout 24"/>
            <p:cNvSpPr/>
            <p:nvPr/>
          </p:nvSpPr>
          <p:spPr>
            <a:xfrm>
              <a:off x="2617366" y="4224724"/>
              <a:ext cx="1511520" cy="596515"/>
            </a:xfrm>
            <a:prstGeom prst="wedgeEllipseCallout">
              <a:avLst>
                <a:gd name="adj1" fmla="val -19652"/>
                <a:gd name="adj2" fmla="val 172422"/>
              </a:avLst>
            </a:prstGeom>
            <a:solidFill>
              <a:srgbClr val="FFFCC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TextBox 29"/>
            <p:cNvSpPr txBox="1"/>
            <p:nvPr/>
          </p:nvSpPr>
          <p:spPr>
            <a:xfrm>
              <a:off x="2536960" y="4265824"/>
              <a:ext cx="16971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Yes, because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photons collide!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010877" y="6291620"/>
              <a:ext cx="1248066" cy="26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Arthur Compton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108475" y="3548901"/>
            <a:ext cx="2810292" cy="3049337"/>
            <a:chOff x="6969881" y="3548900"/>
            <a:chExt cx="2810292" cy="3049337"/>
          </a:xfrm>
        </p:grpSpPr>
        <p:pic>
          <p:nvPicPr>
            <p:cNvPr id="15" name="Picture 14" descr="Niels_Bohr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69881" y="4057681"/>
              <a:ext cx="1790458" cy="2532219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sp>
          <p:nvSpPr>
            <p:cNvPr id="31" name="Oval Callout 30"/>
            <p:cNvSpPr/>
            <p:nvPr/>
          </p:nvSpPr>
          <p:spPr>
            <a:xfrm>
              <a:off x="7816035" y="3548900"/>
              <a:ext cx="1964138" cy="805982"/>
            </a:xfrm>
            <a:prstGeom prst="wedgeEllipseCallout">
              <a:avLst>
                <a:gd name="adj1" fmla="val -26505"/>
                <a:gd name="adj2" fmla="val 202737"/>
              </a:avLst>
            </a:prstGeom>
            <a:solidFill>
              <a:srgbClr val="FFFCC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46388" y="3575354"/>
              <a:ext cx="18789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Particles are </a:t>
              </a:r>
              <a:r>
                <a:rPr lang="en-US" i="1" dirty="0">
                  <a:solidFill>
                    <a:srgbClr val="000090"/>
                  </a:solidFill>
                </a:rPr>
                <a:t>probability waves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84221" y="6259683"/>
              <a:ext cx="10391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solidFill>
                    <a:schemeClr val="bg1"/>
                  </a:solidFill>
                </a:rPr>
                <a:t>Niels</a:t>
              </a:r>
              <a:r>
                <a:rPr lang="en-US" sz="1600" dirty="0">
                  <a:solidFill>
                    <a:schemeClr val="bg1"/>
                  </a:solidFill>
                </a:rPr>
                <a:t> Bohr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697931" y="435595"/>
            <a:ext cx="3361427" cy="2850827"/>
            <a:chOff x="3657933" y="432512"/>
            <a:chExt cx="2793970" cy="2281056"/>
          </a:xfrm>
        </p:grpSpPr>
        <p:pic>
          <p:nvPicPr>
            <p:cNvPr id="5" name="Picture 4" descr="Christiaan_Huygens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77956" y="731261"/>
              <a:ext cx="1422307" cy="1982307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sp>
          <p:nvSpPr>
            <p:cNvPr id="22" name="Oval Callout 21"/>
            <p:cNvSpPr/>
            <p:nvPr/>
          </p:nvSpPr>
          <p:spPr>
            <a:xfrm>
              <a:off x="3657933" y="442538"/>
              <a:ext cx="1749347" cy="770139"/>
            </a:xfrm>
            <a:prstGeom prst="wedgeEllipseCallout">
              <a:avLst>
                <a:gd name="adj1" fmla="val 53092"/>
                <a:gd name="adj2" fmla="val 49217"/>
              </a:avLst>
            </a:prstGeom>
            <a:solidFill>
              <a:srgbClr val="FFFCC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87938" y="432512"/>
              <a:ext cx="1790080" cy="738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No, similar to 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sound light consists 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of </a:t>
              </a:r>
              <a:r>
                <a:rPr lang="en-US" i="1" dirty="0">
                  <a:solidFill>
                    <a:srgbClr val="000090"/>
                  </a:solidFill>
                </a:rPr>
                <a:t>waves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77956" y="2429319"/>
              <a:ext cx="1473947" cy="270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solidFill>
                    <a:schemeClr val="bg1"/>
                  </a:solidFill>
                </a:rPr>
                <a:t>Christiaan</a:t>
              </a:r>
              <a:r>
                <a:rPr lang="en-US" sz="1600" dirty="0">
                  <a:solidFill>
                    <a:schemeClr val="bg1"/>
                  </a:solidFill>
                </a:rPr>
                <a:t> Huygens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283758" y="448125"/>
            <a:ext cx="2679901" cy="2816227"/>
            <a:chOff x="6646522" y="441570"/>
            <a:chExt cx="2303266" cy="2374986"/>
          </a:xfrm>
        </p:grpSpPr>
        <p:pic>
          <p:nvPicPr>
            <p:cNvPr id="7" name="Picture 6" descr="Thomas_Young_(scientist)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46522" y="770642"/>
              <a:ext cx="1606808" cy="2036245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sp>
          <p:nvSpPr>
            <p:cNvPr id="23" name="Oval Callout 22"/>
            <p:cNvSpPr/>
            <p:nvPr/>
          </p:nvSpPr>
          <p:spPr>
            <a:xfrm>
              <a:off x="7429429" y="441570"/>
              <a:ext cx="1520359" cy="620889"/>
            </a:xfrm>
            <a:prstGeom prst="wedgeEllipseCallout">
              <a:avLst>
                <a:gd name="adj1" fmla="val -32978"/>
                <a:gd name="adj2" fmla="val 136435"/>
              </a:avLst>
            </a:prstGeom>
            <a:solidFill>
              <a:srgbClr val="FFFCC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TextBox 27"/>
            <p:cNvSpPr txBox="1"/>
            <p:nvPr/>
          </p:nvSpPr>
          <p:spPr>
            <a:xfrm>
              <a:off x="7449926" y="471887"/>
              <a:ext cx="13939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Yes, because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it </a:t>
              </a:r>
              <a:r>
                <a:rPr lang="en-US" i="1" dirty="0">
                  <a:solidFill>
                    <a:srgbClr val="000090"/>
                  </a:solidFill>
                </a:rPr>
                <a:t>interferes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831104" y="2531046"/>
              <a:ext cx="1196849" cy="285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Thomas Young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43758" y="3309322"/>
            <a:ext cx="2926952" cy="3223433"/>
            <a:chOff x="4201637" y="3294307"/>
            <a:chExt cx="2730371" cy="2939673"/>
          </a:xfrm>
        </p:grpSpPr>
        <p:pic>
          <p:nvPicPr>
            <p:cNvPr id="13" name="Picture 12" descr="Broglie_Big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01637" y="4132526"/>
              <a:ext cx="1654688" cy="2101454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sp>
          <p:nvSpPr>
            <p:cNvPr id="26" name="Oval Callout 25"/>
            <p:cNvSpPr/>
            <p:nvPr/>
          </p:nvSpPr>
          <p:spPr>
            <a:xfrm>
              <a:off x="5163901" y="3294307"/>
              <a:ext cx="1768107" cy="947179"/>
            </a:xfrm>
            <a:prstGeom prst="wedgeEllipseCallout">
              <a:avLst>
                <a:gd name="adj1" fmla="val -40971"/>
                <a:gd name="adj2" fmla="val 108669"/>
              </a:avLst>
            </a:prstGeom>
            <a:solidFill>
              <a:srgbClr val="FFFCC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TextBox 38"/>
            <p:cNvSpPr txBox="1"/>
            <p:nvPr/>
          </p:nvSpPr>
          <p:spPr>
            <a:xfrm>
              <a:off x="4366967" y="5924497"/>
              <a:ext cx="1398384" cy="308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Louis de Broglie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11278" y="3381792"/>
              <a:ext cx="16341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Particles have a</a:t>
              </a:r>
            </a:p>
            <a:p>
              <a:pPr algn="ctr"/>
              <a:r>
                <a:rPr lang="en-US" i="1" dirty="0">
                  <a:solidFill>
                    <a:srgbClr val="000090"/>
                  </a:solidFill>
                </a:rPr>
                <a:t>wave nature</a:t>
              </a:r>
              <a:r>
                <a:rPr lang="en-US" dirty="0">
                  <a:solidFill>
                    <a:srgbClr val="000090"/>
                  </a:solidFill>
                </a:rPr>
                <a:t>:</a:t>
              </a:r>
              <a:r>
                <a:rPr lang="en-US" dirty="0">
                  <a:solidFill>
                    <a:srgbClr val="000090"/>
                  </a:solidFill>
                  <a:latin typeface="Symbol"/>
                </a:rPr>
                <a:t> </a:t>
              </a:r>
            </a:p>
            <a:p>
              <a:pPr algn="ctr"/>
              <a:r>
                <a:rPr lang="en-US" dirty="0" err="1">
                  <a:solidFill>
                    <a:srgbClr val="000090"/>
                  </a:solidFill>
                  <a:latin typeface="Symbol"/>
                </a:rPr>
                <a:t>l</a:t>
              </a:r>
              <a:r>
                <a:rPr lang="en-US" dirty="0">
                  <a:solidFill>
                    <a:srgbClr val="000090"/>
                  </a:solidFill>
                  <a:latin typeface="Symbol"/>
                </a:rPr>
                <a:t> </a:t>
              </a:r>
              <a:r>
                <a:rPr lang="en-US" dirty="0">
                  <a:solidFill>
                    <a:srgbClr val="000090"/>
                  </a:solidFill>
                </a:rPr>
                <a:t>= </a:t>
              </a:r>
              <a:r>
                <a:rPr lang="en-US" dirty="0" err="1">
                  <a:solidFill>
                    <a:srgbClr val="000090"/>
                  </a:solidFill>
                </a:rPr>
                <a:t>h/p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751720" y="2747280"/>
            <a:ext cx="4586897" cy="1077218"/>
          </a:xfrm>
          <a:prstGeom prst="rect">
            <a:avLst/>
          </a:prstGeom>
          <a:solidFill>
            <a:schemeClr val="bg1"/>
          </a:solidFill>
          <a:ln w="508000">
            <a:solidFill>
              <a:schemeClr val="bg1"/>
            </a:solidFill>
          </a:ln>
          <a:effectLst>
            <a:glow rad="127000">
              <a:srgbClr val="FFFF00"/>
            </a:glow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“Particle” and “Wave” are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complementary aspects.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677776" y="148624"/>
            <a:ext cx="30168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1582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Next Lecture: Einstein’s Objection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43019" y="2154405"/>
            <a:ext cx="9744271" cy="4760743"/>
            <a:chOff x="1104459" y="1931517"/>
            <a:chExt cx="6297022" cy="2958863"/>
          </a:xfrm>
        </p:grpSpPr>
        <p:pic>
          <p:nvPicPr>
            <p:cNvPr id="5" name="Picture 4" descr="EPR_AliceBob.pdf"/>
            <p:cNvPicPr>
              <a:picLocks noChangeAspect="1"/>
            </p:cNvPicPr>
            <p:nvPr/>
          </p:nvPicPr>
          <p:blipFill rotWithShape="1">
            <a:blip r:embed="rId2"/>
            <a:srcRect t="20437" b="13069"/>
            <a:stretch/>
          </p:blipFill>
          <p:spPr>
            <a:xfrm>
              <a:off x="1104459" y="1931517"/>
              <a:ext cx="6297022" cy="295886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670682" y="2301271"/>
              <a:ext cx="5216619" cy="2267178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einstein_podolsky_ros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802" y="273739"/>
            <a:ext cx="4937008" cy="23132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72070" y="1205635"/>
            <a:ext cx="262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The EPR paradox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28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Uncertainty Relation</a:t>
            </a:r>
          </a:p>
        </p:txBody>
      </p:sp>
      <p:pic>
        <p:nvPicPr>
          <p:cNvPr id="6" name="Picture 5" descr="Heisenber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08" y="1904231"/>
            <a:ext cx="2262580" cy="358892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8" name="Picture 7" descr="Schroding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1657" y="1966163"/>
            <a:ext cx="2475348" cy="331747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27052" y="878352"/>
            <a:ext cx="86157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It is  </a:t>
            </a:r>
            <a:r>
              <a:rPr lang="en-US" sz="2200" b="1" i="1" dirty="0">
                <a:solidFill>
                  <a:schemeClr val="accent1"/>
                </a:solidFill>
              </a:rPr>
              <a:t>not</a:t>
            </a:r>
            <a:r>
              <a:rPr lang="en-US" sz="2200" dirty="0">
                <a:solidFill>
                  <a:schemeClr val="accent1"/>
                </a:solidFill>
              </a:rPr>
              <a:t> possible to determine </a:t>
            </a:r>
            <a:r>
              <a:rPr lang="en-US" sz="2200" b="1" i="1" dirty="0">
                <a:solidFill>
                  <a:schemeClr val="accent1"/>
                </a:solidFill>
              </a:rPr>
              <a:t>position</a:t>
            </a:r>
            <a:r>
              <a:rPr lang="en-US" sz="2200" dirty="0">
                <a:solidFill>
                  <a:schemeClr val="accent1"/>
                </a:solidFill>
              </a:rPr>
              <a:t> and </a:t>
            </a:r>
            <a:r>
              <a:rPr lang="en-US" sz="2200" b="1" i="1" dirty="0">
                <a:solidFill>
                  <a:schemeClr val="accent1"/>
                </a:solidFill>
              </a:rPr>
              <a:t>momentum</a:t>
            </a:r>
            <a:r>
              <a:rPr lang="en-US" sz="2200" dirty="0">
                <a:solidFill>
                  <a:schemeClr val="accent1"/>
                </a:solidFill>
              </a:rPr>
              <a:t> at the same time: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2587" y="6204006"/>
            <a:ext cx="9398086" cy="43088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</a:rPr>
              <a:t>A particle </a:t>
            </a:r>
            <a:r>
              <a:rPr lang="en-US" sz="2200" b="1" i="1" dirty="0">
                <a:solidFill>
                  <a:srgbClr val="7030A0"/>
                </a:solidFill>
              </a:rPr>
              <a:t>does not have </a:t>
            </a:r>
            <a:r>
              <a:rPr lang="en-US" sz="2200" dirty="0">
                <a:solidFill>
                  <a:srgbClr val="7030A0"/>
                </a:solidFill>
              </a:rPr>
              <a:t>well defined position and momentum at the same time.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4818" y="5047822"/>
            <a:ext cx="2010359" cy="36933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Werner Heisenberg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82405" y="4849157"/>
            <a:ext cx="1893852" cy="36933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Erwin Schrödinger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16119" y="1981153"/>
            <a:ext cx="5453119" cy="3459743"/>
            <a:chOff x="591667" y="968192"/>
            <a:chExt cx="5863254" cy="362423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907" y="968192"/>
              <a:ext cx="5242014" cy="3624238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793375" y="1335503"/>
              <a:ext cx="13447" cy="2859979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flipH="1">
              <a:off x="591667" y="2501153"/>
              <a:ext cx="605121" cy="4288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Symbol" charset="2"/>
                  <a:ea typeface="Symbol" charset="2"/>
                  <a:cs typeface="Symbol" charset="2"/>
                </a:rPr>
                <a:t>D</a:t>
              </a:r>
              <a:r>
                <a:rPr lang="en-US" dirty="0" err="1"/>
                <a:t>p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246687" y="483769"/>
                <a:ext cx="2156424" cy="13011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Δ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Δ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𝑝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≥</m:t>
                      </m:r>
                      <m:f>
                        <m:fPr>
                          <m:ctrlPr>
                            <a:rPr lang="mr-IN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ℏ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687" y="483769"/>
                <a:ext cx="2156424" cy="13011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68459" y="5289345"/>
                <a:ext cx="1688026" cy="736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𝑝</m:t>
                      </m:r>
                      <m: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charset="0"/>
                            </a:rPr>
                            <m:t>h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charset="0"/>
                            </a:rPr>
                            <m:t>𝜆</m:t>
                          </m:r>
                        </m:den>
                      </m:f>
                      <m:r>
                        <a:rPr lang="en-US" sz="2200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mr-IN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charset="0"/>
                            </a:rPr>
                            <m:t>h𝑓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459" y="5289345"/>
                <a:ext cx="1688026" cy="7360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677776" y="148624"/>
            <a:ext cx="30168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0641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0172" y="4259242"/>
                <a:ext cx="10569501" cy="2123658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i="1" u="sng" dirty="0">
                    <a:solidFill>
                      <a:schemeClr val="accent1"/>
                    </a:solidFill>
                  </a:rPr>
                  <a:t>Copenhagen Interpretation (Niels Bohr, Max Born):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accent1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200" b="1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𝑷𝒓𝒐𝒃</m:t>
                    </m:r>
                    <m:d>
                      <m:dPr>
                        <m:ctrlPr>
                          <a:rPr lang="is-IS" sz="2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𝒙</m:t>
                        </m:r>
                        <m:r>
                          <a:rPr lang="en-US" sz="2200" b="1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2200" b="1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𝒕</m:t>
                        </m:r>
                      </m:e>
                    </m:d>
                    <m:r>
                      <a:rPr lang="en-US" sz="2200" b="1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hr-HR" sz="22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𝝍</m:t>
                            </m:r>
                            <m:d>
                              <m:dPr>
                                <m:ctrlPr>
                                  <a:rPr lang="is-IS" sz="22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  <m:r>
                                  <a:rPr lang="en-US" sz="2200" b="1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2200" b="1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𝒕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200" b="1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200" b="1" i="1" dirty="0">
                  <a:solidFill>
                    <a:schemeClr val="accent1"/>
                  </a:solidFill>
                </a:endParaRPr>
              </a:p>
              <a:p>
                <a:endParaRPr lang="en-US" sz="1000" dirty="0"/>
              </a:p>
              <a:p>
                <a:r>
                  <a:rPr lang="en-US" sz="2000" dirty="0">
                    <a:solidFill>
                      <a:srgbClr val="7030A0"/>
                    </a:solidFill>
                  </a:rPr>
                  <a:t>One can observe wave </a:t>
                </a:r>
                <a:r>
                  <a:rPr lang="en-US" sz="2000" b="1" i="1" dirty="0">
                    <a:solidFill>
                      <a:srgbClr val="7030A0"/>
                    </a:solidFill>
                  </a:rPr>
                  <a:t>or</a:t>
                </a:r>
                <a:r>
                  <a:rPr lang="en-US" sz="2000" dirty="0">
                    <a:solidFill>
                      <a:srgbClr val="7030A0"/>
                    </a:solidFill>
                  </a:rPr>
                  <a:t> particle characteristics of quantum objects, </a:t>
                </a:r>
                <a:r>
                  <a:rPr lang="en-US" sz="2000" b="1" i="1" dirty="0">
                    <a:solidFill>
                      <a:srgbClr val="7030A0"/>
                    </a:solidFill>
                  </a:rPr>
                  <a:t>never both </a:t>
                </a:r>
                <a:r>
                  <a:rPr lang="en-US" sz="2000" dirty="0">
                    <a:solidFill>
                      <a:srgbClr val="7030A0"/>
                    </a:solidFill>
                  </a:rPr>
                  <a:t>at the same time.</a:t>
                </a:r>
              </a:p>
              <a:p>
                <a:endParaRPr lang="en-US" sz="1000" dirty="0">
                  <a:solidFill>
                    <a:srgbClr val="7030A0"/>
                  </a:solidFill>
                </a:endParaRPr>
              </a:p>
              <a:p>
                <a:r>
                  <a:rPr lang="en-US" sz="2000" dirty="0">
                    <a:solidFill>
                      <a:srgbClr val="7030A0"/>
                    </a:solidFill>
                  </a:rPr>
                  <a:t>Particle and Wave aspects of a physical object are </a:t>
                </a:r>
                <a:r>
                  <a:rPr lang="en-US" sz="2000" b="1" i="1" dirty="0">
                    <a:solidFill>
                      <a:srgbClr val="7030A0"/>
                    </a:solidFill>
                  </a:rPr>
                  <a:t>complementary</a:t>
                </a:r>
              </a:p>
              <a:p>
                <a:endParaRPr lang="en-US" sz="1000" dirty="0">
                  <a:solidFill>
                    <a:srgbClr val="7030A0"/>
                  </a:solidFill>
                </a:endParaRPr>
              </a:p>
              <a:p>
                <a:r>
                  <a:rPr lang="en-US" sz="2000" dirty="0">
                    <a:solidFill>
                      <a:srgbClr val="7030A0"/>
                    </a:solidFill>
                  </a:rPr>
                  <a:t>Similarly one can never determine from a quantum object at the same time:</a:t>
                </a:r>
              </a:p>
              <a:p>
                <a:r>
                  <a:rPr lang="en-US" sz="2000" b="1" i="1" dirty="0">
                    <a:solidFill>
                      <a:srgbClr val="C00000"/>
                    </a:solidFill>
                  </a:rPr>
                  <a:t>energy and time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, </a:t>
                </a:r>
                <a:r>
                  <a:rPr lang="en-US" sz="2000" b="1" i="1" dirty="0">
                    <a:solidFill>
                      <a:schemeClr val="accent5">
                        <a:lumMod val="50000"/>
                      </a:schemeClr>
                    </a:solidFill>
                  </a:rPr>
                  <a:t>position and momentum </a:t>
                </a:r>
                <a:r>
                  <a:rPr lang="en-US" sz="2000" dirty="0">
                    <a:solidFill>
                      <a:srgbClr val="7030A0"/>
                    </a:solidFill>
                  </a:rPr>
                  <a:t>and more (</a:t>
                </a:r>
                <a:r>
                  <a:rPr lang="en-US" sz="2000" dirty="0" err="1">
                    <a:solidFill>
                      <a:srgbClr val="7030A0"/>
                    </a:solidFill>
                  </a:rPr>
                  <a:t>eg</a:t>
                </a:r>
                <a:r>
                  <a:rPr lang="en-US" sz="2000" dirty="0">
                    <a:solidFill>
                      <a:srgbClr val="7030A0"/>
                    </a:solidFill>
                  </a:rPr>
                  <a:t>. </a:t>
                </a:r>
                <a:r>
                  <a:rPr lang="en-US" sz="2000" b="1" i="1" dirty="0">
                    <a:solidFill>
                      <a:schemeClr val="accent4">
                        <a:lumMod val="50000"/>
                      </a:schemeClr>
                    </a:solidFill>
                  </a:rPr>
                  <a:t>spin components</a:t>
                </a:r>
                <a:r>
                  <a:rPr lang="en-US" sz="2000" dirty="0">
                    <a:solidFill>
                      <a:srgbClr val="7030A0"/>
                    </a:solidFill>
                  </a:rPr>
                  <a:t>).</a:t>
                </a:r>
                <a:endParaRPr lang="en-US" sz="2000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72" y="4259242"/>
                <a:ext cx="10569501" cy="2123658"/>
              </a:xfrm>
              <a:prstGeom prst="rect">
                <a:avLst/>
              </a:prstGeom>
              <a:blipFill rotWithShape="0">
                <a:blip r:embed="rId3"/>
                <a:stretch>
                  <a:fillRect l="-691" t="-19658" b="-3989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05257" y="848130"/>
            <a:ext cx="7178247" cy="76944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Subatomic matter is not just waves and it is not just particles.</a:t>
            </a:r>
          </a:p>
          <a:p>
            <a:r>
              <a:rPr lang="en-US" sz="2200" dirty="0">
                <a:solidFill>
                  <a:schemeClr val="accent1"/>
                </a:solidFill>
              </a:rPr>
              <a:t>It is nothing we know from macroscopic world.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Complementarity</a:t>
            </a:r>
          </a:p>
        </p:txBody>
      </p:sp>
      <p:pic>
        <p:nvPicPr>
          <p:cNvPr id="6" name="Picture 5" descr="Wave-particle-fun2.jpg"/>
          <p:cNvPicPr>
            <a:picLocks noChangeAspect="1"/>
          </p:cNvPicPr>
          <p:nvPr/>
        </p:nvPicPr>
        <p:blipFill rotWithShape="1">
          <a:blip r:embed="rId4"/>
          <a:srcRect t="34960"/>
          <a:stretch/>
        </p:blipFill>
        <p:spPr>
          <a:xfrm>
            <a:off x="3137644" y="2296389"/>
            <a:ext cx="3030778" cy="1115494"/>
          </a:xfrm>
          <a:prstGeom prst="rect">
            <a:avLst/>
          </a:prstGeom>
          <a:ln w="317500">
            <a:solidFill>
              <a:schemeClr val="bg1"/>
            </a:solidFill>
          </a:ln>
          <a:effectLst>
            <a:glow rad="317500">
              <a:schemeClr val="accent1"/>
            </a:glow>
          </a:effectLst>
        </p:spPr>
      </p:pic>
      <p:pic>
        <p:nvPicPr>
          <p:cNvPr id="8" name="Picture 7" descr="Niels_Boh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5485" y="282116"/>
            <a:ext cx="2544188" cy="3598209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751274" y="3204461"/>
            <a:ext cx="1295660" cy="646331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Niels</a:t>
            </a:r>
            <a:r>
              <a:rPr lang="en-US" dirty="0">
                <a:solidFill>
                  <a:schemeClr val="bg1"/>
                </a:solidFill>
              </a:rPr>
              <a:t> Bohr</a:t>
            </a:r>
          </a:p>
          <a:p>
            <a:r>
              <a:rPr lang="en-US" dirty="0">
                <a:solidFill>
                  <a:schemeClr val="bg1"/>
                </a:solidFill>
              </a:rPr>
              <a:t>1885 - 1962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77776" y="148624"/>
            <a:ext cx="30168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31549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Richard Feynman and the double slit experiment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57" y="85090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7657" y="6172947"/>
            <a:ext cx="103285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The double slit experiment demonstrates the fundamental aspect of the quantum world.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77776" y="148624"/>
            <a:ext cx="30168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58671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Case 1: Experiment with Bullets</a:t>
            </a:r>
          </a:p>
        </p:txBody>
      </p:sp>
      <p:pic>
        <p:nvPicPr>
          <p:cNvPr id="4" name="Picture 3" descr="FeynmanLecturesBullets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057" y="1380107"/>
            <a:ext cx="9144000" cy="40977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5221" y="761380"/>
            <a:ext cx="9395888" cy="76944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A gun fires bullets in random direction. Slits </a:t>
            </a:r>
            <a:r>
              <a:rPr lang="en-US" sz="2200" dirty="0"/>
              <a:t>1</a:t>
            </a:r>
            <a:r>
              <a:rPr lang="en-US" sz="2200" dirty="0">
                <a:solidFill>
                  <a:schemeClr val="accent1"/>
                </a:solidFill>
              </a:rPr>
              <a:t> and </a:t>
            </a:r>
            <a:r>
              <a:rPr lang="en-US" sz="2200" dirty="0"/>
              <a:t>2</a:t>
            </a:r>
            <a:r>
              <a:rPr lang="en-US" sz="2200" dirty="0">
                <a:solidFill>
                  <a:schemeClr val="accent1"/>
                </a:solidFill>
              </a:rPr>
              <a:t> are openings through which bullets can pass. A moveable detector “collects” bullets and </a:t>
            </a:r>
            <a:r>
              <a:rPr lang="en-US" sz="2200" dirty="0"/>
              <a:t>counts</a:t>
            </a:r>
            <a:r>
              <a:rPr lang="en-US" sz="2200" dirty="0">
                <a:solidFill>
                  <a:schemeClr val="accent1"/>
                </a:solidFill>
              </a:rPr>
              <a:t> them.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84339" y="5418309"/>
            <a:ext cx="5348644" cy="707886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</a:t>
            </a:r>
            <a:r>
              <a:rPr lang="en-US" sz="2000" baseline="-25000" dirty="0"/>
              <a:t>1</a:t>
            </a:r>
            <a:r>
              <a:rPr lang="en-US" sz="2000" dirty="0">
                <a:solidFill>
                  <a:srgbClr val="7030A0"/>
                </a:solidFill>
              </a:rPr>
              <a:t> is the </a:t>
            </a:r>
            <a:r>
              <a:rPr lang="en-US" sz="2000" dirty="0"/>
              <a:t>probability</a:t>
            </a:r>
            <a:r>
              <a:rPr lang="en-US" sz="2000" dirty="0">
                <a:solidFill>
                  <a:srgbClr val="7030A0"/>
                </a:solidFill>
              </a:rPr>
              <a:t> curve when only slit </a:t>
            </a:r>
            <a:r>
              <a:rPr lang="en-US" sz="2000" dirty="0"/>
              <a:t>1</a:t>
            </a:r>
            <a:r>
              <a:rPr lang="en-US" sz="2000" dirty="0">
                <a:solidFill>
                  <a:srgbClr val="7030A0"/>
                </a:solidFill>
              </a:rPr>
              <a:t> is open</a:t>
            </a:r>
          </a:p>
          <a:p>
            <a:r>
              <a:rPr lang="en-US" sz="2000" dirty="0"/>
              <a:t>P</a:t>
            </a:r>
            <a:r>
              <a:rPr lang="en-US" sz="2000" baseline="-25000" dirty="0"/>
              <a:t>2</a:t>
            </a:r>
            <a:r>
              <a:rPr lang="en-US" sz="2000" dirty="0">
                <a:solidFill>
                  <a:srgbClr val="7030A0"/>
                </a:solidFill>
              </a:rPr>
              <a:t> is the</a:t>
            </a:r>
            <a:r>
              <a:rPr lang="en-US" sz="2000" dirty="0"/>
              <a:t> probability </a:t>
            </a:r>
            <a:r>
              <a:rPr lang="en-US" sz="2000" dirty="0">
                <a:solidFill>
                  <a:srgbClr val="7030A0"/>
                </a:solidFill>
              </a:rPr>
              <a:t>curve when only slit </a:t>
            </a:r>
            <a:r>
              <a:rPr lang="en-US" sz="2000" dirty="0"/>
              <a:t>2</a:t>
            </a:r>
            <a:r>
              <a:rPr lang="en-US" sz="2000" dirty="0">
                <a:solidFill>
                  <a:srgbClr val="7030A0"/>
                </a:solidFill>
              </a:rPr>
              <a:t> is open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28971" y="6210822"/>
            <a:ext cx="4560416" cy="43088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When both slits are open: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/>
              <a:t>P</a:t>
            </a:r>
            <a:r>
              <a:rPr lang="en-US" sz="2200" baseline="-25000" dirty="0"/>
              <a:t>12</a:t>
            </a:r>
            <a:r>
              <a:rPr lang="en-US" sz="2200" dirty="0"/>
              <a:t> = P</a:t>
            </a:r>
            <a:r>
              <a:rPr lang="en-US" sz="2200" baseline="-25000" dirty="0"/>
              <a:t>1</a:t>
            </a:r>
            <a:r>
              <a:rPr lang="en-US" sz="2200" dirty="0"/>
              <a:t> + P</a:t>
            </a:r>
            <a:r>
              <a:rPr lang="en-US" sz="2200" baseline="-25000" dirty="0"/>
              <a:t>2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95235" y="6203630"/>
            <a:ext cx="4367799" cy="43088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</a:rPr>
              <a:t>We can just add up the probabilities.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77776" y="148624"/>
            <a:ext cx="30168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49417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Case 2: Experiment with Waves</a:t>
            </a:r>
          </a:p>
        </p:txBody>
      </p:sp>
      <p:pic>
        <p:nvPicPr>
          <p:cNvPr id="4" name="Picture 3" descr="FeynmanLecturesWaves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1106518"/>
            <a:ext cx="8824891" cy="476062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4294983" y="2707829"/>
            <a:ext cx="1500949" cy="477017"/>
          </a:xfrm>
          <a:prstGeom prst="straightConnector1">
            <a:avLst/>
          </a:prstGeom>
          <a:ln w="31750">
            <a:solidFill>
              <a:srgbClr val="0000FF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304604" y="2809591"/>
            <a:ext cx="1500949" cy="991054"/>
          </a:xfrm>
          <a:prstGeom prst="straightConnector1">
            <a:avLst/>
          </a:prstGeom>
          <a:ln w="31750">
            <a:solidFill>
              <a:srgbClr val="0000FF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361637" y="5947210"/>
                <a:ext cx="8790996" cy="774058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accent1"/>
                    </a:solidFill>
                  </a:rPr>
                  <a:t>Interference pattern: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𝐼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12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hr-HR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2200" b="0" i="1" smtClean="0">
                        <a:latin typeface="Cambria Math" charset="0"/>
                      </a:rPr>
                      <m:t>+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2200" b="0" i="1" smtClean="0">
                        <a:latin typeface="Cambria Math" charset="0"/>
                      </a:rPr>
                      <m:t>+2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mr-I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Δ</m:t>
                            </m:r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𝜙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/>
              </a:p>
              <a:p>
                <a:r>
                  <a:rPr lang="en-US" sz="2200" dirty="0">
                    <a:solidFill>
                      <a:schemeClr val="accent1"/>
                    </a:solidFill>
                  </a:rPr>
                  <a:t>Regions where waves are </a:t>
                </a:r>
                <a:r>
                  <a:rPr lang="en-US" sz="2200" i="1" dirty="0">
                    <a:solidFill>
                      <a:srgbClr val="660066"/>
                    </a:solidFill>
                  </a:rPr>
                  <a:t>amplified</a:t>
                </a:r>
                <a:r>
                  <a:rPr lang="en-US" sz="2200" dirty="0">
                    <a:solidFill>
                      <a:srgbClr val="0000FF"/>
                    </a:solidFill>
                  </a:rPr>
                  <a:t> </a:t>
                </a:r>
                <a:r>
                  <a:rPr lang="en-US" sz="2200" dirty="0">
                    <a:solidFill>
                      <a:schemeClr val="accent1"/>
                    </a:solidFill>
                  </a:rPr>
                  <a:t>and regions where waves are</a:t>
                </a:r>
                <a:r>
                  <a:rPr lang="en-US" sz="2200" i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200" i="1" dirty="0">
                    <a:solidFill>
                      <a:srgbClr val="660066"/>
                    </a:solidFill>
                  </a:rPr>
                  <a:t>cancelled</a:t>
                </a:r>
                <a:r>
                  <a:rPr lang="en-US" sz="2200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637" y="5947210"/>
                <a:ext cx="8790996" cy="774058"/>
              </a:xfrm>
              <a:prstGeom prst="rect">
                <a:avLst/>
              </a:prstGeom>
              <a:blipFill>
                <a:blip r:embed="rId4"/>
                <a:stretch>
                  <a:fillRect l="-720" t="-4839" b="-14516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104177" y="4386629"/>
            <a:ext cx="6551273" cy="430887"/>
            <a:chOff x="2580177" y="4386628"/>
            <a:chExt cx="6551273" cy="430887"/>
          </a:xfrm>
        </p:grpSpPr>
        <p:sp>
          <p:nvSpPr>
            <p:cNvPr id="11" name="TextBox 10"/>
            <p:cNvSpPr txBox="1"/>
            <p:nvPr/>
          </p:nvSpPr>
          <p:spPr>
            <a:xfrm>
              <a:off x="2597225" y="4386628"/>
              <a:ext cx="6534225" cy="430887"/>
            </a:xfrm>
            <a:prstGeom prst="rect">
              <a:avLst/>
            </a:prstGeom>
            <a:solidFill>
              <a:schemeClr val="bg1"/>
            </a:solidFill>
            <a:ln w="25400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660066"/>
                  </a:solidFill>
                </a:rPr>
                <a:t>Contrary to “bullets” we can </a:t>
              </a:r>
              <a:r>
                <a:rPr lang="en-US" sz="2200" b="1" dirty="0">
                  <a:solidFill>
                    <a:srgbClr val="660066"/>
                  </a:solidFill>
                </a:rPr>
                <a:t>not</a:t>
              </a:r>
              <a:r>
                <a:rPr lang="en-US" sz="2200" dirty="0">
                  <a:solidFill>
                    <a:srgbClr val="660066"/>
                  </a:solidFill>
                </a:rPr>
                <a:t> just add up Intensities.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80177" y="4389458"/>
              <a:ext cx="6451764" cy="383545"/>
            </a:xfrm>
            <a:prstGeom prst="rect">
              <a:avLst/>
            </a:prstGeom>
            <a:noFill/>
            <a:ln w="12700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65768" y="688606"/>
                <a:ext cx="9390173" cy="769441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accent1"/>
                    </a:solidFill>
                  </a:rPr>
                  <a:t>Let waves pass the slits. When both slits are open there are two contributions to the wave the oscillation at the detector: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mr-I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768" y="688606"/>
                <a:ext cx="9390173" cy="769441"/>
              </a:xfrm>
              <a:prstGeom prst="rect">
                <a:avLst/>
              </a:prstGeom>
              <a:blipFill>
                <a:blip r:embed="rId5"/>
                <a:stretch>
                  <a:fillRect l="-810" t="-4762" r="-270" b="-12698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479450" y="1775898"/>
                <a:ext cx="2542876" cy="929550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Compare to 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Quantum Waves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:</m:t>
                    </m:r>
                  </m:oMath>
                </a14:m>
                <a:br>
                  <a:rPr lang="en-US" b="1" i="0" dirty="0">
                    <a:solidFill>
                      <a:schemeClr val="accent1"/>
                    </a:solidFill>
                    <a:latin typeface="Cambria Math" charset="0"/>
                  </a:rPr>
                </a:br>
                <a:r>
                  <a:rPr lang="en-US" b="1" i="0" dirty="0">
                    <a:solidFill>
                      <a:schemeClr val="accent1"/>
                    </a:solidFill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charset="0"/>
                      </a:rPr>
                      <m:t>𝑷𝒓𝒐𝒃</m:t>
                    </m:r>
                    <m:d>
                      <m:dPr>
                        <m:ctrlPr>
                          <a:rPr lang="is-I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𝒕</m:t>
                        </m:r>
                      </m:e>
                    </m:d>
                    <m:r>
                      <a:rPr lang="en-US" b="1" i="1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hr-HR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𝝍</m:t>
                            </m:r>
                            <m:d>
                              <m:dPr>
                                <m:ctrlPr>
                                  <a:rPr lang="is-IS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𝒕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9450" y="1775898"/>
                <a:ext cx="2542876" cy="929550"/>
              </a:xfrm>
              <a:prstGeom prst="rect">
                <a:avLst/>
              </a:prstGeom>
              <a:blipFill rotWithShape="0">
                <a:blip r:embed="rId6"/>
                <a:stretch>
                  <a:fillRect l="-1671" t="-2581" b="-3226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01FDEBA-D831-26FC-8572-CD620A65862E}"/>
              </a:ext>
            </a:extLst>
          </p:cNvPr>
          <p:cNvSpPr txBox="1"/>
          <p:nvPr/>
        </p:nvSpPr>
        <p:spPr>
          <a:xfrm>
            <a:off x="11677776" y="148624"/>
            <a:ext cx="30168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946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15525</TotalTime>
  <Words>3373</Words>
  <Application>Microsoft Macintosh PowerPoint</Application>
  <PresentationFormat>Widescreen</PresentationFormat>
  <Paragraphs>494</Paragraphs>
  <Slides>40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Symbol</vt:lpstr>
      <vt:lpstr>Office Theme</vt:lpstr>
      <vt:lpstr>PowerPoint Presentation</vt:lpstr>
      <vt:lpstr>   The Relativistic Quantum World</vt:lpstr>
      <vt:lpstr>   Quantum Mechanics</vt:lpstr>
      <vt:lpstr>   Quantum Mechanics</vt:lpstr>
      <vt:lpstr>   Uncertainty Relation</vt:lpstr>
      <vt:lpstr>   Complementarity</vt:lpstr>
      <vt:lpstr>   Richard Feynman and the double slit experiment</vt:lpstr>
      <vt:lpstr>   Case 1: Experiment with Bullets</vt:lpstr>
      <vt:lpstr>   Case 2: Experiment with Waves</vt:lpstr>
      <vt:lpstr>   Case 3: Experiment with Electrons</vt:lpstr>
      <vt:lpstr>   Case 3: Experiment with Electrons</vt:lpstr>
      <vt:lpstr>   Case 4: Watch the Electrons</vt:lpstr>
      <vt:lpstr>PowerPoint Presentation</vt:lpstr>
      <vt:lpstr>   The Double Slit Experiment</vt:lpstr>
      <vt:lpstr>   Case 4: Watch the Electrons</vt:lpstr>
      <vt:lpstr>   Wheeler’s Suggestion (1978)</vt:lpstr>
      <vt:lpstr>   Wheeler’s Delayed Choice Experiment</vt:lpstr>
      <vt:lpstr>   Thought Experiment with Gravitational Lensing</vt:lpstr>
      <vt:lpstr>   Wheeler’s Delayed Choice Experiment</vt:lpstr>
      <vt:lpstr>   Wheeler’s Delayed Choice Experiment</vt:lpstr>
      <vt:lpstr>   Wheeler’s Delayed Choice Experiment</vt:lpstr>
      <vt:lpstr>   Wheeler’s Delayed Choice Experiment</vt:lpstr>
      <vt:lpstr>   Delayed Choice…?</vt:lpstr>
      <vt:lpstr>   The Experiment of Aspect (2007)</vt:lpstr>
      <vt:lpstr>   Three Equivalent Experiments</vt:lpstr>
      <vt:lpstr>   The Experiment of Aspect (2007)</vt:lpstr>
      <vt:lpstr>   The Experiment of Aspect (2007)</vt:lpstr>
      <vt:lpstr>   The Experiment of Aspect (2007)</vt:lpstr>
      <vt:lpstr>PowerPoint Presentation</vt:lpstr>
      <vt:lpstr>   The Copenhagen Interpretation</vt:lpstr>
      <vt:lpstr>   Schrodinger’s Cat </vt:lpstr>
      <vt:lpstr>   Schrodinger’s Cat </vt:lpstr>
      <vt:lpstr>   Schrodinger’s Cat </vt:lpstr>
      <vt:lpstr>   Schrodinger’s Cat </vt:lpstr>
      <vt:lpstr>   Schrodinger’s Cat </vt:lpstr>
      <vt:lpstr>   Schrodinger’s Cat </vt:lpstr>
      <vt:lpstr>   John Archibald Wheeler: The Participatory Universe</vt:lpstr>
      <vt:lpstr>   Wheeler: 20 Questions Analogy</vt:lpstr>
      <vt:lpstr>   “It from Bit” and “Participatory Universe”</vt:lpstr>
      <vt:lpstr>   Next Lecture: Einstein’s Objection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Flavour</dc:title>
  <dc:creator>Marcel Merk</dc:creator>
  <cp:lastModifiedBy>Marcel Merk</cp:lastModifiedBy>
  <cp:revision>1166</cp:revision>
  <dcterms:created xsi:type="dcterms:W3CDTF">2018-08-16T13:53:51Z</dcterms:created>
  <dcterms:modified xsi:type="dcterms:W3CDTF">2023-11-22T13:04:26Z</dcterms:modified>
</cp:coreProperties>
</file>