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1479" r:id="rId2"/>
    <p:sldId id="1535" r:id="rId3"/>
    <p:sldId id="1697" r:id="rId4"/>
    <p:sldId id="1591" r:id="rId5"/>
    <p:sldId id="1738" r:id="rId6"/>
    <p:sldId id="1739" r:id="rId7"/>
    <p:sldId id="1766" r:id="rId8"/>
    <p:sldId id="1740" r:id="rId9"/>
    <p:sldId id="1707" r:id="rId10"/>
    <p:sldId id="1708" r:id="rId11"/>
    <p:sldId id="1709" r:id="rId12"/>
    <p:sldId id="1767" r:id="rId13"/>
    <p:sldId id="1772" r:id="rId14"/>
    <p:sldId id="1777" r:id="rId15"/>
    <p:sldId id="1776" r:id="rId16"/>
    <p:sldId id="1778" r:id="rId17"/>
    <p:sldId id="1714" r:id="rId18"/>
    <p:sldId id="1745" r:id="rId19"/>
    <p:sldId id="1747" r:id="rId20"/>
    <p:sldId id="1717" r:id="rId21"/>
    <p:sldId id="1764" r:id="rId22"/>
    <p:sldId id="1768" r:id="rId23"/>
    <p:sldId id="1719" r:id="rId24"/>
    <p:sldId id="1720" r:id="rId25"/>
    <p:sldId id="1721" r:id="rId26"/>
    <p:sldId id="1774" r:id="rId27"/>
    <p:sldId id="1781" r:id="rId28"/>
    <p:sldId id="1785" r:id="rId29"/>
    <p:sldId id="1751" r:id="rId30"/>
    <p:sldId id="1775" r:id="rId31"/>
    <p:sldId id="1726" r:id="rId32"/>
    <p:sldId id="1793" r:id="rId33"/>
    <p:sldId id="1728" r:id="rId34"/>
    <p:sldId id="1758" r:id="rId35"/>
    <p:sldId id="1729" r:id="rId36"/>
    <p:sldId id="1730" r:id="rId37"/>
    <p:sldId id="1765" r:id="rId38"/>
    <p:sldId id="176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3366FF"/>
    <a:srgbClr val="CC00FF"/>
    <a:srgbClr val="76D6FF"/>
    <a:srgbClr val="4FB1FF"/>
    <a:srgbClr val="542378"/>
    <a:srgbClr val="DD8400"/>
    <a:srgbClr val="FF9900"/>
    <a:srgbClr val="DBF8FF"/>
    <a:srgbClr val="8B8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9"/>
    <p:restoredTop sz="94856"/>
  </p:normalViewPr>
  <p:slideViewPr>
    <p:cSldViewPr snapToGrid="0" snapToObjects="1">
      <p:cViewPr varScale="1">
        <p:scale>
          <a:sx n="108" d="100"/>
          <a:sy n="108" d="100"/>
        </p:scale>
        <p:origin x="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9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of interference in water waves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the interference</a:t>
            </a:r>
            <a:r>
              <a:rPr lang="en-US" baseline="0" dirty="0"/>
              <a:t>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0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black body is idealized object that </a:t>
            </a:r>
            <a:r>
              <a:rPr lang="en-US" baseline="0" dirty="0" err="1"/>
              <a:t>absorps</a:t>
            </a:r>
            <a:r>
              <a:rPr lang="en-US" baseline="0" dirty="0"/>
              <a:t> all radiation, i.e. there is no reflection. </a:t>
            </a:r>
          </a:p>
          <a:p>
            <a:r>
              <a:rPr lang="en-US" dirty="0"/>
              <a:t>The term UV catastrophe was introduced by Paul </a:t>
            </a:r>
            <a:r>
              <a:rPr lang="en-US" dirty="0" err="1"/>
              <a:t>Ehrenfest</a:t>
            </a:r>
            <a:r>
              <a:rPr lang="en-US" dirty="0"/>
              <a:t>. </a:t>
            </a:r>
          </a:p>
          <a:p>
            <a:r>
              <a:rPr lang="en-US" dirty="0"/>
              <a:t>The number of modes of a classic oscillator</a:t>
            </a:r>
            <a:r>
              <a:rPr lang="en-US" baseline="0" dirty="0"/>
              <a:t> in a cavity is proportional to the square of the frequency. (equipartition theorem) All modes have an energy </a:t>
            </a:r>
            <a:r>
              <a:rPr lang="en-US" baseline="0" dirty="0" err="1"/>
              <a:t>kT.</a:t>
            </a:r>
            <a:r>
              <a:rPr lang="en-US" baseline="0" dirty="0"/>
              <a:t> Therefore the energy is infinite.</a:t>
            </a:r>
          </a:p>
          <a:p>
            <a:r>
              <a:rPr lang="en-US" baseline="0" dirty="0"/>
              <a:t>Energy required to emit light is proportional to frequency – more difficult at high frequency.</a:t>
            </a:r>
          </a:p>
          <a:p>
            <a:endParaRPr lang="en-US" baseline="0" dirty="0"/>
          </a:p>
          <a:p>
            <a:r>
              <a:rPr lang="en-US" baseline="0" dirty="0"/>
              <a:t>h is a constant like the speed of light. It is the same for each observer! (action=Joule*second). Quantum of Action.</a:t>
            </a:r>
          </a:p>
          <a:p>
            <a:r>
              <a:rPr lang="en-US" baseline="0" dirty="0"/>
              <a:t>Constants: c, h, G, epsilon_0, </a:t>
            </a:r>
            <a:r>
              <a:rPr lang="en-US" baseline="0" dirty="0" err="1"/>
              <a:t>k_B</a:t>
            </a:r>
            <a:r>
              <a:rPr lang="en-US" baseline="0" dirty="0"/>
              <a:t> (“God units”)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1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electric effect discovered by Heinrich Hertz in 1887. </a:t>
            </a:r>
          </a:p>
          <a:p>
            <a:r>
              <a:rPr lang="en-US" dirty="0"/>
              <a:t>Relation between wave aspect wavelength and particle aspect.  Energy depends on frequency, not intensity!</a:t>
            </a:r>
          </a:p>
          <a:p>
            <a:r>
              <a:rPr lang="en-US" dirty="0"/>
              <a:t>E=mc^2 , Mass</a:t>
            </a:r>
            <a:r>
              <a:rPr lang="en-US" baseline="0" dirty="0"/>
              <a:t> m = m/c    p = mv = C/c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467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electric effect discovered by Heinrich Hertz in 1887. </a:t>
            </a:r>
          </a:p>
          <a:p>
            <a:r>
              <a:rPr lang="en-US" dirty="0"/>
              <a:t>Relation between wave aspect wavelength and particle aspect.  Energy depends on frequency, not intensity!</a:t>
            </a:r>
          </a:p>
          <a:p>
            <a:r>
              <a:rPr lang="en-US" dirty="0"/>
              <a:t>E=mc^2 , Mass</a:t>
            </a:r>
            <a:r>
              <a:rPr lang="en-US" baseline="0" dirty="0"/>
              <a:t> m = m/c    p = mv = C/c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323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Wavelength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42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about microscopes...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6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Balmer</a:t>
            </a:r>
            <a:r>
              <a:rPr lang="en-US" dirty="0"/>
              <a:t> spectrum from hydrogen jumping n=7</a:t>
            </a:r>
            <a:r>
              <a:rPr lang="en-US" dirty="0">
                <a:sym typeface="Wingdings"/>
              </a:rPr>
              <a:t>2 (397 nm), </a:t>
            </a:r>
            <a:r>
              <a:rPr lang="en-US" dirty="0"/>
              <a:t>6</a:t>
            </a:r>
            <a:r>
              <a:rPr lang="en-US" dirty="0">
                <a:sym typeface="Wingdings"/>
              </a:rPr>
              <a:t>2 (410 nm),</a:t>
            </a:r>
            <a:r>
              <a:rPr lang="en-US" baseline="0" dirty="0">
                <a:sym typeface="Wingdings"/>
              </a:rPr>
              <a:t> 52 (434 nm), 42 (486 nm), 32 (656 nm).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75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Balmer</a:t>
            </a:r>
            <a:r>
              <a:rPr lang="en-US" dirty="0"/>
              <a:t> spectrum from hydrogen jumping n=7</a:t>
            </a:r>
            <a:r>
              <a:rPr lang="en-US" dirty="0">
                <a:sym typeface="Wingdings"/>
              </a:rPr>
              <a:t>2 (397 nm), </a:t>
            </a:r>
            <a:r>
              <a:rPr lang="en-US" dirty="0"/>
              <a:t>6</a:t>
            </a:r>
            <a:r>
              <a:rPr lang="en-US" dirty="0">
                <a:sym typeface="Wingdings"/>
              </a:rPr>
              <a:t>2 (410 nm),</a:t>
            </a:r>
            <a:r>
              <a:rPr lang="en-US" baseline="0" dirty="0">
                <a:sym typeface="Wingdings"/>
              </a:rPr>
              <a:t> 52 (434 nm), 42 (486 nm), 32 (656 nm).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15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= - Z^2 R_E / n^2. Standing</a:t>
            </a:r>
            <a:r>
              <a:rPr lang="en-US" baseline="0" dirty="0"/>
              <a:t> waves; no “orbits” anymore.</a:t>
            </a:r>
          </a:p>
          <a:p>
            <a:endParaRPr lang="en-US" baseline="0" dirty="0"/>
          </a:p>
          <a:p>
            <a:r>
              <a:rPr lang="en-US" baseline="0" dirty="0"/>
              <a:t>Use relation of orbit and lambda to derive quantization of orbital angular momentum, also energy.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main regions: Islay, </a:t>
            </a:r>
            <a:r>
              <a:rPr lang="en-US" dirty="0" err="1"/>
              <a:t>speyside</a:t>
            </a:r>
            <a:r>
              <a:rPr lang="en-US" dirty="0"/>
              <a:t>,</a:t>
            </a:r>
            <a:r>
              <a:rPr lang="en-US" baseline="0" dirty="0"/>
              <a:t> highlands, lowlands, Island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3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like the finite</a:t>
            </a:r>
            <a:r>
              <a:rPr lang="en-US" baseline="0" dirty="0"/>
              <a:t> speed of light means that it is impossible to make a sharp </a:t>
            </a:r>
            <a:r>
              <a:rPr lang="en-US" baseline="0" dirty="0" err="1"/>
              <a:t>seperation</a:t>
            </a:r>
            <a:r>
              <a:rPr lang="en-US" baseline="0" dirty="0"/>
              <a:t> between space and time, the quantum of action (constant of Planck) implies that it it impossible to separate a system and its interaction with instruments.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07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first measure position, then momentum or the other</a:t>
            </a:r>
            <a:r>
              <a:rPr lang="en-US" baseline="0" dirty="0"/>
              <a:t> way around, you do not get the same.</a:t>
            </a:r>
          </a:p>
          <a:p>
            <a:r>
              <a:rPr lang="en-US" baseline="0" dirty="0"/>
              <a:t>Dirac used abstract mathematical properties of q-numbers and showed that Heisenberg and Schrodinger were representations of the same fundamental aspect</a:t>
            </a:r>
          </a:p>
          <a:p>
            <a:r>
              <a:rPr lang="en-US" baseline="0" dirty="0"/>
              <a:t>Schrodinger picture: state vectors evolve in time, operators time independent.</a:t>
            </a:r>
          </a:p>
          <a:p>
            <a:r>
              <a:rPr lang="en-US" baseline="0" dirty="0"/>
              <a:t>Heisenberg picture: operators time dependent, state vectors time independent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75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first measure position, then momentum or the other</a:t>
            </a:r>
            <a:r>
              <a:rPr lang="en-US" baseline="0" dirty="0"/>
              <a:t> way around, you do not get the same.</a:t>
            </a:r>
          </a:p>
          <a:p>
            <a:r>
              <a:rPr lang="en-US" baseline="0" dirty="0"/>
              <a:t>Dirac used abstract mathematical properties of q-numbers and showed that Heisenberg and Schrodinger were representations of the same fundamental aspect</a:t>
            </a:r>
          </a:p>
          <a:p>
            <a:r>
              <a:rPr lang="en-US" baseline="0" dirty="0"/>
              <a:t>Schrodinger picture: state vectors evolve in time, operators time independent.</a:t>
            </a:r>
          </a:p>
          <a:p>
            <a:r>
              <a:rPr lang="en-US" baseline="0" dirty="0"/>
              <a:t>Heisenberg picture: operators time dependent, state vectors time independent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35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first measure position, then momentum or the other</a:t>
            </a:r>
            <a:r>
              <a:rPr lang="en-US" baseline="0" dirty="0"/>
              <a:t> way around, you do not get the same.</a:t>
            </a:r>
          </a:p>
          <a:p>
            <a:r>
              <a:rPr lang="en-US" baseline="0" dirty="0"/>
              <a:t>Dirac used abstract mathematical properties of q-numbers and showed that Heisenberg and Schrodinger were representations of the same fundamental aspect</a:t>
            </a:r>
          </a:p>
          <a:p>
            <a:r>
              <a:rPr lang="en-US" baseline="0" dirty="0"/>
              <a:t>Schrodinger picture: state vectors evolve in time, operators time independent.</a:t>
            </a:r>
          </a:p>
          <a:p>
            <a:r>
              <a:rPr lang="en-US" baseline="0" dirty="0"/>
              <a:t>Heisenberg picture: operators time dependent, state vectors time independent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73220-0252-3846-B684-733AEDE90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8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 laser pointer: dot becomes an ellipse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88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blue the wave function; in red the </a:t>
            </a:r>
            <a:r>
              <a:rPr lang="en-US" dirty="0" err="1"/>
              <a:t>probaility</a:t>
            </a:r>
            <a:r>
              <a:rPr lang="en-US" dirty="0"/>
              <a:t>!  </a:t>
            </a:r>
          </a:p>
          <a:p>
            <a:r>
              <a:rPr lang="en-US" dirty="0"/>
              <a:t>Focus</a:t>
            </a:r>
            <a:r>
              <a:rPr lang="en-US" baseline="0" dirty="0"/>
              <a:t> on the blue first!</a:t>
            </a:r>
          </a:p>
          <a:p>
            <a:r>
              <a:rPr lang="en-US" baseline="0" dirty="0"/>
              <a:t>The red comes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look at the red (left) blue(right) lines!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Free falling is not *inertial motion*, but it is an *inertial frame*.</a:t>
            </a:r>
          </a:p>
          <a:p>
            <a:r>
              <a:rPr lang="en-US" dirty="0"/>
              <a:t>(No *exactly* since g will increase when you come closer to the gravitational</a:t>
            </a:r>
            <a:r>
              <a:rPr lang="en-US" baseline="0" dirty="0"/>
              <a:t> </a:t>
            </a:r>
            <a:r>
              <a:rPr lang="en-US" dirty="0"/>
              <a:t>source, it is</a:t>
            </a:r>
            <a:r>
              <a:rPr lang="en-US" baseline="0" dirty="0"/>
              <a:t> only so for constant 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2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Bohr</a:t>
            </a:r>
            <a:r>
              <a:rPr lang="en-US" baseline="0" dirty="0"/>
              <a:t> Einstein dialogues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56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Founding fathers: Einstein,</a:t>
            </a:r>
            <a:r>
              <a:rPr lang="en-US" baseline="0" dirty="0"/>
              <a:t> Planck, etc.  C</a:t>
            </a:r>
            <a:r>
              <a:rPr lang="en-US" dirty="0"/>
              <a:t>openhagen interpretation = orthodox opinion,</a:t>
            </a:r>
            <a:r>
              <a:rPr lang="en-US" baseline="0" dirty="0"/>
              <a:t> generally accepted.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"Collapse of the wave function"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 are more persons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Max Planck, Einstein, John von Neumann, Wolfgang Pauli, Louis de Broglie, </a:t>
            </a:r>
            <a:r>
              <a:rPr lang="mr-IN" baseline="0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66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Scientific revolution: Started</a:t>
            </a:r>
            <a:r>
              <a:rPr lang="en-US" baseline="0" dirty="0"/>
              <a:t> at the renaissance until Newton’s principia.  Newton’s laws and gravitation. Copernicus(1473-1543), Brahe (1546 – 1601), Galilei (1564-1642), Kepler (1571-1642), Bacon (1561-1626), Descartes (1596-1650), Leibniz (1646 – 1716), Huygens (1629 – 1695), Newton (1642 – 1726). Motion of planets and macroscopic objects are fully predictable.</a:t>
            </a:r>
          </a:p>
          <a:p>
            <a:endParaRPr lang="en-US" baseline="0" dirty="0"/>
          </a:p>
          <a:p>
            <a:r>
              <a:rPr lang="en-US" baseline="0" dirty="0"/>
              <a:t>Deep thoughts!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61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Mystery</a:t>
            </a:r>
            <a:r>
              <a:rPr lang="en-US" baseline="0" dirty="0"/>
              <a:t> of the nature of light.</a:t>
            </a:r>
          </a:p>
          <a:p>
            <a:r>
              <a:rPr lang="en-US" dirty="0"/>
              <a:t>Newton in </a:t>
            </a:r>
            <a:r>
              <a:rPr lang="en-US" dirty="0" err="1"/>
              <a:t>Opticks</a:t>
            </a:r>
            <a:r>
              <a:rPr lang="en-US" dirty="0"/>
              <a:t> 1704: corpuscular theory particles: shadows. May depend on medium. Reflection and refraction can be explained.</a:t>
            </a:r>
          </a:p>
          <a:p>
            <a:r>
              <a:rPr lang="en-US" dirty="0"/>
              <a:t>Diffraction can not be explained</a:t>
            </a:r>
          </a:p>
          <a:p>
            <a:r>
              <a:rPr lang="en-US" dirty="0"/>
              <a:t>Huygens wave theory. Every</a:t>
            </a:r>
            <a:r>
              <a:rPr lang="en-US" baseline="0" dirty="0"/>
              <a:t> point becomes a source of waves.</a:t>
            </a:r>
          </a:p>
          <a:p>
            <a:endParaRPr lang="en-US" baseline="0" dirty="0"/>
          </a:p>
          <a:p>
            <a:r>
              <a:rPr lang="en-US" baseline="0" dirty="0"/>
              <a:t>Young: interference can only be explained with the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 = v T </a:t>
            </a:r>
            <a:r>
              <a:rPr lang="en-US" dirty="0">
                <a:sym typeface="Wingdings"/>
              </a:rPr>
              <a:t></a:t>
            </a:r>
            <a:r>
              <a:rPr lang="en-US" baseline="0" dirty="0">
                <a:sym typeface="Wingdings"/>
              </a:rPr>
              <a:t> lambda = v T  lambda = v / f</a:t>
            </a:r>
          </a:p>
          <a:p>
            <a:r>
              <a:rPr lang="en-US" baseline="0" dirty="0">
                <a:sym typeface="Wingdings"/>
              </a:rPr>
              <a:t>Waves can cancel each other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Young: shine light on two slits: each becomes a source: light + light = darkness</a:t>
            </a:r>
          </a:p>
          <a:p>
            <a:endParaRPr lang="en-US" baseline="0" dirty="0">
              <a:sym typeface="Wingdings"/>
            </a:endParaRPr>
          </a:p>
          <a:p>
            <a:r>
              <a:rPr lang="en-US" dirty="0"/>
              <a:t>This principle is also used in interferometers (Michelson-Morley, gravitational waves)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73220-0252-3846-B684-733AEDE90F5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e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.jpe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10" Type="http://schemas.openxmlformats.org/officeDocument/2006/relationships/image" Target="../media/image40.jpe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5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tiff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2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27955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509" y="1101682"/>
            <a:ext cx="3599903" cy="19979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1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Nov 29,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735354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388026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0707" cy="672352"/>
          </a:xfrm>
        </p:spPr>
        <p:txBody>
          <a:bodyPr/>
          <a:lstStyle/>
          <a:p>
            <a:r>
              <a:rPr lang="en-US" dirty="0"/>
              <a:t>   Waves &amp;  Interference : water, sound, light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0" y="3856153"/>
            <a:ext cx="334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>
                <a:solidFill>
                  <a:srgbClr val="7030A0"/>
                </a:solidFill>
              </a:rPr>
              <a:t>Sound: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Active noise cancellation:</a:t>
            </a:r>
          </a:p>
        </p:txBody>
      </p:sp>
      <p:pic>
        <p:nvPicPr>
          <p:cNvPr id="5" name="Picture 4" descr="InterferenceWaterWaves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795" y="1054231"/>
            <a:ext cx="2655147" cy="272613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 descr="Active_Noise_Reduc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2" y="4243722"/>
            <a:ext cx="3073316" cy="24571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 descr="ThomasYoung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161" y="4254022"/>
            <a:ext cx="3185419" cy="239968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13952" y="3884977"/>
            <a:ext cx="33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7030A0"/>
                </a:solidFill>
              </a:rPr>
              <a:t>Light: </a:t>
            </a:r>
            <a:r>
              <a:rPr lang="en-US" dirty="0">
                <a:solidFill>
                  <a:srgbClr val="7030A0"/>
                </a:solidFill>
              </a:rPr>
              <a:t>Thomas Young experiment: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8340" y="647040"/>
            <a:ext cx="3161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>
                <a:solidFill>
                  <a:srgbClr val="7030A0"/>
                </a:solidFill>
              </a:rPr>
              <a:t>Water:</a:t>
            </a:r>
            <a:r>
              <a:rPr lang="en-US" sz="2000" dirty="0">
                <a:solidFill>
                  <a:srgbClr val="7030A0"/>
                </a:solidFill>
              </a:rPr>
              <a:t> Interference pattern: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541" y="642038"/>
            <a:ext cx="2150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Principle </a:t>
            </a:r>
            <a:r>
              <a:rPr lang="en-US" sz="2000" dirty="0">
                <a:solidFill>
                  <a:schemeClr val="accent1"/>
                </a:solidFill>
              </a:rPr>
              <a:t>of a wave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3716" y="5960002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light + light can give darkness!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8" y="1035069"/>
            <a:ext cx="3089787" cy="270205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Picture 15" descr="InterferenceDiagra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5544" y="2506162"/>
            <a:ext cx="4896700" cy="4100171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528708" y="1007857"/>
                <a:ext cx="144045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𝜆</m:t>
                        </m:r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𝑣</m:t>
                        </m:r>
                      </m:num>
                      <m:den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chemeClr val="tx1"/>
                    </a:solidFill>
                  </a:rPr>
                  <a:t> </a:t>
                </a:r>
                <a:endParaRPr lang="en-US" sz="2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708" y="1007857"/>
                <a:ext cx="1440459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456169" y="1557290"/>
                <a:ext cx="146116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169" y="1557290"/>
                <a:ext cx="1461169" cy="4924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427593" y="871769"/>
            <a:ext cx="1587947" cy="13594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1591A-9AF4-D134-6CD3-2D7F277544E8}"/>
              </a:ext>
            </a:extLst>
          </p:cNvPr>
          <p:cNvSpPr txBox="1"/>
          <p:nvPr/>
        </p:nvSpPr>
        <p:spPr>
          <a:xfrm>
            <a:off x="4366042" y="1416195"/>
            <a:ext cx="185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 + wave can cancel each other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E20470-F48E-12BC-70E9-3185645AC348}"/>
              </a:ext>
            </a:extLst>
          </p:cNvPr>
          <p:cNvSpPr txBox="1"/>
          <p:nvPr/>
        </p:nvSpPr>
        <p:spPr>
          <a:xfrm>
            <a:off x="1686443" y="6054507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sound + sound can give silence</a:t>
            </a:r>
          </a:p>
        </p:txBody>
      </p:sp>
    </p:spTree>
    <p:extLst>
      <p:ext uri="{BB962C8B-B14F-4D97-AF65-F5344CB8AC3E}">
        <p14:creationId xmlns:p14="http://schemas.microsoft.com/office/powerpoint/2010/main" val="162240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4" grpId="0"/>
      <p:bldP spid="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Interference with Water Waves</a:t>
            </a:r>
          </a:p>
        </p:txBody>
      </p:sp>
      <p:pic>
        <p:nvPicPr>
          <p:cNvPr id="4" name="Watersl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400" y="825891"/>
            <a:ext cx="10164949" cy="571778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A894CD-095F-E723-D445-59C570E452E9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237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Interfering Waves</a:t>
            </a:r>
          </a:p>
        </p:txBody>
      </p:sp>
      <p:pic>
        <p:nvPicPr>
          <p:cNvPr id="8" name="Picture 5" descr="wav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2427" y="847989"/>
            <a:ext cx="7969624" cy="5714177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74496" y="953889"/>
            <a:ext cx="3320677" cy="4235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239" y="1236598"/>
            <a:ext cx="40012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slit experiment: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472C4"/>
                </a:solidFill>
                <a:latin typeface="Calibri" panose="020F0502020204030204"/>
              </a:rPr>
              <a:t>Light consists definitely of waves!</a:t>
            </a:r>
            <a:endParaRPr kumimoji="0" lang="en-US" sz="2200" b="0" i="0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 descr="ThomasYoung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75" y="4072159"/>
            <a:ext cx="3388997" cy="25530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ACFD7D-D363-42BD-698B-F489B067D636}"/>
              </a:ext>
            </a:extLst>
          </p:cNvPr>
          <p:cNvCxnSpPr>
            <a:cxnSpLocks/>
          </p:cNvCxnSpPr>
          <p:nvPr/>
        </p:nvCxnSpPr>
        <p:spPr>
          <a:xfrm>
            <a:off x="2752235" y="3705077"/>
            <a:ext cx="3975004" cy="60188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19C9C1-69B9-1DA8-31CF-ABD09C1C9B13}"/>
              </a:ext>
            </a:extLst>
          </p:cNvPr>
          <p:cNvCxnSpPr>
            <a:cxnSpLocks/>
          </p:cNvCxnSpPr>
          <p:nvPr/>
        </p:nvCxnSpPr>
        <p:spPr>
          <a:xfrm flipV="1">
            <a:off x="6727239" y="2759675"/>
            <a:ext cx="3741982" cy="154728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3E7250-F318-8F44-D252-6174ACD8D880}"/>
              </a:ext>
            </a:extLst>
          </p:cNvPr>
          <p:cNvCxnSpPr>
            <a:cxnSpLocks/>
            <a:stCxn id="8" idx="1"/>
          </p:cNvCxnSpPr>
          <p:nvPr/>
        </p:nvCxnSpPr>
        <p:spPr>
          <a:xfrm flipV="1">
            <a:off x="2742427" y="3152923"/>
            <a:ext cx="3984812" cy="552155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AC0870-8C21-91DE-ED30-B0E0FA2FE27C}"/>
              </a:ext>
            </a:extLst>
          </p:cNvPr>
          <p:cNvCxnSpPr>
            <a:cxnSpLocks/>
          </p:cNvCxnSpPr>
          <p:nvPr/>
        </p:nvCxnSpPr>
        <p:spPr>
          <a:xfrm flipV="1">
            <a:off x="6727239" y="2759676"/>
            <a:ext cx="3741982" cy="393246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151DB4-DC5F-A4E2-EBEF-0E1B463BA67A}"/>
              </a:ext>
            </a:extLst>
          </p:cNvPr>
          <p:cNvCxnSpPr>
            <a:cxnSpLocks/>
          </p:cNvCxnSpPr>
          <p:nvPr/>
        </p:nvCxnSpPr>
        <p:spPr>
          <a:xfrm>
            <a:off x="6727239" y="3152922"/>
            <a:ext cx="3741982" cy="2608695"/>
          </a:xfrm>
          <a:prstGeom prst="straightConnector1">
            <a:avLst/>
          </a:prstGeom>
          <a:ln w="317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5B9F7FD-98D3-AAB2-AC8C-B24CEFB9C3FC}"/>
              </a:ext>
            </a:extLst>
          </p:cNvPr>
          <p:cNvCxnSpPr>
            <a:cxnSpLocks/>
          </p:cNvCxnSpPr>
          <p:nvPr/>
        </p:nvCxnSpPr>
        <p:spPr>
          <a:xfrm>
            <a:off x="6727239" y="4306957"/>
            <a:ext cx="3741982" cy="1481569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nterferenceDiagram.jpg">
            <a:extLst>
              <a:ext uri="{FF2B5EF4-FFF2-40B4-BE49-F238E27FC236}">
                <a16:creationId xmlns:a16="http://schemas.microsoft.com/office/drawing/2014/main" id="{13926B8D-3309-CB42-E32E-0786DDAD0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6" t="8761" r="48346" b="55104"/>
          <a:stretch/>
        </p:blipFill>
        <p:spPr>
          <a:xfrm>
            <a:off x="10617491" y="4368514"/>
            <a:ext cx="1493486" cy="9166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 descr="InterferenceDiagram.jpg">
            <a:extLst>
              <a:ext uri="{FF2B5EF4-FFF2-40B4-BE49-F238E27FC236}">
                <a16:creationId xmlns:a16="http://schemas.microsoft.com/office/drawing/2014/main" id="{211B3515-CA41-E646-6585-0328C16B76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9" t="46096" r="49062" b="17404"/>
          <a:stretch/>
        </p:blipFill>
        <p:spPr>
          <a:xfrm>
            <a:off x="10666067" y="1311194"/>
            <a:ext cx="1435504" cy="9001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5BE114C-897B-33A2-0BA3-E282F87CC6A4}"/>
              </a:ext>
            </a:extLst>
          </p:cNvPr>
          <p:cNvSpPr txBox="1"/>
          <p:nvPr/>
        </p:nvSpPr>
        <p:spPr>
          <a:xfrm>
            <a:off x="10663273" y="5273448"/>
            <a:ext cx="1493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Amplification:</a:t>
            </a:r>
          </a:p>
          <a:p>
            <a:r>
              <a:rPr lang="en-GB" dirty="0"/>
              <a:t>l</a:t>
            </a:r>
            <a:r>
              <a:rPr lang="en-NL" dirty="0"/>
              <a:t>ight + light</a:t>
            </a:r>
          </a:p>
          <a:p>
            <a:r>
              <a:rPr lang="en-NL" dirty="0"/>
              <a:t>= more light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969CA0-00D9-3A2A-666C-BA774ADFB62A}"/>
              </a:ext>
            </a:extLst>
          </p:cNvPr>
          <p:cNvSpPr txBox="1"/>
          <p:nvPr/>
        </p:nvSpPr>
        <p:spPr>
          <a:xfrm>
            <a:off x="10717194" y="2191994"/>
            <a:ext cx="14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Cancellation:</a:t>
            </a:r>
          </a:p>
          <a:p>
            <a:r>
              <a:rPr lang="en-GB" dirty="0"/>
              <a:t>l</a:t>
            </a:r>
            <a:r>
              <a:rPr lang="en-NL" dirty="0"/>
              <a:t>ight + light</a:t>
            </a:r>
          </a:p>
          <a:p>
            <a:r>
              <a:rPr lang="en-NL" dirty="0"/>
              <a:t>= dark</a:t>
            </a:r>
          </a:p>
        </p:txBody>
      </p:sp>
    </p:spTree>
    <p:extLst>
      <p:ext uri="{BB962C8B-B14F-4D97-AF65-F5344CB8AC3E}">
        <p14:creationId xmlns:p14="http://schemas.microsoft.com/office/powerpoint/2010/main" val="149612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9821-4A10-DA50-1C1B-A6706405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What can you see with light waves?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B610F0-EA03-4BB5-345A-E882CE3F9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678" y="672353"/>
            <a:ext cx="10280607" cy="609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24C4E-1566-95F1-A54A-C4887D18C840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2241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Particle nature: Quantized 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187" y="733311"/>
            <a:ext cx="7486203" cy="19697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“UV catastrophe” in Black Body radiation spectrum: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heat a body it emits radiation. Classical thermodynamics predicts the amount of light at very short wavelength to be infinite!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Planck invented an ad-hoc solution: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some reason material emitted light in “packages”.</a:t>
            </a:r>
          </a:p>
        </p:txBody>
      </p:sp>
      <p:pic>
        <p:nvPicPr>
          <p:cNvPr id="4" name="Picture 3" descr="Max_Planck_19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251452"/>
            <a:ext cx="2659092" cy="3302266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228290" y="285544"/>
            <a:ext cx="259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Planck (1858 – 1947)</a:t>
            </a:r>
          </a:p>
        </p:txBody>
      </p:sp>
      <p:pic>
        <p:nvPicPr>
          <p:cNvPr id="6" name="Picture 5" descr="Black_bod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26" y="2845569"/>
            <a:ext cx="4720372" cy="377629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86450" y="4159227"/>
            <a:ext cx="5886450" cy="1046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theory: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more short wavelength “oscillations” of atoms than large wavelength “oscillations”.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28353" y="322117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 prize 1918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450" y="5441326"/>
            <a:ext cx="5886450" cy="1046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theory: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of high frequency (small wavelength) requires more energy:     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= h f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Planck’s constant)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4660" y="2892545"/>
            <a:ext cx="3257789" cy="1077218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Planck’s constant: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6.62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ＭＳ ゴシック"/>
                <a:ea typeface="ＭＳ ゴシック"/>
                <a:cs typeface="ＭＳ ゴシック"/>
              </a:rPr>
              <a:t>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-34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013" y="266091"/>
            <a:ext cx="1314143" cy="18624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809213" y="1805258"/>
            <a:ext cx="1253741" cy="307777"/>
          </a:xfrm>
          <a:custGeom>
            <a:avLst/>
            <a:gdLst>
              <a:gd name="connsiteX0" fmla="*/ 0 w 1531188"/>
              <a:gd name="connsiteY0" fmla="*/ 0 h 369332"/>
              <a:gd name="connsiteX1" fmla="*/ 1531188 w 1531188"/>
              <a:gd name="connsiteY1" fmla="*/ 0 h 369332"/>
              <a:gd name="connsiteX2" fmla="*/ 1531188 w 1531188"/>
              <a:gd name="connsiteY2" fmla="*/ 369332 h 369332"/>
              <a:gd name="connsiteX3" fmla="*/ 0 w 1531188"/>
              <a:gd name="connsiteY3" fmla="*/ 369332 h 369332"/>
              <a:gd name="connsiteX4" fmla="*/ 0 w 1531188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1188" h="369332">
                <a:moveTo>
                  <a:pt x="0" y="0"/>
                </a:moveTo>
                <a:lnTo>
                  <a:pt x="1531188" y="0"/>
                </a:lnTo>
                <a:lnTo>
                  <a:pt x="1531188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Ehrenfest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474D38-D235-85CB-7503-906CFF3A90AD}"/>
              </a:ext>
            </a:extLst>
          </p:cNvPr>
          <p:cNvCxnSpPr>
            <a:cxnSpLocks/>
          </p:cNvCxnSpPr>
          <p:nvPr/>
        </p:nvCxnSpPr>
        <p:spPr>
          <a:xfrm flipH="1" flipV="1">
            <a:off x="3301139" y="4029559"/>
            <a:ext cx="2585311" cy="340963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8E84E8-B396-1809-0C47-535CD4735853}"/>
              </a:ext>
            </a:extLst>
          </p:cNvPr>
          <p:cNvCxnSpPr>
            <a:cxnSpLocks/>
          </p:cNvCxnSpPr>
          <p:nvPr/>
        </p:nvCxnSpPr>
        <p:spPr>
          <a:xfrm flipH="1" flipV="1">
            <a:off x="2634712" y="4500190"/>
            <a:ext cx="3251737" cy="1166485"/>
          </a:xfrm>
          <a:prstGeom prst="straightConnector1">
            <a:avLst/>
          </a:prstGeom>
          <a:ln w="1270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09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Photoelectric Effect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3139" y="749039"/>
            <a:ext cx="4650887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Photoelectric effect: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kicks out electron with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= h 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(Independent on light intensity!)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quanta.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1921)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302" y="4750422"/>
            <a:ext cx="4686300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Compton Scattering: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“Playing billiards” with light quanta and electrons.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behaves as a particle with: 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h / p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1927)</a:t>
            </a:r>
          </a:p>
        </p:txBody>
      </p:sp>
      <p:pic>
        <p:nvPicPr>
          <p:cNvPr id="8" name="Picture 7" descr="Arthur_Comp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695" y="3914771"/>
            <a:ext cx="1848719" cy="261461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EisteinYou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172" y="743790"/>
            <a:ext cx="1909613" cy="269949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4" descr="Compton-scatter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68" y="3785784"/>
            <a:ext cx="4042192" cy="28007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79808" y="5534843"/>
            <a:ext cx="732075" cy="455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2206" y="5401468"/>
            <a:ext cx="1182230" cy="455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4924" y="3042500"/>
            <a:ext cx="15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 Einstein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80436" y="6131113"/>
            <a:ext cx="17187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Arthur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027" y="3793860"/>
                <a:ext cx="3279488" cy="792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𝜆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1− </m:t>
                          </m:r>
                          <m:func>
                            <m:func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27" y="3793860"/>
                <a:ext cx="3279488" cy="79233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4770340" y="2964530"/>
                <a:ext cx="5040881" cy="9233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Wave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h𝑓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h𝑐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𝜆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h𝑐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𝐸</m:t>
                        </m:r>
                      </m:den>
                    </m:f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Momentum: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𝑚𝑐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𝐸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𝐸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𝑝𝑐</m:t>
                    </m:r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 follows that: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h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𝑝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340" y="2964530"/>
                <a:ext cx="5040881" cy="923330"/>
              </a:xfrm>
              <a:prstGeom prst="rect">
                <a:avLst/>
              </a:prstGeom>
              <a:blipFill>
                <a:blip r:embed="rId8"/>
                <a:stretch>
                  <a:fillRect l="-750" t="-42105" b="-63158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BFFE1D5-B4BC-E46A-6DF1-231BEBBC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2" y="459112"/>
            <a:ext cx="3301314" cy="33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0781" y="1769157"/>
            <a:ext cx="721879" cy="39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40841" y="2295409"/>
            <a:ext cx="1280476" cy="39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C13B47-41D7-3FBA-03A4-EF76F8BFEC95}"/>
              </a:ext>
            </a:extLst>
          </p:cNvPr>
          <p:cNvSpPr/>
          <p:nvPr/>
        </p:nvSpPr>
        <p:spPr>
          <a:xfrm>
            <a:off x="373868" y="714040"/>
            <a:ext cx="4042192" cy="29357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53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  <p:bldP spid="19" grpId="0" animBg="1"/>
      <p:bldP spid="1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Photoelectric Effect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3139" y="749039"/>
            <a:ext cx="4650887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Photoelectric effect: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kicks out electron with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= h 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(Independent on light intensity!)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quanta.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1921)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302" y="4750422"/>
            <a:ext cx="4686300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Compton Scattering: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“Playing billiards” with light quanta and electrons.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behaves as a particle with: 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h / p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Nobelprize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1927)</a:t>
            </a:r>
          </a:p>
        </p:txBody>
      </p:sp>
      <p:pic>
        <p:nvPicPr>
          <p:cNvPr id="8" name="Picture 7" descr="Arthur_Comp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695" y="3914771"/>
            <a:ext cx="1848719" cy="261461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EisteinYou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172" y="743790"/>
            <a:ext cx="1909613" cy="2699497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Picture 4" descr="Compton-scatter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68" y="3785784"/>
            <a:ext cx="4042192" cy="28007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79808" y="5534843"/>
            <a:ext cx="732075" cy="455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2206" y="5401468"/>
            <a:ext cx="1182230" cy="455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4924" y="3042500"/>
            <a:ext cx="15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Albert Einstein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80436" y="6131113"/>
            <a:ext cx="1718777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Arthur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027" y="3793860"/>
                <a:ext cx="3279488" cy="792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𝜆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1− </m:t>
                          </m:r>
                          <m:func>
                            <m:func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27" y="3793860"/>
                <a:ext cx="3279488" cy="79233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70340" y="2964530"/>
                <a:ext cx="5040881" cy="9233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Wave: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h𝑓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h𝑐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𝜆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h𝑐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𝐸</m:t>
                        </m:r>
                      </m:den>
                    </m:f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Momentum: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𝑚𝑐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𝐸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𝐸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𝑝𝑐</m:t>
                    </m:r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 follows that: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𝜆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h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𝑝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340" y="2964530"/>
                <a:ext cx="504088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842" t="-45223" r="-5415" b="-68790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DEA0045A-B22B-8363-FF5D-CEE2D19F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2" y="459112"/>
            <a:ext cx="3301314" cy="33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7937FE-AC37-71D4-7392-444DC3705811}"/>
              </a:ext>
            </a:extLst>
          </p:cNvPr>
          <p:cNvSpPr txBox="1"/>
          <p:nvPr/>
        </p:nvSpPr>
        <p:spPr>
          <a:xfrm>
            <a:off x="680781" y="1769157"/>
            <a:ext cx="721879" cy="39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79817-F3AD-68AF-66CA-9ECEDCD8C3F0}"/>
              </a:ext>
            </a:extLst>
          </p:cNvPr>
          <p:cNvSpPr txBox="1"/>
          <p:nvPr/>
        </p:nvSpPr>
        <p:spPr>
          <a:xfrm>
            <a:off x="2940841" y="2295409"/>
            <a:ext cx="1280476" cy="392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CB5FF-7E94-9E76-C20B-C71EBC32FABD}"/>
              </a:ext>
            </a:extLst>
          </p:cNvPr>
          <p:cNvSpPr/>
          <p:nvPr/>
        </p:nvSpPr>
        <p:spPr>
          <a:xfrm>
            <a:off x="373868" y="714040"/>
            <a:ext cx="4042192" cy="29357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0" name="Picture 19" descr="Wave-particle-fun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1090" y="2536939"/>
            <a:ext cx="3030778" cy="1715091"/>
          </a:xfrm>
          <a:prstGeom prst="rect">
            <a:avLst/>
          </a:prstGeom>
          <a:ln w="889000">
            <a:solidFill>
              <a:schemeClr val="bg1"/>
            </a:solidFill>
          </a:ln>
          <a:effectLst>
            <a:glow rad="6350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384570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ghtParticleWaveJok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02" y="-26736"/>
            <a:ext cx="79424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8527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Matter Waves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88" y="738266"/>
            <a:ext cx="81867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Louis de Broglie - PhD Thesis(!) 1924 (Nobel prize 1929):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If light are particles incorporated in a wave, it suggests that particles (electrons) “are carried” by waves.</a:t>
            </a:r>
          </a:p>
        </p:txBody>
      </p:sp>
      <p:pic>
        <p:nvPicPr>
          <p:cNvPr id="7" name="Picture 6" descr="Broglie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097" y="169442"/>
            <a:ext cx="2484261" cy="315501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536310" y="2346885"/>
            <a:ext cx="177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Louis de Broglie</a:t>
            </a:r>
          </a:p>
          <a:p>
            <a:r>
              <a:rPr lang="en-US" dirty="0">
                <a:solidFill>
                  <a:schemeClr val="bg1"/>
                </a:solidFill>
              </a:rPr>
              <a:t>Nobel prize 1929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89332" y="2539935"/>
                <a:ext cx="5811463" cy="43088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Particle wavelength: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h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 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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h</m:t>
                        </m:r>
                      </m:num>
                      <m:den>
                        <m:d>
                          <m:dPr>
                            <m:ctrlPr>
                              <a:rPr lang="mr-IN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𝑚𝑣</m:t>
                            </m:r>
                          </m:e>
                        </m:d>
                      </m:den>
                    </m:f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332" y="2539935"/>
                <a:ext cx="5811463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257" t="-123611" r="-1990" b="-186111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85761" y="1832676"/>
            <a:ext cx="7923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Original idea: a physical wave  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 </a:t>
            </a:r>
            <a:r>
              <a:rPr lang="en-US" sz="2000" dirty="0">
                <a:solidFill>
                  <a:schemeClr val="accent1"/>
                </a:solidFill>
              </a:rPr>
              <a:t> Quantum mechanics: probability wave!</a:t>
            </a:r>
          </a:p>
        </p:txBody>
      </p:sp>
      <p:pic>
        <p:nvPicPr>
          <p:cNvPr id="12" name="Picture 11" descr="Siemens-electron-microscop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654" y="3535424"/>
            <a:ext cx="2297864" cy="30368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74626" y="3563407"/>
            <a:ext cx="4994412" cy="280076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Wavelength visible light: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  400 – 700 nm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Use </a:t>
            </a:r>
            <a:r>
              <a:rPr lang="en-US" sz="2200" i="1" dirty="0">
                <a:solidFill>
                  <a:schemeClr val="accent1"/>
                </a:solidFill>
              </a:rPr>
              <a:t>h</a:t>
            </a:r>
            <a:r>
              <a:rPr lang="en-US" sz="2200" dirty="0">
                <a:solidFill>
                  <a:schemeClr val="accent1"/>
                </a:solidFill>
              </a:rPr>
              <a:t>= 6.62 × 10</a:t>
            </a:r>
            <a:r>
              <a:rPr lang="en-US" sz="2200" baseline="30000" dirty="0">
                <a:solidFill>
                  <a:schemeClr val="accent1"/>
                </a:solidFill>
              </a:rPr>
              <a:t>-34 </a:t>
            </a:r>
            <a:r>
              <a:rPr lang="en-US" sz="2200" dirty="0">
                <a:solidFill>
                  <a:schemeClr val="accent1"/>
                </a:solidFill>
              </a:rPr>
              <a:t>Js  to calculate: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Wavelength electron with </a:t>
            </a:r>
            <a:r>
              <a:rPr lang="en-US" sz="2200" i="1" dirty="0">
                <a:solidFill>
                  <a:srgbClr val="7030A0"/>
                </a:solidFill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= 0.1 c: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  0.024 nm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Wavelength of a fly (m = 0.01 gram, 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   </a:t>
            </a:r>
            <a:r>
              <a:rPr lang="en-US" sz="2200" i="1" dirty="0">
                <a:solidFill>
                  <a:srgbClr val="7030A0"/>
                </a:solidFill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= 10 m/s):</a:t>
            </a:r>
          </a:p>
          <a:p>
            <a:r>
              <a:rPr lang="en-US" sz="2200" dirty="0">
                <a:solidFill>
                  <a:srgbClr val="0000FF"/>
                </a:solidFill>
              </a:rPr>
              <a:t>   </a:t>
            </a:r>
            <a:r>
              <a:rPr lang="en-US" sz="2200" dirty="0">
                <a:solidFill>
                  <a:srgbClr val="C00000"/>
                </a:solidFill>
              </a:rPr>
              <a:t>0.0000000000000000000062  nm</a:t>
            </a:r>
          </a:p>
        </p:txBody>
      </p:sp>
      <p:pic>
        <p:nvPicPr>
          <p:cNvPr id="14" name="Picture 13" descr="Real_graphen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25" y="3544486"/>
            <a:ext cx="3514673" cy="31309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177669" y="3580838"/>
            <a:ext cx="1269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FFFF"/>
                </a:solidFill>
              </a:rPr>
              <a:t>graphene</a:t>
            </a:r>
            <a:endParaRPr lang="en-US" sz="2200" dirty="0">
              <a:solidFill>
                <a:srgbClr val="CC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3863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Matter Waves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88" y="738266"/>
            <a:ext cx="81867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Louis de Broglie - PhD Thesis(!) 1924 (Nobel prize 1929):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If light are particles incorporated in a wave, it suggests that particles (electrons) “are carried” by waves.</a:t>
            </a:r>
          </a:p>
        </p:txBody>
      </p:sp>
      <p:pic>
        <p:nvPicPr>
          <p:cNvPr id="7" name="Picture 6" descr="Broglie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097" y="169442"/>
            <a:ext cx="2484261" cy="3155011"/>
          </a:xfrm>
          <a:prstGeom prst="rect">
            <a:avLst/>
          </a:prstGeom>
          <a:ln>
            <a:solidFill>
              <a:srgbClr val="0000F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89332" y="2539935"/>
                <a:ext cx="5811463" cy="43088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Particle wavelength: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h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   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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𝜆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h</m:t>
                        </m:r>
                      </m:num>
                      <m:den>
                        <m:d>
                          <m:dPr>
                            <m:ctrlPr>
                              <a:rPr lang="mr-IN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sym typeface="Wingdings"/>
                              </a:rPr>
                              <m:t>𝑚𝑣</m:t>
                            </m:r>
                          </m:e>
                        </m:d>
                      </m:den>
                    </m:f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332" y="2539935"/>
                <a:ext cx="5811463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257" t="-123611" r="-1990" b="-186111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85761" y="1832676"/>
            <a:ext cx="7923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Original idea: a physical wave  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 </a:t>
            </a:r>
            <a:r>
              <a:rPr lang="en-US" sz="2000" dirty="0">
                <a:solidFill>
                  <a:schemeClr val="accent1"/>
                </a:solidFill>
              </a:rPr>
              <a:t> Quantum mechanics: probability wave!</a:t>
            </a:r>
          </a:p>
        </p:txBody>
      </p:sp>
      <p:pic>
        <p:nvPicPr>
          <p:cNvPr id="12" name="Picture 11" descr="Siemens-electron-microscop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654" y="3535424"/>
            <a:ext cx="2297864" cy="30368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74626" y="3563407"/>
            <a:ext cx="4994412" cy="280076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Wavelength visible light: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  400 – 700 nm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Use </a:t>
            </a:r>
            <a:r>
              <a:rPr lang="en-US" sz="2200" i="1" dirty="0">
                <a:solidFill>
                  <a:schemeClr val="accent1"/>
                </a:solidFill>
              </a:rPr>
              <a:t>h</a:t>
            </a:r>
            <a:r>
              <a:rPr lang="en-US" sz="2200" dirty="0">
                <a:solidFill>
                  <a:schemeClr val="accent1"/>
                </a:solidFill>
              </a:rPr>
              <a:t>= 6.62 × 10</a:t>
            </a:r>
            <a:r>
              <a:rPr lang="en-US" sz="2200" baseline="30000" dirty="0">
                <a:solidFill>
                  <a:schemeClr val="accent1"/>
                </a:solidFill>
              </a:rPr>
              <a:t>-34 </a:t>
            </a:r>
            <a:r>
              <a:rPr lang="en-US" sz="2200" dirty="0">
                <a:solidFill>
                  <a:schemeClr val="accent1"/>
                </a:solidFill>
              </a:rPr>
              <a:t>Js  to calculate: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Wavelength electron with </a:t>
            </a:r>
            <a:r>
              <a:rPr lang="en-US" sz="2200" i="1" dirty="0">
                <a:solidFill>
                  <a:srgbClr val="7030A0"/>
                </a:solidFill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= 0.1 c: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   0.024 nm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Wavelength of a fly (m = 0.01 gram, 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   </a:t>
            </a:r>
            <a:r>
              <a:rPr lang="en-US" sz="2200" i="1" dirty="0">
                <a:solidFill>
                  <a:srgbClr val="7030A0"/>
                </a:solidFill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= 10 m/s):</a:t>
            </a:r>
          </a:p>
          <a:p>
            <a:r>
              <a:rPr lang="en-US" sz="2200" dirty="0">
                <a:solidFill>
                  <a:srgbClr val="0000FF"/>
                </a:solidFill>
              </a:rPr>
              <a:t>   </a:t>
            </a:r>
            <a:r>
              <a:rPr lang="en-US" sz="2200" dirty="0">
                <a:solidFill>
                  <a:srgbClr val="C00000"/>
                </a:solidFill>
              </a:rPr>
              <a:t>0.0000000000000000000062  nm</a:t>
            </a:r>
          </a:p>
        </p:txBody>
      </p:sp>
      <p:pic>
        <p:nvPicPr>
          <p:cNvPr id="14" name="Picture 13" descr="Real_graphen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025" y="3544486"/>
            <a:ext cx="3514673" cy="31309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177669" y="3580838"/>
            <a:ext cx="1269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FFFF"/>
                </a:solidFill>
              </a:rPr>
              <a:t>graphene</a:t>
            </a:r>
            <a:endParaRPr lang="en-US" sz="2200" dirty="0">
              <a:solidFill>
                <a:srgbClr val="CCFFFF"/>
              </a:solidFill>
            </a:endParaRPr>
          </a:p>
        </p:txBody>
      </p:sp>
      <p:pic>
        <p:nvPicPr>
          <p:cNvPr id="16" name="Picture 15" descr="Wave-particle-fun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414" y="2436923"/>
            <a:ext cx="3030778" cy="1715091"/>
          </a:xfrm>
          <a:prstGeom prst="rect">
            <a:avLst/>
          </a:prstGeom>
          <a:ln w="889000">
            <a:solidFill>
              <a:schemeClr val="bg1"/>
            </a:solidFill>
          </a:ln>
          <a:effectLst>
            <a:glow rad="635000">
              <a:schemeClr val="accent1"/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4010288" y="2440015"/>
            <a:ext cx="20427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erpetua Titling" charset="0"/>
              </a:rPr>
              <a:t>ELECTRON</a:t>
            </a:r>
            <a:endParaRPr lang="en-US" sz="2800" dirty="0">
              <a:latin typeface="Chalkboar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757E4-13E5-4C28-E12A-9FCF01D5A782}"/>
              </a:ext>
            </a:extLst>
          </p:cNvPr>
          <p:cNvSpPr txBox="1"/>
          <p:nvPr/>
        </p:nvSpPr>
        <p:spPr>
          <a:xfrm>
            <a:off x="9536310" y="2346885"/>
            <a:ext cx="177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Louis de Broglie</a:t>
            </a:r>
          </a:p>
          <a:p>
            <a:r>
              <a:rPr lang="en-US" dirty="0">
                <a:solidFill>
                  <a:schemeClr val="bg1"/>
                </a:solidFill>
              </a:rPr>
              <a:t>Nobel prize 1929</a:t>
            </a:r>
          </a:p>
        </p:txBody>
      </p:sp>
    </p:spTree>
    <p:extLst>
      <p:ext uri="{BB962C8B-B14F-4D97-AF65-F5344CB8AC3E}">
        <p14:creationId xmlns:p14="http://schemas.microsoft.com/office/powerpoint/2010/main" val="146394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notes, written for this course, are available: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www.nikhef.nl/~i93/Teaching/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1: The Principle of Relativity and the Speed of Light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2: Time Dilation and Lorentz Contraction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3: The Lorentz Transformation and Paradoxes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5: The Early Quantum Theory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6: Feynman’s Double Slit Experiment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7: Wheeler’s Delayed Choice and Schrodinger’s Cat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  9: The Standard Model and Antimatter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29: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28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icroscopeJo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48" y="253998"/>
            <a:ext cx="4844811" cy="6383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06BB5-223F-BA6A-D841-5BA3F521C40B}"/>
              </a:ext>
            </a:extLst>
          </p:cNvPr>
          <p:cNvSpPr txBox="1"/>
          <p:nvPr/>
        </p:nvSpPr>
        <p:spPr>
          <a:xfrm>
            <a:off x="890954" y="1629508"/>
            <a:ext cx="24320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chemeClr val="accent1"/>
                </a:solidFill>
              </a:rPr>
              <a:t>Speaking about</a:t>
            </a:r>
          </a:p>
          <a:p>
            <a:r>
              <a:rPr lang="en-GB" sz="2800" dirty="0">
                <a:solidFill>
                  <a:schemeClr val="accent1"/>
                </a:solidFill>
              </a:rPr>
              <a:t>M</a:t>
            </a:r>
            <a:r>
              <a:rPr lang="en-NL" sz="2800" dirty="0">
                <a:solidFill>
                  <a:schemeClr val="accent1"/>
                </a:solidFill>
              </a:rPr>
              <a:t>icroscopes…</a:t>
            </a:r>
          </a:p>
        </p:txBody>
      </p:sp>
    </p:spTree>
    <p:extLst>
      <p:ext uri="{BB962C8B-B14F-4D97-AF65-F5344CB8AC3E}">
        <p14:creationId xmlns:p14="http://schemas.microsoft.com/office/powerpoint/2010/main" val="401847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Quantum Atom of Niels Bohr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506" y="725718"/>
            <a:ext cx="5250474" cy="153888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classical Atom is unstable!</a:t>
            </a:r>
          </a:p>
          <a:p>
            <a:r>
              <a:rPr lang="en-US" sz="2200" dirty="0">
                <a:solidFill>
                  <a:srgbClr val="7030A0"/>
                </a:solidFill>
              </a:rPr>
              <a:t>Expect: </a:t>
            </a:r>
            <a:r>
              <a:rPr lang="en-US" sz="2600" i="1" dirty="0" err="1">
                <a:solidFill>
                  <a:srgbClr val="7030A0"/>
                </a:solidFill>
              </a:rPr>
              <a:t>t</a:t>
            </a:r>
            <a:r>
              <a:rPr lang="en-US" sz="2200" dirty="0">
                <a:solidFill>
                  <a:srgbClr val="7030A0"/>
                </a:solidFill>
              </a:rPr>
              <a:t> &lt; 10</a:t>
            </a:r>
            <a:r>
              <a:rPr lang="en-US" sz="2200" baseline="30000" dirty="0">
                <a:solidFill>
                  <a:srgbClr val="7030A0"/>
                </a:solidFill>
              </a:rPr>
              <a:t>-10 </a:t>
            </a:r>
            <a:r>
              <a:rPr lang="en-US" sz="2200" dirty="0" err="1">
                <a:solidFill>
                  <a:srgbClr val="7030A0"/>
                </a:solidFill>
              </a:rPr>
              <a:t>s</a:t>
            </a:r>
            <a:endParaRPr lang="en-US" sz="2200" dirty="0">
              <a:solidFill>
                <a:srgbClr val="7030A0"/>
              </a:solidFill>
            </a:endParaRPr>
          </a:p>
          <a:p>
            <a:r>
              <a:rPr lang="en-US" sz="2200" dirty="0">
                <a:solidFill>
                  <a:srgbClr val="7030A0"/>
                </a:solidFill>
              </a:rPr>
              <a:t>Niels Bohr:  Atom is only stable for specific orbits: “energy levels”.</a:t>
            </a:r>
          </a:p>
        </p:txBody>
      </p:sp>
      <p:pic>
        <p:nvPicPr>
          <p:cNvPr id="6" name="Picture 5" descr="Bohr-atom-P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" y="2384590"/>
            <a:ext cx="3401382" cy="296260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Niels_Bo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560" y="848709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UnstableAtom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485" y="794590"/>
            <a:ext cx="3254433" cy="243421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322773" y="3784378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3" name="Freeform 12"/>
          <p:cNvSpPr/>
          <p:nvPr/>
        </p:nvSpPr>
        <p:spPr>
          <a:xfrm rot="19856668">
            <a:off x="5543388" y="2843329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658974" y="1627458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20017008">
            <a:off x="7361868" y="1096123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2382615">
            <a:off x="5309172" y="1022616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 rot="2600320">
            <a:off x="8010225" y="2868198"/>
            <a:ext cx="659567" cy="284813"/>
          </a:xfrm>
          <a:custGeom>
            <a:avLst/>
            <a:gdLst>
              <a:gd name="connsiteX0" fmla="*/ 0 w 5111646"/>
              <a:gd name="connsiteY0" fmla="*/ 704538 h 1229193"/>
              <a:gd name="connsiteX1" fmla="*/ 14990 w 5111646"/>
              <a:gd name="connsiteY1" fmla="*/ 644577 h 1229193"/>
              <a:gd name="connsiteX2" fmla="*/ 74951 w 5111646"/>
              <a:gd name="connsiteY2" fmla="*/ 569626 h 1229193"/>
              <a:gd name="connsiteX3" fmla="*/ 119921 w 5111646"/>
              <a:gd name="connsiteY3" fmla="*/ 494675 h 1229193"/>
              <a:gd name="connsiteX4" fmla="*/ 149901 w 5111646"/>
              <a:gd name="connsiteY4" fmla="*/ 449705 h 1229193"/>
              <a:gd name="connsiteX5" fmla="*/ 254833 w 5111646"/>
              <a:gd name="connsiteY5" fmla="*/ 359764 h 1229193"/>
              <a:gd name="connsiteX6" fmla="*/ 284813 w 5111646"/>
              <a:gd name="connsiteY6" fmla="*/ 314793 h 1229193"/>
              <a:gd name="connsiteX7" fmla="*/ 374754 w 5111646"/>
              <a:gd name="connsiteY7" fmla="*/ 284813 h 1229193"/>
              <a:gd name="connsiteX8" fmla="*/ 494675 w 5111646"/>
              <a:gd name="connsiteY8" fmla="*/ 299803 h 1229193"/>
              <a:gd name="connsiteX9" fmla="*/ 539646 w 5111646"/>
              <a:gd name="connsiteY9" fmla="*/ 314793 h 1229193"/>
              <a:gd name="connsiteX10" fmla="*/ 614597 w 5111646"/>
              <a:gd name="connsiteY10" fmla="*/ 389744 h 1229193"/>
              <a:gd name="connsiteX11" fmla="*/ 644577 w 5111646"/>
              <a:gd name="connsiteY11" fmla="*/ 419725 h 1229193"/>
              <a:gd name="connsiteX12" fmla="*/ 689547 w 5111646"/>
              <a:gd name="connsiteY12" fmla="*/ 449705 h 1229193"/>
              <a:gd name="connsiteX13" fmla="*/ 749508 w 5111646"/>
              <a:gd name="connsiteY13" fmla="*/ 524656 h 1229193"/>
              <a:gd name="connsiteX14" fmla="*/ 779488 w 5111646"/>
              <a:gd name="connsiteY14" fmla="*/ 614597 h 1229193"/>
              <a:gd name="connsiteX15" fmla="*/ 809469 w 5111646"/>
              <a:gd name="connsiteY15" fmla="*/ 704538 h 1229193"/>
              <a:gd name="connsiteX16" fmla="*/ 824459 w 5111646"/>
              <a:gd name="connsiteY16" fmla="*/ 764498 h 1229193"/>
              <a:gd name="connsiteX17" fmla="*/ 869429 w 5111646"/>
              <a:gd name="connsiteY17" fmla="*/ 929390 h 1229193"/>
              <a:gd name="connsiteX18" fmla="*/ 899410 w 5111646"/>
              <a:gd name="connsiteY18" fmla="*/ 974361 h 1229193"/>
              <a:gd name="connsiteX19" fmla="*/ 914400 w 5111646"/>
              <a:gd name="connsiteY19" fmla="*/ 1019331 h 1229193"/>
              <a:gd name="connsiteX20" fmla="*/ 989351 w 5111646"/>
              <a:gd name="connsiteY20" fmla="*/ 1109272 h 1229193"/>
              <a:gd name="connsiteX21" fmla="*/ 1034321 w 5111646"/>
              <a:gd name="connsiteY21" fmla="*/ 1139252 h 1229193"/>
              <a:gd name="connsiteX22" fmla="*/ 1094282 w 5111646"/>
              <a:gd name="connsiteY22" fmla="*/ 1199213 h 1229193"/>
              <a:gd name="connsiteX23" fmla="*/ 1184223 w 5111646"/>
              <a:gd name="connsiteY23" fmla="*/ 1229193 h 1229193"/>
              <a:gd name="connsiteX24" fmla="*/ 1319134 w 5111646"/>
              <a:gd name="connsiteY24" fmla="*/ 1154243 h 1229193"/>
              <a:gd name="connsiteX25" fmla="*/ 1409075 w 5111646"/>
              <a:gd name="connsiteY25" fmla="*/ 1094282 h 1229193"/>
              <a:gd name="connsiteX26" fmla="*/ 1499016 w 5111646"/>
              <a:gd name="connsiteY26" fmla="*/ 989351 h 1229193"/>
              <a:gd name="connsiteX27" fmla="*/ 1543987 w 5111646"/>
              <a:gd name="connsiteY27" fmla="*/ 914400 h 1229193"/>
              <a:gd name="connsiteX28" fmla="*/ 1558977 w 5111646"/>
              <a:gd name="connsiteY28" fmla="*/ 869430 h 1229193"/>
              <a:gd name="connsiteX29" fmla="*/ 1588957 w 5111646"/>
              <a:gd name="connsiteY29" fmla="*/ 824459 h 1229193"/>
              <a:gd name="connsiteX30" fmla="*/ 1618938 w 5111646"/>
              <a:gd name="connsiteY30" fmla="*/ 734518 h 1229193"/>
              <a:gd name="connsiteX31" fmla="*/ 1633928 w 5111646"/>
              <a:gd name="connsiteY31" fmla="*/ 689548 h 1229193"/>
              <a:gd name="connsiteX32" fmla="*/ 1663908 w 5111646"/>
              <a:gd name="connsiteY32" fmla="*/ 644577 h 1229193"/>
              <a:gd name="connsiteX33" fmla="*/ 1693888 w 5111646"/>
              <a:gd name="connsiteY33" fmla="*/ 539646 h 1229193"/>
              <a:gd name="connsiteX34" fmla="*/ 1723869 w 5111646"/>
              <a:gd name="connsiteY34" fmla="*/ 509666 h 1229193"/>
              <a:gd name="connsiteX35" fmla="*/ 1783829 w 5111646"/>
              <a:gd name="connsiteY35" fmla="*/ 419725 h 1229193"/>
              <a:gd name="connsiteX36" fmla="*/ 1828800 w 5111646"/>
              <a:gd name="connsiteY36" fmla="*/ 344774 h 1229193"/>
              <a:gd name="connsiteX37" fmla="*/ 1888760 w 5111646"/>
              <a:gd name="connsiteY37" fmla="*/ 254833 h 1229193"/>
              <a:gd name="connsiteX38" fmla="*/ 1948721 w 5111646"/>
              <a:gd name="connsiteY38" fmla="*/ 179882 h 1229193"/>
              <a:gd name="connsiteX39" fmla="*/ 2083633 w 5111646"/>
              <a:gd name="connsiteY39" fmla="*/ 74951 h 1229193"/>
              <a:gd name="connsiteX40" fmla="*/ 2128603 w 5111646"/>
              <a:gd name="connsiteY40" fmla="*/ 59961 h 1229193"/>
              <a:gd name="connsiteX41" fmla="*/ 2218544 w 5111646"/>
              <a:gd name="connsiteY41" fmla="*/ 119921 h 1229193"/>
              <a:gd name="connsiteX42" fmla="*/ 2308485 w 5111646"/>
              <a:gd name="connsiteY42" fmla="*/ 254833 h 1229193"/>
              <a:gd name="connsiteX43" fmla="*/ 2368446 w 5111646"/>
              <a:gd name="connsiteY43" fmla="*/ 344774 h 1229193"/>
              <a:gd name="connsiteX44" fmla="*/ 2398426 w 5111646"/>
              <a:gd name="connsiteY44" fmla="*/ 389744 h 1229193"/>
              <a:gd name="connsiteX45" fmla="*/ 2443397 w 5111646"/>
              <a:gd name="connsiteY45" fmla="*/ 464695 h 1229193"/>
              <a:gd name="connsiteX46" fmla="*/ 2533338 w 5111646"/>
              <a:gd name="connsiteY46" fmla="*/ 584616 h 1229193"/>
              <a:gd name="connsiteX47" fmla="*/ 2563318 w 5111646"/>
              <a:gd name="connsiteY47" fmla="*/ 674557 h 1229193"/>
              <a:gd name="connsiteX48" fmla="*/ 2578308 w 5111646"/>
              <a:gd name="connsiteY48" fmla="*/ 719528 h 1229193"/>
              <a:gd name="connsiteX49" fmla="*/ 2608288 w 5111646"/>
              <a:gd name="connsiteY49" fmla="*/ 764498 h 1229193"/>
              <a:gd name="connsiteX50" fmla="*/ 2668249 w 5111646"/>
              <a:gd name="connsiteY50" fmla="*/ 884420 h 1229193"/>
              <a:gd name="connsiteX51" fmla="*/ 2683239 w 5111646"/>
              <a:gd name="connsiteY51" fmla="*/ 929390 h 1229193"/>
              <a:gd name="connsiteX52" fmla="*/ 2743200 w 5111646"/>
              <a:gd name="connsiteY52" fmla="*/ 1004341 h 1229193"/>
              <a:gd name="connsiteX53" fmla="*/ 2818151 w 5111646"/>
              <a:gd name="connsiteY53" fmla="*/ 1109272 h 1229193"/>
              <a:gd name="connsiteX54" fmla="*/ 2908092 w 5111646"/>
              <a:gd name="connsiteY54" fmla="*/ 1139252 h 1229193"/>
              <a:gd name="connsiteX55" fmla="*/ 3057993 w 5111646"/>
              <a:gd name="connsiteY55" fmla="*/ 1094282 h 1229193"/>
              <a:gd name="connsiteX56" fmla="*/ 3117954 w 5111646"/>
              <a:gd name="connsiteY56" fmla="*/ 1034321 h 1229193"/>
              <a:gd name="connsiteX57" fmla="*/ 3162924 w 5111646"/>
              <a:gd name="connsiteY57" fmla="*/ 989351 h 1229193"/>
              <a:gd name="connsiteX58" fmla="*/ 3177915 w 5111646"/>
              <a:gd name="connsiteY58" fmla="*/ 944380 h 1229193"/>
              <a:gd name="connsiteX59" fmla="*/ 3237875 w 5111646"/>
              <a:gd name="connsiteY59" fmla="*/ 854439 h 1229193"/>
              <a:gd name="connsiteX60" fmla="*/ 3267856 w 5111646"/>
              <a:gd name="connsiteY60" fmla="*/ 764498 h 1229193"/>
              <a:gd name="connsiteX61" fmla="*/ 3282846 w 5111646"/>
              <a:gd name="connsiteY61" fmla="*/ 719528 h 1229193"/>
              <a:gd name="connsiteX62" fmla="*/ 3312826 w 5111646"/>
              <a:gd name="connsiteY62" fmla="*/ 674557 h 1229193"/>
              <a:gd name="connsiteX63" fmla="*/ 3342806 w 5111646"/>
              <a:gd name="connsiteY63" fmla="*/ 569626 h 1229193"/>
              <a:gd name="connsiteX64" fmla="*/ 3357797 w 5111646"/>
              <a:gd name="connsiteY64" fmla="*/ 524656 h 1229193"/>
              <a:gd name="connsiteX65" fmla="*/ 3387777 w 5111646"/>
              <a:gd name="connsiteY65" fmla="*/ 494675 h 1229193"/>
              <a:gd name="connsiteX66" fmla="*/ 3432747 w 5111646"/>
              <a:gd name="connsiteY66" fmla="*/ 404734 h 1229193"/>
              <a:gd name="connsiteX67" fmla="*/ 3462728 w 5111646"/>
              <a:gd name="connsiteY67" fmla="*/ 374754 h 1229193"/>
              <a:gd name="connsiteX68" fmla="*/ 3492708 w 5111646"/>
              <a:gd name="connsiteY68" fmla="*/ 329784 h 1229193"/>
              <a:gd name="connsiteX69" fmla="*/ 3552669 w 5111646"/>
              <a:gd name="connsiteY69" fmla="*/ 269823 h 1229193"/>
              <a:gd name="connsiteX70" fmla="*/ 3642610 w 5111646"/>
              <a:gd name="connsiteY70" fmla="*/ 149902 h 1229193"/>
              <a:gd name="connsiteX71" fmla="*/ 3672590 w 5111646"/>
              <a:gd name="connsiteY71" fmla="*/ 119921 h 1229193"/>
              <a:gd name="connsiteX72" fmla="*/ 3687580 w 5111646"/>
              <a:gd name="connsiteY72" fmla="*/ 74951 h 1229193"/>
              <a:gd name="connsiteX73" fmla="*/ 3777521 w 5111646"/>
              <a:gd name="connsiteY73" fmla="*/ 0 h 1229193"/>
              <a:gd name="connsiteX74" fmla="*/ 3822492 w 5111646"/>
              <a:gd name="connsiteY74" fmla="*/ 14990 h 1229193"/>
              <a:gd name="connsiteX75" fmla="*/ 3882452 w 5111646"/>
              <a:gd name="connsiteY75" fmla="*/ 89941 h 1229193"/>
              <a:gd name="connsiteX76" fmla="*/ 3897442 w 5111646"/>
              <a:gd name="connsiteY76" fmla="*/ 134911 h 1229193"/>
              <a:gd name="connsiteX77" fmla="*/ 3957403 w 5111646"/>
              <a:gd name="connsiteY77" fmla="*/ 224852 h 1229193"/>
              <a:gd name="connsiteX78" fmla="*/ 4017364 w 5111646"/>
              <a:gd name="connsiteY78" fmla="*/ 284813 h 1229193"/>
              <a:gd name="connsiteX79" fmla="*/ 4077324 w 5111646"/>
              <a:gd name="connsiteY79" fmla="*/ 374754 h 1229193"/>
              <a:gd name="connsiteX80" fmla="*/ 4137285 w 5111646"/>
              <a:gd name="connsiteY80" fmla="*/ 434715 h 1229193"/>
              <a:gd name="connsiteX81" fmla="*/ 4152275 w 5111646"/>
              <a:gd name="connsiteY81" fmla="*/ 479685 h 1229193"/>
              <a:gd name="connsiteX82" fmla="*/ 4242216 w 5111646"/>
              <a:gd name="connsiteY82" fmla="*/ 599607 h 1229193"/>
              <a:gd name="connsiteX83" fmla="*/ 4287187 w 5111646"/>
              <a:gd name="connsiteY83" fmla="*/ 689548 h 1229193"/>
              <a:gd name="connsiteX84" fmla="*/ 4332157 w 5111646"/>
              <a:gd name="connsiteY84" fmla="*/ 824459 h 1229193"/>
              <a:gd name="connsiteX85" fmla="*/ 4362138 w 5111646"/>
              <a:gd name="connsiteY85" fmla="*/ 914400 h 1229193"/>
              <a:gd name="connsiteX86" fmla="*/ 4392118 w 5111646"/>
              <a:gd name="connsiteY86" fmla="*/ 974361 h 1229193"/>
              <a:gd name="connsiteX87" fmla="*/ 4437088 w 5111646"/>
              <a:gd name="connsiteY87" fmla="*/ 1064302 h 1229193"/>
              <a:gd name="connsiteX88" fmla="*/ 4482059 w 5111646"/>
              <a:gd name="connsiteY88" fmla="*/ 1079292 h 1229193"/>
              <a:gd name="connsiteX89" fmla="*/ 4691921 w 5111646"/>
              <a:gd name="connsiteY89" fmla="*/ 1049311 h 1229193"/>
              <a:gd name="connsiteX90" fmla="*/ 4736892 w 5111646"/>
              <a:gd name="connsiteY90" fmla="*/ 1019331 h 1229193"/>
              <a:gd name="connsiteX91" fmla="*/ 4796852 w 5111646"/>
              <a:gd name="connsiteY91" fmla="*/ 944380 h 1229193"/>
              <a:gd name="connsiteX92" fmla="*/ 4826833 w 5111646"/>
              <a:gd name="connsiteY92" fmla="*/ 899410 h 1229193"/>
              <a:gd name="connsiteX93" fmla="*/ 4871803 w 5111646"/>
              <a:gd name="connsiteY93" fmla="*/ 854439 h 1229193"/>
              <a:gd name="connsiteX94" fmla="*/ 4901783 w 5111646"/>
              <a:gd name="connsiteY94" fmla="*/ 809469 h 1229193"/>
              <a:gd name="connsiteX95" fmla="*/ 4931764 w 5111646"/>
              <a:gd name="connsiteY95" fmla="*/ 779489 h 1229193"/>
              <a:gd name="connsiteX96" fmla="*/ 4976734 w 5111646"/>
              <a:gd name="connsiteY96" fmla="*/ 689548 h 1229193"/>
              <a:gd name="connsiteX97" fmla="*/ 5006715 w 5111646"/>
              <a:gd name="connsiteY97" fmla="*/ 659567 h 1229193"/>
              <a:gd name="connsiteX98" fmla="*/ 5066675 w 5111646"/>
              <a:gd name="connsiteY98" fmla="*/ 524656 h 1229193"/>
              <a:gd name="connsiteX99" fmla="*/ 5096656 w 5111646"/>
              <a:gd name="connsiteY99" fmla="*/ 419725 h 1229193"/>
              <a:gd name="connsiteX100" fmla="*/ 5111646 w 5111646"/>
              <a:gd name="connsiteY100" fmla="*/ 404734 h 12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111646" h="1229193">
                <a:moveTo>
                  <a:pt x="0" y="704538"/>
                </a:moveTo>
                <a:cubicBezTo>
                  <a:pt x="4997" y="684551"/>
                  <a:pt x="6874" y="663513"/>
                  <a:pt x="14990" y="644577"/>
                </a:cubicBezTo>
                <a:cubicBezTo>
                  <a:pt x="29172" y="611485"/>
                  <a:pt x="50774" y="593803"/>
                  <a:pt x="74951" y="569626"/>
                </a:cubicBezTo>
                <a:cubicBezTo>
                  <a:pt x="100983" y="491531"/>
                  <a:pt x="72890" y="553465"/>
                  <a:pt x="119921" y="494675"/>
                </a:cubicBezTo>
                <a:cubicBezTo>
                  <a:pt x="131175" y="480607"/>
                  <a:pt x="137162" y="462444"/>
                  <a:pt x="149901" y="449705"/>
                </a:cubicBezTo>
                <a:cubicBezTo>
                  <a:pt x="217710" y="381897"/>
                  <a:pt x="183200" y="467216"/>
                  <a:pt x="254833" y="359764"/>
                </a:cubicBezTo>
                <a:cubicBezTo>
                  <a:pt x="264826" y="344774"/>
                  <a:pt x="269535" y="324342"/>
                  <a:pt x="284813" y="314793"/>
                </a:cubicBezTo>
                <a:cubicBezTo>
                  <a:pt x="311611" y="298044"/>
                  <a:pt x="374754" y="284813"/>
                  <a:pt x="374754" y="284813"/>
                </a:cubicBezTo>
                <a:cubicBezTo>
                  <a:pt x="414728" y="289810"/>
                  <a:pt x="455040" y="292597"/>
                  <a:pt x="494675" y="299803"/>
                </a:cubicBezTo>
                <a:cubicBezTo>
                  <a:pt x="510221" y="302630"/>
                  <a:pt x="527005" y="305312"/>
                  <a:pt x="539646" y="314793"/>
                </a:cubicBezTo>
                <a:cubicBezTo>
                  <a:pt x="567912" y="335992"/>
                  <a:pt x="589613" y="364760"/>
                  <a:pt x="614597" y="389744"/>
                </a:cubicBezTo>
                <a:cubicBezTo>
                  <a:pt x="624590" y="399738"/>
                  <a:pt x="632818" y="411885"/>
                  <a:pt x="644577" y="419725"/>
                </a:cubicBezTo>
                <a:cubicBezTo>
                  <a:pt x="659567" y="429718"/>
                  <a:pt x="675479" y="438451"/>
                  <a:pt x="689547" y="449705"/>
                </a:cubicBezTo>
                <a:cubicBezTo>
                  <a:pt x="711031" y="466892"/>
                  <a:pt x="738760" y="500473"/>
                  <a:pt x="749508" y="524656"/>
                </a:cubicBezTo>
                <a:cubicBezTo>
                  <a:pt x="762343" y="553534"/>
                  <a:pt x="769494" y="584617"/>
                  <a:pt x="779488" y="614597"/>
                </a:cubicBezTo>
                <a:lnTo>
                  <a:pt x="809469" y="704538"/>
                </a:lnTo>
                <a:cubicBezTo>
                  <a:pt x="814466" y="724525"/>
                  <a:pt x="819990" y="744387"/>
                  <a:pt x="824459" y="764498"/>
                </a:cubicBezTo>
                <a:cubicBezTo>
                  <a:pt x="833845" y="806733"/>
                  <a:pt x="846031" y="894293"/>
                  <a:pt x="869429" y="929390"/>
                </a:cubicBezTo>
                <a:lnTo>
                  <a:pt x="899410" y="974361"/>
                </a:lnTo>
                <a:cubicBezTo>
                  <a:pt x="904407" y="989351"/>
                  <a:pt x="907334" y="1005198"/>
                  <a:pt x="914400" y="1019331"/>
                </a:cubicBezTo>
                <a:cubicBezTo>
                  <a:pt x="931246" y="1053024"/>
                  <a:pt x="960932" y="1085590"/>
                  <a:pt x="989351" y="1109272"/>
                </a:cubicBezTo>
                <a:cubicBezTo>
                  <a:pt x="1003191" y="1120805"/>
                  <a:pt x="1020642" y="1127528"/>
                  <a:pt x="1034321" y="1139252"/>
                </a:cubicBezTo>
                <a:cubicBezTo>
                  <a:pt x="1055782" y="1157647"/>
                  <a:pt x="1067467" y="1190275"/>
                  <a:pt x="1094282" y="1199213"/>
                </a:cubicBezTo>
                <a:lnTo>
                  <a:pt x="1184223" y="1229193"/>
                </a:lnTo>
                <a:cubicBezTo>
                  <a:pt x="1344449" y="1175785"/>
                  <a:pt x="1218161" y="1232778"/>
                  <a:pt x="1319134" y="1154243"/>
                </a:cubicBezTo>
                <a:cubicBezTo>
                  <a:pt x="1347576" y="1132122"/>
                  <a:pt x="1383597" y="1119760"/>
                  <a:pt x="1409075" y="1094282"/>
                </a:cubicBezTo>
                <a:cubicBezTo>
                  <a:pt x="1481775" y="1021582"/>
                  <a:pt x="1453357" y="1057840"/>
                  <a:pt x="1499016" y="989351"/>
                </a:cubicBezTo>
                <a:cubicBezTo>
                  <a:pt x="1541479" y="861958"/>
                  <a:pt x="1482257" y="1017281"/>
                  <a:pt x="1543987" y="914400"/>
                </a:cubicBezTo>
                <a:cubicBezTo>
                  <a:pt x="1552117" y="900851"/>
                  <a:pt x="1551911" y="883563"/>
                  <a:pt x="1558977" y="869430"/>
                </a:cubicBezTo>
                <a:cubicBezTo>
                  <a:pt x="1567034" y="853316"/>
                  <a:pt x="1581640" y="840922"/>
                  <a:pt x="1588957" y="824459"/>
                </a:cubicBezTo>
                <a:cubicBezTo>
                  <a:pt x="1601792" y="795581"/>
                  <a:pt x="1608944" y="764498"/>
                  <a:pt x="1618938" y="734518"/>
                </a:cubicBezTo>
                <a:cubicBezTo>
                  <a:pt x="1623935" y="719528"/>
                  <a:pt x="1625163" y="702695"/>
                  <a:pt x="1633928" y="689548"/>
                </a:cubicBezTo>
                <a:lnTo>
                  <a:pt x="1663908" y="644577"/>
                </a:lnTo>
                <a:cubicBezTo>
                  <a:pt x="1666708" y="633377"/>
                  <a:pt x="1684671" y="555007"/>
                  <a:pt x="1693888" y="539646"/>
                </a:cubicBezTo>
                <a:cubicBezTo>
                  <a:pt x="1701159" y="527527"/>
                  <a:pt x="1715389" y="520972"/>
                  <a:pt x="1723869" y="509666"/>
                </a:cubicBezTo>
                <a:cubicBezTo>
                  <a:pt x="1745488" y="480841"/>
                  <a:pt x="1783829" y="419725"/>
                  <a:pt x="1783829" y="419725"/>
                </a:cubicBezTo>
                <a:cubicBezTo>
                  <a:pt x="1812491" y="333737"/>
                  <a:pt x="1779414" y="410621"/>
                  <a:pt x="1828800" y="344774"/>
                </a:cubicBezTo>
                <a:cubicBezTo>
                  <a:pt x="1850419" y="315949"/>
                  <a:pt x="1863282" y="280311"/>
                  <a:pt x="1888760" y="254833"/>
                </a:cubicBezTo>
                <a:cubicBezTo>
                  <a:pt x="1975985" y="167608"/>
                  <a:pt x="1854171" y="293342"/>
                  <a:pt x="1948721" y="179882"/>
                </a:cubicBezTo>
                <a:cubicBezTo>
                  <a:pt x="1978569" y="144065"/>
                  <a:pt x="2045061" y="87808"/>
                  <a:pt x="2083633" y="74951"/>
                </a:cubicBezTo>
                <a:lnTo>
                  <a:pt x="2128603" y="59961"/>
                </a:lnTo>
                <a:cubicBezTo>
                  <a:pt x="2158583" y="79948"/>
                  <a:pt x="2198557" y="89941"/>
                  <a:pt x="2218544" y="119921"/>
                </a:cubicBezTo>
                <a:lnTo>
                  <a:pt x="2308485" y="254833"/>
                </a:lnTo>
                <a:lnTo>
                  <a:pt x="2368446" y="344774"/>
                </a:lnTo>
                <a:lnTo>
                  <a:pt x="2398426" y="389744"/>
                </a:lnTo>
                <a:cubicBezTo>
                  <a:pt x="2427088" y="475732"/>
                  <a:pt x="2394011" y="398848"/>
                  <a:pt x="2443397" y="464695"/>
                </a:cubicBezTo>
                <a:cubicBezTo>
                  <a:pt x="2545097" y="600295"/>
                  <a:pt x="2464581" y="515861"/>
                  <a:pt x="2533338" y="584616"/>
                </a:cubicBezTo>
                <a:lnTo>
                  <a:pt x="2563318" y="674557"/>
                </a:lnTo>
                <a:cubicBezTo>
                  <a:pt x="2568315" y="689547"/>
                  <a:pt x="2569543" y="706381"/>
                  <a:pt x="2578308" y="719528"/>
                </a:cubicBezTo>
                <a:cubicBezTo>
                  <a:pt x="2588301" y="734518"/>
                  <a:pt x="2600971" y="748035"/>
                  <a:pt x="2608288" y="764498"/>
                </a:cubicBezTo>
                <a:cubicBezTo>
                  <a:pt x="2663408" y="888517"/>
                  <a:pt x="2606679" y="822848"/>
                  <a:pt x="2668249" y="884420"/>
                </a:cubicBezTo>
                <a:cubicBezTo>
                  <a:pt x="2673246" y="899410"/>
                  <a:pt x="2676173" y="915257"/>
                  <a:pt x="2683239" y="929390"/>
                </a:cubicBezTo>
                <a:cubicBezTo>
                  <a:pt x="2702150" y="967213"/>
                  <a:pt x="2715312" y="976454"/>
                  <a:pt x="2743200" y="1004341"/>
                </a:cubicBezTo>
                <a:cubicBezTo>
                  <a:pt x="2757187" y="1046303"/>
                  <a:pt x="2764801" y="1091489"/>
                  <a:pt x="2818151" y="1109272"/>
                </a:cubicBezTo>
                <a:lnTo>
                  <a:pt x="2908092" y="1139252"/>
                </a:lnTo>
                <a:cubicBezTo>
                  <a:pt x="2991964" y="1127270"/>
                  <a:pt x="3003456" y="1141028"/>
                  <a:pt x="3057993" y="1094282"/>
                </a:cubicBezTo>
                <a:cubicBezTo>
                  <a:pt x="3079454" y="1075887"/>
                  <a:pt x="3097967" y="1054308"/>
                  <a:pt x="3117954" y="1034321"/>
                </a:cubicBezTo>
                <a:lnTo>
                  <a:pt x="3162924" y="989351"/>
                </a:lnTo>
                <a:cubicBezTo>
                  <a:pt x="3167921" y="974361"/>
                  <a:pt x="3170241" y="958193"/>
                  <a:pt x="3177915" y="944380"/>
                </a:cubicBezTo>
                <a:cubicBezTo>
                  <a:pt x="3195414" y="912883"/>
                  <a:pt x="3226481" y="888622"/>
                  <a:pt x="3237875" y="854439"/>
                </a:cubicBezTo>
                <a:lnTo>
                  <a:pt x="3267856" y="764498"/>
                </a:lnTo>
                <a:cubicBezTo>
                  <a:pt x="3272853" y="749508"/>
                  <a:pt x="3274081" y="732675"/>
                  <a:pt x="3282846" y="719528"/>
                </a:cubicBezTo>
                <a:cubicBezTo>
                  <a:pt x="3292839" y="704538"/>
                  <a:pt x="3304769" y="690671"/>
                  <a:pt x="3312826" y="674557"/>
                </a:cubicBezTo>
                <a:cubicBezTo>
                  <a:pt x="3324807" y="650594"/>
                  <a:pt x="3336401" y="592042"/>
                  <a:pt x="3342806" y="569626"/>
                </a:cubicBezTo>
                <a:cubicBezTo>
                  <a:pt x="3347147" y="554433"/>
                  <a:pt x="3349667" y="538205"/>
                  <a:pt x="3357797" y="524656"/>
                </a:cubicBezTo>
                <a:cubicBezTo>
                  <a:pt x="3365068" y="512537"/>
                  <a:pt x="3377784" y="504669"/>
                  <a:pt x="3387777" y="494675"/>
                </a:cubicBezTo>
                <a:cubicBezTo>
                  <a:pt x="3403609" y="447179"/>
                  <a:pt x="3399538" y="446245"/>
                  <a:pt x="3432747" y="404734"/>
                </a:cubicBezTo>
                <a:cubicBezTo>
                  <a:pt x="3441576" y="393698"/>
                  <a:pt x="3453899" y="385790"/>
                  <a:pt x="3462728" y="374754"/>
                </a:cubicBezTo>
                <a:cubicBezTo>
                  <a:pt x="3473982" y="360686"/>
                  <a:pt x="3480984" y="343463"/>
                  <a:pt x="3492708" y="329784"/>
                </a:cubicBezTo>
                <a:cubicBezTo>
                  <a:pt x="3511103" y="308323"/>
                  <a:pt x="3552669" y="269823"/>
                  <a:pt x="3552669" y="269823"/>
                </a:cubicBezTo>
                <a:cubicBezTo>
                  <a:pt x="3578832" y="191332"/>
                  <a:pt x="3556485" y="236027"/>
                  <a:pt x="3642610" y="149902"/>
                </a:cubicBezTo>
                <a:lnTo>
                  <a:pt x="3672590" y="119921"/>
                </a:lnTo>
                <a:cubicBezTo>
                  <a:pt x="3677587" y="104931"/>
                  <a:pt x="3678815" y="88098"/>
                  <a:pt x="3687580" y="74951"/>
                </a:cubicBezTo>
                <a:cubicBezTo>
                  <a:pt x="3710664" y="40325"/>
                  <a:pt x="3744338" y="22122"/>
                  <a:pt x="3777521" y="0"/>
                </a:cubicBezTo>
                <a:cubicBezTo>
                  <a:pt x="3792511" y="4997"/>
                  <a:pt x="3808943" y="6860"/>
                  <a:pt x="3822492" y="14990"/>
                </a:cubicBezTo>
                <a:cubicBezTo>
                  <a:pt x="3842409" y="26940"/>
                  <a:pt x="3873699" y="72435"/>
                  <a:pt x="3882452" y="89941"/>
                </a:cubicBezTo>
                <a:cubicBezTo>
                  <a:pt x="3889518" y="104074"/>
                  <a:pt x="3889768" y="121099"/>
                  <a:pt x="3897442" y="134911"/>
                </a:cubicBezTo>
                <a:cubicBezTo>
                  <a:pt x="3914941" y="166409"/>
                  <a:pt x="3931925" y="199374"/>
                  <a:pt x="3957403" y="224852"/>
                </a:cubicBezTo>
                <a:cubicBezTo>
                  <a:pt x="3977390" y="244839"/>
                  <a:pt x="4001685" y="261294"/>
                  <a:pt x="4017364" y="284813"/>
                </a:cubicBezTo>
                <a:cubicBezTo>
                  <a:pt x="4037351" y="314793"/>
                  <a:pt x="4051846" y="349276"/>
                  <a:pt x="4077324" y="374754"/>
                </a:cubicBezTo>
                <a:lnTo>
                  <a:pt x="4137285" y="434715"/>
                </a:lnTo>
                <a:cubicBezTo>
                  <a:pt x="4142282" y="449705"/>
                  <a:pt x="4144145" y="466136"/>
                  <a:pt x="4152275" y="479685"/>
                </a:cubicBezTo>
                <a:cubicBezTo>
                  <a:pt x="4205546" y="568468"/>
                  <a:pt x="4179996" y="412948"/>
                  <a:pt x="4242216" y="599607"/>
                </a:cubicBezTo>
                <a:cubicBezTo>
                  <a:pt x="4262903" y="661669"/>
                  <a:pt x="4248441" y="631430"/>
                  <a:pt x="4287187" y="689548"/>
                </a:cubicBezTo>
                <a:lnTo>
                  <a:pt x="4332157" y="824459"/>
                </a:lnTo>
                <a:cubicBezTo>
                  <a:pt x="4332161" y="824470"/>
                  <a:pt x="4362133" y="914389"/>
                  <a:pt x="4362138" y="914400"/>
                </a:cubicBezTo>
                <a:cubicBezTo>
                  <a:pt x="4372131" y="934387"/>
                  <a:pt x="4383316" y="953822"/>
                  <a:pt x="4392118" y="974361"/>
                </a:cubicBezTo>
                <a:cubicBezTo>
                  <a:pt x="4406286" y="1007419"/>
                  <a:pt x="4405777" y="1039253"/>
                  <a:pt x="4437088" y="1064302"/>
                </a:cubicBezTo>
                <a:cubicBezTo>
                  <a:pt x="4449427" y="1074173"/>
                  <a:pt x="4467069" y="1074295"/>
                  <a:pt x="4482059" y="1079292"/>
                </a:cubicBezTo>
                <a:cubicBezTo>
                  <a:pt x="4524203" y="1075461"/>
                  <a:pt x="4634240" y="1078152"/>
                  <a:pt x="4691921" y="1049311"/>
                </a:cubicBezTo>
                <a:cubicBezTo>
                  <a:pt x="4708035" y="1041254"/>
                  <a:pt x="4721902" y="1029324"/>
                  <a:pt x="4736892" y="1019331"/>
                </a:cubicBezTo>
                <a:cubicBezTo>
                  <a:pt x="4829158" y="880933"/>
                  <a:pt x="4711421" y="1051168"/>
                  <a:pt x="4796852" y="944380"/>
                </a:cubicBezTo>
                <a:cubicBezTo>
                  <a:pt x="4808106" y="930312"/>
                  <a:pt x="4815299" y="913250"/>
                  <a:pt x="4826833" y="899410"/>
                </a:cubicBezTo>
                <a:cubicBezTo>
                  <a:pt x="4840404" y="883124"/>
                  <a:pt x="4858232" y="870725"/>
                  <a:pt x="4871803" y="854439"/>
                </a:cubicBezTo>
                <a:cubicBezTo>
                  <a:pt x="4883336" y="840599"/>
                  <a:pt x="4890529" y="823537"/>
                  <a:pt x="4901783" y="809469"/>
                </a:cubicBezTo>
                <a:cubicBezTo>
                  <a:pt x="4910612" y="798433"/>
                  <a:pt x="4922935" y="790525"/>
                  <a:pt x="4931764" y="779489"/>
                </a:cubicBezTo>
                <a:cubicBezTo>
                  <a:pt x="5022740" y="665769"/>
                  <a:pt x="4910238" y="800375"/>
                  <a:pt x="4976734" y="689548"/>
                </a:cubicBezTo>
                <a:cubicBezTo>
                  <a:pt x="4984006" y="677429"/>
                  <a:pt x="4996721" y="669561"/>
                  <a:pt x="5006715" y="659567"/>
                </a:cubicBezTo>
                <a:cubicBezTo>
                  <a:pt x="5042392" y="552535"/>
                  <a:pt x="5019165" y="595920"/>
                  <a:pt x="5066675" y="524656"/>
                </a:cubicBezTo>
                <a:cubicBezTo>
                  <a:pt x="5071480" y="505437"/>
                  <a:pt x="5085900" y="441236"/>
                  <a:pt x="5096656" y="419725"/>
                </a:cubicBezTo>
                <a:cubicBezTo>
                  <a:pt x="5099816" y="413404"/>
                  <a:pt x="5106649" y="409731"/>
                  <a:pt x="5111646" y="40473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8670C-EAB2-34F8-CF3B-F7B17CD684A6}"/>
              </a:ext>
            </a:extLst>
          </p:cNvPr>
          <p:cNvSpPr txBox="1"/>
          <p:nvPr/>
        </p:nvSpPr>
        <p:spPr>
          <a:xfrm>
            <a:off x="4069683" y="3665861"/>
            <a:ext cx="4806462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An electron can </a:t>
            </a:r>
            <a:r>
              <a:rPr lang="en-US" sz="2200" dirty="0">
                <a:solidFill>
                  <a:srgbClr val="C00000"/>
                </a:solidFill>
              </a:rPr>
              <a:t>jump</a:t>
            </a:r>
            <a:r>
              <a:rPr lang="en-US" sz="2200" dirty="0">
                <a:solidFill>
                  <a:schemeClr val="accent1"/>
                </a:solidFill>
              </a:rPr>
              <a:t> from a high to lower level by </a:t>
            </a:r>
            <a:r>
              <a:rPr lang="en-US" sz="2200" dirty="0">
                <a:solidFill>
                  <a:srgbClr val="C00000"/>
                </a:solidFill>
              </a:rPr>
              <a:t>emitting a light quantum </a:t>
            </a:r>
            <a:r>
              <a:rPr lang="en-US" sz="2200" dirty="0">
                <a:solidFill>
                  <a:schemeClr val="accent1"/>
                </a:solidFill>
              </a:rPr>
              <a:t>with corresponding energy difference.</a:t>
            </a:r>
          </a:p>
        </p:txBody>
      </p:sp>
    </p:spTree>
    <p:extLst>
      <p:ext uri="{BB962C8B-B14F-4D97-AF65-F5344CB8AC3E}">
        <p14:creationId xmlns:p14="http://schemas.microsoft.com/office/powerpoint/2010/main" val="155868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Quantum Atom of Niels Bohr</a:t>
            </a:r>
          </a:p>
        </p:txBody>
      </p:sp>
      <p:pic>
        <p:nvPicPr>
          <p:cNvPr id="6" name="Picture 5" descr="Bohr-atom-P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" y="2384590"/>
            <a:ext cx="3401382" cy="296260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322773" y="3784378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9683" y="3665861"/>
            <a:ext cx="4806462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An electron can </a:t>
            </a:r>
            <a:r>
              <a:rPr lang="en-US" sz="2200" dirty="0">
                <a:solidFill>
                  <a:srgbClr val="C00000"/>
                </a:solidFill>
              </a:rPr>
              <a:t>jump</a:t>
            </a:r>
            <a:r>
              <a:rPr lang="en-US" sz="2200" dirty="0">
                <a:solidFill>
                  <a:schemeClr val="accent1"/>
                </a:solidFill>
              </a:rPr>
              <a:t> from a high to lower level by </a:t>
            </a:r>
            <a:r>
              <a:rPr lang="en-US" sz="2200" dirty="0">
                <a:solidFill>
                  <a:srgbClr val="C00000"/>
                </a:solidFill>
              </a:rPr>
              <a:t>emitting a light quantum </a:t>
            </a:r>
            <a:r>
              <a:rPr lang="en-US" sz="2200" dirty="0">
                <a:solidFill>
                  <a:schemeClr val="accent1"/>
                </a:solidFill>
              </a:rPr>
              <a:t>with corresponding energy difference.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dirty="0"/>
              <a:t>Hydrogen “Balmer” spectrum of wavelengths:</a:t>
            </a:r>
          </a:p>
        </p:txBody>
      </p:sp>
      <p:pic>
        <p:nvPicPr>
          <p:cNvPr id="9" name="Picture 8" descr="Visible_spectrum_of_hydrog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" y="5432883"/>
            <a:ext cx="11740092" cy="12687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3" name="Picture 2" descr="alt">
            <a:extLst>
              <a:ext uri="{FF2B5EF4-FFF2-40B4-BE49-F238E27FC236}">
                <a16:creationId xmlns:a16="http://schemas.microsoft.com/office/drawing/2014/main" id="{CD775426-4871-4882-1607-BAF984208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/>
          <a:stretch/>
        </p:blipFill>
        <p:spPr bwMode="auto">
          <a:xfrm>
            <a:off x="5505920" y="723032"/>
            <a:ext cx="3934642" cy="287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iels_Boh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560" y="848709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70506" y="725718"/>
            <a:ext cx="5250474" cy="153888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classical Atom is unstable!</a:t>
            </a:r>
          </a:p>
          <a:p>
            <a:r>
              <a:rPr lang="en-US" sz="2200" dirty="0">
                <a:solidFill>
                  <a:srgbClr val="7030A0"/>
                </a:solidFill>
              </a:rPr>
              <a:t>Expect: </a:t>
            </a:r>
            <a:r>
              <a:rPr lang="en-US" sz="2600" i="1" dirty="0" err="1">
                <a:solidFill>
                  <a:srgbClr val="7030A0"/>
                </a:solidFill>
              </a:rPr>
              <a:t>t</a:t>
            </a:r>
            <a:r>
              <a:rPr lang="en-US" sz="2200" dirty="0">
                <a:solidFill>
                  <a:srgbClr val="7030A0"/>
                </a:solidFill>
              </a:rPr>
              <a:t> &lt; 10</a:t>
            </a:r>
            <a:r>
              <a:rPr lang="en-US" sz="2200" baseline="30000" dirty="0">
                <a:solidFill>
                  <a:srgbClr val="7030A0"/>
                </a:solidFill>
              </a:rPr>
              <a:t>-10 </a:t>
            </a:r>
            <a:r>
              <a:rPr lang="en-US" sz="2200" dirty="0" err="1">
                <a:solidFill>
                  <a:srgbClr val="7030A0"/>
                </a:solidFill>
              </a:rPr>
              <a:t>s</a:t>
            </a:r>
            <a:endParaRPr lang="en-US" sz="2200" dirty="0">
              <a:solidFill>
                <a:srgbClr val="7030A0"/>
              </a:solidFill>
            </a:endParaRPr>
          </a:p>
          <a:p>
            <a:r>
              <a:rPr lang="en-US" sz="2200" dirty="0">
                <a:solidFill>
                  <a:srgbClr val="7030A0"/>
                </a:solidFill>
              </a:rPr>
              <a:t>Niels Bohr:  Atom is only stable for specific orbits: “energy levels”.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37893-B487-4127-5EC3-907D4107B3C8}"/>
              </a:ext>
            </a:extLst>
          </p:cNvPr>
          <p:cNvSpPr txBox="1"/>
          <p:nvPr/>
        </p:nvSpPr>
        <p:spPr>
          <a:xfrm>
            <a:off x="8860647" y="5912511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3</a:t>
            </a:r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D0FCD-6FBC-BF9D-24D0-328FFA296853}"/>
              </a:ext>
            </a:extLst>
          </p:cNvPr>
          <p:cNvSpPr txBox="1"/>
          <p:nvPr/>
        </p:nvSpPr>
        <p:spPr>
          <a:xfrm>
            <a:off x="4135809" y="590846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42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A5E8F-CDB4-72BC-2D88-D6767F9459BD}"/>
              </a:ext>
            </a:extLst>
          </p:cNvPr>
          <p:cNvSpPr txBox="1"/>
          <p:nvPr/>
        </p:nvSpPr>
        <p:spPr>
          <a:xfrm>
            <a:off x="2671128" y="5909438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52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0F9124-E100-A266-C9C9-6D0848E050A5}"/>
              </a:ext>
            </a:extLst>
          </p:cNvPr>
          <p:cNvSpPr txBox="1"/>
          <p:nvPr/>
        </p:nvSpPr>
        <p:spPr>
          <a:xfrm>
            <a:off x="1948909" y="603244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62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5B986-71A6-2EB2-B945-54CE216CD170}"/>
              </a:ext>
            </a:extLst>
          </p:cNvPr>
          <p:cNvSpPr txBox="1"/>
          <p:nvPr/>
        </p:nvSpPr>
        <p:spPr>
          <a:xfrm>
            <a:off x="1562225" y="575933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72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AD6734-F909-3C47-02D9-FA8B061944AA}"/>
              </a:ext>
            </a:extLst>
          </p:cNvPr>
          <p:cNvSpPr txBox="1"/>
          <p:nvPr/>
        </p:nvSpPr>
        <p:spPr>
          <a:xfrm>
            <a:off x="9320193" y="3781798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</p:spTree>
    <p:extLst>
      <p:ext uri="{BB962C8B-B14F-4D97-AF65-F5344CB8AC3E}">
        <p14:creationId xmlns:p14="http://schemas.microsoft.com/office/powerpoint/2010/main" val="21004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Schrödinger: Bohr atom and de Broglie waves</a:t>
            </a:r>
          </a:p>
        </p:txBody>
      </p:sp>
      <p:pic>
        <p:nvPicPr>
          <p:cNvPr id="8" name="Picture 7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180" y="243049"/>
            <a:ext cx="1843222" cy="247029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 descr="InterferenceDiagr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39" y="790003"/>
            <a:ext cx="3178323" cy="2661317"/>
          </a:xfrm>
          <a:prstGeom prst="rect">
            <a:avLst/>
          </a:prstGeom>
          <a:ln w="127000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3031226" y="704277"/>
            <a:ext cx="4399640" cy="3736009"/>
            <a:chOff x="3421768" y="689988"/>
            <a:chExt cx="4399640" cy="3736009"/>
          </a:xfrm>
        </p:grpSpPr>
        <p:grpSp>
          <p:nvGrpSpPr>
            <p:cNvPr id="11" name="Group 10"/>
            <p:cNvGrpSpPr/>
            <p:nvPr/>
          </p:nvGrpSpPr>
          <p:grpSpPr>
            <a:xfrm>
              <a:off x="3421768" y="689988"/>
              <a:ext cx="4399640" cy="3736009"/>
              <a:chOff x="1280473" y="2280601"/>
              <a:chExt cx="4996078" cy="4216400"/>
            </a:xfrm>
          </p:grpSpPr>
          <p:pic>
            <p:nvPicPr>
              <p:cNvPr id="4" name="Picture 3" descr="BohrAtomBroglie.g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0473" y="2280601"/>
                <a:ext cx="4914902" cy="42164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361651" y="5851071"/>
                <a:ext cx="4914900" cy="6459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989289" y="2095503"/>
              <a:ext cx="67043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b="1" dirty="0"/>
                <a:t>n = 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243563" y="2384727"/>
            <a:ext cx="1703608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Erwin Schrödinger</a:t>
            </a:r>
          </a:p>
        </p:txBody>
      </p:sp>
      <p:pic>
        <p:nvPicPr>
          <p:cNvPr id="17" name="Picture 16" descr="PeriodicTable-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728" y="3018076"/>
            <a:ext cx="6364971" cy="3580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9829" y="4410200"/>
            <a:ext cx="3044551" cy="144655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Energy levels explained</a:t>
            </a:r>
            <a:br>
              <a:rPr lang="en-US" sz="2200" dirty="0">
                <a:solidFill>
                  <a:srgbClr val="7030A0"/>
                </a:solidFill>
              </a:rPr>
            </a:br>
            <a:r>
              <a:rPr lang="en-US" sz="2200" dirty="0">
                <a:solidFill>
                  <a:srgbClr val="7030A0"/>
                </a:solidFill>
                <a:sym typeface="Wingdings"/>
              </a:rPr>
              <a:t> a</a:t>
            </a:r>
            <a:r>
              <a:rPr lang="en-US" sz="2200" dirty="0">
                <a:solidFill>
                  <a:srgbClr val="7030A0"/>
                </a:solidFill>
              </a:rPr>
              <a:t>tom explained</a:t>
            </a:r>
          </a:p>
          <a:p>
            <a:r>
              <a:rPr lang="en-US" sz="2200" dirty="0">
                <a:solidFill>
                  <a:srgbClr val="7030A0"/>
                </a:solidFill>
              </a:rPr>
              <a:t>Outer shell electrons</a:t>
            </a:r>
          </a:p>
          <a:p>
            <a:r>
              <a:rPr lang="en-US" sz="2200" dirty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sz="2200" dirty="0">
                <a:solidFill>
                  <a:srgbClr val="7030A0"/>
                </a:solidFill>
              </a:rPr>
              <a:t>“chemistry explained”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3093" y="779486"/>
            <a:ext cx="3581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If orbit length “fits”:  </a:t>
            </a:r>
          </a:p>
          <a:p>
            <a:r>
              <a:rPr lang="en-US" sz="2200" i="1" dirty="0">
                <a:solidFill>
                  <a:srgbClr val="C00000"/>
                </a:solidFill>
              </a:rPr>
              <a:t>2π r = n </a:t>
            </a:r>
            <a:r>
              <a:rPr lang="en-US" sz="2200" i="1" dirty="0" err="1">
                <a:solidFill>
                  <a:srgbClr val="C00000"/>
                </a:solidFill>
              </a:rPr>
              <a:t>λ</a:t>
            </a:r>
            <a:r>
              <a:rPr lang="en-US" sz="2200" i="1" dirty="0">
                <a:solidFill>
                  <a:srgbClr val="C00000"/>
                </a:solidFill>
              </a:rPr>
              <a:t>    </a:t>
            </a:r>
            <a:r>
              <a:rPr lang="en-US" sz="2200" dirty="0">
                <a:solidFill>
                  <a:srgbClr val="C00000"/>
                </a:solidFill>
              </a:rPr>
              <a:t>with </a:t>
            </a:r>
            <a:r>
              <a:rPr lang="en-US" sz="2200" i="1" dirty="0">
                <a:solidFill>
                  <a:srgbClr val="C00000"/>
                </a:solidFill>
              </a:rPr>
              <a:t>n</a:t>
            </a:r>
            <a:r>
              <a:rPr lang="en-US" sz="2200" dirty="0">
                <a:solidFill>
                  <a:srgbClr val="C00000"/>
                </a:solidFill>
              </a:rPr>
              <a:t> = 1, 2, 3, …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The wave positively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interferes with itself!         </a:t>
            </a:r>
          </a:p>
          <a:p>
            <a:r>
              <a:rPr lang="en-US" sz="2200" dirty="0">
                <a:solidFill>
                  <a:srgbClr val="C00000"/>
                </a:solidFill>
                <a:sym typeface="Wingdings"/>
              </a:rPr>
              <a:t> </a:t>
            </a:r>
            <a:r>
              <a:rPr lang="en-US" sz="2200" dirty="0">
                <a:solidFill>
                  <a:srgbClr val="C00000"/>
                </a:solidFill>
              </a:rPr>
              <a:t>Stable orbits!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0866" y="2998304"/>
            <a:ext cx="27018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Periodic Table of the Elements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2050" name="Picture 2" descr="CDN media">
            <a:extLst>
              <a:ext uri="{FF2B5EF4-FFF2-40B4-BE49-F238E27FC236}">
                <a16:creationId xmlns:a16="http://schemas.microsoft.com/office/drawing/2014/main" id="{E28D1DE8-2908-7F75-56CB-15E2F483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40030" r="82203" b="31697"/>
          <a:stretch/>
        </p:blipFill>
        <p:spPr bwMode="auto">
          <a:xfrm>
            <a:off x="447927" y="3775534"/>
            <a:ext cx="2331332" cy="2293910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BBFFC4-5189-CAD5-CA78-38AF42921783}"/>
              </a:ext>
            </a:extLst>
          </p:cNvPr>
          <p:cNvSpPr txBox="1"/>
          <p:nvPr/>
        </p:nvSpPr>
        <p:spPr>
          <a:xfrm>
            <a:off x="618408" y="6025692"/>
            <a:ext cx="2130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More realistic atom: </a:t>
            </a:r>
          </a:p>
          <a:p>
            <a:r>
              <a:rPr lang="en-NL" dirty="0"/>
              <a:t>probability waves</a:t>
            </a:r>
          </a:p>
        </p:txBody>
      </p:sp>
    </p:spTree>
    <p:extLst>
      <p:ext uri="{BB962C8B-B14F-4D97-AF65-F5344CB8AC3E}">
        <p14:creationId xmlns:p14="http://schemas.microsoft.com/office/powerpoint/2010/main" val="24352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Not yet explained</a:t>
            </a:r>
          </a:p>
        </p:txBody>
      </p:sp>
      <p:pic>
        <p:nvPicPr>
          <p:cNvPr id="4" name="Picture 3" descr="PeriodicTableOfScotchWhisky_1_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668" y="429267"/>
            <a:ext cx="9251953" cy="6569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986357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8779" y="4208920"/>
            <a:ext cx="8054787" cy="243143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u="sng" dirty="0">
                <a:solidFill>
                  <a:schemeClr val="accent1"/>
                </a:solidFill>
              </a:rPr>
              <a:t>Copenhagen Interpretation (Niels Bohr):</a:t>
            </a:r>
          </a:p>
          <a:p>
            <a:endParaRPr lang="en-US" sz="1000" dirty="0"/>
          </a:p>
          <a:p>
            <a:r>
              <a:rPr lang="en-US" sz="2000" dirty="0">
                <a:solidFill>
                  <a:srgbClr val="7030A0"/>
                </a:solidFill>
              </a:rPr>
              <a:t>One can observe wave characteristics or particle characteristics of quantum objects, </a:t>
            </a:r>
            <a:r>
              <a:rPr lang="en-US" sz="2000" b="1" i="1" dirty="0">
                <a:solidFill>
                  <a:srgbClr val="C00000"/>
                </a:solidFill>
              </a:rPr>
              <a:t>never both </a:t>
            </a:r>
            <a:r>
              <a:rPr lang="en-US" sz="2000" dirty="0">
                <a:solidFill>
                  <a:srgbClr val="7030A0"/>
                </a:solidFill>
              </a:rPr>
              <a:t>at the same time.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Particle and Wave aspects of a physical object are </a:t>
            </a:r>
            <a:r>
              <a:rPr lang="en-US" sz="2000" b="1" i="1" dirty="0">
                <a:solidFill>
                  <a:srgbClr val="C00000"/>
                </a:solidFill>
              </a:rPr>
              <a:t>complementary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  <a:endParaRPr lang="en-US" sz="2000" b="1" i="1" dirty="0">
              <a:solidFill>
                <a:srgbClr val="C00000"/>
              </a:solidFill>
            </a:endParaRP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Similarly one can never determine from a quantum object at the same time:</a:t>
            </a:r>
          </a:p>
          <a:p>
            <a:r>
              <a:rPr lang="en-US" sz="2000" b="1" i="1" dirty="0">
                <a:solidFill>
                  <a:srgbClr val="C00000"/>
                </a:solidFill>
              </a:rPr>
              <a:t>energy and time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i="1" dirty="0">
                <a:solidFill>
                  <a:srgbClr val="C00000"/>
                </a:solidFill>
              </a:rPr>
              <a:t>position and momentum </a:t>
            </a:r>
            <a:r>
              <a:rPr lang="en-US" sz="2000" dirty="0">
                <a:solidFill>
                  <a:srgbClr val="7030A0"/>
                </a:solidFill>
              </a:rPr>
              <a:t>(and more).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257" y="848130"/>
            <a:ext cx="717824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Subatomic matter is not just waves and it is not just particles.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It is nothing we know from macroscopic world.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Complementarity</a:t>
            </a:r>
          </a:p>
        </p:txBody>
      </p:sp>
      <p:pic>
        <p:nvPicPr>
          <p:cNvPr id="6" name="Picture 5" descr="Wave-particle-fun2.jpg"/>
          <p:cNvPicPr>
            <a:picLocks noChangeAspect="1"/>
          </p:cNvPicPr>
          <p:nvPr/>
        </p:nvPicPr>
        <p:blipFill rotWithShape="1">
          <a:blip r:embed="rId3"/>
          <a:srcRect t="34960"/>
          <a:stretch/>
        </p:blipFill>
        <p:spPr>
          <a:xfrm>
            <a:off x="3137644" y="2296389"/>
            <a:ext cx="3030778" cy="1115494"/>
          </a:xfrm>
          <a:prstGeom prst="rect">
            <a:avLst/>
          </a:prstGeom>
          <a:ln w="317500">
            <a:solidFill>
              <a:schemeClr val="bg1"/>
            </a:solidFill>
          </a:ln>
          <a:effectLst>
            <a:glow rad="317500">
              <a:schemeClr val="accent1"/>
            </a:glow>
          </a:effectLst>
        </p:spPr>
      </p:pic>
      <p:pic>
        <p:nvPicPr>
          <p:cNvPr id="8" name="Picture 7" descr="Niels_Bo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485" y="282116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51274" y="3204461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67099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Heisenberg Uncertainty Relation</a:t>
            </a:r>
          </a:p>
        </p:txBody>
      </p:sp>
      <p:pic>
        <p:nvPicPr>
          <p:cNvPr id="5" name="Picture 4" descr="Heisenber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82" y="1822389"/>
            <a:ext cx="2214831" cy="351318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 descr="Schrodin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523" y="1822389"/>
            <a:ext cx="2621373" cy="3513180"/>
          </a:xfrm>
          <a:prstGeom prst="rect">
            <a:avLst/>
          </a:prstGeom>
        </p:spPr>
      </p:pic>
      <p:pic>
        <p:nvPicPr>
          <p:cNvPr id="7" name="Picture 6" descr="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248" y="1822389"/>
            <a:ext cx="2381220" cy="351318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335501" y="4664443"/>
            <a:ext cx="2037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Werner Heisenberg</a:t>
            </a:r>
          </a:p>
          <a:p>
            <a:r>
              <a:rPr lang="en-US" dirty="0">
                <a:solidFill>
                  <a:schemeClr val="bg1"/>
                </a:solidFill>
              </a:rPr>
              <a:t>“Matrix mechanics”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7737" y="4675097"/>
            <a:ext cx="1955922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Erwin Schrödinger</a:t>
            </a:r>
          </a:p>
          <a:p>
            <a:r>
              <a:rPr lang="en-US" dirty="0">
                <a:solidFill>
                  <a:schemeClr val="bg1"/>
                </a:solidFill>
              </a:rPr>
              <a:t>“Wave Mechanics”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8665" y="4673514"/>
            <a:ext cx="2614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Paul Adrian Maurice Dirac</a:t>
            </a:r>
          </a:p>
          <a:p>
            <a:r>
              <a:rPr lang="en-US">
                <a:solidFill>
                  <a:schemeClr val="bg1"/>
                </a:solidFill>
              </a:rPr>
              <a:t>         “</a:t>
            </a:r>
            <a:r>
              <a:rPr lang="en-US" dirty="0" err="1">
                <a:solidFill>
                  <a:schemeClr val="bg1"/>
                </a:solidFill>
              </a:rPr>
              <a:t>q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- numbers”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669" y="766647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measurement of a characteristic of quantum matter affects the object.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Heisenberg’s “non-commuting” observables: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8299" y="5934477"/>
            <a:ext cx="439509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It is a fundamental aspect </a:t>
            </a:r>
            <a:r>
              <a:rPr lang="en-US" sz="2200">
                <a:solidFill>
                  <a:srgbClr val="C00000"/>
                </a:solidFill>
              </a:rPr>
              <a:t>of nature.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4099" y="5920410"/>
            <a:ext cx="42918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C00000"/>
                </a:solidFill>
              </a:rPr>
              <a:t>Not </a:t>
            </a:r>
            <a:r>
              <a:rPr lang="en-US" sz="2200" dirty="0">
                <a:solidFill>
                  <a:srgbClr val="C00000"/>
                </a:solidFill>
              </a:rPr>
              <a:t>related to limited technology!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25541" y="1817255"/>
                <a:ext cx="3698851" cy="1569660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You cannot know </a:t>
                </a:r>
                <a:r>
                  <a:rPr lang="en-US" sz="2200" b="1" i="1" dirty="0">
                    <a:solidFill>
                      <a:srgbClr val="7030A0"/>
                    </a:solidFill>
                  </a:rPr>
                  <a:t>position</a:t>
                </a:r>
                <a:r>
                  <a:rPr lang="en-US" sz="2200" dirty="0">
                    <a:solidFill>
                      <a:srgbClr val="7030A0"/>
                    </a:solidFill>
                  </a:rPr>
                  <a:t> and </a:t>
                </a:r>
                <a:r>
                  <a:rPr lang="en-US" sz="2200" b="1" i="1" dirty="0">
                    <a:solidFill>
                      <a:srgbClr val="7030A0"/>
                    </a:solidFill>
                  </a:rPr>
                  <a:t>momentum</a:t>
                </a:r>
                <a:r>
                  <a:rPr lang="en-US" sz="2200" dirty="0">
                    <a:solidFill>
                      <a:srgbClr val="7030A0"/>
                    </a:solidFill>
                  </a:rPr>
                  <a:t> at the same time:</a:t>
                </a:r>
              </a:p>
              <a:p>
                <a:pPr/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400" i="0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≥ 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 2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</a:p>
              <a:p>
                <a:pPr/>
                <a:endParaRPr lang="en-US" sz="1000" dirty="0">
                  <a:solidFill>
                    <a:srgbClr val="C00000"/>
                  </a:solidFill>
                </a:endParaRPr>
              </a:p>
              <a:p>
                <a:pPr/>
                <a:r>
                  <a:rPr lang="en-US" dirty="0"/>
                  <a:t>(think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41" y="1817255"/>
                <a:ext cx="3698851" cy="1569660"/>
              </a:xfrm>
              <a:prstGeom prst="rect">
                <a:avLst/>
              </a:prstGeom>
              <a:blipFill>
                <a:blip r:embed="rId6"/>
                <a:stretch>
                  <a:fillRect l="-1701" t="-1587" r="-1020" b="-38889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25540" y="4104127"/>
                <a:ext cx="3698851" cy="1138773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You cannot know both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energy</a:t>
                </a:r>
                <a:r>
                  <a:rPr lang="en-US" sz="2200" dirty="0">
                    <a:solidFill>
                      <a:srgbClr val="7030A0"/>
                    </a:solidFill>
                  </a:rPr>
                  <a:t> and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time</a:t>
                </a:r>
                <a:r>
                  <a:rPr lang="en-US" sz="2200" dirty="0">
                    <a:solidFill>
                      <a:srgbClr val="7030A0"/>
                    </a:solidFill>
                  </a:rPr>
                  <a:t>:</a:t>
                </a:r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400" i="0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≥  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 2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40" y="4104127"/>
                <a:ext cx="3698851" cy="1138773"/>
              </a:xfrm>
              <a:prstGeom prst="rect">
                <a:avLst/>
              </a:prstGeom>
              <a:blipFill>
                <a:blip r:embed="rId7"/>
                <a:stretch>
                  <a:fillRect l="-1701" t="-2174" b="-6522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589642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Heisenberg Uncertainty Relation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8665" y="4673514"/>
            <a:ext cx="2614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Adrian Maurice Dirac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numbers”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8299" y="5934477"/>
            <a:ext cx="439509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 fundamental aspect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nature.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4099" y="5920410"/>
            <a:ext cx="42918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limited technology!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581944" y="3556447"/>
                <a:ext cx="11020882" cy="178510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Position and momentum:</a:t>
                </a:r>
              </a:p>
              <a:p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quantum mechanics energy is the “rate of change of a wavefunction”:</a:t>
                </a:r>
              </a:p>
              <a:p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lang="en-US" sz="2200" dirty="0">
                    <a:solidFill>
                      <a:prstClr val="black"/>
                    </a:solidFill>
                  </a:rPr>
                  <a:t>It fundamentally requires space to measure momentum, </a:t>
                </a:r>
                <a:r>
                  <a:rPr lang="en-US" sz="2200" dirty="0" err="1">
                    <a:solidFill>
                      <a:prstClr val="black"/>
                    </a:solidFill>
                  </a:rPr>
                  <a:t>ie</a:t>
                </a:r>
                <a:r>
                  <a:rPr lang="en-US" sz="2200" dirty="0">
                    <a:solidFill>
                      <a:prstClr val="black"/>
                    </a:solidFill>
                  </a:rPr>
                  <a:t>. change in space.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/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Consequence: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 </m:t>
                    </m:r>
                    <m:f>
                      <m:fPr>
                        <m:type m:val="lin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ℏ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</a:t>
                </a:r>
                <a:r>
                  <a:rPr lang="en-US" sz="2400" dirty="0">
                    <a:solidFill>
                      <a:srgbClr val="7030A0"/>
                    </a:solidFill>
                  </a:rPr>
                  <a:t>Measuring momentum means locality in space is lost.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4" y="3556447"/>
                <a:ext cx="11020882" cy="1785104"/>
              </a:xfrm>
              <a:prstGeom prst="rect">
                <a:avLst/>
              </a:prstGeom>
              <a:blipFill>
                <a:blip r:embed="rId3"/>
                <a:stretch>
                  <a:fillRect l="-690" t="-2113" r="-345" b="-50000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81944" y="1289320"/>
                <a:ext cx="11020882" cy="1477328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Energy and time:</a:t>
                </a:r>
              </a:p>
              <a:p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quantum mechanics energy is the “rate of change of a wavefunction”:</a:t>
                </a: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It fundamentally requires time to measure energy,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ie</a:t>
                </a: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 change in time.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</a:rPr>
                  <a:t>C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onsequence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 </m:t>
                    </m:r>
                    <m:f>
                      <m:fPr>
                        <m:type m:val="li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ℏ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Measuring energy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means locality in time is lost.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4" y="1289320"/>
                <a:ext cx="11020882" cy="1477328"/>
              </a:xfrm>
              <a:prstGeom prst="rect">
                <a:avLst/>
              </a:prstGeom>
              <a:blipFill>
                <a:blip r:embed="rId4"/>
                <a:stretch>
                  <a:fillRect l="-690" t="-2542" b="-59322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33FF7E-E886-29A7-E2F5-283F768DC338}"/>
                  </a:ext>
                </a:extLst>
              </p:cNvPr>
              <p:cNvSpPr txBox="1"/>
              <p:nvPr/>
            </p:nvSpPr>
            <p:spPr>
              <a:xfrm>
                <a:off x="8910009" y="1462152"/>
                <a:ext cx="1848262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33FF7E-E886-29A7-E2F5-283F768DC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009" y="1462152"/>
                <a:ext cx="1848262" cy="736099"/>
              </a:xfrm>
              <a:prstGeom prst="rect">
                <a:avLst/>
              </a:prstGeom>
              <a:blipFill>
                <a:blip r:embed="rId5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A211-A375-41B3-509A-112A1F190AC7}"/>
                  </a:ext>
                </a:extLst>
              </p:cNvPr>
              <p:cNvSpPr txBox="1"/>
              <p:nvPr/>
            </p:nvSpPr>
            <p:spPr>
              <a:xfrm>
                <a:off x="9056782" y="3694562"/>
                <a:ext cx="1870769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A211-A375-41B3-509A-112A1F190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782" y="3694562"/>
                <a:ext cx="1870769" cy="736099"/>
              </a:xfrm>
              <a:prstGeom prst="rect">
                <a:avLst/>
              </a:prstGeom>
              <a:blipFill>
                <a:blip r:embed="rId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338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Heisenberg Uncertainty Relation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8665" y="4673514"/>
            <a:ext cx="2614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 Adrian Maurice Dirac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numbers”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8299" y="5934477"/>
            <a:ext cx="439509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 fundamental aspect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nature.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4099" y="5920410"/>
            <a:ext cx="42918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to limited technology!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581944" y="3556447"/>
                <a:ext cx="11020882" cy="1944378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Position and momentum: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quantum mechanics energy is the “rate of change of a wavefunction”: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Consequence: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 </m:t>
                    </m:r>
                    <m:f>
                      <m:fPr>
                        <m:type m:val="lin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ℏ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Measuring momentum means locality in space is lost.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4" y="3556447"/>
                <a:ext cx="11020882" cy="1944378"/>
              </a:xfrm>
              <a:prstGeom prst="rect">
                <a:avLst/>
              </a:prstGeom>
              <a:blipFill>
                <a:blip r:embed="rId3"/>
                <a:stretch>
                  <a:fillRect l="-690" t="-1935" r="-345" b="-45161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81944" y="1289320"/>
                <a:ext cx="11020882" cy="198958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Energy and time: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quantum mechanics energy is the “rate of change of a wavefunction”:</a:t>
                </a:r>
                <a:endParaRPr kumimoji="0" lang="en-US" sz="2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≠0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onsequence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 </m:t>
                    </m:r>
                    <m:f>
                      <m:fPr>
                        <m:type m:val="li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ℏ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Measuring energy means locality in time is lost.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44" y="1289320"/>
                <a:ext cx="11020882" cy="1989584"/>
              </a:xfrm>
              <a:prstGeom prst="rect">
                <a:avLst/>
              </a:prstGeom>
              <a:blipFill>
                <a:blip r:embed="rId4"/>
                <a:stretch>
                  <a:fillRect l="-690" t="-1899" b="-41772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A211-A375-41B3-509A-112A1F190AC7}"/>
                  </a:ext>
                </a:extLst>
              </p:cNvPr>
              <p:cNvSpPr txBox="1"/>
              <p:nvPr/>
            </p:nvSpPr>
            <p:spPr>
              <a:xfrm>
                <a:off x="9056782" y="3694562"/>
                <a:ext cx="1870769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A211-A375-41B3-509A-112A1F190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782" y="3694562"/>
                <a:ext cx="1870769" cy="736099"/>
              </a:xfrm>
              <a:prstGeom prst="rect">
                <a:avLst/>
              </a:prstGeom>
              <a:blipFill>
                <a:blip r:embed="rId5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DD2D47-F516-1B87-3E7B-C8636C18FF21}"/>
                  </a:ext>
                </a:extLst>
              </p:cNvPr>
              <p:cNvSpPr txBox="1"/>
              <p:nvPr/>
            </p:nvSpPr>
            <p:spPr>
              <a:xfrm>
                <a:off x="8910009" y="1462152"/>
                <a:ext cx="1848262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NL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DD2D47-F516-1B87-3E7B-C8636C18F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009" y="1462152"/>
                <a:ext cx="1848262" cy="736099"/>
              </a:xfrm>
              <a:prstGeom prst="rect">
                <a:avLst/>
              </a:prstGeom>
              <a:blipFill>
                <a:blip r:embed="rId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5CE7E96-A1E8-1774-C1AD-C0CA79A35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0" y="1447356"/>
            <a:ext cx="11647320" cy="4058188"/>
          </a:xfrm>
          <a:prstGeom prst="rect">
            <a:avLst/>
          </a:prstGeom>
          <a:ln w="127000">
            <a:solidFill>
              <a:schemeClr val="bg1"/>
            </a:solidFill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235000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Waves and Uncertainty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41714" y="-22638"/>
            <a:ext cx="4473298" cy="5788973"/>
            <a:chOff x="1241714" y="99822"/>
            <a:chExt cx="4473298" cy="5788973"/>
          </a:xfrm>
        </p:grpSpPr>
        <p:pic>
          <p:nvPicPr>
            <p:cNvPr id="5" name="Picture 4" descr="TwoCosWave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1714" y="99822"/>
              <a:ext cx="4473298" cy="57889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68927" y="1895961"/>
              <a:ext cx="701689" cy="281214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82381" y="-52722"/>
            <a:ext cx="4517572" cy="5846269"/>
            <a:chOff x="4789714" y="795417"/>
            <a:chExt cx="4517572" cy="5846269"/>
          </a:xfrm>
        </p:grpSpPr>
        <p:pic>
          <p:nvPicPr>
            <p:cNvPr id="8" name="Picture 7" descr="TwoCosSumWave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9714" y="795417"/>
              <a:ext cx="4517572" cy="584626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08688" y="2610749"/>
              <a:ext cx="701689" cy="281214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27772" y="649417"/>
            <a:ext cx="5354864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Use the “wave-mechanics” picture of Schrödinger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0283" y="1017431"/>
            <a:ext cx="4512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 wave has an exactly defined frequency.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15" y="1026502"/>
            <a:ext cx="457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 particle has an exactly defined position.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0283" y="1388231"/>
            <a:ext cx="366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Two waves: </a:t>
            </a:r>
            <a:r>
              <a:rPr lang="en-US" sz="2000" dirty="0"/>
              <a:t>p</a:t>
            </a:r>
            <a:r>
              <a:rPr lang="en-US" sz="2000" baseline="-25000" dirty="0"/>
              <a:t>1</a:t>
            </a:r>
            <a:r>
              <a:rPr lang="en-US" sz="2000" dirty="0"/>
              <a:t> = hf</a:t>
            </a:r>
            <a:r>
              <a:rPr lang="en-US" sz="2000" baseline="-25000" dirty="0"/>
              <a:t>1</a:t>
            </a:r>
            <a:r>
              <a:rPr lang="en-US" sz="2000" dirty="0"/>
              <a:t>/c  ,  </a:t>
            </a:r>
            <a:r>
              <a:rPr lang="en-US" sz="2000" dirty="0">
                <a:solidFill>
                  <a:srgbClr val="0000FF"/>
                </a:solidFill>
              </a:rPr>
              <a:t>p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 = hf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/c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0834" y="1388231"/>
            <a:ext cx="4507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Wave Packet: sum of black and </a:t>
            </a:r>
            <a:r>
              <a:rPr lang="en-US" sz="2000" dirty="0">
                <a:solidFill>
                  <a:srgbClr val="0000FF"/>
                </a:solidFill>
              </a:rPr>
              <a:t>blue</a:t>
            </a:r>
            <a:r>
              <a:rPr lang="en-US" sz="2000" dirty="0"/>
              <a:t> wave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884" y="5794304"/>
            <a:ext cx="10816936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more waves are added, the more the wave packet looks like a particle, or,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If we try to determine the position </a:t>
            </a:r>
            <a:r>
              <a:rPr lang="en-US" sz="2200" b="1" dirty="0">
                <a:solidFill>
                  <a:srgbClr val="7030A0"/>
                </a:solidFill>
              </a:rPr>
              <a:t>x</a:t>
            </a:r>
            <a:r>
              <a:rPr lang="en-US" sz="2200" dirty="0">
                <a:solidFill>
                  <a:schemeClr val="accent1"/>
                </a:solidFill>
              </a:rPr>
              <a:t>, we destroy the frequency/momentum </a:t>
            </a:r>
            <a:r>
              <a:rPr lang="en-US" sz="2200" b="1" dirty="0">
                <a:solidFill>
                  <a:srgbClr val="C00000"/>
                </a:solidFill>
              </a:rPr>
              <a:t>p</a:t>
            </a:r>
            <a:r>
              <a:rPr lang="en-US" sz="2200" dirty="0">
                <a:solidFill>
                  <a:schemeClr val="accent1"/>
                </a:solidFill>
              </a:rPr>
              <a:t> and vice versa.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9240" y="2984500"/>
            <a:ext cx="4776820" cy="1107996"/>
          </a:xfrm>
          <a:prstGeom prst="rect">
            <a:avLst/>
          </a:prstGeom>
          <a:solidFill>
            <a:schemeClr val="bg1"/>
          </a:solidFill>
          <a:ln w="3175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7030A0"/>
                </a:solidFill>
              </a:rPr>
              <a:t>x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chemeClr val="accent1"/>
                </a:solidFill>
              </a:rPr>
              <a:t>and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C00000"/>
                </a:solidFill>
              </a:rPr>
              <a:t>p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are non-commuting observables</a:t>
            </a:r>
          </a:p>
          <a:p>
            <a:pPr algn="ctr"/>
            <a:r>
              <a:rPr lang="en-US" sz="2200" dirty="0">
                <a:solidFill>
                  <a:schemeClr val="accent1"/>
                </a:solidFill>
              </a:rPr>
              <a:t>also </a:t>
            </a:r>
          </a:p>
          <a:p>
            <a:pPr algn="ctr"/>
            <a:r>
              <a:rPr lang="en-US" sz="2200" b="1" dirty="0">
                <a:solidFill>
                  <a:srgbClr val="7030A0"/>
                </a:solidFill>
              </a:rPr>
              <a:t>E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and</a:t>
            </a:r>
            <a:r>
              <a:rPr lang="en-US" sz="2200" b="1" dirty="0">
                <a:solidFill>
                  <a:srgbClr val="C00000"/>
                </a:solidFill>
              </a:rPr>
              <a:t> t </a:t>
            </a:r>
            <a:r>
              <a:rPr lang="en-US" sz="2200" dirty="0">
                <a:solidFill>
                  <a:schemeClr val="accent1"/>
                </a:solidFill>
              </a:rPr>
              <a:t>are non-commuting variables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2E9ADF-15C0-F76F-A7D7-0D1F5BC75489}"/>
              </a:ext>
            </a:extLst>
          </p:cNvPr>
          <p:cNvCxnSpPr>
            <a:cxnSpLocks/>
          </p:cNvCxnSpPr>
          <p:nvPr/>
        </p:nvCxnSpPr>
        <p:spPr>
          <a:xfrm>
            <a:off x="3284679" y="5653947"/>
            <a:ext cx="1380311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C11AAF2-B240-0B13-4B37-31ECC2467729}"/>
              </a:ext>
            </a:extLst>
          </p:cNvPr>
          <p:cNvSpPr txBox="1"/>
          <p:nvPr/>
        </p:nvSpPr>
        <p:spPr>
          <a:xfrm>
            <a:off x="10037975" y="5415383"/>
            <a:ext cx="314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b="1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C22AA4-B1DA-81E8-31A1-A39BC497F351}"/>
              </a:ext>
            </a:extLst>
          </p:cNvPr>
          <p:cNvSpPr txBox="1"/>
          <p:nvPr/>
        </p:nvSpPr>
        <p:spPr>
          <a:xfrm>
            <a:off x="4709125" y="5404654"/>
            <a:ext cx="665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b="1" dirty="0">
                <a:solidFill>
                  <a:srgbClr val="C00000"/>
                </a:solidFill>
              </a:rPr>
              <a:t>f (p)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546E85-6658-FBB7-E8B8-38FF5BDBFF4F}"/>
              </a:ext>
            </a:extLst>
          </p:cNvPr>
          <p:cNvCxnSpPr>
            <a:cxnSpLocks/>
          </p:cNvCxnSpPr>
          <p:nvPr/>
        </p:nvCxnSpPr>
        <p:spPr>
          <a:xfrm>
            <a:off x="8600912" y="5663928"/>
            <a:ext cx="1380311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4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16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Theory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660" y="712695"/>
            <a:ext cx="5200654" cy="138499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1"/>
                </a:solidFill>
              </a:rPr>
              <a:t>Special Relativity</a:t>
            </a:r>
          </a:p>
          <a:p>
            <a:r>
              <a:rPr lang="en-US" sz="2000" dirty="0">
                <a:solidFill>
                  <a:srgbClr val="7030A0"/>
                </a:solidFill>
              </a:rPr>
              <a:t>All observers moving in inertial frames: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Have identical laws of physics,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Observe the same speed of light: 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660" y="4769704"/>
            <a:ext cx="5200653" cy="16619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Consequences: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• Simultaneity is not the same for everyone,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Distances shrink, time slows down at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high speed,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Velocities do not add-up as expected.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91524" y="692703"/>
            <a:ext cx="5123926" cy="138499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1"/>
                </a:solidFill>
              </a:rPr>
              <a:t>General Relativity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A free falling person is also inertial frame,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Acceleration and gravitation are equivalent: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Inertial mass = gravitational mass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2551" y="4756256"/>
            <a:ext cx="5002899" cy="19697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Consequences: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Space-time is curved: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Light bends around a massive object,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Time slows down and space shrinks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in gravitational fields,</a:t>
            </a:r>
          </a:p>
          <a:p>
            <a:r>
              <a:rPr lang="en-US" sz="2000" dirty="0">
                <a:solidFill>
                  <a:srgbClr val="7030A0"/>
                </a:solidFill>
              </a:rPr>
              <a:t>• Gravitational radiation exists.</a:t>
            </a:r>
          </a:p>
        </p:txBody>
      </p:sp>
      <p:pic>
        <p:nvPicPr>
          <p:cNvPr id="11" name="Picture 10" descr="SpaceshipLight.jpg"/>
          <p:cNvPicPr>
            <a:picLocks noChangeAspect="1"/>
          </p:cNvPicPr>
          <p:nvPr/>
        </p:nvPicPr>
        <p:blipFill rotWithShape="1">
          <a:blip r:embed="rId3"/>
          <a:srcRect b="50740"/>
          <a:stretch/>
        </p:blipFill>
        <p:spPr>
          <a:xfrm>
            <a:off x="663622" y="2369340"/>
            <a:ext cx="5165562" cy="214551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31"/>
          <a:stretch/>
        </p:blipFill>
        <p:spPr>
          <a:xfrm>
            <a:off x="7078273" y="2226463"/>
            <a:ext cx="3502617" cy="2416961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76936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32702" y="2905230"/>
            <a:ext cx="6253896" cy="3797750"/>
            <a:chOff x="591668" y="981827"/>
            <a:chExt cx="5847135" cy="3624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789" y="981827"/>
              <a:ext cx="5242014" cy="3624238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793375" y="1335503"/>
              <a:ext cx="13447" cy="285997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flipH="1">
              <a:off x="591668" y="2501153"/>
              <a:ext cx="484094" cy="3966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Waves and Particles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6562" y="2021654"/>
            <a:ext cx="3868803" cy="449353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precise </a:t>
            </a:r>
            <a:r>
              <a:rPr lang="en-US" sz="2200" dirty="0">
                <a:solidFill>
                  <a:srgbClr val="7030A0"/>
                </a:solidFill>
                <a:latin typeface="Calibri" panose="020F0502020204030204"/>
              </a:rPr>
              <a:t>momentum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200" dirty="0">
                <a:solidFill>
                  <a:srgbClr val="7030A0"/>
                </a:solidFill>
                <a:latin typeface="Calibri" panose="020F0502020204030204"/>
                <a:sym typeface="Wingdings"/>
              </a:rPr>
              <a:t>You force the quantum to </a:t>
            </a:r>
            <a:r>
              <a:rPr lang="en-US" sz="2200" b="1" i="1" dirty="0">
                <a:solidFill>
                  <a:srgbClr val="7030A0"/>
                </a:solidFill>
                <a:latin typeface="Calibri" panose="020F0502020204030204"/>
                <a:sym typeface="Wingdings"/>
              </a:rPr>
              <a:t>have</a:t>
            </a:r>
            <a:r>
              <a:rPr lang="en-US" sz="2200" dirty="0">
                <a:solidFill>
                  <a:srgbClr val="7030A0"/>
                </a:solidFill>
                <a:latin typeface="Calibri" panose="020F0502020204030204"/>
                <a:sym typeface="Wingdings"/>
              </a:rPr>
              <a:t> a specific frequency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2200" dirty="0">
                <a:solidFill>
                  <a:srgbClr val="7030A0"/>
                </a:solidFill>
                <a:latin typeface="Calibri" panose="020F0502020204030204"/>
                <a:sym typeface="Wingdings"/>
              </a:rPr>
              <a:t>You lose the locality of the quantum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 No position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Measure precise position</a:t>
            </a:r>
          </a:p>
          <a:p>
            <a:pPr marL="342900" lvl="0" indent="-342900">
              <a:buFont typeface="Wingdings" pitchFamily="2" charset="2"/>
              <a:buChar char="à"/>
              <a:defRPr/>
            </a:pPr>
            <a:r>
              <a:rPr lang="en-US" sz="2200" dirty="0">
                <a:solidFill>
                  <a:srgbClr val="C00000"/>
                </a:solidFill>
                <a:sym typeface="Wingdings"/>
              </a:rPr>
              <a:t>You force the quantum to </a:t>
            </a:r>
            <a:r>
              <a:rPr lang="en-US" sz="2200" b="1" i="1" dirty="0">
                <a:solidFill>
                  <a:srgbClr val="C00000"/>
                </a:solidFill>
                <a:sym typeface="Wingdings"/>
              </a:rPr>
              <a:t>have</a:t>
            </a:r>
            <a:r>
              <a:rPr lang="en-US" sz="2200" dirty="0">
                <a:solidFill>
                  <a:srgbClr val="C00000"/>
                </a:solidFill>
                <a:sym typeface="Wingdings"/>
              </a:rPr>
              <a:t> a specific position</a:t>
            </a:r>
          </a:p>
          <a:p>
            <a:pPr marL="342900" lvl="0" indent="-342900">
              <a:buFont typeface="Wingdings" pitchFamily="2" charset="2"/>
              <a:buChar char="à"/>
              <a:defRPr/>
            </a:pPr>
            <a:r>
              <a:rPr lang="en-US" sz="2200" dirty="0">
                <a:solidFill>
                  <a:srgbClr val="C00000"/>
                </a:solidFill>
                <a:sym typeface="Wingdings"/>
              </a:rPr>
              <a:t>You lose the momentum (frequency) information of the quantum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40561" y="1005239"/>
            <a:ext cx="135216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“Particle:”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1036" y="3244380"/>
            <a:ext cx="1530099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localized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84139" y="3257473"/>
            <a:ext cx="1610056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 localized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2" y="217426"/>
            <a:ext cx="3650126" cy="2281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203" y="2096056"/>
            <a:ext cx="345145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Pure waves of different frequency,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 different momentum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=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hf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6280" y="2095618"/>
            <a:ext cx="163365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package,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 “particle”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425201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3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uncertainty relation at work</a:t>
            </a:r>
          </a:p>
        </p:txBody>
      </p:sp>
      <p:pic>
        <p:nvPicPr>
          <p:cNvPr id="5" name="Picture 4" descr="SingleSli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63" y="2871788"/>
            <a:ext cx="5667270" cy="29615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99906" y="957023"/>
            <a:ext cx="8346196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Shine a beam of light through a narrow slit which has a opening size </a:t>
            </a:r>
            <a:r>
              <a:rPr lang="en-US" sz="2200" dirty="0" err="1">
                <a:solidFill>
                  <a:srgbClr val="7030A0"/>
                </a:solidFill>
              </a:rPr>
              <a:t>Δx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The light comes out over an undefined angle that corresponds to </a:t>
            </a:r>
            <a:r>
              <a:rPr lang="en-US" sz="2200" dirty="0" err="1">
                <a:solidFill>
                  <a:srgbClr val="C00000"/>
                </a:solidFill>
              </a:rPr>
              <a:t>Δp</a:t>
            </a:r>
            <a:r>
              <a:rPr lang="en-US" sz="2200" baseline="-25000" dirty="0" err="1">
                <a:solidFill>
                  <a:srgbClr val="C00000"/>
                </a:solidFill>
              </a:rPr>
              <a:t>x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  <a:endParaRPr lang="en-US" sz="2200" baseline="-25000" dirty="0">
              <a:solidFill>
                <a:srgbClr val="C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192" y="2752348"/>
            <a:ext cx="5138542" cy="3440188"/>
            <a:chOff x="3948794" y="1426699"/>
            <a:chExt cx="3771557" cy="2221602"/>
          </a:xfrm>
        </p:grpSpPr>
        <p:pic>
          <p:nvPicPr>
            <p:cNvPr id="4" name="Picture 3" descr="SingleSlitScheme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8794" y="1426699"/>
              <a:ext cx="3771557" cy="22216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7698" y="1858978"/>
              <a:ext cx="416127" cy="278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>
                  <a:solidFill>
                    <a:srgbClr val="C00000"/>
                  </a:solidFill>
                </a:rPr>
                <a:t>Δp</a:t>
              </a:r>
              <a:r>
                <a:rPr lang="en-US" sz="2200" baseline="-25000" dirty="0" err="1">
                  <a:solidFill>
                    <a:srgbClr val="C00000"/>
                  </a:solidFill>
                </a:rPr>
                <a:t>x</a:t>
              </a:r>
              <a:endParaRPr lang="en-US" sz="220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31" y="2435877"/>
              <a:ext cx="341439" cy="278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>
                  <a:solidFill>
                    <a:srgbClr val="7030A0"/>
                  </a:solidFill>
                </a:rPr>
                <a:t>Δx</a:t>
              </a:r>
              <a:endParaRPr lang="en-US" sz="2200" dirty="0">
                <a:solidFill>
                  <a:srgbClr val="7030A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13766" y="2178510"/>
            <a:ext cx="1775101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Δx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Δp</a:t>
            </a:r>
            <a:r>
              <a:rPr lang="en-US" sz="2400" baseline="-25000" dirty="0" err="1">
                <a:solidFill>
                  <a:srgbClr val="C00000"/>
                </a:solidFill>
              </a:rPr>
              <a:t>x</a:t>
            </a:r>
            <a:r>
              <a:rPr lang="en-US" sz="2400" dirty="0"/>
              <a:t> ~ ħ/2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6463" y="2383016"/>
            <a:ext cx="501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Image of a laser pointer after passing through a slit:</a:t>
            </a:r>
          </a:p>
        </p:txBody>
      </p:sp>
    </p:spTree>
    <p:extLst>
      <p:ext uri="{BB962C8B-B14F-4D97-AF65-F5344CB8AC3E}">
        <p14:creationId xmlns:p14="http://schemas.microsoft.com/office/powerpoint/2010/main" val="1196207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4442-8860-2772-0072-3971DCBE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Consequence: Particles can quantum tunnel through a wall!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8B2F5E1-03C7-08FE-CABD-6FAFE2FA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65" y="1941500"/>
            <a:ext cx="7115367" cy="47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477C14-60F1-AB6C-1FB2-74BA74E467E5}"/>
              </a:ext>
            </a:extLst>
          </p:cNvPr>
          <p:cNvSpPr txBox="1"/>
          <p:nvPr/>
        </p:nvSpPr>
        <p:spPr>
          <a:xfrm>
            <a:off x="5542062" y="859637"/>
            <a:ext cx="6515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200" dirty="0">
                <a:solidFill>
                  <a:schemeClr val="accent1"/>
                </a:solidFill>
              </a:rPr>
              <a:t>Quantum explanation: particles are waves packets:</a:t>
            </a:r>
          </a:p>
          <a:p>
            <a:r>
              <a:rPr lang="en-NL" sz="2200" dirty="0">
                <a:solidFill>
                  <a:schemeClr val="accent1"/>
                </a:solidFill>
              </a:rPr>
              <a:t>“The particles energy (or momentum) is uncertain enough to pass if the time (or space) is short enough.”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9AE5B-3F50-2EB0-CE11-B30C1B92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7" y="947305"/>
            <a:ext cx="4708512" cy="23856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0A4A3-6630-E8D1-995A-FADA005A7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4" y="3836055"/>
            <a:ext cx="4771292" cy="23856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B2A681-1DE7-EC4F-B707-AA494C971BC5}"/>
                  </a:ext>
                </a:extLst>
              </p:cNvPr>
              <p:cNvSpPr txBox="1"/>
              <p:nvPr/>
            </p:nvSpPr>
            <p:spPr>
              <a:xfrm>
                <a:off x="382070" y="949949"/>
                <a:ext cx="4271824" cy="686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600" u="sng" dirty="0"/>
                  <a:t>Classic</a:t>
                </a:r>
                <a:r>
                  <a:rPr lang="en-NL" sz="1600" dirty="0"/>
                  <a:t>: particle needs enough energy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NL" sz="1600" dirty="0"/>
                  <a:t> to go over barrier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B2A681-1DE7-EC4F-B707-AA494C971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70" y="949949"/>
                <a:ext cx="4271824" cy="686213"/>
              </a:xfrm>
              <a:prstGeom prst="rect">
                <a:avLst/>
              </a:prstGeom>
              <a:blipFill>
                <a:blip r:embed="rId5"/>
                <a:stretch>
                  <a:fillRect l="-890" b="-90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0C0B0E0-2138-B8C2-DA82-51E3D75610BF}"/>
              </a:ext>
            </a:extLst>
          </p:cNvPr>
          <p:cNvSpPr txBox="1"/>
          <p:nvPr/>
        </p:nvSpPr>
        <p:spPr>
          <a:xfrm>
            <a:off x="339533" y="3927366"/>
            <a:ext cx="4356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u="sng" dirty="0"/>
              <a:t>Quantum</a:t>
            </a:r>
            <a:r>
              <a:rPr lang="en-NL" sz="1600" dirty="0"/>
              <a:t>: particle can tunnel through the barrier. </a:t>
            </a:r>
          </a:p>
          <a:p>
            <a:r>
              <a:rPr lang="en-NL" sz="1600" dirty="0"/>
              <a:t>Even if its energy is not enough.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36B93C-943A-4F5E-6448-3C301CE473D2}"/>
              </a:ext>
            </a:extLst>
          </p:cNvPr>
          <p:cNvCxnSpPr>
            <a:cxnSpLocks/>
          </p:cNvCxnSpPr>
          <p:nvPr/>
        </p:nvCxnSpPr>
        <p:spPr>
          <a:xfrm>
            <a:off x="4626409" y="1828800"/>
            <a:ext cx="0" cy="103155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38F0EA-8800-7864-DF69-EFDFCCD4AB5E}"/>
              </a:ext>
            </a:extLst>
          </p:cNvPr>
          <p:cNvCxnSpPr>
            <a:cxnSpLocks/>
          </p:cNvCxnSpPr>
          <p:nvPr/>
        </p:nvCxnSpPr>
        <p:spPr>
          <a:xfrm>
            <a:off x="4679389" y="4718949"/>
            <a:ext cx="0" cy="115129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864375-25F6-F30D-4FFA-E22D48440986}"/>
              </a:ext>
            </a:extLst>
          </p:cNvPr>
          <p:cNvCxnSpPr/>
          <p:nvPr/>
        </p:nvCxnSpPr>
        <p:spPr>
          <a:xfrm>
            <a:off x="2824843" y="1828800"/>
            <a:ext cx="168184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9B8AFA-4371-B126-58AF-5703BE18BA61}"/>
              </a:ext>
            </a:extLst>
          </p:cNvPr>
          <p:cNvCxnSpPr/>
          <p:nvPr/>
        </p:nvCxnSpPr>
        <p:spPr>
          <a:xfrm>
            <a:off x="2850585" y="4757050"/>
            <a:ext cx="168184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9F0DCF-6824-28DA-9B15-F0AC7686FFEC}"/>
                  </a:ext>
                </a:extLst>
              </p:cNvPr>
              <p:cNvSpPr txBox="1"/>
              <p:nvPr/>
            </p:nvSpPr>
            <p:spPr>
              <a:xfrm>
                <a:off x="4208853" y="2041910"/>
                <a:ext cx="43614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NL" sz="22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9F0DCF-6824-28DA-9B15-F0AC7686F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853" y="2041910"/>
                <a:ext cx="43614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34DF82-DCEA-0F16-0604-CB1618411E32}"/>
                  </a:ext>
                </a:extLst>
              </p:cNvPr>
              <p:cNvSpPr txBox="1"/>
              <p:nvPr/>
            </p:nvSpPr>
            <p:spPr>
              <a:xfrm>
                <a:off x="4134464" y="5012151"/>
                <a:ext cx="57419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Δp</m:t>
                      </m:r>
                    </m:oMath>
                  </m:oMathPara>
                </a14:m>
                <a:endParaRPr lang="en-NL" sz="22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34DF82-DCEA-0F16-0604-CB1618411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464" y="5012151"/>
                <a:ext cx="574196" cy="430887"/>
              </a:xfrm>
              <a:prstGeom prst="rect">
                <a:avLst/>
              </a:prstGeom>
              <a:blipFill>
                <a:blip r:embed="rId7"/>
                <a:stretch>
                  <a:fillRect l="-2174" r="-2174" b="-1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D9448A-645A-4164-83E0-0D2157E79A5B}"/>
              </a:ext>
            </a:extLst>
          </p:cNvPr>
          <p:cNvCxnSpPr>
            <a:cxnSpLocks/>
          </p:cNvCxnSpPr>
          <p:nvPr/>
        </p:nvCxnSpPr>
        <p:spPr>
          <a:xfrm>
            <a:off x="1681843" y="5941002"/>
            <a:ext cx="2220686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BF0802-5191-CB92-DB6B-B1476073E21F}"/>
                  </a:ext>
                </a:extLst>
              </p:cNvPr>
              <p:cNvSpPr txBox="1"/>
              <p:nvPr/>
            </p:nvSpPr>
            <p:spPr>
              <a:xfrm>
                <a:off x="2586218" y="5875552"/>
                <a:ext cx="55335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Δx</m:t>
                      </m:r>
                    </m:oMath>
                  </m:oMathPara>
                </a14:m>
                <a:endParaRPr lang="en-NL" sz="22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BF0802-5191-CB92-DB6B-B1476073E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218" y="5875552"/>
                <a:ext cx="553357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E9A80C4-14FE-EA76-BCEA-7B22AEA9DF5E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9258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wave function </a:t>
            </a:r>
            <a:r>
              <a:rPr lang="en-US" dirty="0">
                <a:latin typeface="Symbol"/>
              </a:rPr>
              <a:t>y</a:t>
            </a:r>
            <a:endParaRPr lang="en-US" dirty="0"/>
          </a:p>
        </p:txBody>
      </p:sp>
      <p:pic>
        <p:nvPicPr>
          <p:cNvPr id="4" name="Picture 3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r="50128" b="51776"/>
          <a:stretch/>
        </p:blipFill>
        <p:spPr>
          <a:xfrm>
            <a:off x="1190854" y="1232057"/>
            <a:ext cx="4252676" cy="2339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5364" y="751280"/>
            <a:ext cx="2816925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badly 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1" y="708419"/>
            <a:ext cx="236199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fairly known</a:t>
            </a:r>
          </a:p>
        </p:txBody>
      </p:sp>
      <p:pic>
        <p:nvPicPr>
          <p:cNvPr id="9" name="Picture 8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l="48588" b="51677"/>
          <a:stretch/>
        </p:blipFill>
        <p:spPr>
          <a:xfrm>
            <a:off x="6629401" y="1227289"/>
            <a:ext cx="4384012" cy="234458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14998" y="21859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591482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wave function </a:t>
            </a:r>
            <a:r>
              <a:rPr lang="en-US" dirty="0">
                <a:latin typeface="Symbol"/>
              </a:rPr>
              <a:t>y</a:t>
            </a:r>
            <a:endParaRPr lang="en-US" dirty="0"/>
          </a:p>
        </p:txBody>
      </p:sp>
      <p:pic>
        <p:nvPicPr>
          <p:cNvPr id="4" name="Picture 3" descr="Quantum_mechanics_travelling_wavefunctions.png"/>
          <p:cNvPicPr>
            <a:picLocks noChangeAspect="1"/>
          </p:cNvPicPr>
          <p:nvPr/>
        </p:nvPicPr>
        <p:blipFill rotWithShape="1">
          <a:blip r:embed="rId2"/>
          <a:srcRect r="50128"/>
          <a:stretch/>
        </p:blipFill>
        <p:spPr>
          <a:xfrm>
            <a:off x="1190854" y="1232057"/>
            <a:ext cx="4252676" cy="4851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5364" y="751280"/>
            <a:ext cx="2816925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badly 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1" y="708419"/>
            <a:ext cx="236199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fairly known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92" y="6124679"/>
            <a:ext cx="2408544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badly known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2904" y="6124679"/>
            <a:ext cx="2770374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fairly known</a:t>
            </a:r>
          </a:p>
        </p:txBody>
      </p:sp>
      <p:pic>
        <p:nvPicPr>
          <p:cNvPr id="9" name="Picture 8" descr="Quantum_mechanics_travelling_wavefunctions.png"/>
          <p:cNvPicPr>
            <a:picLocks noChangeAspect="1"/>
          </p:cNvPicPr>
          <p:nvPr/>
        </p:nvPicPr>
        <p:blipFill rotWithShape="1">
          <a:blip r:embed="rId2"/>
          <a:srcRect l="48588"/>
          <a:stretch/>
        </p:blipFill>
        <p:spPr>
          <a:xfrm>
            <a:off x="6629401" y="1227289"/>
            <a:ext cx="4384012" cy="485194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14998" y="21859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738807" y="44958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939259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Imaginary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33" y="1614487"/>
            <a:ext cx="10670027" cy="3343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444" y="1884556"/>
            <a:ext cx="1438507" cy="44360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54966" y="2106360"/>
            <a:ext cx="1910575" cy="22180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06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Copenhagen Interpretation</a:t>
            </a:r>
          </a:p>
        </p:txBody>
      </p:sp>
      <p:pic>
        <p:nvPicPr>
          <p:cNvPr id="5" name="Picture 4" descr="Niels_Boh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94" y="740621"/>
            <a:ext cx="2131784" cy="30149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 descr="Max_Bo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051" y="740621"/>
            <a:ext cx="2340800" cy="30149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21062" y="3386239"/>
            <a:ext cx="114646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97892" y="3386239"/>
            <a:ext cx="109165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 Born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8438" y="2924575"/>
            <a:ext cx="4763933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/>
              <a:t>Prob</a:t>
            </a:r>
            <a:r>
              <a:rPr lang="en-US" sz="3200" dirty="0"/>
              <a:t>(</a:t>
            </a:r>
            <a:r>
              <a:rPr lang="en-US" sz="3200" dirty="0" err="1">
                <a:solidFill>
                  <a:srgbClr val="7030A0"/>
                </a:solidFill>
              </a:rPr>
              <a:t>x</a:t>
            </a:r>
            <a:r>
              <a:rPr lang="en-US" sz="3200" dirty="0" err="1"/>
              <a:t>,</a:t>
            </a:r>
            <a:r>
              <a:rPr lang="en-US" sz="3200" dirty="0" err="1">
                <a:solidFill>
                  <a:srgbClr val="7030A0"/>
                </a:solidFill>
              </a:rPr>
              <a:t>t</a:t>
            </a:r>
            <a:r>
              <a:rPr lang="en-US" sz="3200" dirty="0"/>
              <a:t>) = |</a:t>
            </a:r>
            <a:r>
              <a:rPr lang="en-US" sz="3200" b="1" dirty="0">
                <a:solidFill>
                  <a:srgbClr val="C00000"/>
                </a:solidFill>
                <a:latin typeface="Symbol"/>
              </a:rPr>
              <a:t>y</a:t>
            </a:r>
            <a:r>
              <a:rPr lang="en-US" sz="3200" dirty="0"/>
              <a:t>(</a:t>
            </a:r>
            <a:r>
              <a:rPr lang="en-US" sz="3200" dirty="0">
                <a:solidFill>
                  <a:srgbClr val="7030A0"/>
                </a:solidFill>
              </a:rPr>
              <a:t>x</a:t>
            </a:r>
            <a:r>
              <a:rPr lang="en-US" sz="3200" dirty="0"/>
              <a:t>,</a:t>
            </a:r>
            <a:r>
              <a:rPr lang="en-US" sz="3200" dirty="0">
                <a:solidFill>
                  <a:srgbClr val="7030A0"/>
                </a:solidFill>
              </a:rPr>
              <a:t>t</a:t>
            </a:r>
            <a:r>
              <a:rPr lang="en-US" sz="3200" dirty="0"/>
              <a:t>)|</a:t>
            </a:r>
            <a:r>
              <a:rPr lang="en-US" sz="3200" baseline="30000" dirty="0"/>
              <a:t>2</a:t>
            </a:r>
            <a:r>
              <a:rPr lang="en-US" sz="3200" dirty="0"/>
              <a:t> = </a:t>
            </a:r>
            <a:r>
              <a:rPr lang="en-US" sz="3200" b="1" dirty="0">
                <a:solidFill>
                  <a:srgbClr val="C00000"/>
                </a:solidFill>
                <a:latin typeface="Symbol"/>
              </a:rPr>
              <a:t>y y</a:t>
            </a:r>
            <a:r>
              <a:rPr lang="en-US" sz="3200" b="1" baseline="30000" dirty="0">
                <a:solidFill>
                  <a:srgbClr val="C00000"/>
                </a:solidFill>
                <a:latin typeface="Symbol"/>
              </a:rPr>
              <a:t>*</a:t>
            </a:r>
            <a:r>
              <a:rPr lang="en-US" sz="3200" b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5845" y="826348"/>
            <a:ext cx="5157787" cy="150810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wave function </a:t>
            </a:r>
            <a:r>
              <a:rPr lang="en-US" sz="2600" b="1" dirty="0" err="1">
                <a:solidFill>
                  <a:srgbClr val="C00000"/>
                </a:solidFill>
                <a:latin typeface="Symbol"/>
              </a:rPr>
              <a:t>y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is not a real object. The only physical meaning is that its square gives the </a:t>
            </a:r>
            <a:r>
              <a:rPr lang="en-US" sz="2200" dirty="0"/>
              <a:t>probability</a:t>
            </a:r>
            <a:r>
              <a:rPr lang="en-US" sz="2200" dirty="0">
                <a:solidFill>
                  <a:schemeClr val="accent1"/>
                </a:solidFill>
              </a:rPr>
              <a:t> to find a particle at a position </a:t>
            </a:r>
            <a:r>
              <a:rPr lang="en-US" sz="2200" dirty="0">
                <a:solidFill>
                  <a:srgbClr val="7030A0"/>
                </a:solidFill>
              </a:rPr>
              <a:t>x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and time </a:t>
            </a:r>
            <a:r>
              <a:rPr lang="en-US" sz="2200" dirty="0">
                <a:solidFill>
                  <a:srgbClr val="7030A0"/>
                </a:solidFill>
              </a:rPr>
              <a:t>t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  <a:r>
              <a:rPr lang="en-US" sz="2200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2898" y="5617460"/>
            <a:ext cx="9272886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mathematics for the </a:t>
            </a:r>
            <a:r>
              <a:rPr lang="en-US" sz="2200" b="1" i="1" dirty="0">
                <a:solidFill>
                  <a:srgbClr val="C00000"/>
                </a:solidFill>
              </a:rPr>
              <a:t>probability</a:t>
            </a:r>
            <a:r>
              <a:rPr lang="en-US" sz="2200" dirty="0">
                <a:solidFill>
                  <a:srgbClr val="C00000"/>
                </a:solidFill>
              </a:rPr>
              <a:t> of the quantum wave-function is the same as the mathematics of the </a:t>
            </a:r>
            <a:r>
              <a:rPr lang="en-US" sz="2200" b="1" i="1" dirty="0">
                <a:solidFill>
                  <a:srgbClr val="C00000"/>
                </a:solidFill>
              </a:rPr>
              <a:t>intensity</a:t>
            </a:r>
            <a:r>
              <a:rPr lang="en-US" sz="2200" dirty="0">
                <a:solidFill>
                  <a:srgbClr val="C00000"/>
                </a:solidFill>
              </a:rPr>
              <a:t> of a classical wave function.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4441" y="4125689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Quantum mechanics allows only to calculate </a:t>
            </a:r>
            <a:r>
              <a:rPr lang="en-US" sz="2200" b="1" i="1" dirty="0">
                <a:solidFill>
                  <a:schemeClr val="accent1"/>
                </a:solidFill>
              </a:rPr>
              <a:t>probabilities</a:t>
            </a:r>
            <a:r>
              <a:rPr lang="en-US" sz="2200" dirty="0">
                <a:solidFill>
                  <a:schemeClr val="accent1"/>
                </a:solidFill>
              </a:rPr>
              <a:t> for possible outcomes of an experiment and is non-deterministic, contrary to classical theory. </a:t>
            </a:r>
          </a:p>
          <a:p>
            <a:r>
              <a:rPr lang="en-US" sz="2200" i="1" dirty="0">
                <a:solidFill>
                  <a:srgbClr val="7030A0"/>
                </a:solidFill>
              </a:rPr>
              <a:t>Einstein: “</a:t>
            </a:r>
            <a:r>
              <a:rPr lang="en-US" sz="2200" i="1" dirty="0" err="1">
                <a:solidFill>
                  <a:srgbClr val="7030A0"/>
                </a:solidFill>
              </a:rPr>
              <a:t>Gott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err="1">
                <a:solidFill>
                  <a:srgbClr val="7030A0"/>
                </a:solidFill>
              </a:rPr>
              <a:t>würfelt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err="1">
                <a:solidFill>
                  <a:srgbClr val="7030A0"/>
                </a:solidFill>
              </a:rPr>
              <a:t>nicht</a:t>
            </a:r>
            <a:r>
              <a:rPr lang="en-US" sz="2200" i="1" dirty="0">
                <a:solidFill>
                  <a:srgbClr val="7030A0"/>
                </a:solidFill>
              </a:rPr>
              <a:t>.” 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8266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wave function </a:t>
            </a:r>
            <a:r>
              <a:rPr lang="en-US" dirty="0">
                <a:latin typeface="Symbol"/>
              </a:rPr>
              <a:t>y</a:t>
            </a:r>
            <a:endParaRPr lang="en-US" dirty="0"/>
          </a:p>
        </p:txBody>
      </p:sp>
      <p:pic>
        <p:nvPicPr>
          <p:cNvPr id="4" name="Picture 3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r="50128"/>
          <a:stretch/>
        </p:blipFill>
        <p:spPr>
          <a:xfrm>
            <a:off x="1190854" y="1232057"/>
            <a:ext cx="4252676" cy="4851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5364" y="751280"/>
            <a:ext cx="2816925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badly 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1" y="708419"/>
            <a:ext cx="236199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fairly known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92" y="6124679"/>
            <a:ext cx="2408544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badly known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2904" y="6124679"/>
            <a:ext cx="2770374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fairly known</a:t>
            </a:r>
          </a:p>
        </p:txBody>
      </p:sp>
      <p:pic>
        <p:nvPicPr>
          <p:cNvPr id="9" name="Picture 8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l="48588"/>
          <a:stretch/>
        </p:blipFill>
        <p:spPr>
          <a:xfrm>
            <a:off x="6629401" y="1227289"/>
            <a:ext cx="4384012" cy="485194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14998" y="21859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738807" y="44958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692673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Lecture: double slit experiment</a:t>
            </a:r>
          </a:p>
        </p:txBody>
      </p:sp>
      <p:pic>
        <p:nvPicPr>
          <p:cNvPr id="6" name="Picture 5" descr="egu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20" y="862831"/>
            <a:ext cx="4126097" cy="30945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egu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693" y="832850"/>
            <a:ext cx="4126098" cy="30945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Richard_Feynman_Nob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620" y="830281"/>
            <a:ext cx="2201766" cy="30824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909996" y="3593480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Richard Feynman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5709" y="4690442"/>
            <a:ext cx="6916285" cy="1446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core of quantum mechanics illustrated by Feynman. Einstein and Schrödinger did not like it.</a:t>
            </a:r>
          </a:p>
          <a:p>
            <a:r>
              <a:rPr lang="en-US" sz="2200" dirty="0">
                <a:solidFill>
                  <a:srgbClr val="7030A0"/>
                </a:solidFill>
              </a:rPr>
              <a:t>Wheeler later took it to the extreme.</a:t>
            </a:r>
          </a:p>
          <a:p>
            <a:r>
              <a:rPr lang="en-US" sz="2200" dirty="0">
                <a:solidFill>
                  <a:srgbClr val="C00000"/>
                </a:solidFill>
              </a:rPr>
              <a:t>Even today people are debating its interpretation.</a:t>
            </a:r>
          </a:p>
        </p:txBody>
      </p:sp>
      <p:pic>
        <p:nvPicPr>
          <p:cNvPr id="11" name="Picture 10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076" y="4413706"/>
            <a:ext cx="3654043" cy="19421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08704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67ECC-0707-191C-8D99-6A4FF7F5312D}"/>
              </a:ext>
            </a:extLst>
          </p:cNvPr>
          <p:cNvSpPr txBox="1"/>
          <p:nvPr/>
        </p:nvSpPr>
        <p:spPr>
          <a:xfrm>
            <a:off x="2785275" y="3276637"/>
            <a:ext cx="6400535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our experience we are not used to relativistic and quantum mechanical phenomena. That’s why we find it counterintuitive.</a:t>
            </a:r>
          </a:p>
        </p:txBody>
      </p:sp>
    </p:spTree>
    <p:extLst>
      <p:ext uri="{BB962C8B-B14F-4D97-AF65-F5344CB8AC3E}">
        <p14:creationId xmlns:p14="http://schemas.microsoft.com/office/powerpoint/2010/main" val="33628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3877" y="2265264"/>
            <a:ext cx="408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The Early Quantum 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7554" y="3460421"/>
            <a:ext cx="676220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“If Quantum Mechanics hasn’t profoundly shocked you, you haven’t understood it yet.”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Niels Bohr</a:t>
            </a:r>
          </a:p>
          <a:p>
            <a:pPr>
              <a:buFontTx/>
              <a:buChar char="-"/>
            </a:pPr>
            <a:endParaRPr lang="en-US" sz="800" dirty="0"/>
          </a:p>
          <a:p>
            <a:r>
              <a:rPr lang="en-US" sz="2200" i="1" dirty="0">
                <a:solidFill>
                  <a:srgbClr val="7030A0"/>
                </a:solidFill>
              </a:rPr>
              <a:t>“</a:t>
            </a:r>
            <a:r>
              <a:rPr lang="en-US" sz="2200" i="1" dirty="0" err="1">
                <a:solidFill>
                  <a:srgbClr val="7030A0"/>
                </a:solidFill>
              </a:rPr>
              <a:t>Gott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err="1">
                <a:solidFill>
                  <a:srgbClr val="7030A0"/>
                </a:solidFill>
              </a:rPr>
              <a:t>würfelt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err="1">
                <a:solidFill>
                  <a:srgbClr val="7030A0"/>
                </a:solidFill>
              </a:rPr>
              <a:t>nicht</a:t>
            </a:r>
            <a:r>
              <a:rPr lang="en-US" sz="2200" i="1" dirty="0">
                <a:solidFill>
                  <a:srgbClr val="7030A0"/>
                </a:solidFill>
              </a:rPr>
              <a:t> (God does not play dice).” </a:t>
            </a:r>
            <a:endParaRPr lang="en-US" sz="2200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</a:t>
            </a:r>
          </a:p>
          <a:p>
            <a:pPr>
              <a:buFontTx/>
              <a:buChar char="-"/>
            </a:pPr>
            <a:endParaRPr lang="en-US" sz="800" dirty="0"/>
          </a:p>
          <a:p>
            <a:r>
              <a:rPr lang="en-US" sz="2200" i="1" dirty="0">
                <a:solidFill>
                  <a:srgbClr val="7030A0"/>
                </a:solidFill>
              </a:rPr>
              <a:t>”Einstein, stop telling God what to do!”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Niels Bohr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7033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Key Persons of Quantum Mechanics</a:t>
            </a:r>
          </a:p>
        </p:txBody>
      </p:sp>
      <p:pic>
        <p:nvPicPr>
          <p:cNvPr id="4" name="Picture 3" descr="Niels_Bo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51" y="730504"/>
            <a:ext cx="2061778" cy="29159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 descr="Dira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863" y="715125"/>
            <a:ext cx="2052714" cy="29313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 descr="Schroding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219" y="730503"/>
            <a:ext cx="2175745" cy="291594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 descr="Heisenber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415" y="730503"/>
            <a:ext cx="2061780" cy="291594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94663" y="3242354"/>
            <a:ext cx="1167307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Niels Bohr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3798" y="3217657"/>
            <a:ext cx="1921616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Erwin Schrodinger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0317" y="3217657"/>
            <a:ext cx="2031903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Werner Heisenberg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0434" y="3222045"/>
            <a:ext cx="1138838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Paul Dirac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2066" y="3825047"/>
            <a:ext cx="9994182" cy="178510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Niels Bohr:</a:t>
            </a:r>
            <a:r>
              <a:rPr lang="en-US" sz="2200" dirty="0">
                <a:solidFill>
                  <a:srgbClr val="0000FF"/>
                </a:solidFill>
              </a:rPr>
              <a:t>		</a:t>
            </a:r>
            <a:r>
              <a:rPr lang="en-US" sz="2200" dirty="0">
                <a:solidFill>
                  <a:srgbClr val="7030A0"/>
                </a:solidFill>
              </a:rPr>
              <a:t>Nestor of the ”Copenhagen Interpretation”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Erwin Schrödinger:</a:t>
            </a:r>
            <a:r>
              <a:rPr lang="en-US" sz="2200" dirty="0">
                <a:solidFill>
                  <a:srgbClr val="0000FF"/>
                </a:solidFill>
              </a:rPr>
              <a:t>	</a:t>
            </a:r>
            <a:r>
              <a:rPr lang="en-US" sz="2200" dirty="0">
                <a:solidFill>
                  <a:srgbClr val="7030A0"/>
                </a:solidFill>
              </a:rPr>
              <a:t>Inventor of the quantum mechanical wave equation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Werner Heisenberg:	</a:t>
            </a:r>
            <a:r>
              <a:rPr lang="en-US" sz="2200" dirty="0">
                <a:solidFill>
                  <a:srgbClr val="7030A0"/>
                </a:solidFill>
              </a:rPr>
              <a:t>Inventor of the uncertainty relation and “matrix mechanics”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Paul Dirac: 	</a:t>
            </a:r>
            <a:r>
              <a:rPr lang="en-US" sz="2200" dirty="0">
                <a:solidFill>
                  <a:srgbClr val="0000FF"/>
                </a:solidFill>
              </a:rPr>
              <a:t>	</a:t>
            </a:r>
            <a:r>
              <a:rPr lang="en-US" sz="2200" dirty="0">
                <a:solidFill>
                  <a:srgbClr val="7030A0"/>
                </a:solidFill>
              </a:rPr>
              <a:t>Inventor of relativistic wave equation: Antimatter!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Max Born: 	</a:t>
            </a:r>
            <a:r>
              <a:rPr lang="en-US" sz="2200" dirty="0">
                <a:solidFill>
                  <a:srgbClr val="7030A0"/>
                </a:solidFill>
              </a:rPr>
              <a:t>	Inventor of the probability interpretation of the wave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326686" y="5701553"/>
                <a:ext cx="687373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We will focus of the Copenhagen Interpretation and work with the concept of Schrödinger’s wave-function: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</m:oMath>
                </a14:m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686" y="5701553"/>
                <a:ext cx="6873731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154" t="-4380" b="-12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5" name="Picture 14" descr="Max_Born.jpg"/>
          <p:cNvPicPr>
            <a:picLocks noChangeAspect="1"/>
          </p:cNvPicPr>
          <p:nvPr/>
        </p:nvPicPr>
        <p:blipFill rotWithShape="1">
          <a:blip r:embed="rId8"/>
          <a:srcRect l="1915" r="1579"/>
          <a:stretch/>
        </p:blipFill>
        <p:spPr>
          <a:xfrm>
            <a:off x="9635142" y="715125"/>
            <a:ext cx="2196302" cy="29313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110686" y="3206506"/>
            <a:ext cx="1115562" cy="36933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Max Born</a:t>
            </a:r>
          </a:p>
        </p:txBody>
      </p:sp>
    </p:spTree>
    <p:extLst>
      <p:ext uri="{BB962C8B-B14F-4D97-AF65-F5344CB8AC3E}">
        <p14:creationId xmlns:p14="http://schemas.microsoft.com/office/powerpoint/2010/main" val="5007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A811-1511-EDF0-6715-C04F7A35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1927 Solvay Conference Brussels</a:t>
            </a:r>
          </a:p>
        </p:txBody>
      </p:sp>
      <p:pic>
        <p:nvPicPr>
          <p:cNvPr id="1028" name="Picture 4" descr="The Solvay Conference, probably the most intelligent picture ever taken,  1927 - Rare Historical Photos">
            <a:extLst>
              <a:ext uri="{FF2B5EF4-FFF2-40B4-BE49-F238E27FC236}">
                <a16:creationId xmlns:a16="http://schemas.microsoft.com/office/drawing/2014/main" id="{EFF4F4D3-0448-62A5-3CB9-57085FD66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" y="710990"/>
            <a:ext cx="12192000" cy="614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259BB4-8F90-A6A9-AC25-BC9C47ADFF5C}"/>
              </a:ext>
            </a:extLst>
          </p:cNvPr>
          <p:cNvSpPr txBox="1"/>
          <p:nvPr/>
        </p:nvSpPr>
        <p:spPr>
          <a:xfrm>
            <a:off x="4980612" y="866672"/>
            <a:ext cx="6365589" cy="46166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“Possibly the most intelligent picture ever taken”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04289-248D-FAF3-0ABE-B6E75783506B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137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Deterministic Universe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329" y="779798"/>
            <a:ext cx="7011006" cy="1446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Mechanics Laws of Newton:</a:t>
            </a:r>
          </a:p>
          <a:p>
            <a:endParaRPr lang="en-US" sz="600" dirty="0"/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rgbClr val="7030A0"/>
                </a:solidFill>
              </a:rPr>
              <a:t>The law of inertia: a body in rest moves with a constant speed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rgbClr val="7030A0"/>
                </a:solidFill>
              </a:rPr>
              <a:t>The law of force and acceleration: F= </a:t>
            </a:r>
            <a:r>
              <a:rPr lang="en-US" sz="2000" dirty="0" err="1">
                <a:solidFill>
                  <a:srgbClr val="7030A0"/>
                </a:solidFill>
              </a:rPr>
              <a:t>m</a:t>
            </a:r>
            <a:r>
              <a:rPr lang="en-US" sz="2000" dirty="0">
                <a:solidFill>
                  <a:srgbClr val="7030A0"/>
                </a:solidFill>
              </a:rPr>
              <a:t> a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rgbClr val="7030A0"/>
                </a:solidFill>
              </a:rPr>
              <a:t>The law: Action = - 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11389" y="4625787"/>
                <a:ext cx="7624482" cy="178510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Font typeface="Arial"/>
                  <a:buChar char="•"/>
                </a:pPr>
                <a:r>
                  <a:rPr lang="en-US" sz="2200" dirty="0">
                    <a:solidFill>
                      <a:srgbClr val="660066"/>
                    </a:solidFill>
                  </a:rPr>
                  <a:t> Classical Mechanics leads to a deterministic universe.</a:t>
                </a:r>
              </a:p>
              <a:p>
                <a:r>
                  <a:rPr lang="en-US" sz="2200" dirty="0">
                    <a:solidFill>
                      <a:srgbClr val="660066"/>
                    </a:solidFill>
                  </a:rPr>
                  <a:t>   - From </a:t>
                </a:r>
                <a:r>
                  <a:rPr lang="en-US" sz="2200" b="1" i="1" dirty="0">
                    <a:solidFill>
                      <a:srgbClr val="660066"/>
                    </a:solidFill>
                  </a:rPr>
                  <a:t>exact initial conditions future can be predicted</a:t>
                </a:r>
                <a:r>
                  <a:rPr lang="en-US" sz="2200" dirty="0">
                    <a:solidFill>
                      <a:srgbClr val="660066"/>
                    </a:solidFill>
                  </a:rPr>
                  <a:t>.</a:t>
                </a:r>
              </a:p>
              <a:p>
                <a:pPr>
                  <a:buFont typeface="Arial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 Quantum mechanics introduces a fundamental element</a:t>
                </a: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   of chance in the laws of nature: Planck’s constant: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h</m:t>
                    </m:r>
                  </m:oMath>
                </a14:m>
                <a:r>
                  <a:rPr lang="en-US" sz="22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   - </a:t>
                </a:r>
                <a:r>
                  <a:rPr lang="en-US" sz="2200" b="1" i="1" dirty="0">
                    <a:solidFill>
                      <a:srgbClr val="C00000"/>
                    </a:solidFill>
                  </a:rPr>
                  <a:t>Quantum mechanics only makes statistical predictions</a:t>
                </a:r>
                <a:r>
                  <a:rPr lang="en-US" sz="2200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389" y="4625787"/>
                <a:ext cx="7624482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878" t="-2034" b="-5424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IsaacNewton-16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822" y="246146"/>
            <a:ext cx="3012141" cy="413706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81877" y="3437374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Isaac Newton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(1642 – 1727)</a:t>
            </a:r>
          </a:p>
        </p:txBody>
      </p:sp>
      <p:pic>
        <p:nvPicPr>
          <p:cNvPr id="8" name="Picture 7" descr="Prinicipia-tit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37" y="2695408"/>
            <a:ext cx="2669958" cy="374710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20456" y="2987782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“Principia” (1687)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639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Nature of Light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8549" y="846416"/>
            <a:ext cx="4735039" cy="230832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Isaac Newton (1642 – 1727):</a:t>
            </a:r>
          </a:p>
          <a:p>
            <a:r>
              <a:rPr lang="en-US" sz="2200" dirty="0">
                <a:solidFill>
                  <a:srgbClr val="7030A0"/>
                </a:solidFill>
              </a:rPr>
              <a:t>Light is a stream of particles.</a:t>
            </a:r>
          </a:p>
          <a:p>
            <a:endParaRPr lang="en-US" sz="600" dirty="0"/>
          </a:p>
          <a:p>
            <a:r>
              <a:rPr lang="en-US" sz="2200" dirty="0" err="1">
                <a:solidFill>
                  <a:schemeClr val="accent1"/>
                </a:solidFill>
              </a:rPr>
              <a:t>Christiaan</a:t>
            </a:r>
            <a:r>
              <a:rPr lang="en-US" sz="2200" dirty="0">
                <a:solidFill>
                  <a:schemeClr val="accent1"/>
                </a:solidFill>
              </a:rPr>
              <a:t> Huygens (1629 – 1695):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Light consists of waves.</a:t>
            </a:r>
          </a:p>
          <a:p>
            <a:endParaRPr lang="en-US" sz="600" dirty="0">
              <a:solidFill>
                <a:srgbClr val="0000FF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Thomas Young (1773 – 1829):</a:t>
            </a:r>
          </a:p>
          <a:p>
            <a:r>
              <a:rPr lang="en-US" sz="2200" dirty="0">
                <a:solidFill>
                  <a:srgbClr val="7030A0"/>
                </a:solidFill>
              </a:rPr>
              <a:t>Interference observed: Light is waves!</a:t>
            </a:r>
          </a:p>
        </p:txBody>
      </p:sp>
      <p:pic>
        <p:nvPicPr>
          <p:cNvPr id="6" name="Picture 5" descr="LightParticleWav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7" y="3306609"/>
            <a:ext cx="6182186" cy="326229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Christiaan_Huyge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721" y="266481"/>
            <a:ext cx="1975637" cy="27535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 descr="IsaacNewton-16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810" y="266481"/>
            <a:ext cx="2004785" cy="27535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891273" y="2658976"/>
            <a:ext cx="1592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Isaac Newton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24263" y="2662617"/>
            <a:ext cx="2177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Christiaan Huygens</a:t>
            </a:r>
          </a:p>
        </p:txBody>
      </p:sp>
      <p:pic>
        <p:nvPicPr>
          <p:cNvPr id="12" name="Picture 11" descr="Thomas_Young_(scientist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398" y="3286461"/>
            <a:ext cx="2550960" cy="32327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862159" y="6167876"/>
            <a:ext cx="1696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Thomas Young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2741" y="3891776"/>
            <a:ext cx="9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Newton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8282" y="5884127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Huygens</a:t>
            </a:r>
          </a:p>
        </p:txBody>
      </p:sp>
    </p:spTree>
    <p:extLst>
      <p:ext uri="{BB962C8B-B14F-4D97-AF65-F5344CB8AC3E}">
        <p14:creationId xmlns:p14="http://schemas.microsoft.com/office/powerpoint/2010/main" val="1120744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15225</TotalTime>
  <Words>3665</Words>
  <Application>Microsoft Macintosh PowerPoint</Application>
  <PresentationFormat>Widescreen</PresentationFormat>
  <Paragraphs>541</Paragraphs>
  <Slides>38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ＭＳ ゴシック</vt:lpstr>
      <vt:lpstr>Arial</vt:lpstr>
      <vt:lpstr>Calibri</vt:lpstr>
      <vt:lpstr>Calibri Light</vt:lpstr>
      <vt:lpstr>Cambria Math</vt:lpstr>
      <vt:lpstr>Chalkboard</vt:lpstr>
      <vt:lpstr>Perpetua Titling</vt:lpstr>
      <vt:lpstr>Symbol</vt:lpstr>
      <vt:lpstr>Tahoma</vt:lpstr>
      <vt:lpstr>Wingdings</vt:lpstr>
      <vt:lpstr>Office Theme</vt:lpstr>
      <vt:lpstr>PowerPoint Presentation</vt:lpstr>
      <vt:lpstr>   The Relativistic Quantum World</vt:lpstr>
      <vt:lpstr>   Relativity Theory</vt:lpstr>
      <vt:lpstr>   Relativity and Quantum Mechanics</vt:lpstr>
      <vt:lpstr>PowerPoint Presentation</vt:lpstr>
      <vt:lpstr>   Key Persons of Quantum Mechanics</vt:lpstr>
      <vt:lpstr>  1927 Solvay Conference Brussels</vt:lpstr>
      <vt:lpstr>   Deterministic Universe</vt:lpstr>
      <vt:lpstr>   The Nature of Light</vt:lpstr>
      <vt:lpstr>   Waves &amp;  Interference : water, sound, light</vt:lpstr>
      <vt:lpstr>   Interference with Water Waves</vt:lpstr>
      <vt:lpstr>   Interfering Waves</vt:lpstr>
      <vt:lpstr>   What can you see with light waves?</vt:lpstr>
      <vt:lpstr>   Particle nature: Quantized Light</vt:lpstr>
      <vt:lpstr>   Photoelectric Effect</vt:lpstr>
      <vt:lpstr>   Photoelectric Effect</vt:lpstr>
      <vt:lpstr>PowerPoint Presentation</vt:lpstr>
      <vt:lpstr>   Matter Waves</vt:lpstr>
      <vt:lpstr>   Matter Waves</vt:lpstr>
      <vt:lpstr>PowerPoint Presentation</vt:lpstr>
      <vt:lpstr>   The Quantum Atom of Niels Bohr</vt:lpstr>
      <vt:lpstr>   The Quantum Atom of Niels Bohr</vt:lpstr>
      <vt:lpstr>   Schrödinger: Bohr atom and de Broglie waves</vt:lpstr>
      <vt:lpstr>   Not yet explained</vt:lpstr>
      <vt:lpstr>   Complementarity</vt:lpstr>
      <vt:lpstr>   Heisenberg Uncertainty Relation</vt:lpstr>
      <vt:lpstr>   Heisenberg Uncertainty Relation</vt:lpstr>
      <vt:lpstr>   Heisenberg Uncertainty Relation</vt:lpstr>
      <vt:lpstr>   Waves and Uncertainty</vt:lpstr>
      <vt:lpstr>   Waves and Particles</vt:lpstr>
      <vt:lpstr>   The uncertainty relation at work</vt:lpstr>
      <vt:lpstr>   Consequence: Particles can quantum tunnel through a wall!</vt:lpstr>
      <vt:lpstr>   The wave function y</vt:lpstr>
      <vt:lpstr>   The wave function y</vt:lpstr>
      <vt:lpstr>   Imaginary Numbers</vt:lpstr>
      <vt:lpstr>   The Copenhagen Interpretation</vt:lpstr>
      <vt:lpstr>   The wave function y</vt:lpstr>
      <vt:lpstr>   Next Lecture: double slit 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1121</cp:revision>
  <dcterms:created xsi:type="dcterms:W3CDTF">2018-08-16T13:53:51Z</dcterms:created>
  <dcterms:modified xsi:type="dcterms:W3CDTF">2023-11-14T16:39:37Z</dcterms:modified>
</cp:coreProperties>
</file>