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1479" r:id="rId2"/>
    <p:sldId id="1535" r:id="rId3"/>
    <p:sldId id="1591" r:id="rId4"/>
    <p:sldId id="1486" r:id="rId5"/>
    <p:sldId id="1601" r:id="rId6"/>
    <p:sldId id="1600" r:id="rId7"/>
    <p:sldId id="1531" r:id="rId8"/>
    <p:sldId id="1598" r:id="rId9"/>
    <p:sldId id="1532" r:id="rId10"/>
    <p:sldId id="1592" r:id="rId11"/>
    <p:sldId id="1496" r:id="rId12"/>
    <p:sldId id="1602" r:id="rId13"/>
    <p:sldId id="1537" r:id="rId14"/>
    <p:sldId id="1603" r:id="rId15"/>
    <p:sldId id="1564" r:id="rId16"/>
    <p:sldId id="1609" r:id="rId17"/>
    <p:sldId id="1540" r:id="rId18"/>
    <p:sldId id="1541" r:id="rId19"/>
    <p:sldId id="1604" r:id="rId20"/>
    <p:sldId id="1610" r:id="rId21"/>
    <p:sldId id="1543" r:id="rId22"/>
    <p:sldId id="1566" r:id="rId23"/>
    <p:sldId id="1588" r:id="rId24"/>
    <p:sldId id="1608" r:id="rId25"/>
    <p:sldId id="1568" r:id="rId26"/>
    <p:sldId id="1606" r:id="rId27"/>
    <p:sldId id="1546" r:id="rId28"/>
    <p:sldId id="1547" r:id="rId29"/>
    <p:sldId id="1607" r:id="rId30"/>
    <p:sldId id="1569" r:id="rId31"/>
    <p:sldId id="1570" r:id="rId32"/>
    <p:sldId id="1550" r:id="rId33"/>
    <p:sldId id="1551" r:id="rId34"/>
    <p:sldId id="1552" r:id="rId35"/>
    <p:sldId id="1470" r:id="rId36"/>
    <p:sldId id="1577" r:id="rId37"/>
    <p:sldId id="1578" r:id="rId38"/>
    <p:sldId id="1579" r:id="rId39"/>
    <p:sldId id="1558" r:id="rId40"/>
    <p:sldId id="1581" r:id="rId41"/>
    <p:sldId id="1582" r:id="rId42"/>
    <p:sldId id="1584" r:id="rId43"/>
    <p:sldId id="1562" r:id="rId44"/>
    <p:sldId id="1586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0432FF"/>
    <a:srgbClr val="8B8FE3"/>
    <a:srgbClr val="DBF8FF"/>
    <a:srgbClr val="DEEBF6"/>
    <a:srgbClr val="011892"/>
    <a:srgbClr val="FF9900"/>
    <a:srgbClr val="425A87"/>
    <a:srgbClr val="BE664C"/>
    <a:srgbClr val="00B3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500"/>
    <p:restoredTop sz="94766"/>
  </p:normalViewPr>
  <p:slideViewPr>
    <p:cSldViewPr snapToGrid="0" snapToObjects="1">
      <p:cViewPr varScale="1">
        <p:scale>
          <a:sx n="99" d="100"/>
          <a:sy n="99" d="100"/>
        </p:scale>
        <p:origin x="200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137D5-22EE-044B-BDF9-2D17F7CD4D25}" type="datetimeFigureOut">
              <a:rPr lang="en-US" smtClean="0"/>
              <a:t>11/8/23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2104C-D876-7547-BD6A-DAEDAB4B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</a:t>
            </a:r>
            <a:r>
              <a:rPr lang="en-US" baseline="0" dirty="0"/>
              <a:t> to </a:t>
            </a:r>
            <a:r>
              <a:rPr lang="en-US" baseline="0" dirty="0" err="1"/>
              <a:t>cours</a:t>
            </a:r>
            <a:r>
              <a:rPr lang="en-US" baseline="0" dirty="0"/>
              <a:t> eon relativity and QM.</a:t>
            </a:r>
          </a:p>
          <a:p>
            <a:r>
              <a:rPr lang="en-US" baseline="0" dirty="0"/>
              <a:t>Course March-April; interrupted Covid-19. Begin from the start.</a:t>
            </a:r>
          </a:p>
          <a:p>
            <a:endParaRPr lang="en-US" baseline="0" dirty="0"/>
          </a:p>
          <a:p>
            <a:r>
              <a:rPr lang="en-US" dirty="0"/>
              <a:t>Explain</a:t>
            </a:r>
            <a:r>
              <a:rPr lang="en-US" baseline="0" dirty="0"/>
              <a:t> picture. Interesting (“bizarre”) aspects of relativity and QM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B20D1B-BA96-1341-B7B9-83B1A72EE8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992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</a:t>
            </a:r>
            <a:r>
              <a:rPr lang="en-US" baseline="0" dirty="0"/>
              <a:t> will do a bit of mathematics and in a few slides derive the law of adding velocities!</a:t>
            </a:r>
          </a:p>
          <a:p>
            <a:endParaRPr lang="en-US" baseline="0" dirty="0"/>
          </a:p>
          <a:p>
            <a:r>
              <a:rPr lang="en-US" baseline="0" dirty="0"/>
              <a:t>Then we will encounter and solve a few funny paradoxes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35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reminder of the mathematic formulation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83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Minkowski</a:t>
            </a:r>
            <a:r>
              <a:rPr lang="en-US" dirty="0"/>
              <a:t> diagram. </a:t>
            </a:r>
          </a:p>
          <a:p>
            <a:r>
              <a:rPr lang="en-US" dirty="0"/>
              <a:t>Let’s follow the classical (Galilei</a:t>
            </a:r>
            <a:r>
              <a:rPr lang="en-US" baseline="0" dirty="0"/>
              <a:t> </a:t>
            </a:r>
            <a:r>
              <a:rPr lang="mr-IN" baseline="0" dirty="0"/>
              <a:t>–</a:t>
            </a:r>
            <a:r>
              <a:rPr lang="en-US" baseline="0" dirty="0"/>
              <a:t> </a:t>
            </a:r>
            <a:r>
              <a:rPr lang="en-US" dirty="0"/>
              <a:t>intuitive) way first</a:t>
            </a:r>
            <a:r>
              <a:rPr lang="en-US" baseline="0" dirty="0"/>
              <a:t>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6F845-D5BC-5C4B-B3E4-5D24A483834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07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6F845-D5BC-5C4B-B3E4-5D24A483834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45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6F845-D5BC-5C4B-B3E4-5D24A483834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67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66F845-D5BC-5C4B-B3E4-5D24A48383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2204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Zeeman effect: splitting of spectral lines in the presence of a magnetic field (NMR -&gt;</a:t>
            </a:r>
            <a:r>
              <a:rPr lang="en-US" baseline="0" dirty="0"/>
              <a:t> MRI)</a:t>
            </a:r>
          </a:p>
          <a:p>
            <a:r>
              <a:rPr lang="en-US" baseline="0" dirty="0"/>
              <a:t>(Stark effect: splitting of spectral lines in the presence of an electric field)</a:t>
            </a:r>
          </a:p>
          <a:p>
            <a:r>
              <a:rPr lang="en-US" baseline="0" dirty="0"/>
              <a:t>Most influential person in Einstein’s life and career. Einstein was present at Lorentz’ funeral in Haarlem.</a:t>
            </a:r>
          </a:p>
          <a:p>
            <a:endParaRPr lang="en-US" baseline="0" dirty="0"/>
          </a:p>
          <a:p>
            <a:r>
              <a:rPr lang="en-US" baseline="0" dirty="0"/>
              <a:t>Einstein was offered Lorentz position in Leiden, but had just accepted a chair in Zurich at ETH. Paul </a:t>
            </a:r>
            <a:r>
              <a:rPr lang="en-US" baseline="0" dirty="0" err="1"/>
              <a:t>Ehrenfest</a:t>
            </a:r>
            <a:r>
              <a:rPr lang="en-US" baseline="0" dirty="0"/>
              <a:t> took the position in Leiden.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6F845-D5BC-5C4B-B3E4-5D24A483834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5796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</a:t>
            </a:r>
            <a:r>
              <a:rPr lang="en-US" baseline="0" dirty="0"/>
              <a:t> time transformation: again there is no universal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6F845-D5BC-5C4B-B3E4-5D24A483834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8811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</a:t>
            </a:r>
            <a:r>
              <a:rPr lang="en-US" baseline="0" dirty="0"/>
              <a:t> time transformation: again there is no universal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6F845-D5BC-5C4B-B3E4-5D24A483834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298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</a:t>
            </a:r>
            <a:r>
              <a:rPr lang="en-US" baseline="0" dirty="0"/>
              <a:t> time transformation: again there is no universal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66F845-D5BC-5C4B-B3E4-5D24A48383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855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Ambitious!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9862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Looks</a:t>
            </a:r>
            <a:r>
              <a:rPr lang="en-US" baseline="0" dirty="0"/>
              <a:t> complicated.</a:t>
            </a:r>
          </a:p>
          <a:p>
            <a:r>
              <a:rPr lang="en-US" dirty="0"/>
              <a:t>By doing some more mathematical substitutions we can make it more elegant (and simpler)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01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optimal situation is when Alice uses a laser gun: at the 45 degree light cone. If Watson passes with the speed of light he</a:t>
            </a:r>
            <a:r>
              <a:rPr lang="en-US" baseline="0" dirty="0"/>
              <a:t> observes the events</a:t>
            </a:r>
            <a:r>
              <a:rPr lang="en-US" dirty="0"/>
              <a:t> simultaneously.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6F845-D5BC-5C4B-B3E4-5D24A483834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936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fact, Einstein predicts something different</a:t>
            </a:r>
            <a:r>
              <a:rPr lang="en-US" baseline="0" dirty="0"/>
              <a:t> for baseball as well! Almost correct!. Just bit different. Nobody notices!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20D1B-BA96-1341-B7B9-83B1A72EE8E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459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promised we will derive the “strange” counterintuitive law of adding velocities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836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complicated.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757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Gravity is curved space</a:t>
            </a:r>
            <a:r>
              <a:rPr lang="en-US"/>
              <a:t>-time!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6F845-D5BC-5C4B-B3E4-5D24A483834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139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Classical physics based on daily experience.</a:t>
            </a:r>
            <a:r>
              <a:rPr lang="en-US" baseline="0" dirty="0"/>
              <a:t> </a:t>
            </a:r>
            <a:r>
              <a:rPr lang="en-US" dirty="0"/>
              <a:t>Physics</a:t>
            </a:r>
            <a:r>
              <a:rPr lang="en-US" baseline="0" dirty="0"/>
              <a:t> of the very fast and very small is counterintuitive! </a:t>
            </a:r>
            <a:r>
              <a:rPr lang="en-US" dirty="0"/>
              <a:t>c and h-bar are fundamental constants of nature. Is there something that goes beyond c and h? No. QFT combines Relativity</a:t>
            </a:r>
            <a:r>
              <a:rPr lang="en-US" baseline="0" dirty="0"/>
              <a:t> and QM.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24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Concept that we will use a lot. Bohr</a:t>
            </a:r>
            <a:r>
              <a:rPr lang="en-US" baseline="0" dirty="0"/>
              <a:t> and Einstein in their famous dialogues used it a lot.</a:t>
            </a:r>
          </a:p>
          <a:p>
            <a:r>
              <a:rPr lang="en-US" baseline="0" dirty="0"/>
              <a:t>Einstein could not accept the consequences of quantum theory. Nature could not be like that! The lord does not play dice.</a:t>
            </a:r>
          </a:p>
          <a:p>
            <a:endParaRPr lang="en-US" baseline="0" dirty="0"/>
          </a:p>
          <a:p>
            <a:r>
              <a:rPr lang="en-US" baseline="0" dirty="0"/>
              <a:t> This one invented by </a:t>
            </a:r>
            <a:r>
              <a:rPr lang="en-US" baseline="0" dirty="0" err="1"/>
              <a:t>einstein</a:t>
            </a:r>
            <a:r>
              <a:rPr lang="en-US" baseline="0" dirty="0"/>
              <a:t> to prove QM wrong. Bohr used Einstein relativity to prove that QM was correct!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29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Einstein postulates to be derived from purely thinking</a:t>
            </a:r>
            <a:r>
              <a:rPr lang="en-US" baseline="0" dirty="0"/>
              <a:t> about the vacuum. </a:t>
            </a:r>
          </a:p>
          <a:p>
            <a:endParaRPr lang="en-US" baseline="0" dirty="0"/>
          </a:p>
          <a:p>
            <a:r>
              <a:rPr lang="en-US" baseline="0" dirty="0"/>
              <a:t>Light speed is measured.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051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Simultaneity</a:t>
            </a:r>
            <a:r>
              <a:rPr lang="en-US" baseline="0" dirty="0"/>
              <a:t> of two events is not the same for moving observers. </a:t>
            </a:r>
          </a:p>
          <a:p>
            <a:endParaRPr lang="en-US" baseline="0" dirty="0"/>
          </a:p>
          <a:p>
            <a:r>
              <a:rPr lang="en-US" baseline="0" dirty="0"/>
              <a:t>Time clock in train: time slows down</a:t>
            </a:r>
          </a:p>
          <a:p>
            <a:endParaRPr lang="en-US" baseline="0" dirty="0"/>
          </a:p>
          <a:p>
            <a:r>
              <a:rPr lang="en-US" baseline="0" dirty="0"/>
              <a:t>Distances shrink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30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Perfect clock</a:t>
            </a:r>
            <a:r>
              <a:rPr lang="en-US" baseline="0" dirty="0"/>
              <a:t> = </a:t>
            </a:r>
            <a:r>
              <a:rPr lang="en-US" dirty="0"/>
              <a:t>Light clock</a:t>
            </a:r>
            <a:r>
              <a:rPr lang="en-US" baseline="0" dirty="0"/>
              <a:t>. Never runs wrong! It ticks 300 million times per second</a:t>
            </a:r>
          </a:p>
          <a:p>
            <a:r>
              <a:rPr lang="en-US" baseline="0" dirty="0"/>
              <a:t>Alice takes the clock on the train – nothing changes</a:t>
            </a:r>
          </a:p>
          <a:p>
            <a:r>
              <a:rPr lang="en-US" baseline="0" dirty="0"/>
              <a:t>Bob looks from station: longer distance, same </a:t>
            </a:r>
            <a:r>
              <a:rPr lang="en-US" baseline="0" dirty="0" err="1"/>
              <a:t>lightspeed</a:t>
            </a:r>
            <a:r>
              <a:rPr lang="en-US" baseline="0" dirty="0"/>
              <a:t> -&gt; slower ticks</a:t>
            </a:r>
          </a:p>
          <a:p>
            <a:endParaRPr lang="en-US" baseline="0" dirty="0"/>
          </a:p>
          <a:p>
            <a:r>
              <a:rPr lang="en-US" baseline="0" dirty="0"/>
              <a:t>Calculation next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148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a real effect: muon particles can live long enough</a:t>
            </a:r>
            <a:r>
              <a:rPr lang="en-US" baseline="0" dirty="0"/>
              <a:t> to reach earth from great height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17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a real effect: muon particles can live long enough</a:t>
            </a:r>
            <a:r>
              <a:rPr lang="en-US" baseline="0" dirty="0"/>
              <a:t> to reach earth from great height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824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51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89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50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1"/>
            <a:ext cx="12190707" cy="672352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244" y="1208868"/>
            <a:ext cx="5299129" cy="1983784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+mn-lt"/>
              </a:defRPr>
            </a:lvl1pPr>
            <a:lvl2pPr marL="504000">
              <a:defRPr baseline="0">
                <a:solidFill>
                  <a:srgbClr val="7030A0"/>
                </a:solidFill>
              </a:defRPr>
            </a:lvl2pPr>
            <a:lvl3pPr marL="756000">
              <a:defRPr baseline="0">
                <a:solidFill>
                  <a:srgbClr val="C00000"/>
                </a:solidFill>
              </a:defRPr>
            </a:lvl3pPr>
            <a:lvl4pPr marL="1008000">
              <a:defRPr baseline="0">
                <a:solidFill>
                  <a:schemeClr val="tx1"/>
                </a:solidFill>
              </a:defRPr>
            </a:lvl4pPr>
            <a:lvl5pPr marL="1260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848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70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5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5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3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53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98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1A805-B2F1-6048-9EDD-07862E7BBE3B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5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em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0" Type="http://schemas.openxmlformats.org/officeDocument/2006/relationships/image" Target="../media/image33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9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1.emf"/><Relationship Id="rId4" Type="http://schemas.openxmlformats.org/officeDocument/2006/relationships/image" Target="../media/image30.emf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300.png"/><Relationship Id="rId7" Type="http://schemas.openxmlformats.org/officeDocument/2006/relationships/image" Target="../media/image38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image" Target="../media/image320.png"/><Relationship Id="rId4" Type="http://schemas.openxmlformats.org/officeDocument/2006/relationships/image" Target="../media/image310.png"/><Relationship Id="rId9" Type="http://schemas.openxmlformats.org/officeDocument/2006/relationships/image" Target="../media/image1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00.png"/><Relationship Id="rId7" Type="http://schemas.openxmlformats.org/officeDocument/2006/relationships/image" Target="../media/image340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11" Type="http://schemas.openxmlformats.org/officeDocument/2006/relationships/image" Target="../media/image380.png"/><Relationship Id="rId5" Type="http://schemas.openxmlformats.org/officeDocument/2006/relationships/image" Target="../media/image320.png"/><Relationship Id="rId15" Type="http://schemas.openxmlformats.org/officeDocument/2006/relationships/image" Target="../media/image42.png"/><Relationship Id="rId10" Type="http://schemas.openxmlformats.org/officeDocument/2006/relationships/image" Target="../media/image370.png"/><Relationship Id="rId19" Type="http://schemas.openxmlformats.org/officeDocument/2006/relationships/image" Target="../media/image46.png"/><Relationship Id="rId4" Type="http://schemas.openxmlformats.org/officeDocument/2006/relationships/image" Target="../media/image310.png"/><Relationship Id="rId9" Type="http://schemas.openxmlformats.org/officeDocument/2006/relationships/image" Target="../media/image360.png"/><Relationship Id="rId1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khef.nl/~i93/Teachin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00.png"/><Relationship Id="rId7" Type="http://schemas.openxmlformats.org/officeDocument/2006/relationships/image" Target="../media/image340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11" Type="http://schemas.openxmlformats.org/officeDocument/2006/relationships/image" Target="../media/image380.png"/><Relationship Id="rId5" Type="http://schemas.openxmlformats.org/officeDocument/2006/relationships/image" Target="../media/image320.png"/><Relationship Id="rId15" Type="http://schemas.openxmlformats.org/officeDocument/2006/relationships/image" Target="../media/image42.png"/><Relationship Id="rId10" Type="http://schemas.openxmlformats.org/officeDocument/2006/relationships/image" Target="../media/image370.png"/><Relationship Id="rId19" Type="http://schemas.openxmlformats.org/officeDocument/2006/relationships/image" Target="../media/image46.png"/><Relationship Id="rId4" Type="http://schemas.openxmlformats.org/officeDocument/2006/relationships/image" Target="../media/image310.png"/><Relationship Id="rId9" Type="http://schemas.openxmlformats.org/officeDocument/2006/relationships/image" Target="../media/image360.png"/><Relationship Id="rId1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tiff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1.jpeg"/><Relationship Id="rId7" Type="http://schemas.openxmlformats.org/officeDocument/2006/relationships/image" Target="NUL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18" Type="http://schemas.openxmlformats.org/officeDocument/2006/relationships/image" Target="../media/image73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17" Type="http://schemas.openxmlformats.org/officeDocument/2006/relationships/image" Target="../media/image72.png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26" Type="http://schemas.openxmlformats.org/officeDocument/2006/relationships/image" Target="../media/image77.png"/><Relationship Id="rId21" Type="http://schemas.openxmlformats.org/officeDocument/2006/relationships/image" Target="../media/image92.png"/><Relationship Id="rId12" Type="http://schemas.openxmlformats.org/officeDocument/2006/relationships/image" Target="../media/image83.png"/><Relationship Id="rId17" Type="http://schemas.openxmlformats.org/officeDocument/2006/relationships/image" Target="../media/image93.png"/><Relationship Id="rId25" Type="http://schemas.openxmlformats.org/officeDocument/2006/relationships/image" Target="../media/image76.png"/><Relationship Id="rId16" Type="http://schemas.openxmlformats.org/officeDocument/2006/relationships/image" Target="../media/image87.png"/><Relationship Id="rId20" Type="http://schemas.openxmlformats.org/officeDocument/2006/relationships/image" Target="../media/image910.pn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82.png"/><Relationship Id="rId24" Type="http://schemas.openxmlformats.org/officeDocument/2006/relationships/image" Target="../media/image75.png"/><Relationship Id="rId15" Type="http://schemas.openxmlformats.org/officeDocument/2006/relationships/image" Target="../media/image86.png"/><Relationship Id="rId23" Type="http://schemas.openxmlformats.org/officeDocument/2006/relationships/image" Target="../media/image74.png"/><Relationship Id="rId28" Type="http://schemas.openxmlformats.org/officeDocument/2006/relationships/image" Target="../media/image79.png"/><Relationship Id="rId10" Type="http://schemas.openxmlformats.org/officeDocument/2006/relationships/image" Target="../media/image81.png"/><Relationship Id="rId19" Type="http://schemas.openxmlformats.org/officeDocument/2006/relationships/image" Target="../media/image90.png"/><Relationship Id="rId31" Type="http://schemas.openxmlformats.org/officeDocument/2006/relationships/image" Target="../media/image78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Relationship Id="rId22" Type="http://schemas.openxmlformats.org/officeDocument/2006/relationships/image" Target="../media/image94.png"/><Relationship Id="rId30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0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8F1EB03-031C-2DA0-D02A-21FC34142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27955"/>
            <a:ext cx="12192000" cy="83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win-paradox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1509" y="1101682"/>
            <a:ext cx="3599903" cy="199794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5" name="Picture 4" descr="SchrodingersCat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6052" y="4142893"/>
            <a:ext cx="3599902" cy="191334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54769" y="930777"/>
            <a:ext cx="5619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lecture series 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Relativity Theory and Quantum Mechanics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4769" y="177083"/>
            <a:ext cx="5596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Relativistic Quantum World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7814" y="5545120"/>
            <a:ext cx="36223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Marcel Merk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Studium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Generale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Maastricht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 1 </a:t>
            </a:r>
            <a:r>
              <a:rPr kumimoji="0" lang="mr-IN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Nov 29,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1D84AD-DBE3-D12E-F0DE-58AFFE427206}"/>
              </a:ext>
            </a:extLst>
          </p:cNvPr>
          <p:cNvSpPr txBox="1"/>
          <p:nvPr/>
        </p:nvSpPr>
        <p:spPr>
          <a:xfrm>
            <a:off x="8769072" y="735354"/>
            <a:ext cx="1243097" cy="430887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A0BEFD-EB8A-0936-36B8-D31F4866F9D8}"/>
              </a:ext>
            </a:extLst>
          </p:cNvPr>
          <p:cNvSpPr txBox="1"/>
          <p:nvPr/>
        </p:nvSpPr>
        <p:spPr>
          <a:xfrm>
            <a:off x="8769072" y="3807971"/>
            <a:ext cx="1263936" cy="430887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</a:t>
            </a:r>
          </a:p>
        </p:txBody>
      </p:sp>
    </p:spTree>
    <p:extLst>
      <p:ext uri="{BB962C8B-B14F-4D97-AF65-F5344CB8AC3E}">
        <p14:creationId xmlns:p14="http://schemas.microsoft.com/office/powerpoint/2010/main" val="388026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Story </a:t>
            </a:r>
            <a:r>
              <a:rPr lang="en-US" dirty="0" err="1"/>
              <a:t>Sofar</a:t>
            </a:r>
            <a:r>
              <a:rPr lang="en-US" dirty="0"/>
              <a:t>: A Real Experiment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1083" y="808194"/>
            <a:ext cx="7695726" cy="163121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/>
              <a:t>Muon particles are created at </a:t>
            </a:r>
            <a:r>
              <a:rPr lang="en-US" sz="2200" dirty="0">
                <a:solidFill>
                  <a:srgbClr val="7030A0"/>
                </a:solidFill>
              </a:rPr>
              <a:t>10 km </a:t>
            </a:r>
            <a:r>
              <a:rPr lang="en-US" sz="2200" dirty="0"/>
              <a:t>height. They have a half-lifetime of </a:t>
            </a:r>
            <a:r>
              <a:rPr lang="en-US" sz="2200" dirty="0">
                <a:solidFill>
                  <a:srgbClr val="7030A0"/>
                </a:solidFill>
              </a:rPr>
              <a:t>1.56 </a:t>
            </a:r>
            <a:r>
              <a:rPr lang="en-US" sz="2200" dirty="0" err="1">
                <a:solidFill>
                  <a:srgbClr val="7030A0"/>
                </a:solidFill>
              </a:rPr>
              <a:t>μs</a:t>
            </a:r>
            <a:r>
              <a:rPr lang="en-US" sz="2200" dirty="0">
                <a:solidFill>
                  <a:srgbClr val="7030A0"/>
                </a:solidFill>
              </a:rPr>
              <a:t> , </a:t>
            </a:r>
            <a:r>
              <a:rPr lang="en-US" sz="2200" dirty="0"/>
              <a:t>too short to reach the ground, but:</a:t>
            </a:r>
          </a:p>
          <a:p>
            <a:endParaRPr lang="en-US" sz="600" dirty="0">
              <a:solidFill>
                <a:srgbClr val="0070C0"/>
              </a:solidFill>
            </a:endParaRPr>
          </a:p>
          <a:p>
            <a:pPr>
              <a:buFont typeface="Arial"/>
              <a:buChar char="•"/>
            </a:pPr>
            <a:r>
              <a:rPr lang="en-US" sz="2200" dirty="0">
                <a:solidFill>
                  <a:schemeClr val="accent1"/>
                </a:solidFill>
              </a:rPr>
              <a:t> As seen from an observer on earth they  </a:t>
            </a:r>
            <a:r>
              <a:rPr lang="en-US" sz="2200" dirty="0">
                <a:solidFill>
                  <a:srgbClr val="C00000"/>
                </a:solidFill>
              </a:rPr>
              <a:t>live a factor 5 longer</a:t>
            </a:r>
          </a:p>
          <a:p>
            <a:endParaRPr lang="en-US" sz="600" dirty="0">
              <a:solidFill>
                <a:srgbClr val="0000FF"/>
              </a:solidFill>
            </a:endParaRPr>
          </a:p>
          <a:p>
            <a:pPr>
              <a:buFont typeface="Arial"/>
              <a:buChar char="•"/>
            </a:pPr>
            <a:r>
              <a:rPr lang="en-US" sz="2200" dirty="0">
                <a:solidFill>
                  <a:schemeClr val="accent1"/>
                </a:solidFill>
              </a:rPr>
              <a:t> As seen from the muon particle the </a:t>
            </a:r>
            <a:r>
              <a:rPr lang="en-US" sz="2200" dirty="0">
                <a:solidFill>
                  <a:srgbClr val="C00000"/>
                </a:solidFill>
              </a:rPr>
              <a:t>distance is a factor 5 shorter </a:t>
            </a:r>
          </a:p>
        </p:txBody>
      </p:sp>
      <p:pic>
        <p:nvPicPr>
          <p:cNvPr id="5" name="Picture 4" descr="MuonHalfLif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6376" y="808194"/>
            <a:ext cx="3518393" cy="568242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</a:t>
            </a:r>
          </a:p>
        </p:txBody>
      </p:sp>
      <p:pic>
        <p:nvPicPr>
          <p:cNvPr id="3" name="Picture 2" descr="Figure a, captioned “Muon’s reference frame,” shows a diagram of an analog clock with a time interval shaded and labeled Delta tau. The clock is labeled “Elapsed muon lifetime”. Below the clock is a drawing of a mountain. A horizontal line at the level of the top of the mountain is labeled “Muon created.” A horizontal line at the base of the mountain is labeled “Muon decays.” A vertical double-ended arrow indicates the vertical distance between these lines. Figure b is captioned “Earth’s reference frame.” It shows a diagram of an analog clock with a time interval shaded and labeled Delta t. The shaded interval in figure b is greater than the interval in figure a. The clock is labeled “Elapsed muon lifetime”. Below the clock is a drawing of a mountain that is taller than the mountain in figure a. A horizontal line at the level of the top of the mountain is labeled “Muon created.” A horizontal line at the base of the mountain is labeled “Muon decays.” A vertical double-ended arrow indicates the vertical distance between these lines.">
            <a:extLst>
              <a:ext uri="{FF2B5EF4-FFF2-40B4-BE49-F238E27FC236}">
                <a16:creationId xmlns:a16="http://schemas.microsoft.com/office/drawing/2014/main" id="{A1A219C1-65EB-8864-CF7D-A2C17615A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05" y="2575251"/>
            <a:ext cx="6067709" cy="4041878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204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30611" y="1475854"/>
            <a:ext cx="1537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Lecture 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32095" y="2265264"/>
            <a:ext cx="6466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The Lorentz Transformation and Paradoxes </a:t>
            </a:r>
          </a:p>
        </p:txBody>
      </p:sp>
      <p:sp>
        <p:nvSpPr>
          <p:cNvPr id="6" name="Rectangle 5"/>
          <p:cNvSpPr/>
          <p:nvPr/>
        </p:nvSpPr>
        <p:spPr>
          <a:xfrm>
            <a:off x="2081758" y="1295663"/>
            <a:ext cx="7542593" cy="1750431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1600" y="4011982"/>
            <a:ext cx="58553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solidFill>
                  <a:srgbClr val="7030A0"/>
                </a:solidFill>
              </a:rPr>
              <a:t>“Imagination is more important than knowledge.”</a:t>
            </a:r>
          </a:p>
          <a:p>
            <a:pPr>
              <a:buFontTx/>
              <a:buChar char="-"/>
            </a:pPr>
            <a:r>
              <a:rPr lang="en-US" sz="2200" dirty="0">
                <a:solidFill>
                  <a:schemeClr val="accent1"/>
                </a:solidFill>
              </a:rPr>
              <a:t> Albert Einstein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77776" y="148624"/>
            <a:ext cx="418704" cy="36933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634001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ferenceSystem.pdf"/>
          <p:cNvPicPr>
            <a:picLocks noChangeAspect="1"/>
          </p:cNvPicPr>
          <p:nvPr/>
        </p:nvPicPr>
        <p:blipFill rotWithShape="1">
          <a:blip r:embed="rId3"/>
          <a:srcRect l="7476" t="12592" r="27898" b="16363"/>
          <a:stretch/>
        </p:blipFill>
        <p:spPr>
          <a:xfrm>
            <a:off x="6805534" y="560681"/>
            <a:ext cx="5260186" cy="4468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Coordinate Systems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4477" y="1030178"/>
            <a:ext cx="5951095" cy="544764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/>
              <a:t>A reference system or coordinate system is used to determine the time and position of an event.</a:t>
            </a:r>
          </a:p>
          <a:p>
            <a:endParaRPr lang="en-US" dirty="0"/>
          </a:p>
          <a:p>
            <a:r>
              <a:rPr lang="en-US" sz="2200" dirty="0">
                <a:solidFill>
                  <a:srgbClr val="0000FF"/>
                </a:solidFill>
              </a:rPr>
              <a:t>Reference system S is linked to observer Bob at position (</a:t>
            </a:r>
            <a:r>
              <a:rPr lang="en-US" sz="2200" dirty="0" err="1">
                <a:solidFill>
                  <a:srgbClr val="0000FF"/>
                </a:solidFill>
              </a:rPr>
              <a:t>x,y,z</a:t>
            </a:r>
            <a:r>
              <a:rPr lang="en-US" sz="2200" dirty="0">
                <a:solidFill>
                  <a:srgbClr val="0000FF"/>
                </a:solidFill>
              </a:rPr>
              <a:t>) = (0,0,0)</a:t>
            </a:r>
          </a:p>
          <a:p>
            <a:r>
              <a:rPr lang="en-US" sz="2200" dirty="0">
                <a:solidFill>
                  <a:srgbClr val="660066"/>
                </a:solidFill>
              </a:rPr>
              <a:t>An event </a:t>
            </a:r>
            <a:r>
              <a:rPr lang="en-US" sz="2200" dirty="0">
                <a:solidFill>
                  <a:srgbClr val="0000FF"/>
                </a:solidFill>
              </a:rPr>
              <a:t>is fully specified by giving its coordinates and time: (</a:t>
            </a:r>
            <a:r>
              <a:rPr lang="en-US" sz="2200" dirty="0" err="1">
                <a:solidFill>
                  <a:srgbClr val="0000FF"/>
                </a:solidFill>
              </a:rPr>
              <a:t>t</a:t>
            </a:r>
            <a:r>
              <a:rPr lang="en-US" sz="2200" dirty="0">
                <a:solidFill>
                  <a:srgbClr val="0000FF"/>
                </a:solidFill>
              </a:rPr>
              <a:t>, </a:t>
            </a:r>
            <a:r>
              <a:rPr lang="en-US" sz="2200" dirty="0" err="1">
                <a:solidFill>
                  <a:srgbClr val="0000FF"/>
                </a:solidFill>
              </a:rPr>
              <a:t>x</a:t>
            </a:r>
            <a:r>
              <a:rPr lang="en-US" sz="2200" dirty="0">
                <a:solidFill>
                  <a:srgbClr val="0000FF"/>
                </a:solidFill>
              </a:rPr>
              <a:t>, </a:t>
            </a:r>
            <a:r>
              <a:rPr lang="en-US" sz="2200" dirty="0" err="1">
                <a:solidFill>
                  <a:srgbClr val="0000FF"/>
                </a:solidFill>
              </a:rPr>
              <a:t>y</a:t>
            </a:r>
            <a:r>
              <a:rPr lang="en-US" sz="2200" dirty="0">
                <a:solidFill>
                  <a:srgbClr val="0000FF"/>
                </a:solidFill>
              </a:rPr>
              <a:t>, </a:t>
            </a:r>
            <a:r>
              <a:rPr lang="en-US" sz="2200" dirty="0" err="1">
                <a:solidFill>
                  <a:srgbClr val="0000FF"/>
                </a:solidFill>
              </a:rPr>
              <a:t>z</a:t>
            </a:r>
            <a:r>
              <a:rPr lang="en-US" sz="2200" dirty="0">
                <a:solidFill>
                  <a:srgbClr val="0000FF"/>
                </a:solidFill>
              </a:rPr>
              <a:t>)</a:t>
            </a:r>
          </a:p>
          <a:p>
            <a:endParaRPr lang="en-US" dirty="0"/>
          </a:p>
          <a:p>
            <a:r>
              <a:rPr lang="en-US" sz="2200" dirty="0">
                <a:solidFill>
                  <a:srgbClr val="FF0000"/>
                </a:solidFill>
              </a:rPr>
              <a:t>Reference system S’ is linked to observer Alice who is moving  with velocity </a:t>
            </a:r>
            <a:r>
              <a:rPr lang="en-US" sz="2200" dirty="0"/>
              <a:t>v</a:t>
            </a:r>
            <a:r>
              <a:rPr lang="en-US" sz="2200" dirty="0">
                <a:solidFill>
                  <a:srgbClr val="FF0000"/>
                </a:solidFill>
              </a:rPr>
              <a:t> with respect to </a:t>
            </a:r>
            <a:r>
              <a:rPr lang="en-US" sz="2200" dirty="0">
                <a:solidFill>
                  <a:srgbClr val="0432FF"/>
                </a:solidFill>
              </a:rPr>
              <a:t>Bob</a:t>
            </a:r>
            <a:r>
              <a:rPr lang="en-US" sz="2200" dirty="0">
                <a:solidFill>
                  <a:srgbClr val="FF0000"/>
                </a:solidFill>
              </a:rPr>
              <a:t>. </a:t>
            </a:r>
            <a:r>
              <a:rPr lang="en-US" sz="2200" dirty="0">
                <a:solidFill>
                  <a:srgbClr val="660066"/>
                </a:solidFill>
              </a:rPr>
              <a:t>The event </a:t>
            </a:r>
            <a:r>
              <a:rPr lang="en-US" sz="2200" dirty="0">
                <a:solidFill>
                  <a:srgbClr val="FF0000"/>
                </a:solidFill>
              </a:rPr>
              <a:t>has: (</a:t>
            </a:r>
            <a:r>
              <a:rPr lang="en-US" sz="2200" dirty="0" err="1">
                <a:solidFill>
                  <a:srgbClr val="FF0000"/>
                </a:solidFill>
              </a:rPr>
              <a:t>t</a:t>
            </a:r>
            <a:r>
              <a:rPr lang="en-US" sz="2200" dirty="0">
                <a:solidFill>
                  <a:srgbClr val="FF0000"/>
                </a:solidFill>
              </a:rPr>
              <a:t>’, </a:t>
            </a:r>
            <a:r>
              <a:rPr lang="en-US" sz="2200" dirty="0" err="1">
                <a:solidFill>
                  <a:srgbClr val="FF0000"/>
                </a:solidFill>
              </a:rPr>
              <a:t>x</a:t>
            </a:r>
            <a:r>
              <a:rPr lang="en-US" sz="2200" dirty="0">
                <a:solidFill>
                  <a:srgbClr val="FF0000"/>
                </a:solidFill>
              </a:rPr>
              <a:t>’, </a:t>
            </a:r>
            <a:r>
              <a:rPr lang="en-US" sz="2200" dirty="0" err="1">
                <a:solidFill>
                  <a:srgbClr val="FF0000"/>
                </a:solidFill>
              </a:rPr>
              <a:t>y</a:t>
            </a:r>
            <a:r>
              <a:rPr lang="en-US" sz="2200" dirty="0">
                <a:solidFill>
                  <a:srgbClr val="FF0000"/>
                </a:solidFill>
              </a:rPr>
              <a:t>’, </a:t>
            </a:r>
            <a:r>
              <a:rPr lang="en-US" sz="2200" dirty="0" err="1">
                <a:solidFill>
                  <a:srgbClr val="FF0000"/>
                </a:solidFill>
              </a:rPr>
              <a:t>z</a:t>
            </a:r>
            <a:r>
              <a:rPr lang="en-US" sz="2200" dirty="0">
                <a:solidFill>
                  <a:srgbClr val="FF0000"/>
                </a:solidFill>
              </a:rPr>
              <a:t>’)</a:t>
            </a:r>
          </a:p>
          <a:p>
            <a:endParaRPr lang="en-US" dirty="0"/>
          </a:p>
          <a:p>
            <a:r>
              <a:rPr lang="en-US" sz="2200" dirty="0"/>
              <a:t>How are the coordinates of an event, say a lightning strike in a tree, expressed in coordinates for </a:t>
            </a:r>
            <a:r>
              <a:rPr lang="en-US" sz="2200" dirty="0">
                <a:solidFill>
                  <a:srgbClr val="0000FF"/>
                </a:solidFill>
              </a:rPr>
              <a:t>Bob</a:t>
            </a:r>
            <a:r>
              <a:rPr lang="en-US" sz="2200" dirty="0"/>
              <a:t> and for </a:t>
            </a:r>
            <a:r>
              <a:rPr lang="en-US" sz="2200" dirty="0">
                <a:solidFill>
                  <a:srgbClr val="FF0000"/>
                </a:solidFill>
              </a:rPr>
              <a:t>Alice</a:t>
            </a:r>
            <a:r>
              <a:rPr lang="en-US" sz="2200" dirty="0"/>
              <a:t>?</a:t>
            </a:r>
          </a:p>
          <a:p>
            <a:r>
              <a:rPr lang="en-US" sz="800" dirty="0"/>
              <a:t> </a:t>
            </a:r>
          </a:p>
          <a:p>
            <a:r>
              <a:rPr lang="en-US" sz="2200" dirty="0">
                <a:solidFill>
                  <a:srgbClr val="0000FF"/>
                </a:solidFill>
              </a:rPr>
              <a:t>        </a:t>
            </a:r>
            <a:r>
              <a:rPr lang="en-US" sz="2400" dirty="0">
                <a:solidFill>
                  <a:srgbClr val="0000FF"/>
                </a:solidFill>
              </a:rPr>
              <a:t>   (</a:t>
            </a:r>
            <a:r>
              <a:rPr lang="en-US" sz="2400" dirty="0" err="1">
                <a:solidFill>
                  <a:srgbClr val="0000FF"/>
                </a:solidFill>
              </a:rPr>
              <a:t>t</a:t>
            </a:r>
            <a:r>
              <a:rPr lang="en-US" sz="2400" dirty="0">
                <a:solidFill>
                  <a:srgbClr val="0000FF"/>
                </a:solidFill>
              </a:rPr>
              <a:t>, </a:t>
            </a:r>
            <a:r>
              <a:rPr lang="en-US" sz="2400" dirty="0" err="1">
                <a:solidFill>
                  <a:srgbClr val="0000FF"/>
                </a:solidFill>
              </a:rPr>
              <a:t>x</a:t>
            </a:r>
            <a:r>
              <a:rPr lang="en-US" sz="2400" dirty="0">
                <a:solidFill>
                  <a:srgbClr val="0000FF"/>
                </a:solidFill>
              </a:rPr>
              <a:t>, </a:t>
            </a:r>
            <a:r>
              <a:rPr lang="en-US" sz="2400" dirty="0" err="1">
                <a:solidFill>
                  <a:srgbClr val="0000FF"/>
                </a:solidFill>
              </a:rPr>
              <a:t>y</a:t>
            </a:r>
            <a:r>
              <a:rPr lang="en-US" sz="2400" dirty="0">
                <a:solidFill>
                  <a:srgbClr val="0000FF"/>
                </a:solidFill>
              </a:rPr>
              <a:t>, </a:t>
            </a:r>
            <a:r>
              <a:rPr lang="en-US" sz="2400" dirty="0" err="1">
                <a:solidFill>
                  <a:srgbClr val="0000FF"/>
                </a:solidFill>
              </a:rPr>
              <a:t>z</a:t>
            </a:r>
            <a:r>
              <a:rPr lang="en-US" sz="2400" dirty="0">
                <a:solidFill>
                  <a:srgbClr val="0000FF"/>
                </a:solidFill>
              </a:rPr>
              <a:t>)    </a:t>
            </a:r>
            <a:r>
              <a:rPr lang="en-US" sz="2400" dirty="0" err="1">
                <a:sym typeface="Wingdings"/>
              </a:rPr>
              <a:t></a:t>
            </a:r>
            <a:r>
              <a:rPr lang="en-US" sz="2400" dirty="0">
                <a:sym typeface="Wingdings"/>
              </a:rPr>
              <a:t>     </a:t>
            </a:r>
            <a:r>
              <a:rPr lang="en-US" sz="2400" dirty="0">
                <a:solidFill>
                  <a:srgbClr val="FF0000"/>
                </a:solidFill>
                <a:sym typeface="Wingdings"/>
              </a:rPr>
              <a:t>(</a:t>
            </a:r>
            <a:r>
              <a:rPr lang="en-US" sz="2400" dirty="0" err="1">
                <a:solidFill>
                  <a:srgbClr val="FF0000"/>
                </a:solidFill>
                <a:sym typeface="Wingdings"/>
              </a:rPr>
              <a:t>t</a:t>
            </a:r>
            <a:r>
              <a:rPr lang="en-US" sz="2400" dirty="0">
                <a:solidFill>
                  <a:srgbClr val="FF0000"/>
                </a:solidFill>
                <a:sym typeface="Wingdings"/>
              </a:rPr>
              <a:t>’, </a:t>
            </a:r>
            <a:r>
              <a:rPr lang="en-US" sz="2400" dirty="0" err="1">
                <a:solidFill>
                  <a:srgbClr val="FF0000"/>
                </a:solidFill>
                <a:sym typeface="Wingdings"/>
              </a:rPr>
              <a:t>x</a:t>
            </a:r>
            <a:r>
              <a:rPr lang="en-US" sz="2400" dirty="0">
                <a:solidFill>
                  <a:srgbClr val="FF0000"/>
                </a:solidFill>
                <a:sym typeface="Wingdings"/>
              </a:rPr>
              <a:t>’, </a:t>
            </a:r>
            <a:r>
              <a:rPr lang="en-US" sz="2400" dirty="0" err="1">
                <a:solidFill>
                  <a:srgbClr val="FF0000"/>
                </a:solidFill>
                <a:sym typeface="Wingdings"/>
              </a:rPr>
              <a:t>y</a:t>
            </a:r>
            <a:r>
              <a:rPr lang="en-US" sz="2400" dirty="0">
                <a:solidFill>
                  <a:srgbClr val="FF0000"/>
                </a:solidFill>
                <a:sym typeface="Wingdings"/>
              </a:rPr>
              <a:t>’, </a:t>
            </a:r>
            <a:r>
              <a:rPr lang="en-US" sz="2400" dirty="0" err="1">
                <a:solidFill>
                  <a:srgbClr val="FF0000"/>
                </a:solidFill>
                <a:sym typeface="Wingdings"/>
              </a:rPr>
              <a:t>z</a:t>
            </a:r>
            <a:r>
              <a:rPr lang="en-US" sz="2400" dirty="0">
                <a:solidFill>
                  <a:srgbClr val="FF0000"/>
                </a:solidFill>
                <a:sym typeface="Wingdings"/>
              </a:rPr>
              <a:t>’)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11</a:t>
            </a:r>
          </a:p>
        </p:txBody>
      </p:sp>
      <p:pic>
        <p:nvPicPr>
          <p:cNvPr id="16" name="Picture 15" descr="SpaceshipLight.jpg">
            <a:extLst>
              <a:ext uri="{FF2B5EF4-FFF2-40B4-BE49-F238E27FC236}">
                <a16:creationId xmlns:a16="http://schemas.microsoft.com/office/drawing/2014/main" id="{9A5059D2-0310-243F-3449-21B5A244B1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539" t="22571" b="54062"/>
          <a:stretch/>
        </p:blipFill>
        <p:spPr>
          <a:xfrm flipH="1">
            <a:off x="9343892" y="4817813"/>
            <a:ext cx="2421228" cy="120278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 descr="SpaceshipLight.jpg">
            <a:extLst>
              <a:ext uri="{FF2B5EF4-FFF2-40B4-BE49-F238E27FC236}">
                <a16:creationId xmlns:a16="http://schemas.microsoft.com/office/drawing/2014/main" id="{9CD02C90-0171-39F1-16FD-900156A431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4" t="15564" r="85375" b="57648"/>
          <a:stretch/>
        </p:blipFill>
        <p:spPr>
          <a:xfrm>
            <a:off x="7415935" y="4541095"/>
            <a:ext cx="1189536" cy="175622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822A0B-7A8C-EEC1-FA8B-0D6BD2FC7F77}"/>
              </a:ext>
            </a:extLst>
          </p:cNvPr>
          <p:cNvSpPr txBox="1"/>
          <p:nvPr/>
        </p:nvSpPr>
        <p:spPr>
          <a:xfrm>
            <a:off x="7561266" y="6297319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432FF"/>
                </a:solidFill>
              </a:rPr>
              <a:t>S</a:t>
            </a:r>
            <a:r>
              <a:rPr lang="en-NL" dirty="0">
                <a:solidFill>
                  <a:srgbClr val="0432FF"/>
                </a:solidFill>
              </a:rPr>
              <a:t>: “Bob”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4B61C9-B14B-06F1-D2C7-B35AE48EDAF6}"/>
              </a:ext>
            </a:extLst>
          </p:cNvPr>
          <p:cNvSpPr txBox="1"/>
          <p:nvPr/>
        </p:nvSpPr>
        <p:spPr>
          <a:xfrm>
            <a:off x="10096798" y="6243719"/>
            <a:ext cx="1087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S’</a:t>
            </a:r>
            <a:r>
              <a:rPr lang="en-NL" dirty="0">
                <a:solidFill>
                  <a:srgbClr val="FF0000"/>
                </a:solidFill>
              </a:rPr>
              <a:t>: “Alice”</a:t>
            </a:r>
          </a:p>
        </p:txBody>
      </p:sp>
      <p:pic>
        <p:nvPicPr>
          <p:cNvPr id="13" name="Picture 12" descr="simultaneity_2.pdf">
            <a:extLst>
              <a:ext uri="{FF2B5EF4-FFF2-40B4-BE49-F238E27FC236}">
                <a16:creationId xmlns:a16="http://schemas.microsoft.com/office/drawing/2014/main" id="{A3935C43-8F6C-B630-F106-9E941C1B4F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563" b="41480"/>
          <a:stretch/>
        </p:blipFill>
        <p:spPr>
          <a:xfrm>
            <a:off x="11146336" y="1233033"/>
            <a:ext cx="665842" cy="120278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66907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Space-time diagram</a:t>
            </a:r>
          </a:p>
        </p:txBody>
      </p:sp>
      <p:sp>
        <p:nvSpPr>
          <p:cNvPr id="48" name="Oval 47"/>
          <p:cNvSpPr/>
          <p:nvPr/>
        </p:nvSpPr>
        <p:spPr>
          <a:xfrm>
            <a:off x="7258606" y="2012484"/>
            <a:ext cx="119334" cy="11080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267304" y="2725041"/>
            <a:ext cx="119334" cy="110802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7254728" y="2369484"/>
            <a:ext cx="119334" cy="110802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7474480" y="2202803"/>
            <a:ext cx="14438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Arrival Bob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477419" y="2561459"/>
            <a:ext cx="15448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Arrival Alice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465781" y="1853915"/>
            <a:ext cx="27426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Departure Alice &amp; Bob</a:t>
            </a:r>
          </a:p>
        </p:txBody>
      </p:sp>
      <p:sp>
        <p:nvSpPr>
          <p:cNvPr id="77" name="TextBox 76"/>
          <p:cNvSpPr txBox="1"/>
          <p:nvPr/>
        </p:nvSpPr>
        <p:spPr>
          <a:xfrm flipH="1">
            <a:off x="917927" y="702333"/>
            <a:ext cx="3759004" cy="7694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60025"/>
                </a:solidFill>
              </a:rPr>
              <a:t>Bob drives from Maastricht to Amsterdam with 100 km/h.</a:t>
            </a:r>
          </a:p>
        </p:txBody>
      </p:sp>
      <p:sp>
        <p:nvSpPr>
          <p:cNvPr id="78" name="TextBox 77"/>
          <p:cNvSpPr txBox="1"/>
          <p:nvPr/>
        </p:nvSpPr>
        <p:spPr>
          <a:xfrm flipH="1">
            <a:off x="5900644" y="711901"/>
            <a:ext cx="3753020" cy="76944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Alice drives from Maastricht to Amsterdam with 200 km/h.</a:t>
            </a:r>
          </a:p>
        </p:txBody>
      </p:sp>
      <p:sp>
        <p:nvSpPr>
          <p:cNvPr id="80" name="TextBox 79"/>
          <p:cNvSpPr txBox="1"/>
          <p:nvPr/>
        </p:nvSpPr>
        <p:spPr>
          <a:xfrm flipH="1">
            <a:off x="2128936" y="5867386"/>
            <a:ext cx="7465815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/>
              <a:t>Events with space-time coordinates: (</a:t>
            </a:r>
            <a:r>
              <a:rPr lang="en-US" sz="2200" dirty="0" err="1"/>
              <a:t>x,t</a:t>
            </a:r>
            <a:r>
              <a:rPr lang="en-US" sz="2200" dirty="0"/>
              <a:t>)</a:t>
            </a:r>
          </a:p>
          <a:p>
            <a:r>
              <a:rPr lang="en-US" sz="2200" dirty="0"/>
              <a:t>More general: it is a 4-dimensional coordinate system: (</a:t>
            </a:r>
            <a:r>
              <a:rPr lang="en-US" sz="2200" dirty="0" err="1"/>
              <a:t>x,y,z,t</a:t>
            </a:r>
            <a:r>
              <a:rPr lang="en-US" sz="2200" dirty="0"/>
              <a:t>)</a:t>
            </a:r>
          </a:p>
        </p:txBody>
      </p:sp>
      <p:grpSp>
        <p:nvGrpSpPr>
          <p:cNvPr id="88" name="Group 87"/>
          <p:cNvGrpSpPr/>
          <p:nvPr/>
        </p:nvGrpSpPr>
        <p:grpSpPr>
          <a:xfrm>
            <a:off x="2662551" y="1326711"/>
            <a:ext cx="4695334" cy="4400179"/>
            <a:chOff x="66163" y="1152036"/>
            <a:chExt cx="4695334" cy="4400179"/>
          </a:xfrm>
        </p:grpSpPr>
        <p:cxnSp>
          <p:nvCxnSpPr>
            <p:cNvPr id="5" name="Straight Arrow Connector 4"/>
            <p:cNvCxnSpPr/>
            <p:nvPr/>
          </p:nvCxnSpPr>
          <p:spPr>
            <a:xfrm rot="16200000" flipV="1">
              <a:off x="-477208" y="3162116"/>
              <a:ext cx="3341106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1193346" y="4832670"/>
              <a:ext cx="3545935" cy="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 flipV="1">
              <a:off x="1065587" y="2565455"/>
              <a:ext cx="2616630" cy="94615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cxnSpLocks/>
              <a:stCxn id="31" idx="7"/>
              <a:endCxn id="47" idx="7"/>
            </p:cNvCxnSpPr>
            <p:nvPr/>
          </p:nvCxnSpPr>
          <p:spPr>
            <a:xfrm flipV="1">
              <a:off x="1941429" y="3047824"/>
              <a:ext cx="945356" cy="125826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1295749" y="3281444"/>
              <a:ext cx="3102459" cy="1588"/>
            </a:xfrm>
            <a:prstGeom prst="line">
              <a:avLst/>
            </a:prstGeom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1656723" y="4589363"/>
              <a:ext cx="486619" cy="1588"/>
            </a:xfrm>
            <a:prstGeom prst="line">
              <a:avLst/>
            </a:prstGeom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0800000">
              <a:off x="1193348" y="1738517"/>
              <a:ext cx="1652836" cy="1588"/>
            </a:xfrm>
            <a:prstGeom prst="line">
              <a:avLst/>
            </a:prstGeom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0800000">
              <a:off x="1194937" y="3085409"/>
              <a:ext cx="1652836" cy="1588"/>
            </a:xfrm>
            <a:prstGeom prst="line">
              <a:avLst/>
            </a:prstGeom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0800000">
              <a:off x="1193345" y="4345258"/>
              <a:ext cx="707483" cy="1588"/>
            </a:xfrm>
            <a:prstGeom prst="line">
              <a:avLst/>
            </a:prstGeom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1839571" y="4289857"/>
              <a:ext cx="119334" cy="11080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66805" y="5182883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Maastricht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46255" y="5174888"/>
              <a:ext cx="12735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Amsterdam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781906" y="4343668"/>
              <a:ext cx="358472" cy="15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rot="5400000" flipH="1" flipV="1">
              <a:off x="2666398" y="5086326"/>
              <a:ext cx="357981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rot="5400000" flipH="1" flipV="1">
              <a:off x="1722632" y="5086326"/>
              <a:ext cx="357981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781906" y="1740106"/>
              <a:ext cx="358472" cy="15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781906" y="3083819"/>
              <a:ext cx="358472" cy="15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4421315" y="4289857"/>
              <a:ext cx="3401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/>
                <a:t>x</a:t>
              </a:r>
              <a:endParaRPr lang="en-US" sz="28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220509" y="1152036"/>
              <a:ext cx="3049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/>
                <a:t>t</a:t>
              </a:r>
              <a:endParaRPr lang="en-US" sz="2800" dirty="0"/>
            </a:p>
          </p:txBody>
        </p:sp>
        <p:sp>
          <p:nvSpPr>
            <p:cNvPr id="46" name="Oval 45"/>
            <p:cNvSpPr/>
            <p:nvPr/>
          </p:nvSpPr>
          <p:spPr>
            <a:xfrm>
              <a:off x="2788106" y="1674814"/>
              <a:ext cx="119334" cy="11080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2784927" y="3031597"/>
              <a:ext cx="119334" cy="11080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 flipV="1">
              <a:off x="1899238" y="5189389"/>
              <a:ext cx="948535" cy="85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1945039" y="4838944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200 km</a:t>
              </a:r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 rot="5400000" flipH="1" flipV="1">
              <a:off x="208617" y="2405571"/>
              <a:ext cx="1335695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rot="16200000" flipV="1">
              <a:off x="237909" y="3705905"/>
              <a:ext cx="1281882" cy="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460289" y="3477480"/>
              <a:ext cx="4751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</a:t>
              </a:r>
              <a:r>
                <a:rPr lang="en-US" dirty="0" err="1"/>
                <a:t>h</a:t>
              </a:r>
              <a:endParaRPr lang="en-US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60289" y="2113142"/>
              <a:ext cx="4751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</a:t>
              </a:r>
              <a:r>
                <a:rPr lang="en-US" dirty="0" err="1"/>
                <a:t>h</a:t>
              </a:r>
              <a:endParaRPr lang="en-US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6163" y="4121419"/>
              <a:ext cx="7739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10h00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6163" y="2880299"/>
              <a:ext cx="7739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11h00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91908" y="1536850"/>
              <a:ext cx="7739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12h00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917203" y="4114322"/>
              <a:ext cx="6780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(</a:t>
              </a:r>
              <a:r>
                <a:rPr lang="en-US" sz="2400" dirty="0" err="1"/>
                <a:t>x,t</a:t>
              </a:r>
              <a:r>
                <a:rPr lang="en-US" sz="2400" dirty="0"/>
                <a:t>)</a:t>
              </a:r>
            </a:p>
          </p:txBody>
        </p:sp>
      </p:grpSp>
      <p:sp>
        <p:nvSpPr>
          <p:cNvPr id="85" name="TextBox 84"/>
          <p:cNvSpPr txBox="1"/>
          <p:nvPr/>
        </p:nvSpPr>
        <p:spPr>
          <a:xfrm flipH="1">
            <a:off x="7638905" y="3609520"/>
            <a:ext cx="24198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Bob’s world-line</a:t>
            </a:r>
          </a:p>
        </p:txBody>
      </p:sp>
      <p:sp>
        <p:nvSpPr>
          <p:cNvPr id="86" name="TextBox 85"/>
          <p:cNvSpPr txBox="1"/>
          <p:nvPr/>
        </p:nvSpPr>
        <p:spPr>
          <a:xfrm flipH="1">
            <a:off x="7656300" y="3983410"/>
            <a:ext cx="24024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Alice’s world-line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017704" y="1532350"/>
            <a:ext cx="12338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u="sng" dirty="0"/>
              <a:t>“Events”:</a:t>
            </a:r>
          </a:p>
        </p:txBody>
      </p:sp>
      <p:cxnSp>
        <p:nvCxnSpPr>
          <p:cNvPr id="90" name="Straight Connector 89"/>
          <p:cNvCxnSpPr/>
          <p:nvPr/>
        </p:nvCxnSpPr>
        <p:spPr>
          <a:xfrm>
            <a:off x="7105200" y="3808533"/>
            <a:ext cx="456776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7098225" y="4201598"/>
            <a:ext cx="456776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7017703" y="3248887"/>
            <a:ext cx="17440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/>
              <a:t>“</a:t>
            </a:r>
            <a:r>
              <a:rPr lang="en-US" sz="2200" i="1" u="sng" dirty="0"/>
              <a:t>World lines”: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986534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Coordinate transformation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136305" y="1103249"/>
            <a:ext cx="8072463" cy="4081843"/>
            <a:chOff x="2136305" y="1103249"/>
            <a:chExt cx="8072463" cy="4081843"/>
          </a:xfrm>
        </p:grpSpPr>
        <p:grpSp>
          <p:nvGrpSpPr>
            <p:cNvPr id="3" name="Group 35"/>
            <p:cNvGrpSpPr/>
            <p:nvPr/>
          </p:nvGrpSpPr>
          <p:grpSpPr>
            <a:xfrm>
              <a:off x="2136305" y="1103249"/>
              <a:ext cx="3858570" cy="4027011"/>
              <a:chOff x="66163" y="1062096"/>
              <a:chExt cx="3858570" cy="4512576"/>
            </a:xfrm>
          </p:grpSpPr>
          <p:cxnSp>
            <p:nvCxnSpPr>
              <p:cNvPr id="37" name="Straight Arrow Connector 36"/>
              <p:cNvCxnSpPr/>
              <p:nvPr/>
            </p:nvCxnSpPr>
            <p:spPr>
              <a:xfrm rot="16200000" flipV="1">
                <a:off x="-477208" y="3162116"/>
                <a:ext cx="3341106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1193346" y="4832672"/>
                <a:ext cx="2731387" cy="627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cxnSpLocks/>
                <a:stCxn id="46" idx="7"/>
              </p:cNvCxnSpPr>
              <p:nvPr/>
            </p:nvCxnSpPr>
            <p:spPr>
              <a:xfrm flipV="1">
                <a:off x="1941429" y="3074213"/>
                <a:ext cx="899320" cy="1231869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rot="5400000">
                <a:off x="1295749" y="3281444"/>
                <a:ext cx="3102459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rot="5400000">
                <a:off x="1656723" y="4589363"/>
                <a:ext cx="486619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rot="10800000">
                <a:off x="1193348" y="1738517"/>
                <a:ext cx="1652836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rot="10800000">
                <a:off x="1194937" y="3085409"/>
                <a:ext cx="1652836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rot="10800000">
                <a:off x="1193345" y="4345258"/>
                <a:ext cx="707483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Oval 45"/>
              <p:cNvSpPr/>
              <p:nvPr/>
            </p:nvSpPr>
            <p:spPr>
              <a:xfrm>
                <a:off x="1839571" y="4289857"/>
                <a:ext cx="119334" cy="11080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9" name="Straight Arrow Connector 48"/>
              <p:cNvCxnSpPr/>
              <p:nvPr/>
            </p:nvCxnSpPr>
            <p:spPr>
              <a:xfrm flipV="1">
                <a:off x="781906" y="4343668"/>
                <a:ext cx="358472" cy="15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/>
              <p:nvPr/>
            </p:nvCxnSpPr>
            <p:spPr>
              <a:xfrm rot="5400000" flipH="1" flipV="1">
                <a:off x="2666398" y="5086326"/>
                <a:ext cx="357981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 rot="5400000" flipH="1" flipV="1">
                <a:off x="1722632" y="5086326"/>
                <a:ext cx="357981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 flipV="1">
                <a:off x="781906" y="1740106"/>
                <a:ext cx="358472" cy="15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 flipV="1">
                <a:off x="781906" y="3083819"/>
                <a:ext cx="358472" cy="15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/>
              <p:cNvSpPr txBox="1"/>
              <p:nvPr/>
            </p:nvSpPr>
            <p:spPr>
              <a:xfrm>
                <a:off x="3584551" y="4284956"/>
                <a:ext cx="340182" cy="5863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x</a:t>
                </a:r>
                <a:endParaRPr lang="en-US" sz="2800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1220509" y="1062096"/>
                <a:ext cx="304941" cy="5863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t</a:t>
                </a:r>
                <a:endParaRPr lang="en-US" sz="2800" dirty="0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2784927" y="3031597"/>
                <a:ext cx="119334" cy="110802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8" name="Straight Arrow Connector 57"/>
              <p:cNvCxnSpPr/>
              <p:nvPr/>
            </p:nvCxnSpPr>
            <p:spPr>
              <a:xfrm flipV="1">
                <a:off x="1899238" y="5050205"/>
                <a:ext cx="948535" cy="852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8"/>
              <p:cNvSpPr txBox="1"/>
              <p:nvPr/>
            </p:nvSpPr>
            <p:spPr>
              <a:xfrm>
                <a:off x="1945039" y="5160807"/>
                <a:ext cx="877163" cy="413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200 km</a:t>
                </a:r>
              </a:p>
            </p:txBody>
          </p:sp>
          <p:cxnSp>
            <p:nvCxnSpPr>
              <p:cNvPr id="60" name="Straight Arrow Connector 59"/>
              <p:cNvCxnSpPr/>
              <p:nvPr/>
            </p:nvCxnSpPr>
            <p:spPr>
              <a:xfrm rot="5400000" flipH="1" flipV="1">
                <a:off x="208617" y="2405571"/>
                <a:ext cx="1335695" cy="15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rot="16200000" flipV="1">
                <a:off x="237909" y="3705905"/>
                <a:ext cx="1281882" cy="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61"/>
              <p:cNvSpPr txBox="1"/>
              <p:nvPr/>
            </p:nvSpPr>
            <p:spPr>
              <a:xfrm>
                <a:off x="460289" y="3477480"/>
                <a:ext cx="475123" cy="413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 </a:t>
                </a:r>
                <a:r>
                  <a:rPr lang="en-US" dirty="0" err="1"/>
                  <a:t>h</a:t>
                </a:r>
                <a:endParaRPr lang="en-US" dirty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460289" y="2113142"/>
                <a:ext cx="475123" cy="413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 </a:t>
                </a:r>
                <a:r>
                  <a:rPr lang="en-US" dirty="0" err="1"/>
                  <a:t>h</a:t>
                </a:r>
                <a:endParaRPr lang="en-US" dirty="0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66163" y="4121419"/>
                <a:ext cx="773920" cy="413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10h00</a:t>
                </a: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66163" y="2880299"/>
                <a:ext cx="773920" cy="413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11h00</a:t>
                </a: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91908" y="1536850"/>
                <a:ext cx="773920" cy="413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12h00</a:t>
                </a: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1917203" y="4114323"/>
                <a:ext cx="769135" cy="448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(x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,t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)</a:t>
                </a:r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4910891" y="2503652"/>
              <a:ext cx="7691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(x</a:t>
              </a:r>
              <a:r>
                <a:rPr lang="en-US" sz="2000" baseline="-25000" dirty="0"/>
                <a:t>2</a:t>
              </a:r>
              <a:r>
                <a:rPr lang="en-US" sz="2000" dirty="0"/>
                <a:t>,t</a:t>
              </a:r>
              <a:r>
                <a:rPr lang="en-US" sz="2000" baseline="-25000" dirty="0"/>
                <a:t>2</a:t>
              </a:r>
              <a:r>
                <a:rPr lang="en-US" sz="2000" dirty="0"/>
                <a:t>)</a:t>
              </a:r>
            </a:p>
          </p:txBody>
        </p:sp>
        <p:grpSp>
          <p:nvGrpSpPr>
            <p:cNvPr id="4" name="Group 106"/>
            <p:cNvGrpSpPr/>
            <p:nvPr/>
          </p:nvGrpSpPr>
          <p:grpSpPr>
            <a:xfrm>
              <a:off x="6251663" y="1137341"/>
              <a:ext cx="3957105" cy="4047751"/>
              <a:chOff x="4727662" y="1255466"/>
              <a:chExt cx="3957105" cy="4573002"/>
            </a:xfrm>
          </p:grpSpPr>
          <p:cxnSp>
            <p:nvCxnSpPr>
              <p:cNvPr id="70" name="Straight Arrow Connector 69"/>
              <p:cNvCxnSpPr/>
              <p:nvPr/>
            </p:nvCxnSpPr>
            <p:spPr>
              <a:xfrm rot="16200000" flipV="1">
                <a:off x="4184291" y="3355486"/>
                <a:ext cx="3341106" cy="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/>
              <p:cNvCxnSpPr/>
              <p:nvPr/>
            </p:nvCxnSpPr>
            <p:spPr>
              <a:xfrm>
                <a:off x="5854845" y="5026042"/>
                <a:ext cx="2731387" cy="627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>
                <a:stCxn id="79" idx="7"/>
                <a:endCxn id="90" idx="4"/>
              </p:cNvCxnSpPr>
              <p:nvPr/>
            </p:nvCxnSpPr>
            <p:spPr>
              <a:xfrm rot="5400000" flipH="1" flipV="1">
                <a:off x="6246520" y="3692178"/>
                <a:ext cx="1163685" cy="450869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5400000">
                <a:off x="5957248" y="3474814"/>
                <a:ext cx="3102459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rot="5400000">
                <a:off x="6318222" y="4782733"/>
                <a:ext cx="486619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10800000">
                <a:off x="5854847" y="1931887"/>
                <a:ext cx="1652836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rot="10800000">
                <a:off x="5856436" y="3278779"/>
                <a:ext cx="1652836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rot="10800000">
                <a:off x="5854844" y="4538628"/>
                <a:ext cx="707483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Oval 78"/>
              <p:cNvSpPr/>
              <p:nvPr/>
            </p:nvSpPr>
            <p:spPr>
              <a:xfrm>
                <a:off x="6501070" y="4483227"/>
                <a:ext cx="119334" cy="11080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2" name="Straight Arrow Connector 81"/>
              <p:cNvCxnSpPr/>
              <p:nvPr/>
            </p:nvCxnSpPr>
            <p:spPr>
              <a:xfrm flipV="1">
                <a:off x="5443405" y="4537038"/>
                <a:ext cx="358472" cy="15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/>
              <p:cNvCxnSpPr/>
              <p:nvPr/>
            </p:nvCxnSpPr>
            <p:spPr>
              <a:xfrm rot="5400000" flipH="1" flipV="1">
                <a:off x="6884757" y="5248451"/>
                <a:ext cx="357981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Arrow Connector 83"/>
              <p:cNvCxnSpPr/>
              <p:nvPr/>
            </p:nvCxnSpPr>
            <p:spPr>
              <a:xfrm rot="5400000" flipH="1" flipV="1">
                <a:off x="6384131" y="5279696"/>
                <a:ext cx="357981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/>
              <p:cNvCxnSpPr/>
              <p:nvPr/>
            </p:nvCxnSpPr>
            <p:spPr>
              <a:xfrm flipV="1">
                <a:off x="5443405" y="1933476"/>
                <a:ext cx="358472" cy="15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/>
              <p:cNvCxnSpPr/>
              <p:nvPr/>
            </p:nvCxnSpPr>
            <p:spPr>
              <a:xfrm flipV="1">
                <a:off x="5443405" y="3277189"/>
                <a:ext cx="358472" cy="15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TextBox 86"/>
              <p:cNvSpPr txBox="1"/>
              <p:nvPr/>
            </p:nvSpPr>
            <p:spPr>
              <a:xfrm>
                <a:off x="8246050" y="4478326"/>
                <a:ext cx="438717" cy="591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FF0000"/>
                    </a:solidFill>
                  </a:rPr>
                  <a:t>x</a:t>
                </a:r>
                <a:r>
                  <a:rPr lang="en-US" sz="2800" dirty="0">
                    <a:solidFill>
                      <a:srgbClr val="FF0000"/>
                    </a:solidFill>
                  </a:rPr>
                  <a:t>’</a:t>
                </a: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5882008" y="1255466"/>
                <a:ext cx="406982" cy="591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FF0000"/>
                    </a:solidFill>
                  </a:rPr>
                  <a:t>t</a:t>
                </a:r>
                <a:r>
                  <a:rPr lang="en-US" sz="2800" dirty="0">
                    <a:solidFill>
                      <a:srgbClr val="FF0000"/>
                    </a:solidFill>
                  </a:rPr>
                  <a:t>’</a:t>
                </a: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6994130" y="3224967"/>
                <a:ext cx="119334" cy="110802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>
                <a:off x="6560737" y="5260796"/>
                <a:ext cx="484819" cy="15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TextBox 91"/>
              <p:cNvSpPr txBox="1"/>
              <p:nvPr/>
            </p:nvSpPr>
            <p:spPr>
              <a:xfrm>
                <a:off x="6379579" y="5411210"/>
                <a:ext cx="877163" cy="417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100 km</a:t>
                </a:r>
              </a:p>
            </p:txBody>
          </p:sp>
          <p:cxnSp>
            <p:nvCxnSpPr>
              <p:cNvPr id="93" name="Straight Arrow Connector 92"/>
              <p:cNvCxnSpPr/>
              <p:nvPr/>
            </p:nvCxnSpPr>
            <p:spPr>
              <a:xfrm rot="5400000" flipH="1" flipV="1">
                <a:off x="4870116" y="2598941"/>
                <a:ext cx="1335695" cy="15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Arrow Connector 93"/>
              <p:cNvCxnSpPr/>
              <p:nvPr/>
            </p:nvCxnSpPr>
            <p:spPr>
              <a:xfrm rot="16200000" flipV="1">
                <a:off x="4899408" y="3899275"/>
                <a:ext cx="1281882" cy="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xtBox 94"/>
              <p:cNvSpPr txBox="1"/>
              <p:nvPr/>
            </p:nvSpPr>
            <p:spPr>
              <a:xfrm>
                <a:off x="5121788" y="3670850"/>
                <a:ext cx="475123" cy="417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 </a:t>
                </a:r>
                <a:r>
                  <a:rPr lang="en-US" dirty="0" err="1"/>
                  <a:t>h</a:t>
                </a:r>
                <a:endParaRPr lang="en-US" dirty="0"/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5121788" y="2306512"/>
                <a:ext cx="475123" cy="417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 </a:t>
                </a:r>
                <a:r>
                  <a:rPr lang="en-US" dirty="0" err="1"/>
                  <a:t>h</a:t>
                </a:r>
                <a:endParaRPr lang="en-US" dirty="0"/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4727662" y="4314789"/>
                <a:ext cx="773920" cy="417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10h00</a:t>
                </a: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4727662" y="3073669"/>
                <a:ext cx="773920" cy="417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11h00</a:t>
                </a: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4753407" y="1730220"/>
                <a:ext cx="773920" cy="417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12h00</a:t>
                </a: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5874909" y="4008139"/>
                <a:ext cx="1024796" cy="452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</a:rPr>
                  <a:t>(x</a:t>
                </a:r>
                <a:r>
                  <a:rPr lang="en-US" sz="2000" baseline="-25000" dirty="0">
                    <a:solidFill>
                      <a:srgbClr val="FF0000"/>
                    </a:solidFill>
                  </a:rPr>
                  <a:t>1</a:t>
                </a:r>
                <a:r>
                  <a:rPr lang="en-US" sz="2000" dirty="0">
                    <a:solidFill>
                      <a:srgbClr val="FF0000"/>
                    </a:solidFill>
                  </a:rPr>
                  <a:t>’,t</a:t>
                </a:r>
                <a:r>
                  <a:rPr lang="en-US" sz="2000" baseline="-25000" dirty="0">
                    <a:solidFill>
                      <a:srgbClr val="FF0000"/>
                    </a:solidFill>
                  </a:rPr>
                  <a:t>1</a:t>
                </a:r>
                <a:r>
                  <a:rPr lang="en-US" sz="2000" dirty="0">
                    <a:solidFill>
                      <a:srgbClr val="FF0000"/>
                    </a:solidFill>
                  </a:rPr>
                  <a:t>’)</a:t>
                </a:r>
              </a:p>
            </p:txBody>
          </p:sp>
          <p:cxnSp>
            <p:nvCxnSpPr>
              <p:cNvPr id="103" name="Straight Connector 102"/>
              <p:cNvCxnSpPr/>
              <p:nvPr/>
            </p:nvCxnSpPr>
            <p:spPr>
              <a:xfrm rot="5400000">
                <a:off x="6191889" y="4144268"/>
                <a:ext cx="1724731" cy="1739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TextBox 105"/>
              <p:cNvSpPr txBox="1"/>
              <p:nvPr/>
            </p:nvSpPr>
            <p:spPr>
              <a:xfrm>
                <a:off x="6501070" y="2783259"/>
                <a:ext cx="1102612" cy="452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60025"/>
                    </a:solidFill>
                  </a:rPr>
                  <a:t>(x</a:t>
                </a:r>
                <a:r>
                  <a:rPr lang="en-US" sz="2000" baseline="-25000" dirty="0">
                    <a:solidFill>
                      <a:srgbClr val="F60025"/>
                    </a:solidFill>
                  </a:rPr>
                  <a:t>2</a:t>
                </a:r>
                <a:r>
                  <a:rPr lang="en-US" sz="2000" dirty="0">
                    <a:solidFill>
                      <a:srgbClr val="F60025"/>
                    </a:solidFill>
                  </a:rPr>
                  <a:t>’,t</a:t>
                </a:r>
                <a:r>
                  <a:rPr lang="en-US" sz="2000" baseline="-25000" dirty="0">
                    <a:solidFill>
                      <a:srgbClr val="F60025"/>
                    </a:solidFill>
                  </a:rPr>
                  <a:t>2</a:t>
                </a:r>
                <a:r>
                  <a:rPr lang="en-US" sz="2000" dirty="0">
                    <a:solidFill>
                      <a:srgbClr val="F60025"/>
                    </a:solidFill>
                  </a:rPr>
                  <a:t>’)</a:t>
                </a:r>
              </a:p>
            </p:txBody>
          </p:sp>
        </p:grpSp>
      </p:grpSp>
      <p:sp>
        <p:nvSpPr>
          <p:cNvPr id="108" name="TextBox 107"/>
          <p:cNvSpPr txBox="1"/>
          <p:nvPr/>
        </p:nvSpPr>
        <p:spPr>
          <a:xfrm>
            <a:off x="1412182" y="729460"/>
            <a:ext cx="9423477" cy="430887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/>
              <a:t>How does </a:t>
            </a:r>
            <a:r>
              <a:rPr lang="en-US" sz="2200" dirty="0">
                <a:solidFill>
                  <a:srgbClr val="0000FF"/>
                </a:solidFill>
              </a:rPr>
              <a:t>Alice’s</a:t>
            </a:r>
            <a:r>
              <a:rPr lang="en-US" sz="2200" dirty="0"/>
              <a:t> trip look like in the coordinates of the reference system of </a:t>
            </a:r>
            <a:r>
              <a:rPr lang="en-US" sz="2200" dirty="0">
                <a:solidFill>
                  <a:srgbClr val="FF0000"/>
                </a:solidFill>
              </a:rPr>
              <a:t>Bob</a:t>
            </a:r>
            <a:r>
              <a:rPr lang="en-US" sz="2200" dirty="0"/>
              <a:t>?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1379093" y="5271125"/>
            <a:ext cx="4777295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Alice</a:t>
            </a:r>
            <a:r>
              <a:rPr lang="en-US" sz="2200" dirty="0"/>
              <a:t> as seen from Maastricht</a:t>
            </a:r>
          </a:p>
          <a:p>
            <a:r>
              <a:rPr lang="en-US" sz="2200" dirty="0"/>
              <a:t>S = fixed reference system in Maastricht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7038637" y="5271125"/>
            <a:ext cx="3186450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Alice</a:t>
            </a:r>
            <a:r>
              <a:rPr lang="en-US" sz="2200" dirty="0"/>
              <a:t> as seen from </a:t>
            </a:r>
            <a:r>
              <a:rPr lang="en-US" sz="2200" dirty="0">
                <a:solidFill>
                  <a:srgbClr val="FF0000"/>
                </a:solidFill>
              </a:rPr>
              <a:t>Bob</a:t>
            </a:r>
            <a:r>
              <a:rPr lang="en-US" sz="2200" dirty="0"/>
              <a:t> </a:t>
            </a:r>
          </a:p>
          <a:p>
            <a:r>
              <a:rPr lang="en-US" sz="2200" dirty="0">
                <a:solidFill>
                  <a:srgbClr val="FF0000"/>
                </a:solidFill>
              </a:rPr>
              <a:t>S’ </a:t>
            </a:r>
            <a:r>
              <a:rPr lang="en-US" sz="2200" dirty="0"/>
              <a:t>= fixed reference to </a:t>
            </a:r>
            <a:r>
              <a:rPr lang="en-US" sz="2200" dirty="0">
                <a:solidFill>
                  <a:srgbClr val="FF0000"/>
                </a:solidFill>
              </a:rPr>
              <a:t>Bob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6174" y="6232027"/>
            <a:ext cx="9645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Bob’s</a:t>
            </a:r>
            <a:r>
              <a:rPr lang="en-US" sz="2200" dirty="0"/>
              <a:t> reference frame moves with velocity </a:t>
            </a:r>
            <a:r>
              <a:rPr lang="en-US" sz="2400" dirty="0">
                <a:solidFill>
                  <a:srgbClr val="7030A0"/>
                </a:solidFill>
              </a:rPr>
              <a:t>v (100km/h)</a:t>
            </a:r>
            <a:r>
              <a:rPr lang="en-US" sz="2200" dirty="0"/>
              <a:t> with respect to Maastricht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E881A5-288E-19F4-447A-AFEE533A7139}"/>
              </a:ext>
            </a:extLst>
          </p:cNvPr>
          <p:cNvSpPr txBox="1"/>
          <p:nvPr/>
        </p:nvSpPr>
        <p:spPr>
          <a:xfrm>
            <a:off x="4087218" y="4113755"/>
            <a:ext cx="5693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/>
              <a:t>(0,0)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CB2644-E0A8-2876-1E45-0283227BF271}"/>
              </a:ext>
            </a:extLst>
          </p:cNvPr>
          <p:cNvSpPr txBox="1"/>
          <p:nvPr/>
        </p:nvSpPr>
        <p:spPr>
          <a:xfrm>
            <a:off x="4911318" y="2850826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/>
              <a:t>(200</a:t>
            </a:r>
            <a:r>
              <a:rPr lang="en-NL" sz="1600" i="1" dirty="0"/>
              <a:t>km</a:t>
            </a:r>
            <a:r>
              <a:rPr lang="en-NL" sz="1600" dirty="0"/>
              <a:t>,1</a:t>
            </a:r>
            <a:r>
              <a:rPr lang="en-NL" sz="1600" i="1" dirty="0"/>
              <a:t>h</a:t>
            </a:r>
            <a:r>
              <a:rPr lang="en-NL" sz="1600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387873-5399-C75B-2493-718558ECD69E}"/>
              </a:ext>
            </a:extLst>
          </p:cNvPr>
          <p:cNvSpPr txBox="1"/>
          <p:nvPr/>
        </p:nvSpPr>
        <p:spPr>
          <a:xfrm>
            <a:off x="7964860" y="2230152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solidFill>
                  <a:srgbClr val="FF0000"/>
                </a:solidFill>
              </a:rPr>
              <a:t>(100</a:t>
            </a:r>
            <a:r>
              <a:rPr lang="en-NL" sz="1600" i="1" dirty="0">
                <a:solidFill>
                  <a:srgbClr val="FF0000"/>
                </a:solidFill>
              </a:rPr>
              <a:t>km</a:t>
            </a:r>
            <a:r>
              <a:rPr lang="en-NL" sz="1600" dirty="0">
                <a:solidFill>
                  <a:srgbClr val="FF0000"/>
                </a:solidFill>
              </a:rPr>
              <a:t>,1</a:t>
            </a:r>
            <a:r>
              <a:rPr lang="en-NL" sz="1600" i="1" dirty="0">
                <a:solidFill>
                  <a:srgbClr val="FF0000"/>
                </a:solidFill>
              </a:rPr>
              <a:t>h</a:t>
            </a:r>
            <a:r>
              <a:rPr lang="en-NL" sz="16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CCFCD8-7EFA-5105-F555-06307C7E4EAA}"/>
              </a:ext>
            </a:extLst>
          </p:cNvPr>
          <p:cNvSpPr txBox="1"/>
          <p:nvPr/>
        </p:nvSpPr>
        <p:spPr>
          <a:xfrm>
            <a:off x="7536573" y="4007812"/>
            <a:ext cx="5693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solidFill>
                  <a:srgbClr val="FF0000"/>
                </a:solidFill>
              </a:rPr>
              <a:t>(0,0)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1428A2-3D0F-2CEB-3510-7E0D4120C0E9}"/>
                  </a:ext>
                </a:extLst>
              </p:cNvPr>
              <p:cNvSpPr txBox="1"/>
              <p:nvPr/>
            </p:nvSpPr>
            <p:spPr>
              <a:xfrm>
                <a:off x="9474045" y="1739241"/>
                <a:ext cx="7448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1428A2-3D0F-2CEB-3510-7E0D4120C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4045" y="1739241"/>
                <a:ext cx="744883" cy="276999"/>
              </a:xfrm>
              <a:prstGeom prst="rect">
                <a:avLst/>
              </a:prstGeom>
              <a:blipFill>
                <a:blip r:embed="rId3"/>
                <a:stretch>
                  <a:fillRect l="-5000" r="-1667" b="-1739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B27C0C0-1294-C44D-8838-EBA1CF75AAF6}"/>
                  </a:ext>
                </a:extLst>
              </p:cNvPr>
              <p:cNvSpPr txBox="1"/>
              <p:nvPr/>
            </p:nvSpPr>
            <p:spPr>
              <a:xfrm>
                <a:off x="9392613" y="3022186"/>
                <a:ext cx="21511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100 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=200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−</m:t>
                      </m:r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B27C0C0-1294-C44D-8838-EBA1CF75AA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2613" y="3022186"/>
                <a:ext cx="2151166" cy="276999"/>
              </a:xfrm>
              <a:prstGeom prst="rect">
                <a:avLst/>
              </a:prstGeom>
              <a:blipFill>
                <a:blip r:embed="rId5"/>
                <a:stretch>
                  <a:fillRect l="-1754" t="-9091" b="-4090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EA31C7C-FEAF-0D72-D6EB-C086F4798B83}"/>
                  </a:ext>
                </a:extLst>
              </p:cNvPr>
              <p:cNvSpPr txBox="1"/>
              <p:nvPr/>
            </p:nvSpPr>
            <p:spPr>
              <a:xfrm>
                <a:off x="9418617" y="2134611"/>
                <a:ext cx="8751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NL" dirty="0"/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EA31C7C-FEAF-0D72-D6EB-C086F4798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8617" y="2134611"/>
                <a:ext cx="875176" cy="276999"/>
              </a:xfrm>
              <a:prstGeom prst="rect">
                <a:avLst/>
              </a:prstGeom>
              <a:blipFill>
                <a:blip r:embed="rId6"/>
                <a:stretch>
                  <a:fillRect l="-10000" r="-2857" b="-434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5CE7F97-8836-C3C7-3DB0-F696869D1FFB}"/>
                  </a:ext>
                </a:extLst>
              </p:cNvPr>
              <p:cNvSpPr txBox="1"/>
              <p:nvPr/>
            </p:nvSpPr>
            <p:spPr>
              <a:xfrm>
                <a:off x="10374093" y="3338984"/>
                <a:ext cx="15760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100</m:t>
                    </m:r>
                    <m:f>
                      <m:fPr>
                        <m:type m:val="lin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𝑘𝑚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× 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NL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5CE7F97-8836-C3C7-3DB0-F696869D1F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4093" y="3338984"/>
                <a:ext cx="1576009" cy="276999"/>
              </a:xfrm>
              <a:prstGeom prst="rect">
                <a:avLst/>
              </a:prstGeom>
              <a:blipFill>
                <a:blip r:embed="rId7"/>
                <a:stretch>
                  <a:fillRect l="-1600" t="-168182" r="-4800" b="-24545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1C46D22-3D71-AA19-51F9-65CABA3B03FB}"/>
                  </a:ext>
                </a:extLst>
              </p:cNvPr>
              <p:cNvSpPr txBox="1"/>
              <p:nvPr/>
            </p:nvSpPr>
            <p:spPr>
              <a:xfrm>
                <a:off x="9455038" y="2652951"/>
                <a:ext cx="153580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1C46D22-3D71-AA19-51F9-65CABA3B03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5038" y="2652951"/>
                <a:ext cx="1535805" cy="276999"/>
              </a:xfrm>
              <a:prstGeom prst="rect">
                <a:avLst/>
              </a:prstGeom>
              <a:blipFill>
                <a:blip r:embed="rId8"/>
                <a:stretch>
                  <a:fillRect t="-4348" r="-4098" b="-3913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922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  <p:bldP spid="14" grpId="0"/>
      <p:bldP spid="15" grpId="0"/>
      <p:bldP spid="16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Coordinate transformation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1412182" y="729460"/>
            <a:ext cx="9423477" cy="43088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/>
              <a:t>How does </a:t>
            </a:r>
            <a:r>
              <a:rPr lang="en-US" sz="2200" dirty="0">
                <a:solidFill>
                  <a:srgbClr val="0000FF"/>
                </a:solidFill>
              </a:rPr>
              <a:t>Alice’s</a:t>
            </a:r>
            <a:r>
              <a:rPr lang="en-US" sz="2200" dirty="0"/>
              <a:t> trip look like in the coordinates of the reference system of </a:t>
            </a:r>
            <a:r>
              <a:rPr lang="en-US" sz="2200" dirty="0">
                <a:solidFill>
                  <a:srgbClr val="FF0000"/>
                </a:solidFill>
              </a:rPr>
              <a:t>Bob</a:t>
            </a:r>
            <a:r>
              <a:rPr lang="en-US" sz="2200" dirty="0"/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0578" y="5072482"/>
            <a:ext cx="40261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Classical (</a:t>
            </a:r>
            <a:r>
              <a:rPr lang="en-US" sz="2200" dirty="0" err="1">
                <a:solidFill>
                  <a:schemeClr val="accent1"/>
                </a:solidFill>
              </a:rPr>
              <a:t>Gallilei</a:t>
            </a:r>
            <a:r>
              <a:rPr lang="en-US" sz="2200" dirty="0">
                <a:solidFill>
                  <a:schemeClr val="accent1"/>
                </a:solidFill>
              </a:rPr>
              <a:t> Transformation):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760" y="5563163"/>
            <a:ext cx="2070100" cy="914400"/>
          </a:xfrm>
          <a:prstGeom prst="rect">
            <a:avLst/>
          </a:prstGeom>
        </p:spPr>
      </p:pic>
      <p:grpSp>
        <p:nvGrpSpPr>
          <p:cNvPr id="81" name="Group 80"/>
          <p:cNvGrpSpPr/>
          <p:nvPr/>
        </p:nvGrpSpPr>
        <p:grpSpPr>
          <a:xfrm>
            <a:off x="2136305" y="1103249"/>
            <a:ext cx="8072463" cy="4081843"/>
            <a:chOff x="2136305" y="1103249"/>
            <a:chExt cx="8072463" cy="4081843"/>
          </a:xfrm>
        </p:grpSpPr>
        <p:grpSp>
          <p:nvGrpSpPr>
            <p:cNvPr id="89" name="Group 35"/>
            <p:cNvGrpSpPr/>
            <p:nvPr/>
          </p:nvGrpSpPr>
          <p:grpSpPr>
            <a:xfrm>
              <a:off x="2136305" y="1103249"/>
              <a:ext cx="3858570" cy="4027011"/>
              <a:chOff x="66163" y="1062096"/>
              <a:chExt cx="3858570" cy="4512576"/>
            </a:xfrm>
          </p:grpSpPr>
          <p:cxnSp>
            <p:nvCxnSpPr>
              <p:cNvPr id="138" name="Straight Arrow Connector 137"/>
              <p:cNvCxnSpPr/>
              <p:nvPr/>
            </p:nvCxnSpPr>
            <p:spPr>
              <a:xfrm rot="16200000" flipV="1">
                <a:off x="-477208" y="3162116"/>
                <a:ext cx="3341106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Arrow Connector 138"/>
              <p:cNvCxnSpPr/>
              <p:nvPr/>
            </p:nvCxnSpPr>
            <p:spPr>
              <a:xfrm>
                <a:off x="1193346" y="4832672"/>
                <a:ext cx="2731387" cy="627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 rot="5400000">
                <a:off x="1295749" y="3281444"/>
                <a:ext cx="3102459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 rot="5400000">
                <a:off x="1656723" y="4589363"/>
                <a:ext cx="486619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 rot="10800000">
                <a:off x="1193348" y="1738517"/>
                <a:ext cx="1652836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 rot="10800000">
                <a:off x="1194937" y="3085409"/>
                <a:ext cx="1652836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 rot="10800000">
                <a:off x="1193345" y="4345258"/>
                <a:ext cx="707483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6" name="Oval 145"/>
              <p:cNvSpPr/>
              <p:nvPr/>
            </p:nvSpPr>
            <p:spPr>
              <a:xfrm>
                <a:off x="1839571" y="4289857"/>
                <a:ext cx="119334" cy="11080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7" name="Straight Arrow Connector 146"/>
              <p:cNvCxnSpPr/>
              <p:nvPr/>
            </p:nvCxnSpPr>
            <p:spPr>
              <a:xfrm flipV="1">
                <a:off x="781906" y="4343668"/>
                <a:ext cx="358472" cy="15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Arrow Connector 147"/>
              <p:cNvCxnSpPr/>
              <p:nvPr/>
            </p:nvCxnSpPr>
            <p:spPr>
              <a:xfrm rot="5400000" flipH="1" flipV="1">
                <a:off x="2666398" y="5086326"/>
                <a:ext cx="357981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Arrow Connector 148"/>
              <p:cNvCxnSpPr/>
              <p:nvPr/>
            </p:nvCxnSpPr>
            <p:spPr>
              <a:xfrm rot="5400000" flipH="1" flipV="1">
                <a:off x="1722632" y="5086326"/>
                <a:ext cx="357981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Arrow Connector 149"/>
              <p:cNvCxnSpPr/>
              <p:nvPr/>
            </p:nvCxnSpPr>
            <p:spPr>
              <a:xfrm flipV="1">
                <a:off x="781906" y="1740106"/>
                <a:ext cx="358472" cy="15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Arrow Connector 150"/>
              <p:cNvCxnSpPr/>
              <p:nvPr/>
            </p:nvCxnSpPr>
            <p:spPr>
              <a:xfrm flipV="1">
                <a:off x="781906" y="3083819"/>
                <a:ext cx="358472" cy="15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2" name="TextBox 151"/>
              <p:cNvSpPr txBox="1"/>
              <p:nvPr/>
            </p:nvSpPr>
            <p:spPr>
              <a:xfrm>
                <a:off x="3584551" y="4284956"/>
                <a:ext cx="340182" cy="5863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x</a:t>
                </a:r>
                <a:endParaRPr lang="en-US" sz="2800" dirty="0"/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1220509" y="1062096"/>
                <a:ext cx="304941" cy="5863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t</a:t>
                </a:r>
                <a:endParaRPr lang="en-US" sz="2800" dirty="0"/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2784927" y="3031597"/>
                <a:ext cx="119334" cy="110802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5" name="Straight Arrow Connector 154"/>
              <p:cNvCxnSpPr/>
              <p:nvPr/>
            </p:nvCxnSpPr>
            <p:spPr>
              <a:xfrm flipV="1">
                <a:off x="1899238" y="5050205"/>
                <a:ext cx="948535" cy="852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TextBox 155"/>
              <p:cNvSpPr txBox="1"/>
              <p:nvPr/>
            </p:nvSpPr>
            <p:spPr>
              <a:xfrm>
                <a:off x="1945039" y="5160807"/>
                <a:ext cx="877163" cy="413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200 km</a:t>
                </a:r>
              </a:p>
            </p:txBody>
          </p:sp>
          <p:cxnSp>
            <p:nvCxnSpPr>
              <p:cNvPr id="157" name="Straight Arrow Connector 156"/>
              <p:cNvCxnSpPr/>
              <p:nvPr/>
            </p:nvCxnSpPr>
            <p:spPr>
              <a:xfrm rot="5400000" flipH="1" flipV="1">
                <a:off x="208617" y="2405571"/>
                <a:ext cx="1335695" cy="15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Arrow Connector 157"/>
              <p:cNvCxnSpPr/>
              <p:nvPr/>
            </p:nvCxnSpPr>
            <p:spPr>
              <a:xfrm rot="16200000" flipV="1">
                <a:off x="237909" y="3705905"/>
                <a:ext cx="1281882" cy="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9" name="TextBox 158"/>
              <p:cNvSpPr txBox="1"/>
              <p:nvPr/>
            </p:nvSpPr>
            <p:spPr>
              <a:xfrm>
                <a:off x="460289" y="3477480"/>
                <a:ext cx="475123" cy="413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 </a:t>
                </a:r>
                <a:r>
                  <a:rPr lang="en-US" dirty="0" err="1"/>
                  <a:t>h</a:t>
                </a:r>
                <a:endParaRPr lang="en-US" dirty="0"/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460289" y="2113142"/>
                <a:ext cx="475123" cy="413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 </a:t>
                </a:r>
                <a:r>
                  <a:rPr lang="en-US" dirty="0" err="1"/>
                  <a:t>h</a:t>
                </a:r>
                <a:endParaRPr lang="en-US" dirty="0"/>
              </a:p>
            </p:txBody>
          </p:sp>
          <p:sp>
            <p:nvSpPr>
              <p:cNvPr id="161" name="TextBox 160"/>
              <p:cNvSpPr txBox="1"/>
              <p:nvPr/>
            </p:nvSpPr>
            <p:spPr>
              <a:xfrm>
                <a:off x="66163" y="4121419"/>
                <a:ext cx="773920" cy="413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10h00</a:t>
                </a:r>
              </a:p>
            </p:txBody>
          </p:sp>
          <p:sp>
            <p:nvSpPr>
              <p:cNvPr id="162" name="TextBox 161"/>
              <p:cNvSpPr txBox="1"/>
              <p:nvPr/>
            </p:nvSpPr>
            <p:spPr>
              <a:xfrm>
                <a:off x="66163" y="2880299"/>
                <a:ext cx="773920" cy="413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11h00</a:t>
                </a:r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91908" y="1536850"/>
                <a:ext cx="773920" cy="413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12h00</a:t>
                </a: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1917203" y="4114323"/>
                <a:ext cx="769135" cy="448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(x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,t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)</a:t>
                </a:r>
              </a:p>
            </p:txBody>
          </p:sp>
        </p:grpSp>
        <p:sp>
          <p:nvSpPr>
            <p:cNvPr id="102" name="TextBox 101"/>
            <p:cNvSpPr txBox="1"/>
            <p:nvPr/>
          </p:nvSpPr>
          <p:spPr>
            <a:xfrm>
              <a:off x="4910891" y="2503652"/>
              <a:ext cx="7691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(x</a:t>
              </a:r>
              <a:r>
                <a:rPr lang="en-US" sz="2000" baseline="-25000" dirty="0"/>
                <a:t>2</a:t>
              </a:r>
              <a:r>
                <a:rPr lang="en-US" sz="2000" dirty="0"/>
                <a:t>,t</a:t>
              </a:r>
              <a:r>
                <a:rPr lang="en-US" sz="2000" baseline="-25000" dirty="0"/>
                <a:t>2</a:t>
              </a:r>
              <a:r>
                <a:rPr lang="en-US" sz="2000" dirty="0"/>
                <a:t>)</a:t>
              </a:r>
            </a:p>
          </p:txBody>
        </p:sp>
        <p:grpSp>
          <p:nvGrpSpPr>
            <p:cNvPr id="104" name="Group 106"/>
            <p:cNvGrpSpPr/>
            <p:nvPr/>
          </p:nvGrpSpPr>
          <p:grpSpPr>
            <a:xfrm>
              <a:off x="6251663" y="1137341"/>
              <a:ext cx="3957105" cy="4047751"/>
              <a:chOff x="4727662" y="1255466"/>
              <a:chExt cx="3957105" cy="4573002"/>
            </a:xfrm>
          </p:grpSpPr>
          <p:cxnSp>
            <p:nvCxnSpPr>
              <p:cNvPr id="105" name="Straight Arrow Connector 104"/>
              <p:cNvCxnSpPr/>
              <p:nvPr/>
            </p:nvCxnSpPr>
            <p:spPr>
              <a:xfrm rot="16200000" flipV="1">
                <a:off x="4184291" y="3355486"/>
                <a:ext cx="3341106" cy="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Arrow Connector 106"/>
              <p:cNvCxnSpPr/>
              <p:nvPr/>
            </p:nvCxnSpPr>
            <p:spPr>
              <a:xfrm>
                <a:off x="5854845" y="5026042"/>
                <a:ext cx="2731387" cy="627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 rot="5400000" flipH="1" flipV="1">
                <a:off x="6246520" y="3692178"/>
                <a:ext cx="1163685" cy="450869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 rot="5400000">
                <a:off x="5957248" y="3474814"/>
                <a:ext cx="3102459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rot="5400000">
                <a:off x="6318222" y="4782733"/>
                <a:ext cx="486619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 rot="10800000">
                <a:off x="5854847" y="1931887"/>
                <a:ext cx="1652836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 rot="10800000">
                <a:off x="5856436" y="3278779"/>
                <a:ext cx="1652836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 rot="10800000">
                <a:off x="5854844" y="4538628"/>
                <a:ext cx="707483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Oval 116"/>
              <p:cNvSpPr/>
              <p:nvPr/>
            </p:nvSpPr>
            <p:spPr>
              <a:xfrm>
                <a:off x="6501070" y="4483227"/>
                <a:ext cx="119334" cy="11080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8" name="Straight Arrow Connector 117"/>
              <p:cNvCxnSpPr/>
              <p:nvPr/>
            </p:nvCxnSpPr>
            <p:spPr>
              <a:xfrm flipV="1">
                <a:off x="5443405" y="4537038"/>
                <a:ext cx="358472" cy="15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Arrow Connector 118"/>
              <p:cNvCxnSpPr/>
              <p:nvPr/>
            </p:nvCxnSpPr>
            <p:spPr>
              <a:xfrm rot="5400000" flipH="1" flipV="1">
                <a:off x="6884757" y="5248451"/>
                <a:ext cx="357981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Arrow Connector 119"/>
              <p:cNvCxnSpPr/>
              <p:nvPr/>
            </p:nvCxnSpPr>
            <p:spPr>
              <a:xfrm rot="5400000" flipH="1" flipV="1">
                <a:off x="6384131" y="5279696"/>
                <a:ext cx="357981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120"/>
              <p:cNvCxnSpPr/>
              <p:nvPr/>
            </p:nvCxnSpPr>
            <p:spPr>
              <a:xfrm flipV="1">
                <a:off x="5443405" y="1933476"/>
                <a:ext cx="358472" cy="15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Arrow Connector 121"/>
              <p:cNvCxnSpPr/>
              <p:nvPr/>
            </p:nvCxnSpPr>
            <p:spPr>
              <a:xfrm flipV="1">
                <a:off x="5443405" y="3277189"/>
                <a:ext cx="358472" cy="15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TextBox 122"/>
              <p:cNvSpPr txBox="1"/>
              <p:nvPr/>
            </p:nvSpPr>
            <p:spPr>
              <a:xfrm>
                <a:off x="8246050" y="4478326"/>
                <a:ext cx="438717" cy="591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FF0000"/>
                    </a:solidFill>
                  </a:rPr>
                  <a:t>x</a:t>
                </a:r>
                <a:r>
                  <a:rPr lang="en-US" sz="2800" dirty="0">
                    <a:solidFill>
                      <a:srgbClr val="FF0000"/>
                    </a:solidFill>
                  </a:rPr>
                  <a:t>’</a:t>
                </a: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5882008" y="1255466"/>
                <a:ext cx="406982" cy="591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FF0000"/>
                    </a:solidFill>
                  </a:rPr>
                  <a:t>t</a:t>
                </a:r>
                <a:r>
                  <a:rPr lang="en-US" sz="2800" dirty="0">
                    <a:solidFill>
                      <a:srgbClr val="FF0000"/>
                    </a:solidFill>
                  </a:rPr>
                  <a:t>’</a:t>
                </a:r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6994130" y="3224967"/>
                <a:ext cx="119334" cy="110802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6" name="Straight Arrow Connector 125"/>
              <p:cNvCxnSpPr/>
              <p:nvPr/>
            </p:nvCxnSpPr>
            <p:spPr>
              <a:xfrm>
                <a:off x="6560737" y="5260796"/>
                <a:ext cx="484819" cy="15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TextBox 126"/>
              <p:cNvSpPr txBox="1"/>
              <p:nvPr/>
            </p:nvSpPr>
            <p:spPr>
              <a:xfrm>
                <a:off x="6379579" y="5411210"/>
                <a:ext cx="877163" cy="417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100 km</a:t>
                </a:r>
              </a:p>
            </p:txBody>
          </p:sp>
          <p:cxnSp>
            <p:nvCxnSpPr>
              <p:cNvPr id="128" name="Straight Arrow Connector 127"/>
              <p:cNvCxnSpPr/>
              <p:nvPr/>
            </p:nvCxnSpPr>
            <p:spPr>
              <a:xfrm rot="5400000" flipH="1" flipV="1">
                <a:off x="4870116" y="2598941"/>
                <a:ext cx="1335695" cy="15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Arrow Connector 128"/>
              <p:cNvCxnSpPr/>
              <p:nvPr/>
            </p:nvCxnSpPr>
            <p:spPr>
              <a:xfrm rot="16200000" flipV="1">
                <a:off x="4899408" y="3899275"/>
                <a:ext cx="1281882" cy="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TextBox 129"/>
              <p:cNvSpPr txBox="1"/>
              <p:nvPr/>
            </p:nvSpPr>
            <p:spPr>
              <a:xfrm>
                <a:off x="5121788" y="3670850"/>
                <a:ext cx="475123" cy="417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 </a:t>
                </a:r>
                <a:r>
                  <a:rPr lang="en-US" dirty="0" err="1"/>
                  <a:t>h</a:t>
                </a:r>
                <a:endParaRPr lang="en-US" dirty="0"/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5121788" y="2306512"/>
                <a:ext cx="475123" cy="417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 </a:t>
                </a:r>
                <a:r>
                  <a:rPr lang="en-US" dirty="0" err="1"/>
                  <a:t>h</a:t>
                </a:r>
                <a:endParaRPr lang="en-US" dirty="0"/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4727662" y="4314789"/>
                <a:ext cx="773920" cy="417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10h00</a:t>
                </a: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4727662" y="3073669"/>
                <a:ext cx="773920" cy="417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11h00</a:t>
                </a: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4753407" y="1730220"/>
                <a:ext cx="773920" cy="417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12h00</a:t>
                </a: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5874909" y="4008139"/>
                <a:ext cx="1024796" cy="452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</a:rPr>
                  <a:t>(x</a:t>
                </a:r>
                <a:r>
                  <a:rPr lang="en-US" sz="2000" baseline="-25000" dirty="0">
                    <a:solidFill>
                      <a:srgbClr val="FF0000"/>
                    </a:solidFill>
                  </a:rPr>
                  <a:t>1</a:t>
                </a:r>
                <a:r>
                  <a:rPr lang="en-US" sz="2000" dirty="0">
                    <a:solidFill>
                      <a:srgbClr val="FF0000"/>
                    </a:solidFill>
                  </a:rPr>
                  <a:t>’,t</a:t>
                </a:r>
                <a:r>
                  <a:rPr lang="en-US" sz="2000" baseline="-25000" dirty="0">
                    <a:solidFill>
                      <a:srgbClr val="FF0000"/>
                    </a:solidFill>
                  </a:rPr>
                  <a:t>1</a:t>
                </a:r>
                <a:r>
                  <a:rPr lang="en-US" sz="2000" dirty="0">
                    <a:solidFill>
                      <a:srgbClr val="FF0000"/>
                    </a:solidFill>
                  </a:rPr>
                  <a:t>’)</a:t>
                </a:r>
              </a:p>
            </p:txBody>
          </p:sp>
          <p:cxnSp>
            <p:nvCxnSpPr>
              <p:cNvPr id="136" name="Straight Connector 135"/>
              <p:cNvCxnSpPr/>
              <p:nvPr/>
            </p:nvCxnSpPr>
            <p:spPr>
              <a:xfrm rot="5400000">
                <a:off x="6191889" y="4144268"/>
                <a:ext cx="1724731" cy="1739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TextBox 136"/>
              <p:cNvSpPr txBox="1"/>
              <p:nvPr/>
            </p:nvSpPr>
            <p:spPr>
              <a:xfrm>
                <a:off x="6501070" y="2783259"/>
                <a:ext cx="1102612" cy="452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60025"/>
                    </a:solidFill>
                  </a:rPr>
                  <a:t>(x</a:t>
                </a:r>
                <a:r>
                  <a:rPr lang="en-US" sz="2000" baseline="-25000" dirty="0">
                    <a:solidFill>
                      <a:srgbClr val="F60025"/>
                    </a:solidFill>
                  </a:rPr>
                  <a:t>2</a:t>
                </a:r>
                <a:r>
                  <a:rPr lang="en-US" sz="2000" dirty="0">
                    <a:solidFill>
                      <a:srgbClr val="F60025"/>
                    </a:solidFill>
                  </a:rPr>
                  <a:t>’,t</a:t>
                </a:r>
                <a:r>
                  <a:rPr lang="en-US" sz="2000" baseline="-25000" dirty="0">
                    <a:solidFill>
                      <a:srgbClr val="F60025"/>
                    </a:solidFill>
                  </a:rPr>
                  <a:t>2</a:t>
                </a:r>
                <a:r>
                  <a:rPr lang="en-US" sz="2000" dirty="0">
                    <a:solidFill>
                      <a:srgbClr val="F60025"/>
                    </a:solidFill>
                  </a:rPr>
                  <a:t>’)</a:t>
                </a:r>
              </a:p>
            </p:txBody>
          </p:sp>
        </p:grpSp>
      </p:grpSp>
      <p:sp>
        <p:nvSpPr>
          <p:cNvPr id="8" name="Rectangle 7"/>
          <p:cNvSpPr/>
          <p:nvPr/>
        </p:nvSpPr>
        <p:spPr>
          <a:xfrm>
            <a:off x="1089552" y="5083327"/>
            <a:ext cx="4045628" cy="1581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D566C7-7B80-A24F-3440-783BEA3F993E}"/>
              </a:ext>
            </a:extLst>
          </p:cNvPr>
          <p:cNvSpPr txBox="1"/>
          <p:nvPr/>
        </p:nvSpPr>
        <p:spPr>
          <a:xfrm>
            <a:off x="4087218" y="4113755"/>
            <a:ext cx="5693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/>
              <a:t>(0,0)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819583-0F1F-5F79-6910-559B5D287E48}"/>
              </a:ext>
            </a:extLst>
          </p:cNvPr>
          <p:cNvSpPr txBox="1"/>
          <p:nvPr/>
        </p:nvSpPr>
        <p:spPr>
          <a:xfrm>
            <a:off x="4911318" y="2850826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/>
              <a:t>(200</a:t>
            </a:r>
            <a:r>
              <a:rPr lang="en-NL" sz="1600" i="1" dirty="0"/>
              <a:t>km</a:t>
            </a:r>
            <a:r>
              <a:rPr lang="en-NL" sz="1600" dirty="0"/>
              <a:t>,1</a:t>
            </a:r>
            <a:r>
              <a:rPr lang="en-NL" sz="1600" i="1" dirty="0"/>
              <a:t>h</a:t>
            </a:r>
            <a:r>
              <a:rPr lang="en-NL" sz="1600" dirty="0"/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625381-92EB-B512-E81D-BFA4D95AEDD5}"/>
              </a:ext>
            </a:extLst>
          </p:cNvPr>
          <p:cNvSpPr txBox="1"/>
          <p:nvPr/>
        </p:nvSpPr>
        <p:spPr>
          <a:xfrm>
            <a:off x="7964860" y="2230152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solidFill>
                  <a:srgbClr val="FF0000"/>
                </a:solidFill>
              </a:rPr>
              <a:t>(100</a:t>
            </a:r>
            <a:r>
              <a:rPr lang="en-NL" sz="1600" i="1" dirty="0">
                <a:solidFill>
                  <a:srgbClr val="FF0000"/>
                </a:solidFill>
              </a:rPr>
              <a:t>km</a:t>
            </a:r>
            <a:r>
              <a:rPr lang="en-NL" sz="1600" dirty="0">
                <a:solidFill>
                  <a:srgbClr val="FF0000"/>
                </a:solidFill>
              </a:rPr>
              <a:t>,1</a:t>
            </a:r>
            <a:r>
              <a:rPr lang="en-NL" sz="1600" i="1" dirty="0">
                <a:solidFill>
                  <a:srgbClr val="FF0000"/>
                </a:solidFill>
              </a:rPr>
              <a:t>h</a:t>
            </a:r>
            <a:r>
              <a:rPr lang="en-NL" sz="16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ADE450-4161-D9E1-05F3-D77828D9BC6B}"/>
              </a:ext>
            </a:extLst>
          </p:cNvPr>
          <p:cNvSpPr txBox="1"/>
          <p:nvPr/>
        </p:nvSpPr>
        <p:spPr>
          <a:xfrm>
            <a:off x="7536573" y="4007812"/>
            <a:ext cx="5693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solidFill>
                  <a:srgbClr val="FF0000"/>
                </a:solidFill>
              </a:rPr>
              <a:t>(0,0)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3C8017-1A4F-C315-933D-0093B02999CB}"/>
                  </a:ext>
                </a:extLst>
              </p:cNvPr>
              <p:cNvSpPr txBox="1"/>
              <p:nvPr/>
            </p:nvSpPr>
            <p:spPr>
              <a:xfrm>
                <a:off x="9474045" y="1739241"/>
                <a:ext cx="7448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3C8017-1A4F-C315-933D-0093B0299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4045" y="1739241"/>
                <a:ext cx="744883" cy="276999"/>
              </a:xfrm>
              <a:prstGeom prst="rect">
                <a:avLst/>
              </a:prstGeom>
              <a:blipFill>
                <a:blip r:embed="rId6"/>
                <a:stretch>
                  <a:fillRect l="-5000" r="-1667" b="-1739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256896-F707-6AEF-08AE-955AE45C172D}"/>
                  </a:ext>
                </a:extLst>
              </p:cNvPr>
              <p:cNvSpPr txBox="1"/>
              <p:nvPr/>
            </p:nvSpPr>
            <p:spPr>
              <a:xfrm>
                <a:off x="9455038" y="2652951"/>
                <a:ext cx="153580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256896-F707-6AEF-08AE-955AE45C17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5038" y="2652951"/>
                <a:ext cx="1535805" cy="276999"/>
              </a:xfrm>
              <a:prstGeom prst="rect">
                <a:avLst/>
              </a:prstGeom>
              <a:blipFill>
                <a:blip r:embed="rId7"/>
                <a:stretch>
                  <a:fillRect t="-4348" r="-4098" b="-3913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376051B-65CE-590E-EB2C-9D4AD384F33D}"/>
                  </a:ext>
                </a:extLst>
              </p:cNvPr>
              <p:cNvSpPr txBox="1"/>
              <p:nvPr/>
            </p:nvSpPr>
            <p:spPr>
              <a:xfrm>
                <a:off x="9392613" y="3022186"/>
                <a:ext cx="21511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100 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=200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−</m:t>
                      </m:r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376051B-65CE-590E-EB2C-9D4AD384F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2613" y="3022186"/>
                <a:ext cx="2151166" cy="276999"/>
              </a:xfrm>
              <a:prstGeom prst="rect">
                <a:avLst/>
              </a:prstGeom>
              <a:blipFill>
                <a:blip r:embed="rId8"/>
                <a:stretch>
                  <a:fillRect l="-1754" t="-9091" b="-4090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5DAF5D-A94D-715B-8DF1-E397DE3A03FC}"/>
                  </a:ext>
                </a:extLst>
              </p:cNvPr>
              <p:cNvSpPr txBox="1"/>
              <p:nvPr/>
            </p:nvSpPr>
            <p:spPr>
              <a:xfrm>
                <a:off x="9418617" y="2134611"/>
                <a:ext cx="8751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NL" dirty="0"/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5DAF5D-A94D-715B-8DF1-E397DE3A03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8617" y="2134611"/>
                <a:ext cx="875176" cy="276999"/>
              </a:xfrm>
              <a:prstGeom prst="rect">
                <a:avLst/>
              </a:prstGeom>
              <a:blipFill>
                <a:blip r:embed="rId9"/>
                <a:stretch>
                  <a:fillRect l="-10000" r="-2857" b="-434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5C0156-8744-6960-4199-467F0CF836A1}"/>
                  </a:ext>
                </a:extLst>
              </p:cNvPr>
              <p:cNvSpPr txBox="1"/>
              <p:nvPr/>
            </p:nvSpPr>
            <p:spPr>
              <a:xfrm>
                <a:off x="10374093" y="3338984"/>
                <a:ext cx="15760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100</m:t>
                    </m:r>
                    <m:f>
                      <m:fPr>
                        <m:type m:val="lin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𝑘𝑚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× 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NL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5C0156-8744-6960-4199-467F0CF836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4093" y="3338984"/>
                <a:ext cx="1576009" cy="276999"/>
              </a:xfrm>
              <a:prstGeom prst="rect">
                <a:avLst/>
              </a:prstGeom>
              <a:blipFill>
                <a:blip r:embed="rId10"/>
                <a:stretch>
                  <a:fillRect l="-1600" t="-168182" r="-4800" b="-24545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0BF3227-3B44-3D22-2661-665CE5F4DC50}"/>
              </a:ext>
            </a:extLst>
          </p:cNvPr>
          <p:cNvCxnSpPr>
            <a:cxnSpLocks/>
          </p:cNvCxnSpPr>
          <p:nvPr/>
        </p:nvCxnSpPr>
        <p:spPr>
          <a:xfrm flipV="1">
            <a:off x="4011571" y="2898857"/>
            <a:ext cx="899320" cy="1099317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273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Coordinate transformation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1412182" y="729460"/>
            <a:ext cx="9423477" cy="43088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does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Alice’s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trip look like in the coordinates of the reference system of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Bob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0578" y="5072482"/>
            <a:ext cx="40261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Classical (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Gallilei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Transformation):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702622" y="5087691"/>
            <a:ext cx="43772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Relativistic (Lorentz Transformation):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760" y="5563163"/>
            <a:ext cx="2070100" cy="91440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1328" y="5318566"/>
            <a:ext cx="2921000" cy="134620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3526" y="5503343"/>
            <a:ext cx="2044700" cy="1143000"/>
          </a:xfrm>
          <a:prstGeom prst="rect">
            <a:avLst/>
          </a:prstGeom>
        </p:spPr>
      </p:pic>
      <p:grpSp>
        <p:nvGrpSpPr>
          <p:cNvPr id="81" name="Group 80"/>
          <p:cNvGrpSpPr/>
          <p:nvPr/>
        </p:nvGrpSpPr>
        <p:grpSpPr>
          <a:xfrm>
            <a:off x="2136305" y="1103249"/>
            <a:ext cx="8072463" cy="4081843"/>
            <a:chOff x="2136305" y="1103249"/>
            <a:chExt cx="8072463" cy="4081843"/>
          </a:xfrm>
        </p:grpSpPr>
        <p:grpSp>
          <p:nvGrpSpPr>
            <p:cNvPr id="89" name="Group 35"/>
            <p:cNvGrpSpPr/>
            <p:nvPr/>
          </p:nvGrpSpPr>
          <p:grpSpPr>
            <a:xfrm>
              <a:off x="2136305" y="1103249"/>
              <a:ext cx="3858570" cy="4027011"/>
              <a:chOff x="66163" y="1062096"/>
              <a:chExt cx="3858570" cy="4512576"/>
            </a:xfrm>
          </p:grpSpPr>
          <p:cxnSp>
            <p:nvCxnSpPr>
              <p:cNvPr id="138" name="Straight Arrow Connector 137"/>
              <p:cNvCxnSpPr/>
              <p:nvPr/>
            </p:nvCxnSpPr>
            <p:spPr>
              <a:xfrm rot="16200000" flipV="1">
                <a:off x="-477208" y="3162116"/>
                <a:ext cx="3341106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Arrow Connector 138"/>
              <p:cNvCxnSpPr/>
              <p:nvPr/>
            </p:nvCxnSpPr>
            <p:spPr>
              <a:xfrm>
                <a:off x="1193346" y="4832672"/>
                <a:ext cx="2731387" cy="627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 rot="5400000">
                <a:off x="1295749" y="3281444"/>
                <a:ext cx="3102459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 rot="5400000">
                <a:off x="1656723" y="4589363"/>
                <a:ext cx="486619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 rot="10800000">
                <a:off x="1193348" y="1738517"/>
                <a:ext cx="1652836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 rot="10800000">
                <a:off x="1194937" y="3085409"/>
                <a:ext cx="1652836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 rot="10800000">
                <a:off x="1193345" y="4345258"/>
                <a:ext cx="707483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6" name="Oval 145"/>
              <p:cNvSpPr/>
              <p:nvPr/>
            </p:nvSpPr>
            <p:spPr>
              <a:xfrm>
                <a:off x="1839571" y="4289857"/>
                <a:ext cx="119334" cy="11080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7" name="Straight Arrow Connector 146"/>
              <p:cNvCxnSpPr/>
              <p:nvPr/>
            </p:nvCxnSpPr>
            <p:spPr>
              <a:xfrm flipV="1">
                <a:off x="781906" y="4343668"/>
                <a:ext cx="358472" cy="15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Arrow Connector 147"/>
              <p:cNvCxnSpPr/>
              <p:nvPr/>
            </p:nvCxnSpPr>
            <p:spPr>
              <a:xfrm rot="5400000" flipH="1" flipV="1">
                <a:off x="2666398" y="5086326"/>
                <a:ext cx="357981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Arrow Connector 148"/>
              <p:cNvCxnSpPr/>
              <p:nvPr/>
            </p:nvCxnSpPr>
            <p:spPr>
              <a:xfrm rot="5400000" flipH="1" flipV="1">
                <a:off x="1722632" y="5086326"/>
                <a:ext cx="357981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Arrow Connector 149"/>
              <p:cNvCxnSpPr/>
              <p:nvPr/>
            </p:nvCxnSpPr>
            <p:spPr>
              <a:xfrm flipV="1">
                <a:off x="781906" y="1740106"/>
                <a:ext cx="358472" cy="15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Arrow Connector 150"/>
              <p:cNvCxnSpPr/>
              <p:nvPr/>
            </p:nvCxnSpPr>
            <p:spPr>
              <a:xfrm flipV="1">
                <a:off x="781906" y="3083819"/>
                <a:ext cx="358472" cy="15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2" name="TextBox 151"/>
              <p:cNvSpPr txBox="1"/>
              <p:nvPr/>
            </p:nvSpPr>
            <p:spPr>
              <a:xfrm>
                <a:off x="3584551" y="4284956"/>
                <a:ext cx="340182" cy="5863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1220509" y="1062096"/>
                <a:ext cx="304941" cy="5863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2784927" y="3031597"/>
                <a:ext cx="119334" cy="110802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55" name="Straight Arrow Connector 154"/>
              <p:cNvCxnSpPr/>
              <p:nvPr/>
            </p:nvCxnSpPr>
            <p:spPr>
              <a:xfrm flipV="1">
                <a:off x="1899238" y="5050205"/>
                <a:ext cx="948535" cy="852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TextBox 155"/>
              <p:cNvSpPr txBox="1"/>
              <p:nvPr/>
            </p:nvSpPr>
            <p:spPr>
              <a:xfrm>
                <a:off x="1945039" y="5160807"/>
                <a:ext cx="877163" cy="413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200 km</a:t>
                </a:r>
              </a:p>
            </p:txBody>
          </p:sp>
          <p:cxnSp>
            <p:nvCxnSpPr>
              <p:cNvPr id="157" name="Straight Arrow Connector 156"/>
              <p:cNvCxnSpPr/>
              <p:nvPr/>
            </p:nvCxnSpPr>
            <p:spPr>
              <a:xfrm rot="5400000" flipH="1" flipV="1">
                <a:off x="208617" y="2405571"/>
                <a:ext cx="1335695" cy="15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Arrow Connector 157"/>
              <p:cNvCxnSpPr/>
              <p:nvPr/>
            </p:nvCxnSpPr>
            <p:spPr>
              <a:xfrm rot="16200000" flipV="1">
                <a:off x="237909" y="3705905"/>
                <a:ext cx="1281882" cy="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9" name="TextBox 158"/>
              <p:cNvSpPr txBox="1"/>
              <p:nvPr/>
            </p:nvSpPr>
            <p:spPr>
              <a:xfrm>
                <a:off x="460289" y="3477480"/>
                <a:ext cx="475123" cy="413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460289" y="2113142"/>
                <a:ext cx="475123" cy="413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TextBox 160"/>
              <p:cNvSpPr txBox="1"/>
              <p:nvPr/>
            </p:nvSpPr>
            <p:spPr>
              <a:xfrm>
                <a:off x="66163" y="4121419"/>
                <a:ext cx="773920" cy="413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10h00</a:t>
                </a:r>
              </a:p>
            </p:txBody>
          </p:sp>
          <p:sp>
            <p:nvSpPr>
              <p:cNvPr id="162" name="TextBox 161"/>
              <p:cNvSpPr txBox="1"/>
              <p:nvPr/>
            </p:nvSpPr>
            <p:spPr>
              <a:xfrm>
                <a:off x="66163" y="2880299"/>
                <a:ext cx="773920" cy="413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11h00</a:t>
                </a:r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91908" y="1536850"/>
                <a:ext cx="773920" cy="413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12h00</a:t>
                </a: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1917203" y="4114323"/>
                <a:ext cx="769135" cy="448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(x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,t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p:grpSp>
        <p:sp>
          <p:nvSpPr>
            <p:cNvPr id="102" name="TextBox 101"/>
            <p:cNvSpPr txBox="1"/>
            <p:nvPr/>
          </p:nvSpPr>
          <p:spPr>
            <a:xfrm>
              <a:off x="4910891" y="2503652"/>
              <a:ext cx="7691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,t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</p:txBody>
        </p:sp>
        <p:grpSp>
          <p:nvGrpSpPr>
            <p:cNvPr id="104" name="Group 106"/>
            <p:cNvGrpSpPr/>
            <p:nvPr/>
          </p:nvGrpSpPr>
          <p:grpSpPr>
            <a:xfrm>
              <a:off x="6251663" y="1137341"/>
              <a:ext cx="3957105" cy="4047751"/>
              <a:chOff x="4727662" y="1255466"/>
              <a:chExt cx="3957105" cy="4573002"/>
            </a:xfrm>
          </p:grpSpPr>
          <p:cxnSp>
            <p:nvCxnSpPr>
              <p:cNvPr id="105" name="Straight Arrow Connector 104"/>
              <p:cNvCxnSpPr/>
              <p:nvPr/>
            </p:nvCxnSpPr>
            <p:spPr>
              <a:xfrm rot="16200000" flipV="1">
                <a:off x="4184291" y="3355486"/>
                <a:ext cx="3341106" cy="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Arrow Connector 106"/>
              <p:cNvCxnSpPr/>
              <p:nvPr/>
            </p:nvCxnSpPr>
            <p:spPr>
              <a:xfrm>
                <a:off x="5854845" y="5026042"/>
                <a:ext cx="2731387" cy="627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 rot="5400000" flipH="1" flipV="1">
                <a:off x="6246520" y="3692178"/>
                <a:ext cx="1163685" cy="450869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 rot="5400000">
                <a:off x="5957248" y="3474814"/>
                <a:ext cx="3102459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rot="5400000">
                <a:off x="6318222" y="4782733"/>
                <a:ext cx="486619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 rot="10800000">
                <a:off x="5854847" y="1931887"/>
                <a:ext cx="1652836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 rot="10800000">
                <a:off x="5856436" y="3278779"/>
                <a:ext cx="1652836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 rot="10800000">
                <a:off x="5854844" y="4538628"/>
                <a:ext cx="707483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Oval 116"/>
              <p:cNvSpPr/>
              <p:nvPr/>
            </p:nvSpPr>
            <p:spPr>
              <a:xfrm>
                <a:off x="6501070" y="4483227"/>
                <a:ext cx="119334" cy="11080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8" name="Straight Arrow Connector 117"/>
              <p:cNvCxnSpPr/>
              <p:nvPr/>
            </p:nvCxnSpPr>
            <p:spPr>
              <a:xfrm flipV="1">
                <a:off x="5443405" y="4537038"/>
                <a:ext cx="358472" cy="15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Arrow Connector 118"/>
              <p:cNvCxnSpPr/>
              <p:nvPr/>
            </p:nvCxnSpPr>
            <p:spPr>
              <a:xfrm rot="5400000" flipH="1" flipV="1">
                <a:off x="6884757" y="5248451"/>
                <a:ext cx="357981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Arrow Connector 119"/>
              <p:cNvCxnSpPr/>
              <p:nvPr/>
            </p:nvCxnSpPr>
            <p:spPr>
              <a:xfrm rot="5400000" flipH="1" flipV="1">
                <a:off x="6384131" y="5279696"/>
                <a:ext cx="357981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120"/>
              <p:cNvCxnSpPr/>
              <p:nvPr/>
            </p:nvCxnSpPr>
            <p:spPr>
              <a:xfrm flipV="1">
                <a:off x="5443405" y="1933476"/>
                <a:ext cx="358472" cy="15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Arrow Connector 121"/>
              <p:cNvCxnSpPr/>
              <p:nvPr/>
            </p:nvCxnSpPr>
            <p:spPr>
              <a:xfrm flipV="1">
                <a:off x="5443405" y="3277189"/>
                <a:ext cx="358472" cy="15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TextBox 122"/>
              <p:cNvSpPr txBox="1"/>
              <p:nvPr/>
            </p:nvSpPr>
            <p:spPr>
              <a:xfrm>
                <a:off x="8246050" y="4478326"/>
                <a:ext cx="438717" cy="591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’</a:t>
                </a: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5882008" y="1255466"/>
                <a:ext cx="406982" cy="591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’</a:t>
                </a:r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6994130" y="3224967"/>
                <a:ext cx="119334" cy="110802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6" name="Straight Arrow Connector 125"/>
              <p:cNvCxnSpPr/>
              <p:nvPr/>
            </p:nvCxnSpPr>
            <p:spPr>
              <a:xfrm>
                <a:off x="6560737" y="5260796"/>
                <a:ext cx="484819" cy="15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TextBox 126"/>
              <p:cNvSpPr txBox="1"/>
              <p:nvPr/>
            </p:nvSpPr>
            <p:spPr>
              <a:xfrm>
                <a:off x="6379579" y="5411210"/>
                <a:ext cx="877163" cy="417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100 km</a:t>
                </a:r>
              </a:p>
            </p:txBody>
          </p:sp>
          <p:cxnSp>
            <p:nvCxnSpPr>
              <p:cNvPr id="128" name="Straight Arrow Connector 127"/>
              <p:cNvCxnSpPr/>
              <p:nvPr/>
            </p:nvCxnSpPr>
            <p:spPr>
              <a:xfrm rot="5400000" flipH="1" flipV="1">
                <a:off x="4870116" y="2598941"/>
                <a:ext cx="1335695" cy="158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Arrow Connector 128"/>
              <p:cNvCxnSpPr/>
              <p:nvPr/>
            </p:nvCxnSpPr>
            <p:spPr>
              <a:xfrm rot="16200000" flipV="1">
                <a:off x="4899408" y="3899275"/>
                <a:ext cx="1281882" cy="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prstDash val="dash"/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TextBox 129"/>
              <p:cNvSpPr txBox="1"/>
              <p:nvPr/>
            </p:nvSpPr>
            <p:spPr>
              <a:xfrm>
                <a:off x="5121788" y="3670850"/>
                <a:ext cx="475123" cy="417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5121788" y="2306512"/>
                <a:ext cx="475123" cy="417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4727662" y="4314789"/>
                <a:ext cx="773920" cy="417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10h00</a:t>
                </a: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4727662" y="3073669"/>
                <a:ext cx="773920" cy="417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11h00</a:t>
                </a: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4753407" y="1730220"/>
                <a:ext cx="773920" cy="417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12h00</a:t>
                </a: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5874909" y="4008139"/>
                <a:ext cx="1024796" cy="452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(x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’,t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’)</a:t>
                </a:r>
              </a:p>
            </p:txBody>
          </p:sp>
          <p:cxnSp>
            <p:nvCxnSpPr>
              <p:cNvPr id="136" name="Straight Connector 135"/>
              <p:cNvCxnSpPr/>
              <p:nvPr/>
            </p:nvCxnSpPr>
            <p:spPr>
              <a:xfrm rot="5400000">
                <a:off x="6191889" y="4144268"/>
                <a:ext cx="1724731" cy="1739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TextBox 136"/>
              <p:cNvSpPr txBox="1"/>
              <p:nvPr/>
            </p:nvSpPr>
            <p:spPr>
              <a:xfrm>
                <a:off x="6501070" y="2783259"/>
                <a:ext cx="1102612" cy="452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600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(x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600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600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’,t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600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6002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’)</a:t>
                </a:r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8930568" y="5758443"/>
            <a:ext cx="716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1089552" y="5083327"/>
            <a:ext cx="4045628" cy="1581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5654692" y="5116534"/>
            <a:ext cx="5903533" cy="1581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D566C7-7B80-A24F-3440-783BEA3F993E}"/>
              </a:ext>
            </a:extLst>
          </p:cNvPr>
          <p:cNvSpPr txBox="1"/>
          <p:nvPr/>
        </p:nvSpPr>
        <p:spPr>
          <a:xfrm>
            <a:off x="4087218" y="4113755"/>
            <a:ext cx="5693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(0,0)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819583-0F1F-5F79-6910-559B5D287E48}"/>
              </a:ext>
            </a:extLst>
          </p:cNvPr>
          <p:cNvSpPr txBox="1"/>
          <p:nvPr/>
        </p:nvSpPr>
        <p:spPr>
          <a:xfrm>
            <a:off x="4911318" y="2850826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(200</a:t>
            </a:r>
            <a:r>
              <a:rPr kumimoji="0" lang="en-NL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km</a:t>
            </a:r>
            <a:r>
              <a: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,1</a:t>
            </a:r>
            <a:r>
              <a:rPr kumimoji="0" lang="en-NL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625381-92EB-B512-E81D-BFA4D95AEDD5}"/>
              </a:ext>
            </a:extLst>
          </p:cNvPr>
          <p:cNvSpPr txBox="1"/>
          <p:nvPr/>
        </p:nvSpPr>
        <p:spPr>
          <a:xfrm>
            <a:off x="7964860" y="2230152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(100</a:t>
            </a:r>
            <a:r>
              <a:rPr kumimoji="0" lang="en-NL" sz="1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km</a:t>
            </a:r>
            <a:r>
              <a: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,1</a:t>
            </a:r>
            <a:r>
              <a:rPr kumimoji="0" lang="en-NL" sz="1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ADE450-4161-D9E1-05F3-D77828D9BC6B}"/>
              </a:ext>
            </a:extLst>
          </p:cNvPr>
          <p:cNvSpPr txBox="1"/>
          <p:nvPr/>
        </p:nvSpPr>
        <p:spPr>
          <a:xfrm>
            <a:off x="7536573" y="4007812"/>
            <a:ext cx="5693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(0,0)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3C8017-1A4F-C315-933D-0093B02999CB}"/>
                  </a:ext>
                </a:extLst>
              </p:cNvPr>
              <p:cNvSpPr txBox="1"/>
              <p:nvPr/>
            </p:nvSpPr>
            <p:spPr>
              <a:xfrm>
                <a:off x="9474045" y="1739241"/>
                <a:ext cx="63453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b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?</m:t>
                      </m:r>
                    </m:oMath>
                  </m:oMathPara>
                </a14:m>
                <a:endPara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3C8017-1A4F-C315-933D-0093B0299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4045" y="1739241"/>
                <a:ext cx="634533" cy="276999"/>
              </a:xfrm>
              <a:prstGeom prst="rect">
                <a:avLst/>
              </a:prstGeom>
              <a:blipFill>
                <a:blip r:embed="rId6"/>
                <a:stretch>
                  <a:fillRect l="-5882" t="-4348" r="-7843" b="-3913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256896-F707-6AEF-08AE-955AE45C172D}"/>
                  </a:ext>
                </a:extLst>
              </p:cNvPr>
              <p:cNvSpPr txBox="1"/>
              <p:nvPr/>
            </p:nvSpPr>
            <p:spPr>
              <a:xfrm>
                <a:off x="9455038" y="2652951"/>
                <a:ext cx="87132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b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?    </m:t>
                      </m:r>
                    </m:oMath>
                  </m:oMathPara>
                </a14:m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256896-F707-6AEF-08AE-955AE45C17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5038" y="2652951"/>
                <a:ext cx="871328" cy="276999"/>
              </a:xfrm>
              <a:prstGeom prst="rect">
                <a:avLst/>
              </a:prstGeom>
              <a:blipFill>
                <a:blip r:embed="rId7"/>
                <a:stretch>
                  <a:fillRect l="-2857" t="-4348" r="-8571" b="-3913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376051B-65CE-590E-EB2C-9D4AD384F33D}"/>
                  </a:ext>
                </a:extLst>
              </p:cNvPr>
              <p:cNvSpPr txBox="1"/>
              <p:nvPr/>
            </p:nvSpPr>
            <p:spPr>
              <a:xfrm>
                <a:off x="9392613" y="3022186"/>
                <a:ext cx="12719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100 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𝑘𝑚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 ? </m:t>
                      </m:r>
                    </m:oMath>
                  </m:oMathPara>
                </a14:m>
                <a:endPara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376051B-65CE-590E-EB2C-9D4AD384F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2613" y="3022186"/>
                <a:ext cx="1271950" cy="276999"/>
              </a:xfrm>
              <a:prstGeom prst="rect">
                <a:avLst/>
              </a:prstGeom>
              <a:blipFill>
                <a:blip r:embed="rId8"/>
                <a:stretch>
                  <a:fillRect l="-3960" t="-9091" r="-6931" b="-4090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5DAF5D-A94D-715B-8DF1-E397DE3A03FC}"/>
                  </a:ext>
                </a:extLst>
              </p:cNvPr>
              <p:cNvSpPr txBox="1"/>
              <p:nvPr/>
            </p:nvSpPr>
            <p:spPr>
              <a:xfrm>
                <a:off x="9418617" y="2134611"/>
                <a:ext cx="7718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h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→ ?</m:t>
                    </m:r>
                  </m:oMath>
                </a14:m>
                <a:r>
                  <a:rPr kumimoji="0" lang="en-NL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5DAF5D-A94D-715B-8DF1-E397DE3A03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8617" y="2134611"/>
                <a:ext cx="771814" cy="276999"/>
              </a:xfrm>
              <a:prstGeom prst="rect">
                <a:avLst/>
              </a:prstGeom>
              <a:blipFill>
                <a:blip r:embed="rId9"/>
                <a:stretch>
                  <a:fillRect l="-11290" t="-8696" r="-3226" b="-3478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0BF3227-3B44-3D22-2661-665CE5F4DC50}"/>
              </a:ext>
            </a:extLst>
          </p:cNvPr>
          <p:cNvCxnSpPr>
            <a:cxnSpLocks/>
          </p:cNvCxnSpPr>
          <p:nvPr/>
        </p:nvCxnSpPr>
        <p:spPr>
          <a:xfrm flipV="1">
            <a:off x="4011571" y="2898857"/>
            <a:ext cx="899320" cy="1099317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432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Lorentz Transformations</a:t>
            </a:r>
          </a:p>
        </p:txBody>
      </p:sp>
      <p:pic>
        <p:nvPicPr>
          <p:cNvPr id="3" name="Picture 2" descr="Hendrik_Antoon_Lorentz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046" y="983159"/>
            <a:ext cx="3689912" cy="527130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24262" y="1252983"/>
            <a:ext cx="4878957" cy="430887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Hendrik Anton Lorentz (1853 – 1928)</a:t>
            </a:r>
          </a:p>
          <a:p>
            <a:endParaRPr lang="en-US" dirty="0"/>
          </a:p>
          <a:p>
            <a:r>
              <a:rPr lang="en-US" sz="2000" dirty="0"/>
              <a:t>Dutch Physicist in Leiden</a:t>
            </a:r>
          </a:p>
          <a:p>
            <a:r>
              <a:rPr lang="en-US" sz="2000" dirty="0"/>
              <a:t>(</a:t>
            </a:r>
            <a:r>
              <a:rPr lang="en-US" sz="2000" dirty="0" err="1"/>
              <a:t>Nobelprize</a:t>
            </a:r>
            <a:r>
              <a:rPr lang="en-US" sz="2000" dirty="0"/>
              <a:t> 1902 with Pieter Zeeman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sz="2000" dirty="0"/>
              <a:t>To explain the Michelson-Morley experiment he assumed that bodies contracted due to intermolecular forces as they were moving through the </a:t>
            </a:r>
            <a:r>
              <a:rPr lang="en-US" sz="2000" dirty="0" err="1"/>
              <a:t>aether</a:t>
            </a:r>
            <a:r>
              <a:rPr lang="en-US" sz="2000" dirty="0"/>
              <a:t>.</a:t>
            </a:r>
          </a:p>
          <a:p>
            <a:r>
              <a:rPr lang="en-US" sz="2000" dirty="0"/>
              <a:t>(He believed in the existence if the </a:t>
            </a:r>
            <a:r>
              <a:rPr lang="en-US" sz="2000" dirty="0" err="1"/>
              <a:t>aether</a:t>
            </a:r>
            <a:r>
              <a:rPr lang="en-US" sz="2000" dirty="0"/>
              <a:t>)</a:t>
            </a:r>
          </a:p>
          <a:p>
            <a:endParaRPr lang="en-US" dirty="0"/>
          </a:p>
          <a:p>
            <a:r>
              <a:rPr lang="en-US" sz="2000" dirty="0">
                <a:solidFill>
                  <a:srgbClr val="660066"/>
                </a:solidFill>
              </a:rPr>
              <a:t>Einstein derived it from the relativity principle and also saw that time has to be modified.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97313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Let’s go crazy and derive the Lorentz Transformation…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8574" y="765281"/>
            <a:ext cx="4532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Start with classical </a:t>
            </a:r>
            <a:r>
              <a:rPr lang="en-US" sz="2000" dirty="0">
                <a:solidFill>
                  <a:srgbClr val="0432FF"/>
                </a:solidFill>
              </a:rPr>
              <a:t>Galilei Transformation</a:t>
            </a:r>
            <a:r>
              <a:rPr lang="en-US" sz="2000" dirty="0">
                <a:solidFill>
                  <a:srgbClr val="0070C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59066" y="1119623"/>
                <a:ext cx="150259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i="1"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000" i="1">
                          <a:latin typeface="Cambria Math" charset="0"/>
                        </a:rPr>
                        <m:t>=</m:t>
                      </m:r>
                      <m:r>
                        <a:rPr lang="en-US" sz="2000" i="1">
                          <a:latin typeface="Cambria Math" charset="0"/>
                        </a:rPr>
                        <m:t>𝑥</m:t>
                      </m:r>
                      <m:r>
                        <a:rPr lang="en-US" sz="2000" i="1">
                          <a:latin typeface="Cambria Math" charset="0"/>
                        </a:rPr>
                        <m:t>−</m:t>
                      </m:r>
                      <m:r>
                        <a:rPr lang="en-US" sz="2000" i="1">
                          <a:latin typeface="Cambria Math" charset="0"/>
                        </a:rPr>
                        <m:t>𝑣𝑡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066" y="1119623"/>
                <a:ext cx="1502591" cy="40011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314897" y="1488955"/>
                <a:ext cx="161492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000" b="0" i="1" smtClean="0">
                          <a:latin typeface="Cambria Math" charset="0"/>
                        </a:rPr>
                        <m:t>+</m:t>
                      </m:r>
                      <m:r>
                        <a:rPr lang="en-US" sz="2000" i="1">
                          <a:latin typeface="Cambria Math" charset="0"/>
                        </a:rPr>
                        <m:t>𝑣𝑡</m:t>
                      </m:r>
                      <m:r>
                        <a:rPr lang="en-US" sz="2000" b="0" i="1" smtClean="0">
                          <a:latin typeface="Cambria Math" charset="0"/>
                        </a:rPr>
                        <m:t>′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897" y="1488955"/>
                <a:ext cx="1614929" cy="40011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88835" y="1914313"/>
            <a:ext cx="4358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Let’s try relativity by including a factor</a:t>
            </a:r>
            <a:r>
              <a:rPr lang="en-US" sz="2000" i="1" dirty="0">
                <a:solidFill>
                  <a:srgbClr val="CC00FF"/>
                </a:solidFill>
              </a:rPr>
              <a:t> f</a:t>
            </a:r>
            <a:r>
              <a:rPr lang="en-US" sz="2000" dirty="0">
                <a:solidFill>
                  <a:schemeClr val="accent1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278184" y="2259956"/>
                <a:ext cx="186403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i="1"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000" i="1">
                          <a:latin typeface="Cambria Math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CC00FF"/>
                          </a:solidFill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mr-I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184" y="2259956"/>
                <a:ext cx="1864036" cy="400110"/>
              </a:xfrm>
              <a:prstGeom prst="rect">
                <a:avLst/>
              </a:prstGeom>
              <a:blipFill rotWithShape="0">
                <a:blip r:embed="rId5"/>
                <a:stretch>
                  <a:fillRect b="-1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363751" y="2664033"/>
                <a:ext cx="192347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CC00FF"/>
                          </a:solidFill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mr-I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𝑣𝑡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751" y="2664033"/>
                <a:ext cx="1923475" cy="400110"/>
              </a:xfrm>
              <a:prstGeom prst="rect">
                <a:avLst/>
              </a:prstGeom>
              <a:blipFill rotWithShape="0"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56177" y="3159034"/>
                <a:ext cx="332648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1"/>
                    </a:solidFill>
                  </a:rPr>
                  <a:t>For light: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𝑐𝑡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and</a:t>
                </a:r>
                <a:r>
                  <a:rPr lang="en-US" sz="20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𝑐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𝑡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177" y="3159034"/>
                <a:ext cx="3326488" cy="400110"/>
              </a:xfrm>
              <a:prstGeom prst="rect">
                <a:avLst/>
              </a:prstGeom>
              <a:blipFill>
                <a:blip r:embed="rId7"/>
                <a:stretch>
                  <a:fillRect l="-2281" t="-6061" b="-2424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304392" y="765281"/>
            <a:ext cx="4985244" cy="59185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132129" y="40658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898073" y="3531127"/>
            <a:ext cx="271495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16</a:t>
            </a:r>
          </a:p>
        </p:txBody>
      </p:sp>
      <p:pic>
        <p:nvPicPr>
          <p:cNvPr id="11" name="Picture 10" descr="SpaceshipLight.jpg">
            <a:extLst>
              <a:ext uri="{FF2B5EF4-FFF2-40B4-BE49-F238E27FC236}">
                <a16:creationId xmlns:a16="http://schemas.microsoft.com/office/drawing/2014/main" id="{2A819740-AD21-ED75-B3FC-A3927006C0A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0493"/>
          <a:stretch/>
        </p:blipFill>
        <p:spPr>
          <a:xfrm>
            <a:off x="5693581" y="3959455"/>
            <a:ext cx="6151949" cy="21251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F511CA-617E-9420-846A-25805D48BA5F}"/>
              </a:ext>
            </a:extLst>
          </p:cNvPr>
          <p:cNvSpPr txBox="1"/>
          <p:nvPr/>
        </p:nvSpPr>
        <p:spPr>
          <a:xfrm>
            <a:off x="7755208" y="4235091"/>
            <a:ext cx="1949508" cy="400110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c = 300 000 km/s</a:t>
            </a:r>
          </a:p>
        </p:txBody>
      </p:sp>
      <p:pic>
        <p:nvPicPr>
          <p:cNvPr id="19" name="Picture 18" descr="space_sign_small.gif">
            <a:extLst>
              <a:ext uri="{FF2B5EF4-FFF2-40B4-BE49-F238E27FC236}">
                <a16:creationId xmlns:a16="http://schemas.microsoft.com/office/drawing/2014/main" id="{E2FE0666-FDCD-91F5-61D0-AA5E881490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3286" y="858100"/>
            <a:ext cx="2587732" cy="2803711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12B4BC2-42BE-58E1-4A75-CDDBCBD4F61C}"/>
              </a:ext>
            </a:extLst>
          </p:cNvPr>
          <p:cNvCxnSpPr>
            <a:cxnSpLocks/>
          </p:cNvCxnSpPr>
          <p:nvPr/>
        </p:nvCxnSpPr>
        <p:spPr>
          <a:xfrm>
            <a:off x="3782665" y="3531127"/>
            <a:ext cx="1708944" cy="658724"/>
          </a:xfrm>
          <a:prstGeom prst="line">
            <a:avLst/>
          </a:prstGeom>
          <a:ln w="190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32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21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Let’s go crazy and derive the Lorentz Transformation…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352102" y="3915985"/>
            <a:ext cx="1852720" cy="391451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142663" y="1123924"/>
            <a:ext cx="1852720" cy="391451"/>
          </a:xfrm>
          <a:prstGeom prst="rect">
            <a:avLst/>
          </a:prstGeom>
          <a:noFill/>
          <a:ln w="19050"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254125" y="4806072"/>
            <a:ext cx="2026685" cy="67535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291960" y="5974489"/>
            <a:ext cx="1533890" cy="383780"/>
          </a:xfrm>
          <a:prstGeom prst="rect">
            <a:avLst/>
          </a:prstGeom>
          <a:noFill/>
          <a:ln w="19050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68574" y="765281"/>
            <a:ext cx="4532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Start with classical </a:t>
            </a:r>
            <a:r>
              <a:rPr lang="en-US" sz="2000" dirty="0">
                <a:solidFill>
                  <a:srgbClr val="0432FF"/>
                </a:solidFill>
              </a:rPr>
              <a:t>Galilei Transformation</a:t>
            </a:r>
            <a:r>
              <a:rPr lang="en-US" sz="2000" dirty="0">
                <a:solidFill>
                  <a:srgbClr val="0070C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59066" y="1119623"/>
                <a:ext cx="150259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i="1"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000" i="1">
                          <a:latin typeface="Cambria Math" charset="0"/>
                        </a:rPr>
                        <m:t>=</m:t>
                      </m:r>
                      <m:r>
                        <a:rPr lang="en-US" sz="2000" i="1">
                          <a:latin typeface="Cambria Math" charset="0"/>
                        </a:rPr>
                        <m:t>𝑥</m:t>
                      </m:r>
                      <m:r>
                        <a:rPr lang="en-US" sz="2000" i="1">
                          <a:latin typeface="Cambria Math" charset="0"/>
                        </a:rPr>
                        <m:t>−</m:t>
                      </m:r>
                      <m:r>
                        <a:rPr lang="en-US" sz="2000" i="1">
                          <a:latin typeface="Cambria Math" charset="0"/>
                        </a:rPr>
                        <m:t>𝑣𝑡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066" y="1119623"/>
                <a:ext cx="1502591" cy="40011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314897" y="1488955"/>
                <a:ext cx="161492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000" b="0" i="1" smtClean="0">
                          <a:latin typeface="Cambria Math" charset="0"/>
                        </a:rPr>
                        <m:t>+</m:t>
                      </m:r>
                      <m:r>
                        <a:rPr lang="en-US" sz="2000" i="1">
                          <a:latin typeface="Cambria Math" charset="0"/>
                        </a:rPr>
                        <m:t>𝑣𝑡</m:t>
                      </m:r>
                      <m:r>
                        <a:rPr lang="en-US" sz="2000" b="0" i="1" smtClean="0">
                          <a:latin typeface="Cambria Math" charset="0"/>
                        </a:rPr>
                        <m:t>′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897" y="1488955"/>
                <a:ext cx="1614929" cy="40011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88835" y="1914313"/>
            <a:ext cx="4416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Let’s try relativity by including a factor</a:t>
            </a:r>
            <a:r>
              <a:rPr lang="en-US" sz="2000" i="1" dirty="0">
                <a:solidFill>
                  <a:srgbClr val="CC00FF"/>
                </a:solidFill>
              </a:rPr>
              <a:t> f</a:t>
            </a:r>
            <a:r>
              <a:rPr lang="en-US" sz="2000" dirty="0">
                <a:solidFill>
                  <a:schemeClr val="accent1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278184" y="2259956"/>
                <a:ext cx="186403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i="1"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000" i="1">
                          <a:latin typeface="Cambria Math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CC00FF"/>
                          </a:solidFill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mr-I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184" y="2259956"/>
                <a:ext cx="1864036" cy="400110"/>
              </a:xfrm>
              <a:prstGeom prst="rect">
                <a:avLst/>
              </a:prstGeom>
              <a:blipFill rotWithShape="0">
                <a:blip r:embed="rId5"/>
                <a:stretch>
                  <a:fillRect b="-1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363751" y="2664033"/>
                <a:ext cx="192347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CC00FF"/>
                          </a:solidFill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mr-I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𝑣𝑡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751" y="2664033"/>
                <a:ext cx="1923475" cy="400110"/>
              </a:xfrm>
              <a:prstGeom prst="rect">
                <a:avLst/>
              </a:prstGeom>
              <a:blipFill rotWithShape="0"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56177" y="3159034"/>
                <a:ext cx="368902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1"/>
                    </a:solidFill>
                  </a:rPr>
                  <a:t>For light: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𝑐𝑡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and</a:t>
                </a:r>
                <a:r>
                  <a:rPr lang="en-US" sz="20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𝑐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𝑡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accent1"/>
                    </a:solidFill>
                  </a:rPr>
                  <a:t>, so</a:t>
                </a:r>
                <a:r>
                  <a:rPr lang="en-US" sz="2000" dirty="0">
                    <a:solidFill>
                      <a:srgbClr val="0070C0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177" y="3159034"/>
                <a:ext cx="3689023" cy="400110"/>
              </a:xfrm>
              <a:prstGeom prst="rect">
                <a:avLst/>
              </a:prstGeom>
              <a:blipFill rotWithShape="0">
                <a:blip r:embed="rId7"/>
                <a:stretch>
                  <a:fillRect l="-1818" t="-7576" r="-49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209967" y="3554861"/>
                <a:ext cx="202965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𝑐𝑡</m:t>
                          </m:r>
                        </m:e>
                        <m:sup>
                          <m:r>
                            <a:rPr lang="en-US" sz="2000" i="1"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000" i="1">
                          <a:latin typeface="Cambria Math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CC00FF"/>
                          </a:solidFill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mr-I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𝑐𝑡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967" y="3554861"/>
                <a:ext cx="2029658" cy="400110"/>
              </a:xfrm>
              <a:prstGeom prst="rect">
                <a:avLst/>
              </a:prstGeom>
              <a:blipFill rotWithShape="0"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259878" y="3906694"/>
                <a:ext cx="208909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𝑐𝑡</m:t>
                      </m:r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CC00FF"/>
                          </a:solidFill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mr-I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𝑐𝑡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𝑣𝑡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878" y="3906694"/>
                <a:ext cx="2089098" cy="400110"/>
              </a:xfrm>
              <a:prstGeom prst="rect">
                <a:avLst/>
              </a:prstGeom>
              <a:blipFill rotWithShape="0">
                <a:blip r:embed="rId9"/>
                <a:stretch>
                  <a:fillRect b="-1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506029" y="4493875"/>
            <a:ext cx="776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Then: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296965" y="4422102"/>
                <a:ext cx="1943545" cy="6201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CC00FF"/>
                          </a:solidFill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mr-I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  <m:r>
                        <a:rPr lang="en-US" sz="2000" b="0" i="1" smtClean="0"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965" y="4422102"/>
                <a:ext cx="1943545" cy="620106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349588" y="4987275"/>
                <a:ext cx="1918923" cy="6578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𝑡</m:t>
                      </m:r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CC00FF"/>
                          </a:solidFill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mr-I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  <m:r>
                        <a:rPr lang="en-US" sz="2000" b="0" i="1" smtClean="0">
                          <a:latin typeface="Cambria Math" charset="0"/>
                        </a:rPr>
                        <m:t>𝑡</m:t>
                      </m:r>
                      <m:r>
                        <a:rPr lang="en-US" sz="2000" b="0" i="1" smtClean="0">
                          <a:latin typeface="Cambria Math" charset="0"/>
                        </a:rPr>
                        <m:t>′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588" y="4987275"/>
                <a:ext cx="1918923" cy="657809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497902" y="5631733"/>
            <a:ext cx="3049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Substitute first into second: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218077" y="6009719"/>
                <a:ext cx="3037370" cy="6578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𝑡</m:t>
                      </m:r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CC00FF"/>
                          </a:solidFill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mr-I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  <m:r>
                        <a:rPr lang="en-US" sz="20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rgbClr val="CC00FF"/>
                          </a:solidFill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mr-I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  <m:r>
                        <a:rPr lang="en-US" sz="20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077" y="6009719"/>
                <a:ext cx="3037370" cy="657809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884526" y="845747"/>
                <a:ext cx="13793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1"/>
                    </a:solidFill>
                  </a:rPr>
                  <a:t>Divide by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𝑡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:</a:t>
                </a:r>
                <a:endParaRPr lang="en-US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4526" y="845747"/>
                <a:ext cx="1379352" cy="400110"/>
              </a:xfrm>
              <a:prstGeom prst="rect">
                <a:avLst/>
              </a:prstGeom>
              <a:blipFill rotWithShape="0">
                <a:blip r:embed="rId13"/>
                <a:stretch>
                  <a:fillRect l="-4405" t="-9231" r="-3084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7502173" y="765430"/>
                <a:ext cx="3738652" cy="5800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1=</m:t>
                    </m:r>
                    <m:d>
                      <m:dPr>
                        <m:ctrlPr>
                          <a:rPr lang="mr-I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mr-IN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charset="0"/>
                              </a:rPr>
                              <m:t>𝑐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𝑣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charset="0"/>
                              </a:rPr>
                              <m:t>𝑐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mr-I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mr-IN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charset="0"/>
                              </a:rPr>
                              <m:t>𝑐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2000" i="1">
                                <a:latin typeface="Cambria Math" charset="0"/>
                              </a:rPr>
                              <m:t>𝑣</m:t>
                            </m:r>
                          </m:num>
                          <m:den>
                            <m:r>
                              <a:rPr lang="en-US" sz="2000" i="1">
                                <a:latin typeface="Cambria Math" charset="0"/>
                              </a:rPr>
                              <m:t>𝑐</m:t>
                            </m:r>
                          </m:den>
                        </m:f>
                      </m:e>
                    </m:d>
                    <m:sSup>
                      <m:sSupPr>
                        <m:ctrlPr>
                          <a:rPr lang="en-US" sz="2000" b="0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𝑓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mr-I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mr-IN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000" b="0" i="1" smtClean="0">
                                <a:latin typeface="Cambria Math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sSup>
                      <m:sSupPr>
                        <m:ctrlPr>
                          <a:rPr lang="en-US" sz="2000" b="0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𝑓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CC00FF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2173" y="765430"/>
                <a:ext cx="3738652" cy="580031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5896023" y="1745812"/>
            <a:ext cx="2727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It follows then that: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951562" y="2756134"/>
            <a:ext cx="1824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So that we find: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76266" y="3612664"/>
            <a:ext cx="3604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Therefor we have derived the </a:t>
            </a:r>
            <a:r>
              <a:rPr lang="en-US" sz="2000" dirty="0">
                <a:solidFill>
                  <a:srgbClr val="FF0000"/>
                </a:solidFill>
              </a:rPr>
              <a:t>Lorentz transformation</a:t>
            </a:r>
            <a:r>
              <a:rPr lang="en-US" sz="2000" dirty="0">
                <a:solidFill>
                  <a:schemeClr val="accent1"/>
                </a:solidFill>
              </a:rPr>
              <a:t>: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867615" y="4641466"/>
            <a:ext cx="3371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Similarly we find the </a:t>
            </a:r>
            <a:r>
              <a:rPr lang="en-US" sz="2000" dirty="0">
                <a:solidFill>
                  <a:srgbClr val="FF0000"/>
                </a:solidFill>
              </a:rPr>
              <a:t>Lorentz transformation for time</a:t>
            </a:r>
            <a:r>
              <a:rPr lang="en-US" sz="2000" dirty="0">
                <a:solidFill>
                  <a:schemeClr val="accent1"/>
                </a:solidFill>
              </a:rPr>
              <a:t>: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(see lecture notes)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893403" y="5820187"/>
            <a:ext cx="21850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whereas the </a:t>
            </a:r>
            <a:r>
              <a:rPr lang="en-US" sz="2000" dirty="0">
                <a:solidFill>
                  <a:srgbClr val="0432FF"/>
                </a:solidFill>
              </a:rPr>
              <a:t>Galilei</a:t>
            </a:r>
          </a:p>
          <a:p>
            <a:r>
              <a:rPr lang="en-US" sz="2000" dirty="0">
                <a:solidFill>
                  <a:srgbClr val="0432FF"/>
                </a:solidFill>
              </a:rPr>
              <a:t>translation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chemeClr val="accent1"/>
                </a:solidFill>
              </a:rPr>
              <a:t>was: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071293" y="1536932"/>
                <a:ext cx="3191708" cy="7511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CC00FF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CC00FF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b="0" i="1" smtClean="0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charset="0"/>
                            </a:rPr>
                            <m:t>1−</m:t>
                          </m:r>
                          <m:f>
                            <m:fPr>
                              <m:type m:val="li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1293" y="1536932"/>
                <a:ext cx="3191708" cy="751168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8152938" y="2612608"/>
                <a:ext cx="2508572" cy="799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CC00FF"/>
                          </a:solidFill>
                          <a:latin typeface="Cambria Math" charset="0"/>
                        </a:rPr>
                        <m:t>𝑓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mr-IN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1−</m:t>
                              </m:r>
                              <m:f>
                                <m:fPr>
                                  <m:type m:val="lin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CC00FF"/>
                          </a:solidFill>
                          <a:latin typeface="Cambria Math" charset="0"/>
                        </a:rPr>
                        <m:t>𝛾</m:t>
                      </m:r>
                    </m:oMath>
                  </m:oMathPara>
                </a14:m>
                <a:endParaRPr lang="en-US" sz="2000" dirty="0">
                  <a:solidFill>
                    <a:srgbClr val="CC00FF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2938" y="2612608"/>
                <a:ext cx="2508572" cy="799706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9371630" y="3913786"/>
                <a:ext cx="185698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i="1"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000" i="1">
                          <a:latin typeface="Cambria Math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CC00FF"/>
                          </a:solidFill>
                          <a:latin typeface="Cambria Math" charset="0"/>
                        </a:rPr>
                        <m:t>𝛾</m:t>
                      </m:r>
                      <m:d>
                        <m:dPr>
                          <m:ctrlPr>
                            <a:rPr lang="mr-I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1630" y="3913786"/>
                <a:ext cx="1856983" cy="400110"/>
              </a:xfrm>
              <a:prstGeom prst="rect">
                <a:avLst/>
              </a:prstGeom>
              <a:blipFill rotWithShape="0">
                <a:blip r:embed="rId17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262849" y="4836443"/>
                <a:ext cx="2057551" cy="6201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CC00FF"/>
                          </a:solidFill>
                          <a:latin typeface="Cambria Math" charset="0"/>
                        </a:rPr>
                        <m:t>𝛾</m:t>
                      </m:r>
                      <m:d>
                        <m:dPr>
                          <m:ctrlPr>
                            <a:rPr lang="mr-I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mr-I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𝑣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000" b="0" i="1" smtClean="0">
                              <a:latin typeface="Cambria Math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2849" y="4836443"/>
                <a:ext cx="2057551" cy="620106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329063" y="5950384"/>
                <a:ext cx="8778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9063" y="5950384"/>
                <a:ext cx="877868" cy="400110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304392" y="765281"/>
            <a:ext cx="4985244" cy="59185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5812021" y="765281"/>
            <a:ext cx="5699622" cy="59185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132129" y="40658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5851285" y="4493878"/>
            <a:ext cx="5660358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98073" y="3531127"/>
            <a:ext cx="271495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08709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6" grpId="0" animBg="1"/>
      <p:bldP spid="27" grpId="0" animBg="1"/>
      <p:bldP spid="22" grpId="0"/>
      <p:bldP spid="23" grpId="0"/>
      <p:bldP spid="25" grpId="0"/>
      <p:bldP spid="8" grpId="0"/>
      <p:bldP spid="28" grpId="0"/>
      <p:bldP spid="29" grpId="0"/>
      <p:bldP spid="9" grpId="0"/>
      <p:bldP spid="10" grpId="0"/>
      <p:bldP spid="30" grpId="0"/>
      <p:bldP spid="31" grpId="0"/>
      <p:bldP spid="32" grpId="0"/>
      <p:bldP spid="33" grpId="0"/>
      <p:bldP spid="34" grpId="0"/>
      <p:bldP spid="35" grpId="0"/>
      <p:bldP spid="14" grpId="0"/>
      <p:bldP spid="36" grpId="0"/>
      <p:bldP spid="37" grpId="0"/>
      <p:bldP spid="38" grpId="0"/>
      <p:bldP spid="39" grpId="0"/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Relativistic Quantum World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906820" y="1386868"/>
            <a:ext cx="1151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Relativity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968166" y="3293986"/>
            <a:ext cx="13035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Mechanics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1104984" y="5022493"/>
            <a:ext cx="1124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42946" y="6074340"/>
            <a:ext cx="808319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notes, written for this course, are available: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www.nikhef.nl/~i93/Teaching/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Prerequisite for the course: High school level physics &amp; mathematics.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1486" y="830252"/>
            <a:ext cx="64303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1: The Principle of Relativity and the Speed of Light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2: Time Dilation and Lorentz Contraction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3: The Lorentz Transformation and Paradoxes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4: General Relativity and Gravitational Waves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1486" y="2801632"/>
            <a:ext cx="631038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5: The Early Quantum Theory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6: Feynman’s Double Slit Experiment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7: Wheeler’s Delayed Choice and Schrodinger’s Cat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8: Quantum Reality and the EPR Paradox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31486" y="5025251"/>
            <a:ext cx="62379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  9: The Standard Model and Antimatter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10: Why is there something rather than nothing?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8871" y="778446"/>
            <a:ext cx="10273553" cy="1656783"/>
          </a:xfrm>
          <a:prstGeom prst="rect">
            <a:avLst/>
          </a:prstGeom>
          <a:noFill/>
          <a:ln w="12700">
            <a:solidFill>
              <a:srgbClr val="0070C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8870" y="2745873"/>
            <a:ext cx="10273553" cy="1818957"/>
          </a:xfrm>
          <a:prstGeom prst="rect">
            <a:avLst/>
          </a:prstGeom>
          <a:noFill/>
          <a:ln w="12700">
            <a:solidFill>
              <a:srgbClr val="7030A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8870" y="4866629"/>
            <a:ext cx="10273553" cy="1080582"/>
          </a:xfrm>
          <a:prstGeom prst="rect">
            <a:avLst/>
          </a:prstGeom>
          <a:noFill/>
          <a:ln w="9525">
            <a:solidFill>
              <a:srgbClr val="C0000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0777" y="992125"/>
            <a:ext cx="882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Nov. 1: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30777" y="1764098"/>
            <a:ext cx="882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Nov. 8: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30777" y="3169344"/>
            <a:ext cx="999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Nov. 15: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30777" y="3822010"/>
            <a:ext cx="961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 22: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97461" y="5222254"/>
            <a:ext cx="999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Nov. 29: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282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Let’s go crazy and derive the Lorentz Transformation…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352102" y="3915985"/>
            <a:ext cx="1852720" cy="391451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42663" y="1123924"/>
            <a:ext cx="1852720" cy="391451"/>
          </a:xfrm>
          <a:prstGeom prst="rect">
            <a:avLst/>
          </a:prstGeom>
          <a:noFill/>
          <a:ln w="19050"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254125" y="4806072"/>
            <a:ext cx="2026685" cy="67535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291960" y="5974489"/>
            <a:ext cx="1533890" cy="383780"/>
          </a:xfrm>
          <a:prstGeom prst="rect">
            <a:avLst/>
          </a:prstGeom>
          <a:noFill/>
          <a:ln w="19050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8574" y="765281"/>
            <a:ext cx="4532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 with classical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Galilei Transformation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59066" y="1119623"/>
                <a:ext cx="150259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𝑣𝑡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066" y="1119623"/>
                <a:ext cx="1502591" cy="40011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314897" y="1488955"/>
                <a:ext cx="161492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𝑣𝑡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′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897" y="1488955"/>
                <a:ext cx="1614929" cy="40011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88835" y="1914313"/>
            <a:ext cx="4416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try relativity by including a factor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278184" y="2259956"/>
                <a:ext cx="186403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mr-I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184" y="2259956"/>
                <a:ext cx="1864036" cy="400110"/>
              </a:xfrm>
              <a:prstGeom prst="rect">
                <a:avLst/>
              </a:prstGeom>
              <a:blipFill rotWithShape="0">
                <a:blip r:embed="rId5"/>
                <a:stretch>
                  <a:fillRect b="-1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363751" y="2664033"/>
                <a:ext cx="192347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mr-I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′</m:t>
                              </m:r>
                            </m:sup>
                          </m:s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𝑣𝑡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751" y="2664033"/>
                <a:ext cx="1923475" cy="400110"/>
              </a:xfrm>
              <a:prstGeom prst="rect">
                <a:avLst/>
              </a:prstGeom>
              <a:blipFill rotWithShape="0"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56177" y="3159034"/>
                <a:ext cx="368902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For light: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𝑐𝑡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and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′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𝑐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𝑡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′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so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177" y="3159034"/>
                <a:ext cx="3689023" cy="400110"/>
              </a:xfrm>
              <a:prstGeom prst="rect">
                <a:avLst/>
              </a:prstGeom>
              <a:blipFill rotWithShape="0">
                <a:blip r:embed="rId7"/>
                <a:stretch>
                  <a:fillRect l="-1818" t="-7576" r="-49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209967" y="3554861"/>
                <a:ext cx="202965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𝑐𝑡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mr-I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𝑐𝑡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967" y="3554861"/>
                <a:ext cx="2029658" cy="400110"/>
              </a:xfrm>
              <a:prstGeom prst="rect">
                <a:avLst/>
              </a:prstGeom>
              <a:blipFill rotWithShape="0"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259878" y="3906694"/>
                <a:ext cx="208909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𝑐𝑡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mr-I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𝑐𝑡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′</m:t>
                              </m:r>
                            </m:sup>
                          </m:s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𝑣𝑡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878" y="3906694"/>
                <a:ext cx="2089098" cy="400110"/>
              </a:xfrm>
              <a:prstGeom prst="rect">
                <a:avLst/>
              </a:prstGeom>
              <a:blipFill rotWithShape="0">
                <a:blip r:embed="rId9"/>
                <a:stretch>
                  <a:fillRect b="-1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506029" y="4493875"/>
            <a:ext cx="776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296965" y="4422102"/>
                <a:ext cx="1943545" cy="6201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mr-I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mr-IN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fPr>
                            <m:num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𝑡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965" y="4422102"/>
                <a:ext cx="1943545" cy="620106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349588" y="4987275"/>
                <a:ext cx="1918923" cy="6578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mr-I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mr-IN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fPr>
                            <m:num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′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588" y="4987275"/>
                <a:ext cx="1918923" cy="657809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497902" y="5631733"/>
            <a:ext cx="3049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Substitute first into second: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218077" y="6009719"/>
                <a:ext cx="3037370" cy="6578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mr-I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mr-IN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fPr>
                            <m:num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mr-I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mr-IN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fPr>
                            <m:num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𝑡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077" y="6009719"/>
                <a:ext cx="3037370" cy="657809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884526" y="845747"/>
                <a:ext cx="13793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Divide by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𝑡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4526" y="845747"/>
                <a:ext cx="1379352" cy="400110"/>
              </a:xfrm>
              <a:prstGeom prst="rect">
                <a:avLst/>
              </a:prstGeom>
              <a:blipFill rotWithShape="0">
                <a:blip r:embed="rId13"/>
                <a:stretch>
                  <a:fillRect l="-4405" t="-9231" r="-3084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7502173" y="765430"/>
                <a:ext cx="3738652" cy="5800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1=</m:t>
                    </m:r>
                    <m:d>
                      <m:dPr>
                        <m:ctrlPr>
                          <a:rPr kumimoji="0" lang="mr-IN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mr-IN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𝑐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𝑣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kumimoji="0" lang="mr-I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mr-IN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𝑐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𝑣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den>
                        </m:f>
                      </m:e>
                    </m:d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𝑓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kumimoji="0" lang="mr-IN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mr-IN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𝑓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C00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2173" y="765430"/>
                <a:ext cx="3738652" cy="580031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5896023" y="1745812"/>
            <a:ext cx="2727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follows then that: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951562" y="2756134"/>
            <a:ext cx="1824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 that we find: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76266" y="3612664"/>
            <a:ext cx="3604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Therefor we have derived the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Lorentz transformation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867615" y="4641466"/>
            <a:ext cx="3371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Similarly we find the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Lorentz transformation for time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(see lecture notes)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893403" y="5820187"/>
            <a:ext cx="21850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whereas the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Galilei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translation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071293" y="1536932"/>
                <a:ext cx="3191708" cy="7511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C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C00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C00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mr-I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𝑣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mr-I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1−</m:t>
                          </m:r>
                          <m:f>
                            <m:fPr>
                              <m:type m:val="lin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1293" y="1536932"/>
                <a:ext cx="3191708" cy="751168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8152938" y="2612608"/>
                <a:ext cx="2508572" cy="799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mr-I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mr-IN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1−</m:t>
                              </m:r>
                              <m:f>
                                <m:fPr>
                                  <m:type m:val="lin"/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𝛾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2938" y="2612608"/>
                <a:ext cx="2508572" cy="799706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9371630" y="3913786"/>
                <a:ext cx="185698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𝛾</m:t>
                      </m:r>
                      <m:d>
                        <m:dPr>
                          <m:ctrlPr>
                            <a:rPr kumimoji="0" lang="mr-I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𝑣𝑡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1630" y="3913786"/>
                <a:ext cx="1856983" cy="400110"/>
              </a:xfrm>
              <a:prstGeom prst="rect">
                <a:avLst/>
              </a:prstGeom>
              <a:blipFill rotWithShape="0">
                <a:blip r:embed="rId17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9262849" y="4836443"/>
                <a:ext cx="2057551" cy="6201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C00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𝛾</m:t>
                      </m:r>
                      <m:d>
                        <m:dPr>
                          <m:ctrlPr>
                            <a:rPr kumimoji="0" lang="mr-I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mr-IN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fPr>
                            <m:num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𝑣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2849" y="4836443"/>
                <a:ext cx="2057551" cy="620106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329063" y="5950384"/>
                <a:ext cx="8778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𝑡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9063" y="5950384"/>
                <a:ext cx="877868" cy="400110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304392" y="765281"/>
            <a:ext cx="4985244" cy="59185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812021" y="765281"/>
            <a:ext cx="5699622" cy="59185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32129" y="40658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851285" y="4493878"/>
            <a:ext cx="5660358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98073" y="3531127"/>
            <a:ext cx="271495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</a:p>
        </p:txBody>
      </p:sp>
      <p:pic>
        <p:nvPicPr>
          <p:cNvPr id="11" name="Picture 5" descr="brainful">
            <a:extLst>
              <a:ext uri="{FF2B5EF4-FFF2-40B4-BE49-F238E27FC236}">
                <a16:creationId xmlns:a16="http://schemas.microsoft.com/office/drawing/2014/main" id="{BC32290A-1748-E861-A478-649DB484C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4029087" y="689928"/>
            <a:ext cx="4126958" cy="6037586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25080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Mathematics isn’t too hard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4" name="Picture 2" descr="bush_finds_err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0754" y="1272249"/>
            <a:ext cx="6208057" cy="4617563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69808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classical limit (everyday life experience)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83770" y="1420586"/>
                <a:ext cx="1980094" cy="1448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mr-IN" sz="24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𝑣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400" b="0" i="1" smtClean="0">
                              <a:latin typeface="Cambria Math" charset="0"/>
                            </a:rPr>
                            <m:t>𝑥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mr-I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mr-IN" sz="24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0" y="1420586"/>
                <a:ext cx="1980094" cy="144834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83770" y="2902977"/>
                <a:ext cx="2021323" cy="12187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𝑣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mr-I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mr-IN" sz="24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0" y="2902977"/>
                <a:ext cx="2021323" cy="121879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343396" y="881740"/>
            <a:ext cx="24525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With new variables: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376054" y="1665509"/>
                <a:ext cx="1092094" cy="7256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𝛽</m:t>
                      </m:r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𝑣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𝑐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6054" y="1665509"/>
                <a:ext cx="1092094" cy="72564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376054" y="2663484"/>
                <a:ext cx="1918282" cy="1245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𝛾</m:t>
                      </m:r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mr-IN" sz="24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mr-IN" sz="24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6054" y="2663484"/>
                <a:ext cx="1918282" cy="124553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490362" y="4686300"/>
                <a:ext cx="24574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𝑐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𝛾</m:t>
                      </m:r>
                      <m:d>
                        <m:d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𝑐𝑡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𝛽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0362" y="4686300"/>
                <a:ext cx="2457404" cy="461665"/>
              </a:xfrm>
              <a:prstGeom prst="rect">
                <a:avLst/>
              </a:prstGeom>
              <a:blipFill rotWithShape="0">
                <a:blip r:embed="rId7"/>
                <a:stretch>
                  <a:fillRect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620993" y="5321194"/>
                <a:ext cx="23182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′=</m:t>
                      </m:r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𝛾</m:t>
                      </m:r>
                      <m:d>
                        <m:d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𝛽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𝑐𝑡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993" y="5321194"/>
                <a:ext cx="2318263" cy="461665"/>
              </a:xfrm>
              <a:prstGeom prst="rect">
                <a:avLst/>
              </a:prstGeom>
              <a:blipFill rotWithShape="0">
                <a:blip r:embed="rId8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282947" y="4686300"/>
                <a:ext cx="101188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≈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2947" y="4686300"/>
                <a:ext cx="1011880" cy="46166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299276" y="5300908"/>
                <a:ext cx="175868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≈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𝑣𝑡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9276" y="5300908"/>
                <a:ext cx="1758687" cy="46166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479836" y="864122"/>
            <a:ext cx="28967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Lorentz transformation: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51370" y="996044"/>
            <a:ext cx="40681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Daily life experience: speed</a:t>
            </a:r>
          </a:p>
          <a:p>
            <a:r>
              <a:rPr lang="en-US" sz="2200" b="1" i="1" dirty="0">
                <a:solidFill>
                  <a:schemeClr val="accent1"/>
                </a:solidFill>
              </a:rPr>
              <a:t>much lower </a:t>
            </a:r>
            <a:r>
              <a:rPr lang="en-US" sz="2200" dirty="0">
                <a:solidFill>
                  <a:schemeClr val="accent1"/>
                </a:solidFill>
              </a:rPr>
              <a:t>than </a:t>
            </a:r>
            <a:r>
              <a:rPr lang="en-US" sz="2200" dirty="0" err="1">
                <a:solidFill>
                  <a:schemeClr val="accent1"/>
                </a:solidFill>
              </a:rPr>
              <a:t>lightspeed</a:t>
            </a:r>
            <a:r>
              <a:rPr lang="en-US" sz="2200" dirty="0">
                <a:solidFill>
                  <a:schemeClr val="accent1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594270" y="1959429"/>
                <a:ext cx="21175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𝑣</m:t>
                    </m:r>
                    <m:r>
                      <a:rPr lang="en-US" sz="24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≪</m:t>
                    </m:r>
                    <m:r>
                      <a:rPr lang="en-US" sz="24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𝑐</m:t>
                    </m:r>
                    <m:r>
                      <a:rPr lang="en-US" sz="24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0432FF"/>
                    </a:solidFill>
                  </a:rPr>
                  <a:t> ,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𝛽</m:t>
                    </m:r>
                    <m:r>
                      <a:rPr lang="en-US" sz="24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≪1</m:t>
                    </m:r>
                  </m:oMath>
                </a14:m>
                <a:endParaRPr lang="en-US" sz="24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4270" y="1959429"/>
                <a:ext cx="2117567" cy="461665"/>
              </a:xfrm>
              <a:prstGeom prst="rect">
                <a:avLst/>
              </a:prstGeom>
              <a:blipFill rotWithShape="0">
                <a:blip r:embed="rId11"/>
                <a:stretch>
                  <a:fillRect t="-102632" b="-1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8594270" y="2514835"/>
                <a:ext cx="9906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𝛾</m:t>
                      </m:r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≈1</m:t>
                      </m:r>
                    </m:oMath>
                  </m:oMathPara>
                </a14:m>
                <a:endParaRPr lang="en-US" sz="24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4270" y="2514835"/>
                <a:ext cx="990656" cy="461665"/>
              </a:xfrm>
              <a:prstGeom prst="rect">
                <a:avLst/>
              </a:prstGeom>
              <a:blipFill rotWithShape="0">
                <a:blip r:embed="rId12"/>
                <a:stretch>
                  <a:fillRect b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440871" y="1420586"/>
            <a:ext cx="3314700" cy="27595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304565" y="1420586"/>
            <a:ext cx="3492361" cy="27595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386208" y="4490184"/>
            <a:ext cx="2724845" cy="15513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32574" y="4487812"/>
            <a:ext cx="2299461" cy="14721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Bent-Up Arrow 21"/>
          <p:cNvSpPr/>
          <p:nvPr/>
        </p:nvSpPr>
        <p:spPr>
          <a:xfrm rot="5400000">
            <a:off x="2462683" y="3883261"/>
            <a:ext cx="1110349" cy="2095935"/>
          </a:xfrm>
          <a:prstGeom prst="bentUpArrow">
            <a:avLst>
              <a:gd name="adj1" fmla="val 11235"/>
              <a:gd name="adj2" fmla="val 15909"/>
              <a:gd name="adj3" fmla="val 25000"/>
            </a:avLst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7562241" y="5147965"/>
            <a:ext cx="1032029" cy="275047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369607" y="1695633"/>
            <a:ext cx="13064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Fraction of</a:t>
            </a:r>
          </a:p>
          <a:p>
            <a:r>
              <a:rPr lang="en-US" sz="2000" dirty="0" err="1"/>
              <a:t>lightspeed</a:t>
            </a:r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6430752" y="2878449"/>
            <a:ext cx="13020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Relativistic</a:t>
            </a:r>
          </a:p>
          <a:p>
            <a:r>
              <a:rPr lang="en-US" sz="2000" dirty="0"/>
              <a:t>factor 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9993086" y="2976500"/>
            <a:ext cx="16328" cy="1145272"/>
          </a:xfrm>
          <a:prstGeom prst="straightConnector1">
            <a:avLst/>
          </a:prstGeom>
          <a:ln w="63500">
            <a:solidFill>
              <a:srgbClr val="0432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85347" y="6096001"/>
            <a:ext cx="12559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(Einstein)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653053" y="6063917"/>
            <a:ext cx="10647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(Galilei)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23455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2" grpId="0"/>
      <p:bldP spid="13" grpId="0"/>
      <p:bldP spid="15" grpId="0"/>
      <p:bldP spid="16" grpId="0"/>
      <p:bldP spid="17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3" grpId="0"/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classical limit (everyday life experience)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83770" y="1420586"/>
                <a:ext cx="1980094" cy="1448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mr-IN" sz="24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𝑣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400" b="0" i="1" smtClean="0">
                              <a:latin typeface="Cambria Math" charset="0"/>
                            </a:rPr>
                            <m:t>𝑥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mr-I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mr-IN" sz="24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0" y="1420586"/>
                <a:ext cx="1980094" cy="144834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83770" y="2902977"/>
                <a:ext cx="2021323" cy="12187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𝑣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mr-I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mr-IN" sz="24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70" y="2902977"/>
                <a:ext cx="2021323" cy="121879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343396" y="881740"/>
            <a:ext cx="24525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With new variables: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376054" y="1665509"/>
                <a:ext cx="1092094" cy="7256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𝛽</m:t>
                      </m:r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𝑣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𝑐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6054" y="1665509"/>
                <a:ext cx="1092094" cy="72564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376054" y="2663484"/>
                <a:ext cx="1918282" cy="1245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𝛾</m:t>
                      </m:r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mr-IN" sz="24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mr-IN" sz="24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6054" y="2663484"/>
                <a:ext cx="1918282" cy="124553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490362" y="4686300"/>
                <a:ext cx="24574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𝑐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𝛾</m:t>
                      </m:r>
                      <m:d>
                        <m:d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𝑐𝑡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𝛽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0362" y="4686300"/>
                <a:ext cx="2457404" cy="461665"/>
              </a:xfrm>
              <a:prstGeom prst="rect">
                <a:avLst/>
              </a:prstGeom>
              <a:blipFill rotWithShape="0">
                <a:blip r:embed="rId6"/>
                <a:stretch>
                  <a:fillRect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620993" y="5321194"/>
                <a:ext cx="23182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′=</m:t>
                      </m:r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𝛾</m:t>
                      </m:r>
                      <m:d>
                        <m:d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𝛽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𝑐𝑡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993" y="5321194"/>
                <a:ext cx="2318263" cy="461665"/>
              </a:xfrm>
              <a:prstGeom prst="rect">
                <a:avLst/>
              </a:prstGeom>
              <a:blipFill rotWithShape="0">
                <a:blip r:embed="rId7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282947" y="4686300"/>
                <a:ext cx="101188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≈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2947" y="4686300"/>
                <a:ext cx="1011880" cy="46166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299276" y="5300908"/>
                <a:ext cx="175868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≈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𝑣𝑡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9276" y="5300908"/>
                <a:ext cx="1758687" cy="46166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479836" y="864122"/>
            <a:ext cx="28967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Lorentz transformation: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51370" y="996044"/>
            <a:ext cx="40681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Daily life experience: speed</a:t>
            </a:r>
          </a:p>
          <a:p>
            <a:r>
              <a:rPr lang="en-US" sz="2200" b="1" i="1" dirty="0">
                <a:solidFill>
                  <a:schemeClr val="accent1"/>
                </a:solidFill>
              </a:rPr>
              <a:t>much lower </a:t>
            </a:r>
            <a:r>
              <a:rPr lang="en-US" sz="2200" dirty="0">
                <a:solidFill>
                  <a:schemeClr val="accent1"/>
                </a:solidFill>
              </a:rPr>
              <a:t>than </a:t>
            </a:r>
            <a:r>
              <a:rPr lang="en-US" sz="2200" dirty="0" err="1">
                <a:solidFill>
                  <a:schemeClr val="accent1"/>
                </a:solidFill>
              </a:rPr>
              <a:t>lightspeed</a:t>
            </a:r>
            <a:r>
              <a:rPr lang="en-US" sz="2200" dirty="0">
                <a:solidFill>
                  <a:schemeClr val="accent1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594270" y="1959429"/>
                <a:ext cx="21175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𝑣</m:t>
                    </m:r>
                    <m:r>
                      <a:rPr lang="en-US" sz="24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≪</m:t>
                    </m:r>
                    <m:r>
                      <a:rPr lang="en-US" sz="24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𝑐</m:t>
                    </m:r>
                    <m:r>
                      <a:rPr lang="en-US" sz="24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0432FF"/>
                    </a:solidFill>
                  </a:rPr>
                  <a:t> ,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𝛽</m:t>
                    </m:r>
                    <m:r>
                      <a:rPr lang="en-US" sz="24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≪1</m:t>
                    </m:r>
                  </m:oMath>
                </a14:m>
                <a:endParaRPr lang="en-US" sz="24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4270" y="1959429"/>
                <a:ext cx="2117567" cy="461665"/>
              </a:xfrm>
              <a:prstGeom prst="rect">
                <a:avLst/>
              </a:prstGeom>
              <a:blipFill rotWithShape="0">
                <a:blip r:embed="rId10"/>
                <a:stretch>
                  <a:fillRect t="-102632" b="-1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8594270" y="2514835"/>
                <a:ext cx="9906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𝛾</m:t>
                      </m:r>
                      <m:r>
                        <a:rPr lang="en-US" sz="24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≈1</m:t>
                      </m:r>
                    </m:oMath>
                  </m:oMathPara>
                </a14:m>
                <a:endParaRPr lang="en-US" sz="24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4270" y="2514835"/>
                <a:ext cx="990656" cy="461665"/>
              </a:xfrm>
              <a:prstGeom prst="rect">
                <a:avLst/>
              </a:prstGeom>
              <a:blipFill rotWithShape="0">
                <a:blip r:embed="rId11"/>
                <a:stretch>
                  <a:fillRect b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440871" y="1420586"/>
            <a:ext cx="3314700" cy="27595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304565" y="1420586"/>
            <a:ext cx="3492361" cy="27595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386208" y="4490184"/>
            <a:ext cx="2724845" cy="15513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32574" y="4487812"/>
            <a:ext cx="2299461" cy="14721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Bent-Up Arrow 21"/>
          <p:cNvSpPr/>
          <p:nvPr/>
        </p:nvSpPr>
        <p:spPr>
          <a:xfrm rot="5400000">
            <a:off x="2462683" y="3883261"/>
            <a:ext cx="1110349" cy="2095935"/>
          </a:xfrm>
          <a:prstGeom prst="bentUpArrow">
            <a:avLst>
              <a:gd name="adj1" fmla="val 11235"/>
              <a:gd name="adj2" fmla="val 15909"/>
              <a:gd name="adj3" fmla="val 25000"/>
            </a:avLst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7562241" y="5147965"/>
            <a:ext cx="1032029" cy="275047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369607" y="1695633"/>
            <a:ext cx="13064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Fraction of</a:t>
            </a:r>
          </a:p>
          <a:p>
            <a:r>
              <a:rPr lang="en-US" sz="2000" dirty="0" err="1"/>
              <a:t>lightspeed</a:t>
            </a:r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6430752" y="2878449"/>
            <a:ext cx="13020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Relativistic</a:t>
            </a:r>
          </a:p>
          <a:p>
            <a:r>
              <a:rPr lang="en-US" sz="2000" dirty="0"/>
              <a:t>factor 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9993086" y="2976500"/>
            <a:ext cx="16328" cy="1145272"/>
          </a:xfrm>
          <a:prstGeom prst="straightConnector1">
            <a:avLst/>
          </a:prstGeom>
          <a:ln w="63500">
            <a:solidFill>
              <a:srgbClr val="0432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19128" y="4839243"/>
            <a:ext cx="3649259" cy="110799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In everyday life we </a:t>
            </a:r>
            <a:r>
              <a:rPr lang="en-US" sz="2200" b="1" i="1" dirty="0">
                <a:solidFill>
                  <a:srgbClr val="C00000"/>
                </a:solidFill>
              </a:rPr>
              <a:t>do not see </a:t>
            </a:r>
            <a:r>
              <a:rPr lang="en-US" sz="2200" dirty="0">
                <a:solidFill>
                  <a:srgbClr val="C00000"/>
                </a:solidFill>
              </a:rPr>
              <a:t>the difference between the </a:t>
            </a:r>
            <a:r>
              <a:rPr lang="en-US" sz="2200">
                <a:solidFill>
                  <a:srgbClr val="C00000"/>
                </a:solidFill>
              </a:rPr>
              <a:t>classical and relativity theory! </a:t>
            </a:r>
            <a:endParaRPr lang="en-US" sz="2200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85347" y="6096001"/>
            <a:ext cx="12559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(Einstein)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653053" y="6063917"/>
            <a:ext cx="10647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(Galilei)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26495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3648D-5B17-B768-DDB5-6DFE569B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Paradoxes</a:t>
            </a:r>
          </a:p>
        </p:txBody>
      </p:sp>
      <p:pic>
        <p:nvPicPr>
          <p:cNvPr id="4098" name="Picture 2" descr="Image result for train your brain to be a math genius paradoxes | Funny  memes, Math genius, Fun facts">
            <a:extLst>
              <a:ext uri="{FF2B5EF4-FFF2-40B4-BE49-F238E27FC236}">
                <a16:creationId xmlns:a16="http://schemas.microsoft.com/office/drawing/2014/main" id="{D8EFE9F0-6A50-AD30-31B6-C4DCD5E017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1" t="3753" r="9285" b="25891"/>
          <a:stretch/>
        </p:blipFill>
        <p:spPr bwMode="auto">
          <a:xfrm>
            <a:off x="4224270" y="1184856"/>
            <a:ext cx="3116688" cy="414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E10C2E-520A-075D-5A02-176D640AD2A5}"/>
              </a:ext>
            </a:extLst>
          </p:cNvPr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228821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Paradoxes Case 1: Sherlock &amp; Watson </a:t>
            </a:r>
          </a:p>
        </p:txBody>
      </p:sp>
      <p:pic>
        <p:nvPicPr>
          <p:cNvPr id="4" name="Picture 3" descr="SherlockHolmesWatson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538" y="978182"/>
            <a:ext cx="3998538" cy="488710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40874" y="994512"/>
            <a:ext cx="6055113" cy="492442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A murder scene is being investigated.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sz="2200" dirty="0">
                <a:solidFill>
                  <a:schemeClr val="accent1"/>
                </a:solidFill>
              </a:rPr>
              <a:t>Alice enters a room and from the doorstep shoots Bob, who dies.  (</a:t>
            </a:r>
            <a:r>
              <a:rPr lang="en-US" sz="2200" i="1" dirty="0">
                <a:solidFill>
                  <a:schemeClr val="accent1"/>
                </a:solidFill>
              </a:rPr>
              <a:t>Thought experiment!</a:t>
            </a:r>
            <a:r>
              <a:rPr lang="en-US" sz="2200" dirty="0">
                <a:solidFill>
                  <a:schemeClr val="accent1"/>
                </a:solidFill>
              </a:rPr>
              <a:t>)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sz="2200" dirty="0"/>
              <a:t>Sherlock (S) </a:t>
            </a:r>
            <a:r>
              <a:rPr lang="en-US" sz="2200" dirty="0">
                <a:solidFill>
                  <a:schemeClr val="accent1"/>
                </a:solidFill>
              </a:rPr>
              <a:t>stands at the doorstep (next to Alice) and observes the events.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Alice shoots at </a:t>
            </a:r>
            <a:r>
              <a:rPr lang="en-US" sz="2200" dirty="0" err="1"/>
              <a:t>t</a:t>
            </a:r>
            <a:r>
              <a:rPr lang="en-US" sz="2200" dirty="0"/>
              <a:t> = </a:t>
            </a:r>
            <a:r>
              <a:rPr lang="en-US" sz="2200" dirty="0" err="1"/>
              <a:t>t</a:t>
            </a:r>
            <a:r>
              <a:rPr lang="en-US" sz="2200" baseline="-25000" dirty="0" err="1"/>
              <a:t>A</a:t>
            </a:r>
            <a:r>
              <a:rPr lang="en-US" sz="2200" dirty="0"/>
              <a:t> </a:t>
            </a:r>
            <a:r>
              <a:rPr lang="en-US" sz="2200" dirty="0">
                <a:solidFill>
                  <a:schemeClr val="accent1"/>
                </a:solidFill>
              </a:rPr>
              <a:t>from position </a:t>
            </a:r>
            <a:r>
              <a:rPr lang="en-US" sz="2200" dirty="0" err="1"/>
              <a:t>x</a:t>
            </a:r>
            <a:r>
              <a:rPr lang="en-US" sz="2200" dirty="0"/>
              <a:t> = </a:t>
            </a:r>
            <a:r>
              <a:rPr lang="en-US" sz="2200" dirty="0" err="1"/>
              <a:t>x</a:t>
            </a:r>
            <a:r>
              <a:rPr lang="en-US" sz="2200" baseline="-25000" dirty="0" err="1"/>
              <a:t>A</a:t>
            </a:r>
            <a:endParaRPr lang="en-US" sz="2200" baseline="-25000" dirty="0"/>
          </a:p>
          <a:p>
            <a:r>
              <a:rPr lang="en-US" sz="2200" dirty="0">
                <a:solidFill>
                  <a:schemeClr val="accent1"/>
                </a:solidFill>
              </a:rPr>
              <a:t>Bob dies at </a:t>
            </a:r>
            <a:r>
              <a:rPr lang="en-US" sz="2200" dirty="0" err="1"/>
              <a:t>t</a:t>
            </a:r>
            <a:r>
              <a:rPr lang="en-US" sz="2200" dirty="0"/>
              <a:t> = </a:t>
            </a:r>
            <a:r>
              <a:rPr lang="en-US" sz="2200" dirty="0" err="1"/>
              <a:t>t</a:t>
            </a:r>
            <a:r>
              <a:rPr lang="en-US" sz="2200" baseline="-25000" dirty="0" err="1"/>
              <a:t>B</a:t>
            </a:r>
            <a:r>
              <a:rPr lang="en-US" sz="2200" dirty="0"/>
              <a:t> </a:t>
            </a:r>
            <a:r>
              <a:rPr lang="en-US" sz="2200" dirty="0">
                <a:solidFill>
                  <a:schemeClr val="accent1"/>
                </a:solidFill>
              </a:rPr>
              <a:t>at position </a:t>
            </a:r>
            <a:r>
              <a:rPr lang="en-US" sz="2200" dirty="0" err="1"/>
              <a:t>x</a:t>
            </a:r>
            <a:r>
              <a:rPr lang="en-US" sz="2200" dirty="0"/>
              <a:t> = </a:t>
            </a:r>
            <a:r>
              <a:rPr lang="en-US" sz="2200" dirty="0" err="1"/>
              <a:t>x</a:t>
            </a:r>
            <a:r>
              <a:rPr lang="en-US" sz="2200" baseline="-25000" dirty="0" err="1"/>
              <a:t>B</a:t>
            </a:r>
            <a:endParaRPr lang="en-US" sz="2200" baseline="-25000" dirty="0"/>
          </a:p>
          <a:p>
            <a:endParaRPr lang="en-US" dirty="0"/>
          </a:p>
          <a:p>
            <a:r>
              <a:rPr lang="en-US" sz="2200" dirty="0">
                <a:solidFill>
                  <a:srgbClr val="FF0000"/>
                </a:solidFill>
              </a:rPr>
              <a:t>Watson (S’) </a:t>
            </a:r>
            <a:r>
              <a:rPr lang="en-US" sz="2200" dirty="0">
                <a:solidFill>
                  <a:schemeClr val="accent1"/>
                </a:solidFill>
              </a:rPr>
              <a:t>passes by on a fast train and sees the same scene. He sees: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• Alice shoots at </a:t>
            </a:r>
            <a:r>
              <a:rPr lang="en-US" sz="2200" dirty="0">
                <a:solidFill>
                  <a:srgbClr val="FF0000"/>
                </a:solidFill>
              </a:rPr>
              <a:t>t’ = </a:t>
            </a:r>
            <a:r>
              <a:rPr lang="en-US" sz="2200" dirty="0" err="1">
                <a:solidFill>
                  <a:srgbClr val="FF0000"/>
                </a:solidFill>
              </a:rPr>
              <a:t>t</a:t>
            </a:r>
            <a:r>
              <a:rPr lang="en-US" sz="2200" baseline="-25000" dirty="0" err="1">
                <a:solidFill>
                  <a:srgbClr val="FF0000"/>
                </a:solidFill>
              </a:rPr>
              <a:t>A</a:t>
            </a:r>
            <a:r>
              <a:rPr lang="en-US" sz="2200" dirty="0">
                <a:solidFill>
                  <a:srgbClr val="FF0000"/>
                </a:solidFill>
              </a:rPr>
              <a:t>’ </a:t>
            </a:r>
            <a:r>
              <a:rPr lang="en-US" sz="2200" dirty="0">
                <a:solidFill>
                  <a:schemeClr val="accent1"/>
                </a:solidFill>
              </a:rPr>
              <a:t>from position </a:t>
            </a:r>
            <a:r>
              <a:rPr lang="en-US" sz="2200" dirty="0">
                <a:solidFill>
                  <a:srgbClr val="FF0000"/>
                </a:solidFill>
              </a:rPr>
              <a:t>x’ = </a:t>
            </a:r>
            <a:r>
              <a:rPr lang="en-US" sz="2200" dirty="0" err="1">
                <a:solidFill>
                  <a:srgbClr val="FF0000"/>
                </a:solidFill>
              </a:rPr>
              <a:t>x</a:t>
            </a:r>
            <a:r>
              <a:rPr lang="en-US" sz="2200" baseline="-25000" dirty="0" err="1">
                <a:solidFill>
                  <a:srgbClr val="FF0000"/>
                </a:solidFill>
              </a:rPr>
              <a:t>A</a:t>
            </a:r>
            <a:r>
              <a:rPr lang="en-US" sz="2200" dirty="0">
                <a:solidFill>
                  <a:srgbClr val="FF0000"/>
                </a:solidFill>
              </a:rPr>
              <a:t>’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• Bob dies at </a:t>
            </a:r>
            <a:r>
              <a:rPr lang="en-US" sz="2200" dirty="0">
                <a:solidFill>
                  <a:srgbClr val="FF0000"/>
                </a:solidFill>
              </a:rPr>
              <a:t>t’ = </a:t>
            </a:r>
            <a:r>
              <a:rPr lang="en-US" sz="2200" dirty="0" err="1">
                <a:solidFill>
                  <a:srgbClr val="FF0000"/>
                </a:solidFill>
              </a:rPr>
              <a:t>t</a:t>
            </a:r>
            <a:r>
              <a:rPr lang="en-US" sz="2200" baseline="-25000" dirty="0" err="1">
                <a:solidFill>
                  <a:srgbClr val="FF0000"/>
                </a:solidFill>
              </a:rPr>
              <a:t>B</a:t>
            </a:r>
            <a:r>
              <a:rPr lang="en-US" sz="2200" dirty="0">
                <a:solidFill>
                  <a:srgbClr val="FF0000"/>
                </a:solidFill>
              </a:rPr>
              <a:t>’ </a:t>
            </a:r>
            <a:r>
              <a:rPr lang="en-US" sz="2200" dirty="0">
                <a:solidFill>
                  <a:schemeClr val="accent1"/>
                </a:solidFill>
              </a:rPr>
              <a:t>at position </a:t>
            </a:r>
            <a:r>
              <a:rPr lang="en-US" sz="2200" dirty="0">
                <a:solidFill>
                  <a:srgbClr val="FF0000"/>
                </a:solidFill>
              </a:rPr>
              <a:t>x’ = </a:t>
            </a:r>
            <a:r>
              <a:rPr lang="en-US" sz="2200" dirty="0" err="1">
                <a:solidFill>
                  <a:srgbClr val="FF0000"/>
                </a:solidFill>
              </a:rPr>
              <a:t>x</a:t>
            </a:r>
            <a:r>
              <a:rPr lang="en-US" sz="2200" baseline="-25000" dirty="0" err="1">
                <a:solidFill>
                  <a:srgbClr val="FF0000"/>
                </a:solidFill>
              </a:rPr>
              <a:t>B</a:t>
            </a:r>
            <a:r>
              <a:rPr lang="en-US" sz="2200" dirty="0">
                <a:solidFill>
                  <a:srgbClr val="FF0000"/>
                </a:solidFill>
              </a:rPr>
              <a:t>’</a:t>
            </a:r>
          </a:p>
          <a:p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849353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Paradoxes Case 1: Sherlock &amp; Watson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0874" y="994512"/>
            <a:ext cx="6055113" cy="492442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A murder scene is being investigated.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sz="2200" dirty="0">
                <a:solidFill>
                  <a:schemeClr val="accent1"/>
                </a:solidFill>
              </a:rPr>
              <a:t>Alice enters a room and from the doorstep shoots Bob, who dies.  (</a:t>
            </a:r>
            <a:r>
              <a:rPr lang="en-US" sz="2200" i="1" dirty="0">
                <a:solidFill>
                  <a:schemeClr val="accent1"/>
                </a:solidFill>
              </a:rPr>
              <a:t>Thought experiment!</a:t>
            </a:r>
            <a:r>
              <a:rPr lang="en-US" sz="2200" dirty="0">
                <a:solidFill>
                  <a:schemeClr val="accent1"/>
                </a:solidFill>
              </a:rPr>
              <a:t>)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sz="2200" dirty="0"/>
              <a:t>Sherlock (S) </a:t>
            </a:r>
            <a:r>
              <a:rPr lang="en-US" sz="2200" dirty="0">
                <a:solidFill>
                  <a:schemeClr val="accent1"/>
                </a:solidFill>
              </a:rPr>
              <a:t>stands at the doorstep (next to Alice) and observes the events.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Alice shoots at </a:t>
            </a:r>
            <a:r>
              <a:rPr lang="en-US" sz="2200" dirty="0" err="1"/>
              <a:t>t</a:t>
            </a:r>
            <a:r>
              <a:rPr lang="en-US" sz="2200" dirty="0"/>
              <a:t> = </a:t>
            </a:r>
            <a:r>
              <a:rPr lang="en-US" sz="2200" dirty="0" err="1"/>
              <a:t>t</a:t>
            </a:r>
            <a:r>
              <a:rPr lang="en-US" sz="2200" baseline="-25000" dirty="0" err="1"/>
              <a:t>A</a:t>
            </a:r>
            <a:r>
              <a:rPr lang="en-US" sz="2200" dirty="0"/>
              <a:t> </a:t>
            </a:r>
            <a:r>
              <a:rPr lang="en-US" sz="2200" dirty="0">
                <a:solidFill>
                  <a:schemeClr val="accent1"/>
                </a:solidFill>
              </a:rPr>
              <a:t>from position </a:t>
            </a:r>
            <a:r>
              <a:rPr lang="en-US" sz="2200" dirty="0" err="1"/>
              <a:t>x</a:t>
            </a:r>
            <a:r>
              <a:rPr lang="en-US" sz="2200" dirty="0"/>
              <a:t> = </a:t>
            </a:r>
            <a:r>
              <a:rPr lang="en-US" sz="2200" dirty="0" err="1"/>
              <a:t>x</a:t>
            </a:r>
            <a:r>
              <a:rPr lang="en-US" sz="2200" baseline="-25000" dirty="0" err="1"/>
              <a:t>A</a:t>
            </a:r>
            <a:endParaRPr lang="en-US" sz="2200" baseline="-25000" dirty="0"/>
          </a:p>
          <a:p>
            <a:r>
              <a:rPr lang="en-US" sz="2200" dirty="0">
                <a:solidFill>
                  <a:schemeClr val="accent1"/>
                </a:solidFill>
              </a:rPr>
              <a:t>Bob dies at </a:t>
            </a:r>
            <a:r>
              <a:rPr lang="en-US" sz="2200" dirty="0" err="1"/>
              <a:t>t</a:t>
            </a:r>
            <a:r>
              <a:rPr lang="en-US" sz="2200" dirty="0"/>
              <a:t> = </a:t>
            </a:r>
            <a:r>
              <a:rPr lang="en-US" sz="2200" dirty="0" err="1"/>
              <a:t>t</a:t>
            </a:r>
            <a:r>
              <a:rPr lang="en-US" sz="2200" baseline="-25000" dirty="0" err="1"/>
              <a:t>B</a:t>
            </a:r>
            <a:r>
              <a:rPr lang="en-US" sz="2200" dirty="0"/>
              <a:t> </a:t>
            </a:r>
            <a:r>
              <a:rPr lang="en-US" sz="2200" dirty="0">
                <a:solidFill>
                  <a:schemeClr val="accent1"/>
                </a:solidFill>
              </a:rPr>
              <a:t>at position </a:t>
            </a:r>
            <a:r>
              <a:rPr lang="en-US" sz="2200" dirty="0" err="1"/>
              <a:t>x</a:t>
            </a:r>
            <a:r>
              <a:rPr lang="en-US" sz="2200" dirty="0"/>
              <a:t> = </a:t>
            </a:r>
            <a:r>
              <a:rPr lang="en-US" sz="2200" dirty="0" err="1"/>
              <a:t>x</a:t>
            </a:r>
            <a:r>
              <a:rPr lang="en-US" sz="2200" baseline="-25000" dirty="0" err="1"/>
              <a:t>B</a:t>
            </a:r>
            <a:endParaRPr lang="en-US" sz="2200" baseline="-25000" dirty="0"/>
          </a:p>
          <a:p>
            <a:endParaRPr lang="en-US" dirty="0"/>
          </a:p>
          <a:p>
            <a:r>
              <a:rPr lang="en-US" sz="2200" dirty="0">
                <a:solidFill>
                  <a:srgbClr val="FF0000"/>
                </a:solidFill>
              </a:rPr>
              <a:t>Watson (S’) </a:t>
            </a:r>
            <a:r>
              <a:rPr lang="en-US" sz="2200" dirty="0">
                <a:solidFill>
                  <a:schemeClr val="accent1"/>
                </a:solidFill>
              </a:rPr>
              <a:t>passes by on a fast train and sees the same scene. He sees: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• Alice shoots at </a:t>
            </a:r>
            <a:r>
              <a:rPr lang="en-US" sz="2200" dirty="0">
                <a:solidFill>
                  <a:srgbClr val="FF0000"/>
                </a:solidFill>
              </a:rPr>
              <a:t>t’ = </a:t>
            </a:r>
            <a:r>
              <a:rPr lang="en-US" sz="2200" dirty="0" err="1">
                <a:solidFill>
                  <a:srgbClr val="FF0000"/>
                </a:solidFill>
              </a:rPr>
              <a:t>t</a:t>
            </a:r>
            <a:r>
              <a:rPr lang="en-US" sz="2200" baseline="-25000" dirty="0" err="1">
                <a:solidFill>
                  <a:srgbClr val="FF0000"/>
                </a:solidFill>
              </a:rPr>
              <a:t>A</a:t>
            </a:r>
            <a:r>
              <a:rPr lang="en-US" sz="2200" dirty="0">
                <a:solidFill>
                  <a:srgbClr val="FF0000"/>
                </a:solidFill>
              </a:rPr>
              <a:t>’ </a:t>
            </a:r>
            <a:r>
              <a:rPr lang="en-US" sz="2200" dirty="0">
                <a:solidFill>
                  <a:schemeClr val="accent1"/>
                </a:solidFill>
              </a:rPr>
              <a:t>from position </a:t>
            </a:r>
            <a:r>
              <a:rPr lang="en-US" sz="2200" dirty="0">
                <a:solidFill>
                  <a:srgbClr val="FF0000"/>
                </a:solidFill>
              </a:rPr>
              <a:t>x’ = </a:t>
            </a:r>
            <a:r>
              <a:rPr lang="en-US" sz="2200" dirty="0" err="1">
                <a:solidFill>
                  <a:srgbClr val="FF0000"/>
                </a:solidFill>
              </a:rPr>
              <a:t>x</a:t>
            </a:r>
            <a:r>
              <a:rPr lang="en-US" sz="2200" baseline="-25000" dirty="0" err="1">
                <a:solidFill>
                  <a:srgbClr val="FF0000"/>
                </a:solidFill>
              </a:rPr>
              <a:t>A</a:t>
            </a:r>
            <a:r>
              <a:rPr lang="en-US" sz="2200" dirty="0">
                <a:solidFill>
                  <a:srgbClr val="FF0000"/>
                </a:solidFill>
              </a:rPr>
              <a:t>’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• Bob dies at </a:t>
            </a:r>
            <a:r>
              <a:rPr lang="en-US" sz="2200" dirty="0">
                <a:solidFill>
                  <a:srgbClr val="FF0000"/>
                </a:solidFill>
              </a:rPr>
              <a:t>t’ = </a:t>
            </a:r>
            <a:r>
              <a:rPr lang="en-US" sz="2200" dirty="0" err="1">
                <a:solidFill>
                  <a:srgbClr val="FF0000"/>
                </a:solidFill>
              </a:rPr>
              <a:t>t</a:t>
            </a:r>
            <a:r>
              <a:rPr lang="en-US" sz="2200" baseline="-25000" dirty="0" err="1">
                <a:solidFill>
                  <a:srgbClr val="FF0000"/>
                </a:solidFill>
              </a:rPr>
              <a:t>B</a:t>
            </a:r>
            <a:r>
              <a:rPr lang="en-US" sz="2200" dirty="0">
                <a:solidFill>
                  <a:srgbClr val="FF0000"/>
                </a:solidFill>
              </a:rPr>
              <a:t>’ </a:t>
            </a:r>
            <a:r>
              <a:rPr lang="en-US" sz="2200" dirty="0">
                <a:solidFill>
                  <a:schemeClr val="accent1"/>
                </a:solidFill>
              </a:rPr>
              <a:t>at position </a:t>
            </a:r>
            <a:r>
              <a:rPr lang="en-US" sz="2200" dirty="0">
                <a:solidFill>
                  <a:srgbClr val="FF0000"/>
                </a:solidFill>
              </a:rPr>
              <a:t>x’ = </a:t>
            </a:r>
            <a:r>
              <a:rPr lang="en-US" sz="2200" dirty="0" err="1">
                <a:solidFill>
                  <a:srgbClr val="FF0000"/>
                </a:solidFill>
              </a:rPr>
              <a:t>x</a:t>
            </a:r>
            <a:r>
              <a:rPr lang="en-US" sz="2200" baseline="-25000" dirty="0" err="1">
                <a:solidFill>
                  <a:srgbClr val="FF0000"/>
                </a:solidFill>
              </a:rPr>
              <a:t>B</a:t>
            </a:r>
            <a:r>
              <a:rPr lang="en-US" sz="2200" dirty="0">
                <a:solidFill>
                  <a:srgbClr val="FF0000"/>
                </a:solidFill>
              </a:rPr>
              <a:t>’</a:t>
            </a:r>
          </a:p>
          <a:p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3FD6FD-B55B-D934-5DD7-8C8035AF347E}"/>
              </a:ext>
            </a:extLst>
          </p:cNvPr>
          <p:cNvSpPr txBox="1"/>
          <p:nvPr/>
        </p:nvSpPr>
        <p:spPr>
          <a:xfrm>
            <a:off x="6632595" y="1559702"/>
            <a:ext cx="6248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Sherlock: </a:t>
            </a:r>
            <a:r>
              <a:rPr lang="en-US" sz="2200" dirty="0">
                <a:solidFill>
                  <a:schemeClr val="accent1"/>
                </a:solidFill>
              </a:rPr>
              <a:t>Alice shoots at Bob from </a:t>
            </a:r>
            <a:r>
              <a:rPr lang="en-US" sz="2200" i="1" dirty="0" err="1"/>
              <a:t>x</a:t>
            </a:r>
            <a:r>
              <a:rPr lang="en-US" sz="2200" i="1" baseline="-25000" dirty="0" err="1"/>
              <a:t>A</a:t>
            </a:r>
            <a:r>
              <a:rPr lang="en-US" sz="2200" dirty="0"/>
              <a:t> </a:t>
            </a:r>
            <a:r>
              <a:rPr lang="en-US" sz="2200" dirty="0">
                <a:solidFill>
                  <a:schemeClr val="accent1"/>
                </a:solidFill>
              </a:rPr>
              <a:t>at time </a:t>
            </a:r>
            <a:r>
              <a:rPr lang="en-US" sz="2200" i="1" dirty="0" err="1"/>
              <a:t>t</a:t>
            </a:r>
            <a:r>
              <a:rPr lang="en-US" sz="2200" i="1" baseline="-25000" dirty="0" err="1"/>
              <a:t>A</a:t>
            </a:r>
            <a:endParaRPr lang="en-US" sz="2200" i="1" baseline="-25000" dirty="0"/>
          </a:p>
          <a:p>
            <a:r>
              <a:rPr lang="en-US" sz="2200" dirty="0">
                <a:solidFill>
                  <a:schemeClr val="accent1"/>
                </a:solidFill>
              </a:rPr>
              <a:t>Bob dies on position </a:t>
            </a:r>
            <a:r>
              <a:rPr lang="en-US" sz="2200" i="1" dirty="0" err="1"/>
              <a:t>x</a:t>
            </a:r>
            <a:r>
              <a:rPr lang="en-US" sz="2200" i="1" baseline="-25000" dirty="0" err="1"/>
              <a:t>B</a:t>
            </a:r>
            <a:r>
              <a:rPr lang="en-US" sz="2200" dirty="0"/>
              <a:t> </a:t>
            </a:r>
            <a:r>
              <a:rPr lang="en-US" sz="2200" dirty="0">
                <a:solidFill>
                  <a:schemeClr val="accent1"/>
                </a:solidFill>
              </a:rPr>
              <a:t>and time </a:t>
            </a:r>
            <a:r>
              <a:rPr lang="en-US" sz="2200" i="1" dirty="0" err="1"/>
              <a:t>t</a:t>
            </a:r>
            <a:r>
              <a:rPr lang="en-US" sz="2200" i="1" baseline="-25000" dirty="0" err="1"/>
              <a:t>B</a:t>
            </a:r>
            <a:endParaRPr lang="en-US" sz="2200" i="1" baseline="-25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AC53E48-636D-C2AC-BA4C-380E44CC37BB}"/>
              </a:ext>
            </a:extLst>
          </p:cNvPr>
          <p:cNvGrpSpPr/>
          <p:nvPr/>
        </p:nvGrpSpPr>
        <p:grpSpPr>
          <a:xfrm>
            <a:off x="7487646" y="2159612"/>
            <a:ext cx="3464856" cy="2538775"/>
            <a:chOff x="1847403" y="1072232"/>
            <a:chExt cx="3464856" cy="253877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155A4F7-0A26-17AF-4BD5-87FB8CC42265}"/>
                </a:ext>
              </a:extLst>
            </p:cNvPr>
            <p:cNvGrpSpPr/>
            <p:nvPr/>
          </p:nvGrpSpPr>
          <p:grpSpPr>
            <a:xfrm>
              <a:off x="2018390" y="1072232"/>
              <a:ext cx="3293869" cy="2538775"/>
              <a:chOff x="494389" y="1072231"/>
              <a:chExt cx="3293869" cy="2538775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ECBF06EA-1A0F-8C75-C89C-E3B2C915D19C}"/>
                  </a:ext>
                </a:extLst>
              </p:cNvPr>
              <p:cNvCxnSpPr/>
              <p:nvPr/>
            </p:nvCxnSpPr>
            <p:spPr>
              <a:xfrm rot="16200000" flipV="1">
                <a:off x="-61055" y="2386453"/>
                <a:ext cx="1747259" cy="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9EF69D9B-77CA-C8B0-76E4-3115FAC38BFA}"/>
                  </a:ext>
                </a:extLst>
              </p:cNvPr>
              <p:cNvCxnSpPr>
                <a:endCxn id="18" idx="2"/>
              </p:cNvCxnSpPr>
              <p:nvPr/>
            </p:nvCxnSpPr>
            <p:spPr>
              <a:xfrm flipV="1">
                <a:off x="812575" y="3240490"/>
                <a:ext cx="2805592" cy="1959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A166EB6-0704-F2BD-FF1B-527BAD261B77}"/>
                  </a:ext>
                </a:extLst>
              </p:cNvPr>
              <p:cNvCxnSpPr/>
              <p:nvPr/>
            </p:nvCxnSpPr>
            <p:spPr>
              <a:xfrm rot="16200000" flipH="1">
                <a:off x="2748287" y="2859141"/>
                <a:ext cx="760863" cy="15457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4634DA95-1C8B-5834-A349-2732CCD2C7D9}"/>
                  </a:ext>
                </a:extLst>
              </p:cNvPr>
              <p:cNvCxnSpPr/>
              <p:nvPr/>
            </p:nvCxnSpPr>
            <p:spPr>
              <a:xfrm rot="5400000">
                <a:off x="945143" y="3002606"/>
                <a:ext cx="486619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3FE7690F-2FAD-E12E-90AD-4510CC18AFB1}"/>
                  </a:ext>
                </a:extLst>
              </p:cNvPr>
              <p:cNvCxnSpPr>
                <a:stCxn id="19" idx="6"/>
              </p:cNvCxnSpPr>
              <p:nvPr/>
            </p:nvCxnSpPr>
            <p:spPr>
              <a:xfrm flipH="1">
                <a:off x="822689" y="2446161"/>
                <a:ext cx="2357967" cy="426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A09BB84-6769-C17F-2712-A5B893511F4A}"/>
                  </a:ext>
                </a:extLst>
              </p:cNvPr>
              <p:cNvCxnSpPr/>
              <p:nvPr/>
            </p:nvCxnSpPr>
            <p:spPr>
              <a:xfrm rot="10800000">
                <a:off x="812576" y="2772672"/>
                <a:ext cx="376671" cy="1589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FBA86B9B-4DBC-52D2-5AC9-101E7C11BB14}"/>
                  </a:ext>
                </a:extLst>
              </p:cNvPr>
              <p:cNvSpPr/>
              <p:nvPr/>
            </p:nvSpPr>
            <p:spPr>
              <a:xfrm>
                <a:off x="1129580" y="2717270"/>
                <a:ext cx="119334" cy="11080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E4F042C-8C03-85DC-0EF0-DCB4F6C0AC9E}"/>
                  </a:ext>
                </a:extLst>
              </p:cNvPr>
              <p:cNvSpPr txBox="1"/>
              <p:nvPr/>
            </p:nvSpPr>
            <p:spPr>
              <a:xfrm>
                <a:off x="3448076" y="2717270"/>
                <a:ext cx="34018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i="1" dirty="0" err="1"/>
                  <a:t>x</a:t>
                </a:r>
                <a:endParaRPr lang="en-US" sz="2800" i="1" dirty="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FA527090-02CE-AD54-D9B7-53CAB0D8DB84}"/>
                  </a:ext>
                </a:extLst>
              </p:cNvPr>
              <p:cNvSpPr/>
              <p:nvPr/>
            </p:nvSpPr>
            <p:spPr>
              <a:xfrm>
                <a:off x="3061322" y="2390760"/>
                <a:ext cx="119334" cy="110802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95A7DA-6F6E-738C-5378-3A9C0CDB4A8A}"/>
                  </a:ext>
                </a:extLst>
              </p:cNvPr>
              <p:cNvSpPr txBox="1"/>
              <p:nvPr/>
            </p:nvSpPr>
            <p:spPr>
              <a:xfrm>
                <a:off x="1220213" y="2486437"/>
                <a:ext cx="105209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/>
                  <a:t>(</a:t>
                </a:r>
                <a:r>
                  <a:rPr lang="en-US" sz="2400" i="1" dirty="0" err="1"/>
                  <a:t>x</a:t>
                </a:r>
                <a:r>
                  <a:rPr lang="en-US" sz="2400" i="1" baseline="-25000" dirty="0" err="1"/>
                  <a:t>A</a:t>
                </a:r>
                <a:r>
                  <a:rPr lang="en-US" sz="2400" i="1" dirty="0" err="1"/>
                  <a:t>,ct</a:t>
                </a:r>
                <a:r>
                  <a:rPr lang="en-US" sz="2400" i="1" baseline="-25000" dirty="0" err="1"/>
                  <a:t>A</a:t>
                </a:r>
                <a:r>
                  <a:rPr lang="en-US" sz="2400" i="1" dirty="0"/>
                  <a:t>)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EBDEC6A-BE81-4DD4-B8DB-EF39B7D24C06}"/>
                  </a:ext>
                </a:extLst>
              </p:cNvPr>
              <p:cNvSpPr txBox="1"/>
              <p:nvPr/>
            </p:nvSpPr>
            <p:spPr>
              <a:xfrm>
                <a:off x="763437" y="1072231"/>
                <a:ext cx="45677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i="1" dirty="0"/>
                  <a:t>ct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71011BA-5F4F-62CF-E0D5-8E374255FA7A}"/>
                  </a:ext>
                </a:extLst>
              </p:cNvPr>
              <p:cNvSpPr txBox="1"/>
              <p:nvPr/>
            </p:nvSpPr>
            <p:spPr>
              <a:xfrm>
                <a:off x="2669338" y="1877957"/>
                <a:ext cx="10378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/>
                  <a:t>(</a:t>
                </a:r>
                <a:r>
                  <a:rPr lang="en-US" sz="2400" i="1" dirty="0" err="1"/>
                  <a:t>x</a:t>
                </a:r>
                <a:r>
                  <a:rPr lang="en-US" sz="2400" i="1" baseline="-25000" dirty="0" err="1"/>
                  <a:t>B</a:t>
                </a:r>
                <a:r>
                  <a:rPr lang="en-US" sz="2400" i="1" dirty="0" err="1"/>
                  <a:t>,ct</a:t>
                </a:r>
                <a:r>
                  <a:rPr lang="en-US" sz="2400" i="1" baseline="-25000" dirty="0" err="1"/>
                  <a:t>B</a:t>
                </a:r>
                <a:r>
                  <a:rPr lang="en-US" sz="2400" i="1" dirty="0"/>
                  <a:t>)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E23729A-702D-2418-1CDC-591F5837147C}"/>
                  </a:ext>
                </a:extLst>
              </p:cNvPr>
              <p:cNvSpPr txBox="1"/>
              <p:nvPr/>
            </p:nvSpPr>
            <p:spPr>
              <a:xfrm>
                <a:off x="1038417" y="3241674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0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6B06EC1-CB75-E441-A207-B4F7C4ECC623}"/>
                  </a:ext>
                </a:extLst>
              </p:cNvPr>
              <p:cNvSpPr txBox="1"/>
              <p:nvPr/>
            </p:nvSpPr>
            <p:spPr>
              <a:xfrm>
                <a:off x="494389" y="2566901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0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5943AD-9C8A-D8CF-E80A-A15089AC0F8B}"/>
                </a:ext>
              </a:extLst>
            </p:cNvPr>
            <p:cNvSpPr txBox="1"/>
            <p:nvPr/>
          </p:nvSpPr>
          <p:spPr>
            <a:xfrm>
              <a:off x="4479188" y="3149342"/>
              <a:ext cx="4295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/>
                <a:t>x</a:t>
              </a:r>
              <a:r>
                <a:rPr lang="en-US" sz="2400" i="1" baseline="-25000" dirty="0" err="1"/>
                <a:t>B</a:t>
              </a:r>
              <a:endParaRPr lang="en-US" sz="2400" i="1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5D86688-8755-18F3-75E9-CACD3BC4E477}"/>
                </a:ext>
              </a:extLst>
            </p:cNvPr>
            <p:cNvSpPr txBox="1"/>
            <p:nvPr/>
          </p:nvSpPr>
          <p:spPr>
            <a:xfrm>
              <a:off x="1847403" y="2108790"/>
              <a:ext cx="5295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/>
                <a:t>ct</a:t>
              </a:r>
              <a:r>
                <a:rPr lang="en-US" sz="2400" i="1" baseline="-25000" dirty="0" err="1"/>
                <a:t>B</a:t>
              </a:r>
              <a:endParaRPr lang="en-US" sz="24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137863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Causality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674518" y="767005"/>
            <a:ext cx="40562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What does </a:t>
            </a:r>
            <a:r>
              <a:rPr lang="en-US" sz="2200" dirty="0">
                <a:solidFill>
                  <a:srgbClr val="FF0000"/>
                </a:solidFill>
              </a:rPr>
              <a:t>Watson</a:t>
            </a:r>
            <a:r>
              <a:rPr lang="en-US" sz="2200" dirty="0"/>
              <a:t> see at</a:t>
            </a:r>
            <a:r>
              <a:rPr lang="en-US" sz="2200" b="1" dirty="0"/>
              <a:t> </a:t>
            </a:r>
            <a:r>
              <a:rPr lang="en-US" sz="2200" b="1" i="1" dirty="0"/>
              <a:t>v=0.6c</a:t>
            </a:r>
            <a:r>
              <a:rPr lang="en-US" sz="2200" dirty="0"/>
              <a:t>?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57553" y="733586"/>
            <a:ext cx="6248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Sherlock: Alice shoots at Bob from </a:t>
            </a:r>
            <a:r>
              <a:rPr lang="en-US" sz="2200" i="1" dirty="0" err="1"/>
              <a:t>x</a:t>
            </a:r>
            <a:r>
              <a:rPr lang="en-US" sz="2200" i="1" baseline="-25000" dirty="0" err="1"/>
              <a:t>A</a:t>
            </a:r>
            <a:r>
              <a:rPr lang="en-US" sz="2200" dirty="0"/>
              <a:t> at time </a:t>
            </a:r>
            <a:r>
              <a:rPr lang="en-US" sz="2200" i="1" dirty="0" err="1"/>
              <a:t>t</a:t>
            </a:r>
            <a:r>
              <a:rPr lang="en-US" sz="2200" i="1" baseline="-25000" dirty="0" err="1"/>
              <a:t>A</a:t>
            </a:r>
            <a:endParaRPr lang="en-US" sz="2200" i="1" baseline="-25000" dirty="0"/>
          </a:p>
          <a:p>
            <a:r>
              <a:rPr lang="en-US" sz="2200" dirty="0"/>
              <a:t>Bob dies on position </a:t>
            </a:r>
            <a:r>
              <a:rPr lang="en-US" sz="2200" i="1" dirty="0" err="1"/>
              <a:t>x</a:t>
            </a:r>
            <a:r>
              <a:rPr lang="en-US" sz="2200" i="1" baseline="-25000" dirty="0" err="1"/>
              <a:t>B</a:t>
            </a:r>
            <a:r>
              <a:rPr lang="en-US" sz="2200" dirty="0"/>
              <a:t> and time </a:t>
            </a:r>
            <a:r>
              <a:rPr lang="en-US" sz="2200" i="1" dirty="0" err="1"/>
              <a:t>t</a:t>
            </a:r>
            <a:r>
              <a:rPr lang="en-US" sz="2200" i="1" baseline="-25000" dirty="0" err="1"/>
              <a:t>B</a:t>
            </a:r>
            <a:endParaRPr lang="en-US" sz="2200" i="1" baseline="-25000" dirty="0"/>
          </a:p>
        </p:txBody>
      </p:sp>
      <p:sp>
        <p:nvSpPr>
          <p:cNvPr id="72" name="TextBox 71"/>
          <p:cNvSpPr txBox="1"/>
          <p:nvPr/>
        </p:nvSpPr>
        <p:spPr>
          <a:xfrm>
            <a:off x="6659928" y="3007691"/>
            <a:ext cx="47210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To make the calculation easy let’s take</a:t>
            </a:r>
          </a:p>
          <a:p>
            <a:r>
              <a:rPr lang="en-US" sz="2200" dirty="0"/>
              <a:t>        </a:t>
            </a:r>
            <a:r>
              <a:rPr lang="en-US" sz="2200" i="1" dirty="0" err="1"/>
              <a:t>x</a:t>
            </a:r>
            <a:r>
              <a:rPr lang="en-US" sz="2200" i="1" baseline="-25000" dirty="0" err="1"/>
              <a:t>A</a:t>
            </a:r>
            <a:r>
              <a:rPr lang="en-US" sz="2200" i="1" dirty="0"/>
              <a:t> = 0 </a:t>
            </a:r>
            <a:r>
              <a:rPr lang="en-US" sz="2200" dirty="0"/>
              <a:t>and </a:t>
            </a:r>
            <a:r>
              <a:rPr lang="en-US" sz="2200" i="1" dirty="0" err="1"/>
              <a:t>t</a:t>
            </a:r>
            <a:r>
              <a:rPr lang="en-US" sz="2200" i="1" baseline="-25000" dirty="0" err="1"/>
              <a:t>A</a:t>
            </a:r>
            <a:r>
              <a:rPr lang="en-US" sz="2200" i="1" dirty="0"/>
              <a:t> = 0 </a:t>
            </a:r>
            <a:r>
              <a:rPr lang="en-US" sz="2200" dirty="0"/>
              <a:t>:</a:t>
            </a:r>
          </a:p>
        </p:txBody>
      </p:sp>
      <p:sp>
        <p:nvSpPr>
          <p:cNvPr id="74" name="Rectangle 73"/>
          <p:cNvSpPr/>
          <p:nvPr/>
        </p:nvSpPr>
        <p:spPr>
          <a:xfrm>
            <a:off x="6806889" y="1925539"/>
            <a:ext cx="3056584" cy="877657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Picture 77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018" y="2058418"/>
            <a:ext cx="2489200" cy="673100"/>
          </a:xfrm>
          <a:prstGeom prst="rect">
            <a:avLst/>
          </a:prstGeom>
        </p:spPr>
      </p:pic>
      <p:pic>
        <p:nvPicPr>
          <p:cNvPr id="79" name="Picture 78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586" y="3880943"/>
            <a:ext cx="3530600" cy="1447800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6506340" y="5638272"/>
            <a:ext cx="4449936" cy="76944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If distance </a:t>
            </a:r>
            <a:r>
              <a:rPr lang="en-US" sz="2200" b="1" i="1" dirty="0" err="1">
                <a:ea typeface="Times New Roman" charset="0"/>
                <a:cs typeface="Times New Roman" charset="0"/>
              </a:rPr>
              <a:t>x</a:t>
            </a:r>
            <a:r>
              <a:rPr lang="en-US" sz="2200" b="1" i="1" baseline="-25000" dirty="0" err="1">
                <a:ea typeface="Times New Roman" charset="0"/>
                <a:cs typeface="Times New Roman" charset="0"/>
              </a:rPr>
              <a:t>B</a:t>
            </a:r>
            <a:r>
              <a:rPr lang="en-US" sz="2200" b="1" i="1" dirty="0">
                <a:ea typeface="Times New Roman" charset="0"/>
                <a:cs typeface="Times New Roman" charset="0"/>
              </a:rPr>
              <a:t> &gt; </a:t>
            </a:r>
            <a:r>
              <a:rPr lang="en-US" sz="2200" b="1" i="1" dirty="0" err="1">
                <a:ea typeface="Times New Roman" charset="0"/>
                <a:cs typeface="Times New Roman" charset="0"/>
              </a:rPr>
              <a:t>ct</a:t>
            </a:r>
            <a:r>
              <a:rPr lang="en-US" sz="2200" b="1" i="1" baseline="-25000" dirty="0" err="1">
                <a:ea typeface="Times New Roman" charset="0"/>
                <a:cs typeface="Times New Roman" charset="0"/>
              </a:rPr>
              <a:t>B</a:t>
            </a:r>
            <a:r>
              <a:rPr lang="en-US" sz="2200" dirty="0">
                <a:ea typeface="Times New Roman" charset="0"/>
                <a:cs typeface="Times New Roman" charset="0"/>
              </a:rPr>
              <a:t>/0.6</a:t>
            </a:r>
            <a:r>
              <a:rPr lang="en-US" sz="2200" i="1" dirty="0">
                <a:ea typeface="Times New Roman" charset="0"/>
                <a:cs typeface="Times New Roman" charset="0"/>
              </a:rPr>
              <a:t> </a:t>
            </a:r>
            <a:r>
              <a:rPr lang="en-US" sz="2200" dirty="0">
                <a:solidFill>
                  <a:srgbClr val="0000FF"/>
                </a:solidFill>
              </a:rPr>
              <a:t>then </a:t>
            </a:r>
            <a:r>
              <a:rPr lang="en-US" sz="2200" b="1" i="1" dirty="0" err="1">
                <a:solidFill>
                  <a:srgbClr val="FF0000"/>
                </a:solidFill>
                <a:ea typeface="Times New Roman" charset="0"/>
                <a:cs typeface="Times New Roman" charset="0"/>
              </a:rPr>
              <a:t>ct</a:t>
            </a:r>
            <a:r>
              <a:rPr lang="en-US" sz="2200" b="1" i="1" baseline="-25000" dirty="0" err="1">
                <a:solidFill>
                  <a:srgbClr val="FF0000"/>
                </a:solidFill>
                <a:ea typeface="Times New Roman" charset="0"/>
                <a:cs typeface="Times New Roman" charset="0"/>
              </a:rPr>
              <a:t>B</a:t>
            </a:r>
            <a:r>
              <a:rPr lang="en-US" sz="2200" b="1" i="1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‘ &lt; 0 </a:t>
            </a:r>
            <a:r>
              <a:rPr lang="en-US" sz="2200" dirty="0">
                <a:solidFill>
                  <a:srgbClr val="0000FF"/>
                </a:solidFill>
              </a:rPr>
              <a:t>:</a:t>
            </a:r>
          </a:p>
          <a:p>
            <a:r>
              <a:rPr lang="en-US" sz="2200" dirty="0">
                <a:solidFill>
                  <a:srgbClr val="FF0000"/>
                </a:solidFill>
              </a:rPr>
              <a:t>Bob dies before Alice shoots the gun!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12604" y="1333496"/>
            <a:ext cx="3464856" cy="2538775"/>
            <a:chOff x="1847403" y="1072232"/>
            <a:chExt cx="3464856" cy="2538775"/>
          </a:xfrm>
        </p:grpSpPr>
        <p:grpSp>
          <p:nvGrpSpPr>
            <p:cNvPr id="86" name="Group 85"/>
            <p:cNvGrpSpPr/>
            <p:nvPr/>
          </p:nvGrpSpPr>
          <p:grpSpPr>
            <a:xfrm>
              <a:off x="2018390" y="1072232"/>
              <a:ext cx="3293869" cy="2538775"/>
              <a:chOff x="494389" y="1072231"/>
              <a:chExt cx="3293869" cy="2538775"/>
            </a:xfrm>
          </p:grpSpPr>
          <p:cxnSp>
            <p:nvCxnSpPr>
              <p:cNvPr id="5" name="Straight Arrow Connector 4"/>
              <p:cNvCxnSpPr/>
              <p:nvPr/>
            </p:nvCxnSpPr>
            <p:spPr>
              <a:xfrm rot="16200000" flipV="1">
                <a:off x="-61055" y="2386453"/>
                <a:ext cx="1747259" cy="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/>
              <p:cNvCxnSpPr>
                <a:endCxn id="22" idx="2"/>
              </p:cNvCxnSpPr>
              <p:nvPr/>
            </p:nvCxnSpPr>
            <p:spPr>
              <a:xfrm flipV="1">
                <a:off x="812575" y="3240490"/>
                <a:ext cx="2805592" cy="1959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rot="16200000" flipH="1">
                <a:off x="2748287" y="2859141"/>
                <a:ext cx="760863" cy="15457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5400000">
                <a:off x="945143" y="3002606"/>
                <a:ext cx="486619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>
                <a:stCxn id="25" idx="6"/>
              </p:cNvCxnSpPr>
              <p:nvPr/>
            </p:nvCxnSpPr>
            <p:spPr>
              <a:xfrm flipH="1">
                <a:off x="822689" y="2446161"/>
                <a:ext cx="2357967" cy="426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10800000">
                <a:off x="812576" y="2772672"/>
                <a:ext cx="376671" cy="1589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val 13"/>
              <p:cNvSpPr/>
              <p:nvPr/>
            </p:nvSpPr>
            <p:spPr>
              <a:xfrm>
                <a:off x="1129580" y="2717270"/>
                <a:ext cx="119334" cy="11080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448076" y="2717270"/>
                <a:ext cx="34018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i="1" dirty="0" err="1"/>
                  <a:t>x</a:t>
                </a:r>
                <a:endParaRPr lang="en-US" sz="2800" i="1" dirty="0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3061322" y="2390760"/>
                <a:ext cx="119334" cy="110802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220213" y="2486437"/>
                <a:ext cx="105209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/>
                  <a:t>(</a:t>
                </a:r>
                <a:r>
                  <a:rPr lang="en-US" sz="2400" i="1" dirty="0" err="1"/>
                  <a:t>x</a:t>
                </a:r>
                <a:r>
                  <a:rPr lang="en-US" sz="2400" i="1" baseline="-25000" dirty="0" err="1"/>
                  <a:t>A</a:t>
                </a:r>
                <a:r>
                  <a:rPr lang="en-US" sz="2400" i="1" dirty="0" err="1"/>
                  <a:t>,ct</a:t>
                </a:r>
                <a:r>
                  <a:rPr lang="en-US" sz="2400" i="1" baseline="-25000" dirty="0" err="1"/>
                  <a:t>A</a:t>
                </a:r>
                <a:r>
                  <a:rPr lang="en-US" sz="2400" i="1" dirty="0"/>
                  <a:t>)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763437" y="1072231"/>
                <a:ext cx="45677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i="1" dirty="0"/>
                  <a:t>ct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2669338" y="1877957"/>
                <a:ext cx="10378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/>
                  <a:t>(</a:t>
                </a:r>
                <a:r>
                  <a:rPr lang="en-US" sz="2400" i="1" dirty="0" err="1"/>
                  <a:t>x</a:t>
                </a:r>
                <a:r>
                  <a:rPr lang="en-US" sz="2400" i="1" baseline="-25000" dirty="0" err="1"/>
                  <a:t>B</a:t>
                </a:r>
                <a:r>
                  <a:rPr lang="en-US" sz="2400" i="1" dirty="0" err="1"/>
                  <a:t>,ct</a:t>
                </a:r>
                <a:r>
                  <a:rPr lang="en-US" sz="2400" i="1" baseline="-25000" dirty="0" err="1"/>
                  <a:t>B</a:t>
                </a:r>
                <a:r>
                  <a:rPr lang="en-US" sz="2400" i="1" dirty="0"/>
                  <a:t>)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1038417" y="3241674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0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494389" y="2566901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0</a:t>
                </a: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4479188" y="3149342"/>
              <a:ext cx="4295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/>
                <a:t>x</a:t>
              </a:r>
              <a:r>
                <a:rPr lang="en-US" sz="2400" i="1" baseline="-25000" dirty="0" err="1"/>
                <a:t>B</a:t>
              </a:r>
              <a:endParaRPr lang="en-US" sz="2400" i="1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847403" y="2108790"/>
              <a:ext cx="5295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/>
                <a:t>ct</a:t>
              </a:r>
              <a:r>
                <a:rPr lang="en-US" sz="2400" i="1" baseline="-25000" dirty="0" err="1"/>
                <a:t>B</a:t>
              </a:r>
              <a:endParaRPr lang="en-US" sz="2400" i="1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047283" y="4041509"/>
            <a:ext cx="3622642" cy="2557187"/>
            <a:chOff x="323403" y="4054333"/>
            <a:chExt cx="3622642" cy="2557187"/>
          </a:xfrm>
        </p:grpSpPr>
        <p:grpSp>
          <p:nvGrpSpPr>
            <p:cNvPr id="73" name="Group 72"/>
            <p:cNvGrpSpPr/>
            <p:nvPr/>
          </p:nvGrpSpPr>
          <p:grpSpPr>
            <a:xfrm>
              <a:off x="822689" y="4054333"/>
              <a:ext cx="3123356" cy="2187855"/>
              <a:chOff x="4808631" y="1080754"/>
              <a:chExt cx="3123356" cy="2187855"/>
            </a:xfrm>
          </p:grpSpPr>
          <p:cxnSp>
            <p:nvCxnSpPr>
              <p:cNvPr id="51" name="Straight Arrow Connector 50"/>
              <p:cNvCxnSpPr/>
              <p:nvPr/>
            </p:nvCxnSpPr>
            <p:spPr>
              <a:xfrm rot="16200000" flipV="1">
                <a:off x="3984139" y="2394976"/>
                <a:ext cx="1747259" cy="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>
                <a:endCxn id="58" idx="2"/>
              </p:cNvCxnSpPr>
              <p:nvPr/>
            </p:nvCxnSpPr>
            <p:spPr>
              <a:xfrm flipV="1">
                <a:off x="4857769" y="3249013"/>
                <a:ext cx="2854860" cy="1959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>
                <a:stCxn id="59" idx="4"/>
              </p:cNvCxnSpPr>
              <p:nvPr/>
            </p:nvCxnSpPr>
            <p:spPr>
              <a:xfrm rot="16200000" flipH="1">
                <a:off x="6924626" y="2998809"/>
                <a:ext cx="498572" cy="1545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>
                <a:stCxn id="57" idx="4"/>
              </p:cNvCxnSpPr>
              <p:nvPr/>
            </p:nvCxnSpPr>
            <p:spPr>
              <a:xfrm rot="5400000">
                <a:off x="4879438" y="2900228"/>
                <a:ext cx="708419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0800000" flipV="1">
                <a:off x="4867884" y="2693328"/>
                <a:ext cx="2298300" cy="426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0800000">
                <a:off x="4857770" y="2525505"/>
                <a:ext cx="376671" cy="1589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Oval 56"/>
              <p:cNvSpPr/>
              <p:nvPr/>
            </p:nvSpPr>
            <p:spPr>
              <a:xfrm>
                <a:off x="5174774" y="2436011"/>
                <a:ext cx="119334" cy="11080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7493270" y="2725793"/>
                <a:ext cx="4387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i="1" dirty="0" err="1">
                    <a:solidFill>
                      <a:srgbClr val="F60025"/>
                    </a:solidFill>
                  </a:rPr>
                  <a:t>x</a:t>
                </a:r>
                <a:r>
                  <a:rPr lang="en-US" sz="2800" i="1" dirty="0">
                    <a:solidFill>
                      <a:srgbClr val="F60025"/>
                    </a:solidFill>
                  </a:rPr>
                  <a:t>’</a:t>
                </a: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7106516" y="2646450"/>
                <a:ext cx="119334" cy="110802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5248359" y="2136994"/>
                <a:ext cx="11759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>
                    <a:solidFill>
                      <a:srgbClr val="F60025"/>
                    </a:solidFill>
                  </a:rPr>
                  <a:t>(</a:t>
                </a:r>
                <a:r>
                  <a:rPr lang="en-US" sz="2400" i="1" dirty="0" err="1">
                    <a:solidFill>
                      <a:srgbClr val="F60025"/>
                    </a:solidFill>
                  </a:rPr>
                  <a:t>x</a:t>
                </a:r>
                <a:r>
                  <a:rPr lang="en-US" sz="2400" i="1" baseline="-25000" dirty="0" err="1">
                    <a:solidFill>
                      <a:srgbClr val="F60025"/>
                    </a:solidFill>
                  </a:rPr>
                  <a:t>A</a:t>
                </a:r>
                <a:r>
                  <a:rPr lang="en-US" sz="2400" i="1" dirty="0" err="1">
                    <a:solidFill>
                      <a:srgbClr val="F60025"/>
                    </a:solidFill>
                  </a:rPr>
                  <a:t>’,ct</a:t>
                </a:r>
                <a:r>
                  <a:rPr lang="en-US" sz="2400" i="1" baseline="-25000" dirty="0" err="1">
                    <a:solidFill>
                      <a:srgbClr val="F60025"/>
                    </a:solidFill>
                  </a:rPr>
                  <a:t>A</a:t>
                </a:r>
                <a:r>
                  <a:rPr lang="en-US" sz="2400" i="1" dirty="0">
                    <a:solidFill>
                      <a:srgbClr val="F60025"/>
                    </a:solidFill>
                  </a:rPr>
                  <a:t>’)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4808631" y="1080754"/>
                <a:ext cx="5588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i="1" dirty="0">
                    <a:solidFill>
                      <a:srgbClr val="FF0000"/>
                    </a:solidFill>
                  </a:rPr>
                  <a:t>ct’</a:t>
                </a: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714532" y="2159216"/>
                <a:ext cx="11616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>
                    <a:solidFill>
                      <a:srgbClr val="FF0000"/>
                    </a:solidFill>
                  </a:rPr>
                  <a:t>(</a:t>
                </a:r>
                <a:r>
                  <a:rPr lang="en-US" sz="2400" i="1" dirty="0" err="1">
                    <a:solidFill>
                      <a:srgbClr val="FF0000"/>
                    </a:solidFill>
                  </a:rPr>
                  <a:t>x</a:t>
                </a:r>
                <a:r>
                  <a:rPr lang="en-US" sz="2400" i="1" baseline="-25000" dirty="0" err="1">
                    <a:solidFill>
                      <a:srgbClr val="FF0000"/>
                    </a:solidFill>
                  </a:rPr>
                  <a:t>B</a:t>
                </a:r>
                <a:r>
                  <a:rPr lang="en-US" sz="2400" i="1" dirty="0" err="1">
                    <a:solidFill>
                      <a:srgbClr val="F60025"/>
                    </a:solidFill>
                  </a:rPr>
                  <a:t>’</a:t>
                </a:r>
                <a:r>
                  <a:rPr lang="en-US" sz="2400" i="1" dirty="0" err="1">
                    <a:solidFill>
                      <a:srgbClr val="FF0000"/>
                    </a:solidFill>
                  </a:rPr>
                  <a:t>,ct</a:t>
                </a:r>
                <a:r>
                  <a:rPr lang="en-US" sz="2400" i="1" baseline="-25000" dirty="0" err="1">
                    <a:solidFill>
                      <a:srgbClr val="FF0000"/>
                    </a:solidFill>
                  </a:rPr>
                  <a:t>B</a:t>
                </a:r>
                <a:r>
                  <a:rPr lang="en-US" sz="2400" i="1" dirty="0">
                    <a:solidFill>
                      <a:srgbClr val="F60025"/>
                    </a:solidFill>
                  </a:rPr>
                  <a:t>’</a:t>
                </a:r>
                <a:r>
                  <a:rPr lang="en-US" sz="2400" i="1" dirty="0">
                    <a:solidFill>
                      <a:srgbClr val="FF0000"/>
                    </a:solidFill>
                  </a:rPr>
                  <a:t>)</a:t>
                </a:r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>
              <a:off x="555125" y="5280529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129580" y="6242188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774674" y="4254387"/>
              <a:ext cx="17893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This is what </a:t>
              </a:r>
              <a:r>
                <a:rPr lang="en-US" dirty="0">
                  <a:solidFill>
                    <a:srgbClr val="FF0000"/>
                  </a:solidFill>
                </a:rPr>
                <a:t>Watson</a:t>
              </a:r>
              <a:r>
                <a:rPr lang="en-US" dirty="0"/>
                <a:t> sees: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980911" y="6128201"/>
              <a:ext cx="5063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>
                  <a:solidFill>
                    <a:srgbClr val="FF0000"/>
                  </a:solidFill>
                </a:rPr>
                <a:t>x</a:t>
              </a:r>
              <a:r>
                <a:rPr lang="en-US" sz="2400" i="1" baseline="-25000" dirty="0" err="1">
                  <a:solidFill>
                    <a:srgbClr val="FF0000"/>
                  </a:solidFill>
                </a:rPr>
                <a:t>B</a:t>
              </a:r>
              <a:r>
                <a:rPr lang="en-US" sz="2400" i="1" dirty="0">
                  <a:solidFill>
                    <a:srgbClr val="FF0000"/>
                  </a:solidFill>
                </a:rPr>
                <a:t>’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23403" y="5445922"/>
              <a:ext cx="6063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FF0000"/>
                  </a:solidFill>
                </a:rPr>
                <a:t>ct</a:t>
              </a:r>
              <a:r>
                <a:rPr lang="en-US" sz="2400" baseline="-25000" dirty="0" err="1">
                  <a:solidFill>
                    <a:srgbClr val="FF0000"/>
                  </a:solidFill>
                </a:rPr>
                <a:t>B</a:t>
              </a:r>
              <a:r>
                <a:rPr lang="en-US" sz="2400" dirty="0">
                  <a:solidFill>
                    <a:srgbClr val="F60025"/>
                  </a:solidFill>
                </a:rPr>
                <a:t>’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806889" y="1106522"/>
                <a:ext cx="3950120" cy="586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𝛽</m:t>
                    </m:r>
                    <m:r>
                      <a:rPr lang="en-US" sz="22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=0.6</m:t>
                    </m:r>
                  </m:oMath>
                </a14:m>
                <a:r>
                  <a:rPr lang="en-US" sz="2200" dirty="0">
                    <a:solidFill>
                      <a:srgbClr val="0432FF"/>
                    </a:solidFill>
                  </a:rPr>
                  <a:t>    ,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𝛾</m:t>
                    </m:r>
                    <m:r>
                      <a:rPr lang="en-US" sz="22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22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mr-IN" sz="22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2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sz="2200" b="0" i="1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0.6</m:t>
                                </m:r>
                              </m:e>
                              <m:sup>
                                <m:r>
                                  <a:rPr lang="en-US" sz="2200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  <m:r>
                      <a:rPr lang="en-US" sz="22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=1.25</m:t>
                    </m:r>
                  </m:oMath>
                </a14:m>
                <a:r>
                  <a:rPr lang="en-US" sz="2200" dirty="0">
                    <a:solidFill>
                      <a:srgbClr val="0432FF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6889" y="1106522"/>
                <a:ext cx="3950120" cy="586956"/>
              </a:xfrm>
              <a:prstGeom prst="rect">
                <a:avLst/>
              </a:prstGeom>
              <a:blipFill rotWithShape="0">
                <a:blip r:embed="rId4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5210588" y="4919916"/>
            <a:ext cx="77938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C00FF"/>
                </a:solidFill>
                <a:effectLst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55771" y="46373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8839200" y="4500561"/>
            <a:ext cx="1917809" cy="53302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205937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72" grpId="0"/>
      <p:bldP spid="74" grpId="0" animBg="1"/>
      <p:bldP spid="85" grpId="0" animBg="1"/>
      <p:bldP spid="4" grpId="0"/>
      <p:bldP spid="7" grpId="0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What is wrong?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167533" y="1205204"/>
            <a:ext cx="15057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Light-speed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732467" y="746332"/>
            <a:ext cx="577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The situation was not possible to begin with!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548170" y="1719560"/>
            <a:ext cx="4285529" cy="400109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/>
              <a:t>Nothing can travel faster than the speed of light, also not the bullet of gun!</a:t>
            </a:r>
          </a:p>
          <a:p>
            <a:endParaRPr lang="en-US" sz="2200" dirty="0"/>
          </a:p>
          <a:p>
            <a:r>
              <a:rPr lang="en-US" sz="2200" dirty="0"/>
              <a:t>The requirement: 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0000FF"/>
                </a:solidFill>
              </a:rPr>
              <a:t>x</a:t>
            </a:r>
            <a:r>
              <a:rPr lang="en-US" sz="2400" baseline="-25000" dirty="0" err="1">
                <a:solidFill>
                  <a:srgbClr val="0000FF"/>
                </a:solidFill>
              </a:rPr>
              <a:t>B</a:t>
            </a:r>
            <a:r>
              <a:rPr lang="en-US" sz="2400" dirty="0">
                <a:solidFill>
                  <a:srgbClr val="0000FF"/>
                </a:solidFill>
              </a:rPr>
              <a:t> &gt; c </a:t>
            </a:r>
            <a:r>
              <a:rPr lang="en-US" sz="2400" dirty="0" err="1">
                <a:solidFill>
                  <a:srgbClr val="0000FF"/>
                </a:solidFill>
              </a:rPr>
              <a:t>t</a:t>
            </a:r>
            <a:r>
              <a:rPr lang="en-US" sz="2400" baseline="-25000" dirty="0" err="1">
                <a:solidFill>
                  <a:srgbClr val="0000FF"/>
                </a:solidFill>
              </a:rPr>
              <a:t>B</a:t>
            </a:r>
            <a:r>
              <a:rPr lang="en-US" sz="2400" dirty="0">
                <a:solidFill>
                  <a:srgbClr val="0000FF"/>
                </a:solidFill>
              </a:rPr>
              <a:t> / 0.6 </a:t>
            </a:r>
            <a:r>
              <a:rPr lang="en-US" sz="2200" dirty="0"/>
              <a:t>implies a bullet speed of :</a:t>
            </a:r>
          </a:p>
          <a:p>
            <a:r>
              <a:rPr lang="en-US" sz="2400" dirty="0"/>
              <a:t> </a:t>
            </a:r>
            <a:r>
              <a:rPr lang="en-US" sz="2400" dirty="0">
                <a:solidFill>
                  <a:srgbClr val="0000FF"/>
                </a:solidFill>
              </a:rPr>
              <a:t>v = </a:t>
            </a:r>
            <a:r>
              <a:rPr lang="en-US" sz="2400" dirty="0" err="1">
                <a:solidFill>
                  <a:srgbClr val="0000FF"/>
                </a:solidFill>
              </a:rPr>
              <a:t>x</a:t>
            </a:r>
            <a:r>
              <a:rPr lang="en-US" sz="2400" baseline="-25000" dirty="0" err="1">
                <a:solidFill>
                  <a:srgbClr val="0000FF"/>
                </a:solidFill>
              </a:rPr>
              <a:t>B</a:t>
            </a:r>
            <a:r>
              <a:rPr lang="en-US" sz="2400" dirty="0">
                <a:solidFill>
                  <a:srgbClr val="0000FF"/>
                </a:solidFill>
              </a:rPr>
              <a:t>/</a:t>
            </a:r>
            <a:r>
              <a:rPr lang="en-US" sz="2400" dirty="0" err="1">
                <a:solidFill>
                  <a:srgbClr val="0000FF"/>
                </a:solidFill>
              </a:rPr>
              <a:t>t</a:t>
            </a:r>
            <a:r>
              <a:rPr lang="en-US" sz="2400" baseline="-25000" dirty="0" err="1">
                <a:solidFill>
                  <a:srgbClr val="0000FF"/>
                </a:solidFill>
              </a:rPr>
              <a:t>B</a:t>
            </a:r>
            <a:r>
              <a:rPr lang="en-US" sz="2400" dirty="0">
                <a:solidFill>
                  <a:srgbClr val="0000FF"/>
                </a:solidFill>
              </a:rPr>
              <a:t> &gt; c / 0.6 = 1.67 c !</a:t>
            </a:r>
          </a:p>
          <a:p>
            <a:r>
              <a:rPr lang="en-US" sz="2400" dirty="0">
                <a:solidFill>
                  <a:srgbClr val="7030A0"/>
                </a:solidFill>
              </a:rPr>
              <a:t>Faster than speed of light!</a:t>
            </a:r>
          </a:p>
          <a:p>
            <a:endParaRPr lang="en-US" sz="2400" dirty="0">
              <a:solidFill>
                <a:srgbClr val="7030A0"/>
              </a:solidFill>
            </a:endParaRPr>
          </a:p>
          <a:p>
            <a:r>
              <a:rPr lang="en-US" sz="2200" dirty="0"/>
              <a:t>Travelling faster than light would imply you go back in time.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123782" y="5952175"/>
            <a:ext cx="6281476" cy="461665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Causality is not affected by the relativity theory! </a:t>
            </a:r>
          </a:p>
        </p:txBody>
      </p:sp>
      <p:pic>
        <p:nvPicPr>
          <p:cNvPr id="32" name="Picture 5" descr="spongebo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637" y="2331870"/>
            <a:ext cx="1866900" cy="1933575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2247339" y="1610890"/>
            <a:ext cx="5035194" cy="4398024"/>
            <a:chOff x="4076149" y="1610890"/>
            <a:chExt cx="3438777" cy="3025071"/>
          </a:xfrm>
        </p:grpSpPr>
        <p:grpSp>
          <p:nvGrpSpPr>
            <p:cNvPr id="36" name="Group 35"/>
            <p:cNvGrpSpPr/>
            <p:nvPr/>
          </p:nvGrpSpPr>
          <p:grpSpPr>
            <a:xfrm>
              <a:off x="4076149" y="2097186"/>
              <a:ext cx="3438777" cy="2538775"/>
              <a:chOff x="2552148" y="2097185"/>
              <a:chExt cx="3438777" cy="2538775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rot="16200000" flipV="1">
                <a:off x="1996704" y="3411407"/>
                <a:ext cx="1747259" cy="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endCxn id="25" idx="2"/>
              </p:cNvCxnSpPr>
              <p:nvPr/>
            </p:nvCxnSpPr>
            <p:spPr>
              <a:xfrm flipV="1">
                <a:off x="2853808" y="4265444"/>
                <a:ext cx="2967026" cy="1959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16200000" flipH="1">
                <a:off x="4950954" y="3884095"/>
                <a:ext cx="760863" cy="15457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3147810" y="4027560"/>
                <a:ext cx="486619" cy="1588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>
                <a:stCxn id="26" idx="6"/>
              </p:cNvCxnSpPr>
              <p:nvPr/>
            </p:nvCxnSpPr>
            <p:spPr>
              <a:xfrm flipH="1">
                <a:off x="2870335" y="3471115"/>
                <a:ext cx="2512988" cy="426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rot="10800000" flipV="1">
                <a:off x="2870335" y="3799215"/>
                <a:ext cx="521580" cy="1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Oval 23"/>
              <p:cNvSpPr/>
              <p:nvPr/>
            </p:nvSpPr>
            <p:spPr>
              <a:xfrm>
                <a:off x="3332247" y="3742224"/>
                <a:ext cx="119334" cy="11080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650743" y="3742224"/>
                <a:ext cx="34018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/>
                  <a:t>x</a:t>
                </a:r>
                <a:endParaRPr lang="en-US" sz="2800" dirty="0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5263989" y="3415714"/>
                <a:ext cx="119334" cy="110802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422880" y="3511391"/>
                <a:ext cx="105209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(</a:t>
                </a:r>
                <a:r>
                  <a:rPr lang="en-US" sz="2400" dirty="0" err="1"/>
                  <a:t>x</a:t>
                </a:r>
                <a:r>
                  <a:rPr lang="en-US" sz="2400" baseline="-25000" dirty="0" err="1"/>
                  <a:t>A</a:t>
                </a:r>
                <a:r>
                  <a:rPr lang="en-US" sz="2400" dirty="0" err="1"/>
                  <a:t>,ct</a:t>
                </a:r>
                <a:r>
                  <a:rPr lang="en-US" sz="2400" baseline="-25000" dirty="0" err="1"/>
                  <a:t>A</a:t>
                </a:r>
                <a:r>
                  <a:rPr lang="en-US" sz="2400" dirty="0"/>
                  <a:t>)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821196" y="2097185"/>
                <a:ext cx="45677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ct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872005" y="2902911"/>
                <a:ext cx="10378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(</a:t>
                </a:r>
                <a:r>
                  <a:rPr lang="en-US" sz="2400" dirty="0" err="1"/>
                  <a:t>x</a:t>
                </a:r>
                <a:r>
                  <a:rPr lang="en-US" sz="2400" baseline="-25000" dirty="0" err="1"/>
                  <a:t>B</a:t>
                </a:r>
                <a:r>
                  <a:rPr lang="en-US" sz="2400" dirty="0" err="1"/>
                  <a:t>,ct</a:t>
                </a:r>
                <a:r>
                  <a:rPr lang="en-US" sz="2400" baseline="-25000" dirty="0" err="1"/>
                  <a:t>B</a:t>
                </a:r>
                <a:r>
                  <a:rPr lang="en-US" sz="2400" dirty="0"/>
                  <a:t>)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241084" y="4266628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552148" y="3591855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</p:grpSp>
        <p:cxnSp>
          <p:nvCxnSpPr>
            <p:cNvPr id="38" name="Straight Arrow Connector 37"/>
            <p:cNvCxnSpPr/>
            <p:nvPr/>
          </p:nvCxnSpPr>
          <p:spPr>
            <a:xfrm flipV="1">
              <a:off x="4394336" y="1610890"/>
              <a:ext cx="2950499" cy="2674148"/>
            </a:xfrm>
            <a:prstGeom prst="straightConnector1">
              <a:avLst/>
            </a:prstGeom>
            <a:ln>
              <a:solidFill>
                <a:srgbClr val="FF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ight Triangle 42"/>
            <p:cNvSpPr/>
            <p:nvPr/>
          </p:nvSpPr>
          <p:spPr>
            <a:xfrm rot="16200000">
              <a:off x="4534866" y="1475072"/>
              <a:ext cx="2674149" cy="2945787"/>
            </a:xfrm>
            <a:prstGeom prst="rtTriangle">
              <a:avLst/>
            </a:prstGeom>
            <a:solidFill>
              <a:srgbClr val="FF8000">
                <a:alpha val="2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998372" y="2060713"/>
              <a:ext cx="839205" cy="2963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Time-like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391794" y="2451128"/>
              <a:ext cx="909270" cy="2963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Space-like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347158" y="47924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89566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1C086-4A43-31D8-3F74-F152DB19C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“Grandfather Paradox”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4C2E96B-CE18-411E-FE79-0FB80F4C863C}"/>
              </a:ext>
            </a:extLst>
          </p:cNvPr>
          <p:cNvGrpSpPr/>
          <p:nvPr/>
        </p:nvGrpSpPr>
        <p:grpSpPr>
          <a:xfrm>
            <a:off x="1333500" y="920003"/>
            <a:ext cx="9848850" cy="5118847"/>
            <a:chOff x="1333500" y="748553"/>
            <a:chExt cx="9848850" cy="5118847"/>
          </a:xfrm>
        </p:grpSpPr>
        <p:pic>
          <p:nvPicPr>
            <p:cNvPr id="3074" name="Picture 2" descr="Grandfather Paradox  and time travel">
              <a:extLst>
                <a:ext uri="{FF2B5EF4-FFF2-40B4-BE49-F238E27FC236}">
                  <a16:creationId xmlns:a16="http://schemas.microsoft.com/office/drawing/2014/main" id="{EFCC4F39-D1D5-80C4-80A6-1C58E149C8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500" y="990600"/>
              <a:ext cx="9525000" cy="487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E691C4A-6458-6879-083D-7C1E5F759281}"/>
                </a:ext>
              </a:extLst>
            </p:cNvPr>
            <p:cNvSpPr/>
            <p:nvPr/>
          </p:nvSpPr>
          <p:spPr>
            <a:xfrm>
              <a:off x="9277350" y="748553"/>
              <a:ext cx="19050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1D9FE95-B604-FD7A-593E-8780C2F442CE}"/>
              </a:ext>
            </a:extLst>
          </p:cNvPr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2106507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Relativity and Quantum Mechanics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635541" y="812800"/>
            <a:ext cx="8514945" cy="5927634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791" y="1279216"/>
            <a:ext cx="3155716" cy="188651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8291" y="4507516"/>
            <a:ext cx="1834719" cy="1952774"/>
          </a:xfrm>
          <a:prstGeom prst="rect">
            <a:avLst/>
          </a:prstGeom>
        </p:spPr>
      </p:pic>
      <p:pic>
        <p:nvPicPr>
          <p:cNvPr id="32" name="Picture 2" descr="title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38" t="13333" r="7856" b="19385"/>
          <a:stretch/>
        </p:blipFill>
        <p:spPr bwMode="auto">
          <a:xfrm>
            <a:off x="7017262" y="3993192"/>
            <a:ext cx="3079984" cy="257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Group 32"/>
          <p:cNvGrpSpPr/>
          <p:nvPr/>
        </p:nvGrpSpPr>
        <p:grpSpPr>
          <a:xfrm>
            <a:off x="7460114" y="1146198"/>
            <a:ext cx="2004781" cy="2062144"/>
            <a:chOff x="7353213" y="1577642"/>
            <a:chExt cx="2332124" cy="224029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35" name="Oval 34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FFFF99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FFFF99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200051" y="831003"/>
            <a:ext cx="2573461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Classical Mechanics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54535" y="815036"/>
            <a:ext cx="2696543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Quantum Mechanics</a:t>
            </a:r>
          </a:p>
        </p:txBody>
      </p:sp>
      <p:sp>
        <p:nvSpPr>
          <p:cNvPr id="39" name="Right Arrow 38"/>
          <p:cNvSpPr/>
          <p:nvPr/>
        </p:nvSpPr>
        <p:spPr bwMode="auto">
          <a:xfrm>
            <a:off x="4788406" y="1622371"/>
            <a:ext cx="2636356" cy="859221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40" name="Right Arrow 39"/>
          <p:cNvSpPr/>
          <p:nvPr/>
        </p:nvSpPr>
        <p:spPr bwMode="auto">
          <a:xfrm rot="5400000">
            <a:off x="2482564" y="3276463"/>
            <a:ext cx="1971533" cy="802428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41" name="Right Arrow 40"/>
          <p:cNvSpPr/>
          <p:nvPr/>
        </p:nvSpPr>
        <p:spPr bwMode="auto">
          <a:xfrm rot="2024571">
            <a:off x="3941700" y="3261772"/>
            <a:ext cx="3567335" cy="859221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38891" y="1287624"/>
            <a:ext cx="2632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Smaller Sizes (</a:t>
            </a:r>
            <a:r>
              <a:rPr lang="en-US" sz="2400" b="1" dirty="0" err="1">
                <a:solidFill>
                  <a:srgbClr val="FFFF00"/>
                </a:solidFill>
              </a:rPr>
              <a:t>ħ</a:t>
            </a:r>
            <a:r>
              <a:rPr lang="en-US" sz="2400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43" name="TextBox 42"/>
          <p:cNvSpPr txBox="1"/>
          <p:nvPr/>
        </p:nvSpPr>
        <p:spPr>
          <a:xfrm rot="5400000">
            <a:off x="1251382" y="3472001"/>
            <a:ext cx="2783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Higher Speed </a:t>
            </a:r>
            <a:r>
              <a:rPr lang="de-DE" sz="2400" dirty="0">
                <a:solidFill>
                  <a:srgbClr val="FFFF00"/>
                </a:solidFill>
              </a:rPr>
              <a:t>(</a:t>
            </a:r>
            <a:r>
              <a:rPr lang="de-DE" sz="2400" b="1" dirty="0">
                <a:solidFill>
                  <a:srgbClr val="FFFF00"/>
                </a:solidFill>
              </a:rPr>
              <a:t>c</a:t>
            </a:r>
            <a:r>
              <a:rPr lang="de-DE" sz="2400" dirty="0">
                <a:solidFill>
                  <a:srgbClr val="FFFF00"/>
                </a:solidFill>
              </a:rPr>
              <a:t>)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35641" y="6126285"/>
            <a:ext cx="2249460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Relativity Theory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999532" y="6159518"/>
            <a:ext cx="2883786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Quantum Field Theory</a:t>
            </a:r>
          </a:p>
        </p:txBody>
      </p:sp>
      <p:pic>
        <p:nvPicPr>
          <p:cNvPr id="46" name="Picture 45" descr="Niels_Bohr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9580" y="1085470"/>
            <a:ext cx="1518255" cy="214724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7" name="Picture 46" descr="EisteinYoun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816" y="4362994"/>
            <a:ext cx="1470571" cy="207885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8" name="Picture 47" descr="IsaacNewton-1689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665" y="1310704"/>
            <a:ext cx="1477630" cy="202947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9" name="Picture 48" descr="Feynman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34350" y="4256245"/>
            <a:ext cx="1680103" cy="200486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0" name="TextBox 49"/>
          <p:cNvSpPr txBox="1"/>
          <p:nvPr/>
        </p:nvSpPr>
        <p:spPr>
          <a:xfrm>
            <a:off x="522728" y="2895932"/>
            <a:ext cx="948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Newton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532434" y="2863384"/>
            <a:ext cx="643125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Bohr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28408" y="6046648"/>
            <a:ext cx="937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Einstein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691480" y="5861982"/>
            <a:ext cx="1057854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Feynman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0685" y="4256432"/>
            <a:ext cx="1354760" cy="199962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7" name="TextBox 56"/>
          <p:cNvSpPr txBox="1"/>
          <p:nvPr/>
        </p:nvSpPr>
        <p:spPr>
          <a:xfrm>
            <a:off x="9449797" y="5879472"/>
            <a:ext cx="673518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Dirac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267ECC-0707-191C-8D99-6A4FF7F5312D}"/>
              </a:ext>
            </a:extLst>
          </p:cNvPr>
          <p:cNvSpPr txBox="1"/>
          <p:nvPr/>
        </p:nvSpPr>
        <p:spPr>
          <a:xfrm>
            <a:off x="2785275" y="3276637"/>
            <a:ext cx="6400535" cy="646331"/>
          </a:xfrm>
          <a:prstGeom prst="rect">
            <a:avLst/>
          </a:prstGeom>
          <a:solidFill>
            <a:schemeClr val="tx1">
              <a:alpha val="75000"/>
            </a:schemeClr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From our experience we are not used to relativistic and quantum mechanical phenomena. That’s why we find it counterintuitive.</a:t>
            </a:r>
          </a:p>
        </p:txBody>
      </p:sp>
    </p:spTree>
    <p:extLst>
      <p:ext uri="{BB962C8B-B14F-4D97-AF65-F5344CB8AC3E}">
        <p14:creationId xmlns:p14="http://schemas.microsoft.com/office/powerpoint/2010/main" val="3362857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Paradox 2: A ladder in a barn?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2761" y="972973"/>
            <a:ext cx="4656901" cy="1785104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Alice</a:t>
            </a:r>
            <a:r>
              <a:rPr lang="en-US" sz="2200" dirty="0"/>
              <a:t> runs towards a barn with </a:t>
            </a:r>
          </a:p>
          <a:p>
            <a:r>
              <a:rPr lang="en-US" sz="2200" dirty="0" err="1"/>
              <a:t>v</a:t>
            </a:r>
            <a:r>
              <a:rPr lang="en-US" sz="2200" dirty="0"/>
              <a:t> = 0.8 </a:t>
            </a:r>
            <a:r>
              <a:rPr lang="en-US" sz="2200" dirty="0" err="1"/>
              <a:t>c</a:t>
            </a:r>
            <a:r>
              <a:rPr lang="en-US" sz="2200" dirty="0"/>
              <a:t> (</a:t>
            </a:r>
            <a:r>
              <a:rPr lang="en-US" sz="2200" dirty="0" err="1">
                <a:latin typeface="Symbol"/>
              </a:rPr>
              <a:t>g</a:t>
            </a:r>
            <a:r>
              <a:rPr lang="en-US" sz="2200" dirty="0"/>
              <a:t> =1.66). </a:t>
            </a:r>
          </a:p>
          <a:p>
            <a:r>
              <a:rPr lang="en-US" sz="2200" dirty="0"/>
              <a:t>She carries a </a:t>
            </a:r>
            <a:r>
              <a:rPr lang="en-US" sz="2200" dirty="0">
                <a:solidFill>
                  <a:srgbClr val="0000FF"/>
                </a:solidFill>
              </a:rPr>
              <a:t>5 m </a:t>
            </a:r>
            <a:r>
              <a:rPr lang="en-US" sz="2200" dirty="0"/>
              <a:t>long ladder.</a:t>
            </a:r>
          </a:p>
          <a:p>
            <a:r>
              <a:rPr lang="en-US" sz="2200" dirty="0">
                <a:solidFill>
                  <a:srgbClr val="FF0000"/>
                </a:solidFill>
              </a:rPr>
              <a:t>Bob</a:t>
            </a:r>
            <a:r>
              <a:rPr lang="en-US" sz="2200" dirty="0"/>
              <a:t> stands next to </a:t>
            </a:r>
            <a:r>
              <a:rPr lang="en-US" sz="2200" dirty="0">
                <a:solidFill>
                  <a:srgbClr val="FF0000"/>
                </a:solidFill>
              </a:rPr>
              <a:t>4 m </a:t>
            </a:r>
            <a:r>
              <a:rPr lang="en-US" sz="2200" dirty="0"/>
              <a:t>deep barn. </a:t>
            </a:r>
          </a:p>
          <a:p>
            <a:r>
              <a:rPr lang="en-US" sz="2200" dirty="0"/>
              <a:t>Will the ladder fit inside?</a:t>
            </a:r>
          </a:p>
        </p:txBody>
      </p:sp>
      <p:pic>
        <p:nvPicPr>
          <p:cNvPr id="5" name="Picture 4" descr="Ladder_Paradox_Over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718" y="593084"/>
            <a:ext cx="4496021" cy="1940033"/>
          </a:xfrm>
          <a:prstGeom prst="rect">
            <a:avLst/>
          </a:prstGeom>
        </p:spPr>
      </p:pic>
      <p:pic>
        <p:nvPicPr>
          <p:cNvPr id="6" name="Picture 5" descr="Ladder_Paradox_GarageFram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721" y="4287507"/>
            <a:ext cx="2484382" cy="1961419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849090" y="3424322"/>
            <a:ext cx="3732112" cy="769441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Bob</a:t>
            </a:r>
            <a:r>
              <a:rPr lang="en-US" sz="2200" dirty="0"/>
              <a:t>: sure, no problem!</a:t>
            </a:r>
          </a:p>
          <a:p>
            <a:r>
              <a:rPr lang="en-US" sz="2200" dirty="0"/>
              <a:t>He sees a </a:t>
            </a:r>
            <a:r>
              <a:rPr lang="en-US" sz="2200" dirty="0">
                <a:solidFill>
                  <a:srgbClr val="0000FF"/>
                </a:solidFill>
              </a:rPr>
              <a:t>L</a:t>
            </a:r>
            <a:r>
              <a:rPr lang="en-US" sz="2200" dirty="0"/>
              <a:t>/</a:t>
            </a:r>
            <a:r>
              <a:rPr lang="en-US" sz="2200" dirty="0" err="1">
                <a:latin typeface="Symbol"/>
              </a:rPr>
              <a:t>g</a:t>
            </a:r>
            <a:r>
              <a:rPr lang="en-US" sz="2200" dirty="0"/>
              <a:t> = </a:t>
            </a:r>
            <a:r>
              <a:rPr lang="en-US" sz="2200" dirty="0">
                <a:solidFill>
                  <a:srgbClr val="FF0000"/>
                </a:solidFill>
              </a:rPr>
              <a:t>3 m </a:t>
            </a:r>
            <a:r>
              <a:rPr lang="en-US" sz="2200" dirty="0"/>
              <a:t>long ladder</a:t>
            </a:r>
          </a:p>
        </p:txBody>
      </p:sp>
      <p:pic>
        <p:nvPicPr>
          <p:cNvPr id="8" name="Picture 7" descr="Ladder_Paradox_Ladder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40" y="4287507"/>
            <a:ext cx="2451773" cy="19614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53885" y="3406571"/>
            <a:ext cx="3924472" cy="769441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Alice</a:t>
            </a:r>
            <a:r>
              <a:rPr lang="en-US" sz="2200" dirty="0"/>
              <a:t>: no way!</a:t>
            </a:r>
          </a:p>
          <a:p>
            <a:r>
              <a:rPr lang="en-US" sz="2200" dirty="0"/>
              <a:t>She sees a</a:t>
            </a:r>
            <a:r>
              <a:rPr lang="en-US" sz="2200" dirty="0">
                <a:solidFill>
                  <a:srgbClr val="FF0000"/>
                </a:solidFill>
              </a:rPr>
              <a:t> L</a:t>
            </a:r>
            <a:r>
              <a:rPr lang="en-US" sz="2200" dirty="0"/>
              <a:t>/</a:t>
            </a:r>
            <a:r>
              <a:rPr lang="en-US" sz="2200" dirty="0">
                <a:latin typeface="Symbol"/>
              </a:rPr>
              <a:t>g</a:t>
            </a:r>
            <a:r>
              <a:rPr lang="en-US" sz="2200" dirty="0"/>
              <a:t> = </a:t>
            </a:r>
            <a:r>
              <a:rPr lang="en-US" sz="2200" dirty="0">
                <a:solidFill>
                  <a:srgbClr val="0000FF"/>
                </a:solidFill>
              </a:rPr>
              <a:t>2.4 m </a:t>
            </a:r>
            <a:r>
              <a:rPr lang="en-US" sz="2200" dirty="0"/>
              <a:t>deep barn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7973794" y="2619814"/>
            <a:ext cx="1820635" cy="0"/>
          </a:xfrm>
          <a:prstGeom prst="line">
            <a:avLst/>
          </a:prstGeom>
          <a:ln w="127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655386" y="2927330"/>
            <a:ext cx="2139043" cy="0"/>
          </a:xfrm>
          <a:prstGeom prst="line">
            <a:avLst/>
          </a:prstGeom>
          <a:ln w="127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577951" y="2554502"/>
            <a:ext cx="1008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meters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69094" y="2896626"/>
            <a:ext cx="1008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 meters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19099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Paradox 2: A ladder in a barn?</a:t>
            </a:r>
          </a:p>
        </p:txBody>
      </p:sp>
      <p:pic>
        <p:nvPicPr>
          <p:cNvPr id="4" name="Picture 3" descr="Ladder_Paradox_GarageScenari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331" y="658582"/>
            <a:ext cx="3202134" cy="5427617"/>
          </a:xfrm>
          <a:prstGeom prst="rect">
            <a:avLst/>
          </a:prstGeom>
        </p:spPr>
      </p:pic>
      <p:pic>
        <p:nvPicPr>
          <p:cNvPr id="5" name="Picture 4" descr="Ladder_Paradox_LadderScenari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210" y="653140"/>
            <a:ext cx="2987613" cy="6075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7689" y="731613"/>
            <a:ext cx="22542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Bob’s experiment: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7689" y="5760738"/>
            <a:ext cx="2078835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The ladder has been fully inside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04896" y="743563"/>
            <a:ext cx="23551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Alice’s experiment: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96886" y="777852"/>
            <a:ext cx="3629735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Bob and Alice don’t agree on simultaneity of events.</a:t>
            </a:r>
          </a:p>
          <a:p>
            <a:endParaRPr lang="en-US" dirty="0"/>
          </a:p>
          <a:p>
            <a:r>
              <a:rPr lang="en-US" sz="2200" dirty="0">
                <a:solidFill>
                  <a:srgbClr val="0000FF"/>
                </a:solidFill>
              </a:rPr>
              <a:t>Alice claims the back door is opened before the front door is closed.</a:t>
            </a:r>
          </a:p>
          <a:p>
            <a:endParaRPr lang="en-US" dirty="0"/>
          </a:p>
          <a:p>
            <a:r>
              <a:rPr lang="en-US" sz="2200" dirty="0">
                <a:solidFill>
                  <a:srgbClr val="FF0000"/>
                </a:solidFill>
              </a:rPr>
              <a:t>Bob claims both doors are closed at the same time.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21429" y="4212439"/>
            <a:ext cx="3051471" cy="1200329"/>
          </a:xfrm>
          <a:prstGeom prst="rect">
            <a:avLst/>
          </a:prstGeom>
          <a:solidFill>
            <a:srgbClr val="CCFF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*But will it stay inside?!</a:t>
            </a:r>
          </a:p>
          <a:p>
            <a:r>
              <a:rPr lang="en-US" dirty="0"/>
              <a:t>To stay inside the ladder must stop (negative </a:t>
            </a:r>
            <a:r>
              <a:rPr lang="en-US" dirty="0" err="1"/>
              <a:t>accelleration</a:t>
            </a:r>
            <a:r>
              <a:rPr lang="en-US" dirty="0"/>
              <a:t>)</a:t>
            </a:r>
          </a:p>
          <a:p>
            <a:r>
              <a:rPr lang="en-US" dirty="0"/>
              <a:t>Compressibility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lightspeed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4507656" y="1338941"/>
            <a:ext cx="0" cy="495140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056407" y="1360709"/>
            <a:ext cx="0" cy="495140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801569" y="5831145"/>
            <a:ext cx="2326104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The ladder has</a:t>
            </a:r>
            <a:r>
              <a:rPr lang="en-US" sz="2200" b="1" dirty="0">
                <a:solidFill>
                  <a:srgbClr val="0000FF"/>
                </a:solidFill>
              </a:rPr>
              <a:t> not </a:t>
            </a:r>
            <a:r>
              <a:rPr lang="en-US" sz="2200" dirty="0">
                <a:solidFill>
                  <a:srgbClr val="0000FF"/>
                </a:solidFill>
              </a:rPr>
              <a:t>been fully inside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0966" y="1723107"/>
            <a:ext cx="1354858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Ladder = 3m</a:t>
            </a:r>
          </a:p>
          <a:p>
            <a:r>
              <a:rPr lang="en-US" dirty="0">
                <a:solidFill>
                  <a:srgbClr val="FF0000"/>
                </a:solidFill>
              </a:rPr>
              <a:t>Barn  = 4m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1314" y="1659032"/>
            <a:ext cx="1372492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Ladder = 5m</a:t>
            </a:r>
          </a:p>
          <a:p>
            <a:r>
              <a:rPr lang="en-US" dirty="0">
                <a:solidFill>
                  <a:srgbClr val="0432FF"/>
                </a:solidFill>
              </a:rPr>
              <a:t>Barn  = 2.4m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173883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  <p:bldP spid="11" grpId="0" animBg="1"/>
      <p:bldP spid="9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Paradox 3: The Twin Paradox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8214" y="1381552"/>
            <a:ext cx="61518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Julie travels </a:t>
            </a:r>
            <a:r>
              <a:rPr lang="en-US" sz="2200" dirty="0"/>
              <a:t>to a star with </a:t>
            </a:r>
            <a:r>
              <a:rPr lang="en-US" sz="2200" dirty="0">
                <a:solidFill>
                  <a:srgbClr val="7030A0"/>
                </a:solidFill>
              </a:rPr>
              <a:t>v = 99.5% of c  (</a:t>
            </a:r>
            <a:r>
              <a:rPr lang="en-US" sz="2200" dirty="0">
                <a:solidFill>
                  <a:srgbClr val="7030A0"/>
                </a:solidFill>
                <a:latin typeface="Symbol"/>
              </a:rPr>
              <a:t>g</a:t>
            </a:r>
            <a:r>
              <a:rPr lang="en-US" sz="2200" dirty="0">
                <a:solidFill>
                  <a:srgbClr val="7030A0"/>
                </a:solidFill>
              </a:rPr>
              <a:t> = 10) </a:t>
            </a:r>
            <a:r>
              <a:rPr lang="en-US" sz="2200" dirty="0"/>
              <a:t>and returns to </a:t>
            </a:r>
            <a:r>
              <a:rPr lang="en-US" sz="2200" dirty="0">
                <a:solidFill>
                  <a:srgbClr val="0000FF"/>
                </a:solidFill>
              </a:rPr>
              <a:t>Jane on earth </a:t>
            </a:r>
            <a:r>
              <a:rPr lang="en-US" sz="2200" dirty="0"/>
              <a:t>after one year travel. </a:t>
            </a:r>
          </a:p>
          <a:p>
            <a:r>
              <a:rPr lang="en-US" sz="2200" dirty="0">
                <a:solidFill>
                  <a:srgbClr val="0000FF"/>
                </a:solidFill>
              </a:rPr>
              <a:t>Jane has aged 10 years</a:t>
            </a:r>
            <a:r>
              <a:rPr lang="en-US" sz="2200" dirty="0"/>
              <a:t>, </a:t>
            </a:r>
            <a:r>
              <a:rPr lang="en-US" sz="2200" dirty="0">
                <a:solidFill>
                  <a:srgbClr val="FF0000"/>
                </a:solidFill>
              </a:rPr>
              <a:t>Julie only 1 year</a:t>
            </a:r>
            <a:r>
              <a:rPr lang="en-US" sz="2200" dirty="0"/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8214" y="2750209"/>
            <a:ext cx="60980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Jane</a:t>
            </a:r>
            <a:r>
              <a:rPr lang="en-US" sz="2200" dirty="0"/>
              <a:t> understands this. Due to </a:t>
            </a:r>
            <a:r>
              <a:rPr lang="en-US" sz="2200" dirty="0">
                <a:solidFill>
                  <a:srgbClr val="FF0000"/>
                </a:solidFill>
              </a:rPr>
              <a:t>Julie’s</a:t>
            </a:r>
            <a:r>
              <a:rPr lang="en-US" sz="2200" dirty="0"/>
              <a:t> high speed </a:t>
            </a:r>
          </a:p>
          <a:p>
            <a:r>
              <a:rPr lang="en-US" sz="2200" dirty="0"/>
              <a:t>time went slower by a factor of 10 and therefore </a:t>
            </a:r>
          </a:p>
          <a:p>
            <a:r>
              <a:rPr lang="en-US" sz="2200" b="1" i="1" dirty="0">
                <a:solidFill>
                  <a:srgbClr val="0000FF"/>
                </a:solidFill>
              </a:rPr>
              <a:t>Jane</a:t>
            </a:r>
            <a:r>
              <a:rPr lang="en-US" sz="2200" b="1" i="1" dirty="0"/>
              <a:t> has aged more than </a:t>
            </a:r>
            <a:r>
              <a:rPr lang="en-US" sz="2200" b="1" i="1" dirty="0">
                <a:solidFill>
                  <a:srgbClr val="FF0000"/>
                </a:solidFill>
              </a:rPr>
              <a:t>Julie</a:t>
            </a:r>
            <a:r>
              <a:rPr lang="en-US" sz="2200" dirty="0"/>
              <a:t>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8215" y="4139775"/>
            <a:ext cx="9856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But </a:t>
            </a:r>
            <a:r>
              <a:rPr lang="en-US" sz="2200" dirty="0">
                <a:solidFill>
                  <a:srgbClr val="FF0000"/>
                </a:solidFill>
              </a:rPr>
              <a:t>Julie</a:t>
            </a:r>
            <a:r>
              <a:rPr lang="en-US" sz="2200" dirty="0"/>
              <a:t> argues: the only thing that matters is our </a:t>
            </a:r>
            <a:r>
              <a:rPr lang="en-US" sz="2200" i="1" dirty="0"/>
              <a:t>relative speed</a:t>
            </a:r>
            <a:r>
              <a:rPr lang="en-US" sz="2200" dirty="0"/>
              <a:t>!</a:t>
            </a:r>
          </a:p>
          <a:p>
            <a:r>
              <a:rPr lang="en-US" sz="2200" dirty="0"/>
              <a:t>From her spaceship time goes </a:t>
            </a:r>
            <a:r>
              <a:rPr lang="en-US" sz="2200" i="1" dirty="0"/>
              <a:t>slower</a:t>
            </a:r>
            <a:r>
              <a:rPr lang="en-US" sz="2200" dirty="0"/>
              <a:t> on earth! She claims </a:t>
            </a:r>
            <a:r>
              <a:rPr lang="en-US" sz="2200" b="1" i="1" dirty="0">
                <a:solidFill>
                  <a:srgbClr val="0000FF"/>
                </a:solidFill>
              </a:rPr>
              <a:t>Jane</a:t>
            </a:r>
            <a:r>
              <a:rPr lang="en-US" sz="2200" b="1" i="1" dirty="0"/>
              <a:t> should be younger</a:t>
            </a:r>
            <a:r>
              <a:rPr lang="en-US" sz="2200" dirty="0"/>
              <a:t>!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8214" y="717683"/>
            <a:ext cx="48390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Meet identical twins: </a:t>
            </a:r>
            <a:r>
              <a:rPr lang="en-US" sz="2200" dirty="0">
                <a:solidFill>
                  <a:srgbClr val="0000FF"/>
                </a:solidFill>
              </a:rPr>
              <a:t>Jane </a:t>
            </a:r>
            <a:r>
              <a:rPr lang="en-US" sz="2200" dirty="0"/>
              <a:t>and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>
                <a:solidFill>
                  <a:srgbClr val="FF0000"/>
                </a:solidFill>
              </a:rPr>
              <a:t>Julie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8214" y="5005100"/>
            <a:ext cx="36287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Who is right?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962824" y="627412"/>
            <a:ext cx="3675114" cy="3705596"/>
            <a:chOff x="7962824" y="627412"/>
            <a:chExt cx="3675114" cy="370559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824" y="627412"/>
              <a:ext cx="3675114" cy="3705596"/>
            </a:xfrm>
            <a:prstGeom prst="rect">
              <a:avLst/>
            </a:prstGeom>
            <a:ln w="19050">
              <a:solidFill>
                <a:schemeClr val="accent1"/>
              </a:solidFill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10093279" y="1613448"/>
              <a:ext cx="6479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Julie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205827" y="694646"/>
              <a:ext cx="6527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</a:rPr>
                <a:t>Jane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828073" y="3359063"/>
              <a:ext cx="12329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“Julie+1y”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060332" y="2627463"/>
              <a:ext cx="13675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</a:rPr>
                <a:t>“Jane+10y”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245595" y="5467838"/>
            <a:ext cx="9856864" cy="110799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Answer: special relativity holds for </a:t>
            </a:r>
            <a:r>
              <a:rPr lang="en-US" sz="2200" b="1" i="1" dirty="0">
                <a:solidFill>
                  <a:schemeClr val="accent1"/>
                </a:solidFill>
              </a:rPr>
              <a:t>constant</a:t>
            </a:r>
            <a:r>
              <a:rPr lang="en-US" sz="2200" dirty="0">
                <a:solidFill>
                  <a:schemeClr val="accent1"/>
                </a:solidFill>
              </a:rPr>
              <a:t> relative velocities.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When </a:t>
            </a:r>
            <a:r>
              <a:rPr lang="en-US" sz="2200" dirty="0">
                <a:solidFill>
                  <a:srgbClr val="FF0000"/>
                </a:solidFill>
              </a:rPr>
              <a:t>Julie turns </a:t>
            </a:r>
            <a:r>
              <a:rPr lang="en-US" sz="2200" dirty="0">
                <a:solidFill>
                  <a:schemeClr val="accent1"/>
                </a:solidFill>
              </a:rPr>
              <a:t>around she slows down, turns and </a:t>
            </a:r>
            <a:r>
              <a:rPr lang="en-US" sz="2200" dirty="0">
                <a:solidFill>
                  <a:srgbClr val="FF0000"/>
                </a:solidFill>
              </a:rPr>
              <a:t>accelerates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>
                <a:solidFill>
                  <a:schemeClr val="accent1"/>
                </a:solidFill>
              </a:rPr>
              <a:t>back.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At that point time on earth progresses fast for her, so that </a:t>
            </a:r>
            <a:r>
              <a:rPr lang="en-US" sz="2200" b="1" i="1" dirty="0">
                <a:solidFill>
                  <a:schemeClr val="accent1"/>
                </a:solidFill>
              </a:rPr>
              <a:t>Jane is right </a:t>
            </a:r>
            <a:r>
              <a:rPr lang="en-US" sz="2200" dirty="0">
                <a:solidFill>
                  <a:schemeClr val="accent1"/>
                </a:solidFill>
              </a:rPr>
              <a:t>in the end.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76523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Paradox 3: The Twin Paradox</a:t>
            </a:r>
          </a:p>
        </p:txBody>
      </p:sp>
      <p:pic>
        <p:nvPicPr>
          <p:cNvPr id="6" name="Picture 5" descr="H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679" y="725261"/>
            <a:ext cx="4054929" cy="31951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" name="Picture 6" descr="H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594" y="700768"/>
            <a:ext cx="3888922" cy="3278452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246830" y="4091118"/>
            <a:ext cx="8542851" cy="1815882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chemeClr val="accent1"/>
                </a:solidFill>
              </a:rPr>
              <a:t>1971: A </a:t>
            </a:r>
            <a:r>
              <a:rPr lang="en-US" sz="2400" i="1" u="sng" dirty="0">
                <a:solidFill>
                  <a:schemeClr val="accent1"/>
                </a:solidFill>
              </a:rPr>
              <a:t>real</a:t>
            </a:r>
            <a:r>
              <a:rPr lang="en-US" sz="2400" u="sng" dirty="0">
                <a:solidFill>
                  <a:schemeClr val="accent1"/>
                </a:solidFill>
              </a:rPr>
              <a:t> experiment!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Joseph </a:t>
            </a:r>
            <a:r>
              <a:rPr lang="en-US" sz="2200" dirty="0" err="1">
                <a:solidFill>
                  <a:schemeClr val="accent1"/>
                </a:solidFill>
              </a:rPr>
              <a:t>Hafele</a:t>
            </a:r>
            <a:r>
              <a:rPr lang="en-US" sz="2200" dirty="0">
                <a:solidFill>
                  <a:schemeClr val="accent1"/>
                </a:solidFill>
              </a:rPr>
              <a:t> &amp; Richard Keating tested it with 3 atomic cesium clocks.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>
                <a:solidFill>
                  <a:srgbClr val="7030A0"/>
                </a:solidFill>
              </a:rPr>
              <a:t> One clock in a plane </a:t>
            </a:r>
            <a:r>
              <a:rPr lang="en-US" sz="2200" b="1" i="1" dirty="0">
                <a:solidFill>
                  <a:srgbClr val="7030A0"/>
                </a:solidFill>
              </a:rPr>
              <a:t>westward</a:t>
            </a:r>
            <a:r>
              <a:rPr lang="en-US" sz="2200" dirty="0">
                <a:solidFill>
                  <a:srgbClr val="7030A0"/>
                </a:solidFill>
              </a:rPr>
              <a:t> around the earth (against earth rotation)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>
                <a:solidFill>
                  <a:srgbClr val="7030A0"/>
                </a:solidFill>
              </a:rPr>
              <a:t> One clock in a plane </a:t>
            </a:r>
            <a:r>
              <a:rPr lang="en-US" sz="2200" b="1" i="1" dirty="0">
                <a:solidFill>
                  <a:srgbClr val="7030A0"/>
                </a:solidFill>
              </a:rPr>
              <a:t>eastward</a:t>
            </a:r>
            <a:r>
              <a:rPr lang="en-US" sz="2200" dirty="0">
                <a:solidFill>
                  <a:srgbClr val="7030A0"/>
                </a:solidFill>
              </a:rPr>
              <a:t> around the earth (with earth rotation)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>
                <a:solidFill>
                  <a:srgbClr val="7030A0"/>
                </a:solidFill>
              </a:rPr>
              <a:t> One clock stayed behind in the lab.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71273" y="6120565"/>
            <a:ext cx="9389686" cy="43088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The clock that went </a:t>
            </a:r>
            <a:r>
              <a:rPr lang="en-US" sz="2200" b="1" i="1" dirty="0">
                <a:solidFill>
                  <a:srgbClr val="C00000"/>
                </a:solidFill>
              </a:rPr>
              <a:t>eastward</a:t>
            </a:r>
            <a:r>
              <a:rPr lang="en-US" sz="2200" dirty="0">
                <a:solidFill>
                  <a:srgbClr val="C00000"/>
                </a:solidFill>
              </a:rPr>
              <a:t> was 300 </a:t>
            </a:r>
            <a:r>
              <a:rPr lang="en-US" sz="2200" dirty="0" err="1">
                <a:solidFill>
                  <a:srgbClr val="C00000"/>
                </a:solidFill>
              </a:rPr>
              <a:t>nsec</a:t>
            </a:r>
            <a:r>
              <a:rPr lang="en-US" sz="2200" dirty="0">
                <a:solidFill>
                  <a:srgbClr val="C00000"/>
                </a:solidFill>
              </a:rPr>
              <a:t> behind, in agreement with relativity.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84952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Remember Calvin’s father</a:t>
            </a:r>
          </a:p>
        </p:txBody>
      </p:sp>
      <p:pic>
        <p:nvPicPr>
          <p:cNvPr id="4" name="Picture 3" descr="CHrelativity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77" y="1502229"/>
            <a:ext cx="11723170" cy="39678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03577" y="2841170"/>
            <a:ext cx="2597523" cy="53742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`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29173" y="2992931"/>
            <a:ext cx="268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48528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Galilei and Einstein Transformation law                           </a:t>
            </a:r>
          </a:p>
        </p:txBody>
      </p:sp>
      <p:pic>
        <p:nvPicPr>
          <p:cNvPr id="14" name="Picture 5" descr="galilei"/>
          <p:cNvPicPr>
            <a:picLocks noChangeAspect="1" noChangeArrowheads="1"/>
          </p:cNvPicPr>
          <p:nvPr/>
        </p:nvPicPr>
        <p:blipFill>
          <a:blip r:embed="rId3"/>
          <a:srcRect r="7610"/>
          <a:stretch>
            <a:fillRect/>
          </a:stretch>
        </p:blipFill>
        <p:spPr bwMode="auto">
          <a:xfrm>
            <a:off x="9468330" y="807977"/>
            <a:ext cx="2064695" cy="2726148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9781229" y="2860341"/>
            <a:ext cx="1471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BF8FF"/>
                </a:solidFill>
              </a:rPr>
              <a:t>Galileo Galilei</a:t>
            </a:r>
          </a:p>
          <a:p>
            <a:r>
              <a:rPr lang="en-US" dirty="0">
                <a:solidFill>
                  <a:srgbClr val="DBF8FF"/>
                </a:solidFill>
              </a:rPr>
              <a:t>(1564 – 1642)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77764" y="731036"/>
            <a:ext cx="7631868" cy="2842978"/>
            <a:chOff x="168309" y="731036"/>
            <a:chExt cx="7631868" cy="2842978"/>
          </a:xfrm>
        </p:grpSpPr>
        <p:pic>
          <p:nvPicPr>
            <p:cNvPr id="4" name="Picture 3" descr="BatterBall.jpg"/>
            <p:cNvPicPr>
              <a:picLocks noChangeAspect="1"/>
            </p:cNvPicPr>
            <p:nvPr/>
          </p:nvPicPr>
          <p:blipFill rotWithShape="1">
            <a:blip r:embed="rId4"/>
            <a:srcRect t="1" b="26424"/>
            <a:stretch/>
          </p:blipFill>
          <p:spPr>
            <a:xfrm>
              <a:off x="168309" y="766454"/>
              <a:ext cx="7631868" cy="280756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424733" y="2041413"/>
              <a:ext cx="5581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w=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05030" y="2080220"/>
              <a:ext cx="4780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660066"/>
                  </a:solidFill>
                </a:rPr>
                <a:t>v</a:t>
              </a:r>
              <a:r>
                <a:rPr lang="en-US" sz="2400" dirty="0">
                  <a:solidFill>
                    <a:srgbClr val="7030A0"/>
                  </a:solidFill>
                </a:rPr>
                <a:t>=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67878" y="2250106"/>
              <a:ext cx="325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93548" y="2325564"/>
              <a:ext cx="3999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S‘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37794" y="2465594"/>
              <a:ext cx="8556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w’= ?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92612" y="731036"/>
              <a:ext cx="6046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</a:rPr>
                <a:t>Bob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46656" y="744227"/>
              <a:ext cx="7024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Alice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77764" y="3580424"/>
            <a:ext cx="7865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With which speed do </a:t>
            </a:r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chemeClr val="accent1"/>
                </a:solidFill>
              </a:rPr>
              <a:t>and the </a:t>
            </a:r>
            <a:r>
              <a:rPr lang="en-US" sz="2000" dirty="0">
                <a:solidFill>
                  <a:srgbClr val="0432FF"/>
                </a:solidFill>
              </a:rPr>
              <a:t>ball hit by Bob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chemeClr val="accent1"/>
                </a:solidFill>
              </a:rPr>
              <a:t>approach each other?</a:t>
            </a:r>
          </a:p>
          <a:p>
            <a:r>
              <a:rPr lang="en-US" sz="2000" dirty="0">
                <a:solidFill>
                  <a:srgbClr val="0070C0"/>
                </a:solidFill>
              </a:rPr>
              <a:t>Intuitive law (daily experience): </a:t>
            </a:r>
            <a:r>
              <a:rPr lang="en-US" sz="2000" dirty="0">
                <a:solidFill>
                  <a:srgbClr val="0000FF"/>
                </a:solidFill>
              </a:rPr>
              <a:t>30 m/s </a:t>
            </a:r>
            <a:r>
              <a:rPr lang="en-US" sz="2000" dirty="0"/>
              <a:t>+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7030A0"/>
                </a:solidFill>
              </a:rPr>
              <a:t>10 m/s </a:t>
            </a:r>
            <a:r>
              <a:rPr lang="en-US" sz="2000" dirty="0"/>
              <a:t>=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40 m/s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90375" y="5471501"/>
            <a:ext cx="21255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200" u="sng" dirty="0">
                <a:ea typeface="Tahoma" charset="0"/>
                <a:cs typeface="Tahoma" charset="0"/>
              </a:rPr>
              <a:t>Einstein formula</a:t>
            </a:r>
            <a:r>
              <a:rPr lang="en-US" sz="2200" u="sng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301176" y="4361393"/>
                <a:ext cx="641765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sz="2200" u="sng" dirty="0">
                    <a:ea typeface="Tahoma" charset="0"/>
                    <a:cs typeface="Tahoma" charset="0"/>
                  </a:rPr>
                  <a:t>Galilei formula:</a:t>
                </a:r>
                <a:r>
                  <a:rPr lang="en-US" sz="2200" dirty="0">
                    <a:ea typeface="Tahoma" charset="0"/>
                    <a:cs typeface="Tahoma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 </m:t>
                    </m:r>
                    <m:r>
                      <a:rPr lang="en-US" sz="2200" i="1">
                        <a:latin typeface="Cambria Math" charset="0"/>
                        <a:ea typeface="Tahoma" charset="0"/>
                        <a:cs typeface="Tahoma" charset="0"/>
                      </a:rPr>
                      <m:t> </m:t>
                    </m:r>
                    <m:sSup>
                      <m:sSupPr>
                        <m:ctrlPr>
                          <a:rPr lang="en-US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charset="0"/>
                            <a:cs typeface="Tahoma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200">
                            <a:solidFill>
                              <a:srgbClr val="FF0000"/>
                            </a:solidFill>
                            <a:latin typeface="Cambria Math" charset="0"/>
                            <a:ea typeface="Tahoma" charset="0"/>
                            <a:cs typeface="Tahoma" charset="0"/>
                          </a:rPr>
                          <m:t>w</m:t>
                        </m:r>
                      </m:e>
                      <m:sup>
                        <m:r>
                          <a:rPr lang="en-US" sz="2200">
                            <a:solidFill>
                              <a:srgbClr val="FF0000"/>
                            </a:solidFill>
                            <a:latin typeface="Cambria Math" charset="0"/>
                            <a:ea typeface="Tahoma" charset="0"/>
                            <a:cs typeface="Tahoma" charset="0"/>
                          </a:rPr>
                          <m:t>′</m:t>
                        </m:r>
                      </m:sup>
                    </m:sSup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200">
                        <a:solidFill>
                          <a:srgbClr val="0000FF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w</m:t>
                    </m:r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200">
                        <a:solidFill>
                          <a:srgbClr val="7030A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v</m:t>
                    </m:r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=</m:t>
                    </m:r>
                    <m:r>
                      <a:rPr lang="en-US" sz="2200">
                        <a:solidFill>
                          <a:srgbClr val="0000FF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30</m:t>
                    </m:r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+</m:t>
                    </m:r>
                    <m:r>
                      <a:rPr lang="en-US" sz="2200">
                        <a:solidFill>
                          <a:srgbClr val="7030A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10</m:t>
                    </m:r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=</m:t>
                    </m:r>
                    <m:r>
                      <a:rPr lang="en-US" sz="2200">
                        <a:solidFill>
                          <a:srgbClr val="FF000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40 </m:t>
                    </m:r>
                    <m:r>
                      <m:rPr>
                        <m:sty m:val="p"/>
                      </m:rPr>
                      <a:rPr lang="en-US" sz="2200">
                        <a:solidFill>
                          <a:srgbClr val="FF000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m</m:t>
                    </m:r>
                    <m:r>
                      <a:rPr lang="en-US" sz="2200">
                        <a:solidFill>
                          <a:srgbClr val="FF000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200">
                        <a:solidFill>
                          <a:srgbClr val="FF000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s</m:t>
                    </m:r>
                    <m:r>
                      <a:rPr lang="en-US" sz="2200">
                        <a:solidFill>
                          <a:srgbClr val="7030A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 </m:t>
                    </m:r>
                  </m:oMath>
                </a14:m>
                <a:endParaRPr lang="en-US" sz="2200" dirty="0">
                  <a:solidFill>
                    <a:srgbClr val="7030A0"/>
                  </a:solidFill>
                  <a:ea typeface="Tahoma" charset="0"/>
                  <a:cs typeface="Tahoma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1176" y="4361393"/>
                <a:ext cx="6417654" cy="430887"/>
              </a:xfrm>
              <a:prstGeom prst="rect">
                <a:avLst/>
              </a:prstGeom>
              <a:blipFill rotWithShape="0">
                <a:blip r:embed="rId5"/>
                <a:stretch>
                  <a:fillRect l="-1235" t="-100000" b="-1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023957" y="5299886"/>
                <a:ext cx="4739297" cy="1021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w</m:t>
                          </m:r>
                        </m:e>
                        <m:sup>
                          <m:r>
                            <a:rPr lang="en-US" sz="220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w</m:t>
                          </m:r>
                          <m:r>
                            <a:rPr lang="en-US" sz="2200">
                              <a:latin typeface="Cambria Math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v</m:t>
                          </m:r>
                        </m:num>
                        <m:den>
                          <m:r>
                            <a:rPr lang="en-US" sz="2200">
                              <a:latin typeface="Cambria Math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mr-IN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v</m:t>
                              </m:r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0000FF"/>
                                  </a:solidFill>
                                  <a:latin typeface="Cambria Math" charset="0"/>
                                </a:rPr>
                                <m:t>w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200">
                                      <a:latin typeface="Cambria Math" charset="0"/>
                                    </a:rPr>
                                    <m:t>c</m:t>
                                  </m:r>
                                </m:e>
                                <m:sup>
                                  <m:r>
                                    <a:rPr lang="en-US" sz="220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  <m:r>
                        <a:rPr lang="en-US" sz="220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30</m:t>
                          </m:r>
                          <m:r>
                            <a:rPr lang="en-US" sz="2200" i="1">
                              <a:latin typeface="Cambria Math" charset="0"/>
                            </a:rPr>
                            <m:t>+</m:t>
                          </m:r>
                          <m:r>
                            <a:rPr lang="en-US" sz="22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10</m:t>
                          </m:r>
                        </m:num>
                        <m:den>
                          <m:r>
                            <a:rPr lang="en-US" sz="2200" i="1">
                              <a:latin typeface="Cambria Math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mr-IN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solidFill>
                                    <a:srgbClr val="0000FF"/>
                                  </a:solidFill>
                                  <a:latin typeface="Cambria Math" charset="0"/>
                                </a:rPr>
                                <m:t>30</m:t>
                              </m:r>
                              <m:r>
                                <a:rPr lang="en-US" sz="2200" i="1">
                                  <a:latin typeface="Cambria Math" charset="0"/>
                                </a:rPr>
                                <m:t>×</m:t>
                              </m:r>
                              <m:r>
                                <a:rPr lang="en-US" sz="22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10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charset="0"/>
                                </a:rPr>
                                <m:t>9×</m:t>
                              </m:r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charset="0"/>
                                    </a:rPr>
                                    <m:t>16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  <m:r>
                        <a:rPr lang="en-US" sz="2200" i="1"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3957" y="5299886"/>
                <a:ext cx="4739297" cy="102143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877217" y="6241068"/>
                <a:ext cx="3848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i="1" smtClean="0">
                        <a:latin typeface="Cambria Math" charset="0"/>
                      </a:rPr>
                      <m:t>=</m:t>
                    </m:r>
                    <m:r>
                      <a:rPr lang="en-US" sz="2200" i="1">
                        <a:solidFill>
                          <a:srgbClr val="FF0000"/>
                        </a:solidFill>
                        <a:latin typeface="Cambria Math" charset="0"/>
                      </a:rPr>
                      <m:t>39.999999999999997</m:t>
                    </m:r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b="0" i="0" smtClean="0">
                        <a:solidFill>
                          <a:srgbClr val="FF0000"/>
                        </a:solidFill>
                        <a:latin typeface="Cambria Math" charset="0"/>
                      </a:rPr>
                      <m:t>m</m:t>
                    </m:r>
                    <m:r>
                      <a:rPr lang="en-US" sz="2200" b="0" i="0" smtClean="0">
                        <a:solidFill>
                          <a:srgbClr val="FF0000"/>
                        </a:solidFill>
                        <a:latin typeface="Cambria Math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200" b="0" i="0" smtClean="0">
                        <a:solidFill>
                          <a:srgbClr val="FF0000"/>
                        </a:solidFill>
                        <a:latin typeface="Cambria Math" charset="0"/>
                      </a:rPr>
                      <m:t>s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7217" y="6241068"/>
                <a:ext cx="3848775" cy="430887"/>
              </a:xfrm>
              <a:prstGeom prst="rect">
                <a:avLst/>
              </a:prstGeom>
              <a:blipFill rotWithShape="0">
                <a:blip r:embed="rId7"/>
                <a:stretch>
                  <a:fillRect t="-102857" b="-1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1524642" y="5893283"/>
            <a:ext cx="1526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(see lecture </a:t>
            </a:r>
            <a:r>
              <a:rPr lang="en-US" dirty="0"/>
              <a:t>3)</a:t>
            </a:r>
          </a:p>
        </p:txBody>
      </p:sp>
      <p:pic>
        <p:nvPicPr>
          <p:cNvPr id="27" name="Picture 26" descr="EisteinYoun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53849" y="3885873"/>
            <a:ext cx="1979177" cy="279783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9691736" y="5979808"/>
            <a:ext cx="1560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white"/>
                </a:solidFill>
                <a:latin typeface="Calibri"/>
              </a:rPr>
              <a:t>Albert Einstein</a:t>
            </a:r>
          </a:p>
          <a:p>
            <a:pPr defTabSz="457200"/>
            <a:r>
              <a:rPr lang="en-US" dirty="0">
                <a:solidFill>
                  <a:prstClr val="white"/>
                </a:solidFill>
                <a:latin typeface="Calibri"/>
              </a:rPr>
              <a:t>  1879 - 1955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131522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3" grpId="0"/>
      <p:bldP spid="24" grpId="0"/>
      <p:bldP spid="25" grpId="0"/>
      <p:bldP spid="26" grpId="0"/>
      <p:bldP spid="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Derive the laws for adding speed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4724" y="694653"/>
            <a:ext cx="2778068" cy="4308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200" u="sng" dirty="0" err="1"/>
              <a:t>Galilei</a:t>
            </a:r>
            <a:r>
              <a:rPr lang="en-US" sz="2200" u="sng" dirty="0"/>
              <a:t> Transformation: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23010" y="689928"/>
            <a:ext cx="2922531" cy="4308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200" u="sng" dirty="0"/>
              <a:t>Lorentz Transformation: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17290" y="1110112"/>
                <a:ext cx="163301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200" b="0" i="1" smtClean="0">
                          <a:latin typeface="Cambria Math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𝑣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200" b="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290" y="1110112"/>
                <a:ext cx="1633011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266816" y="1495422"/>
                <a:ext cx="94487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200" b="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816" y="1495422"/>
                <a:ext cx="944874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230512" y="2710538"/>
                <a:ext cx="117134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𝑤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2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512" y="2710538"/>
                <a:ext cx="1171346" cy="430887"/>
              </a:xfrm>
              <a:prstGeom prst="rect">
                <a:avLst/>
              </a:prstGeom>
              <a:blipFill rotWithShape="0">
                <a:blip r:embed="rId5"/>
                <a:stretch>
                  <a:fillRect t="-102857" b="-1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207616" y="3504937"/>
                <a:ext cx="123662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𝑤</m:t>
                      </m:r>
                      <m:r>
                        <a:rPr lang="en-US" sz="22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′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616" y="3504937"/>
                <a:ext cx="1236621" cy="430887"/>
              </a:xfrm>
              <a:prstGeom prst="rect">
                <a:avLst/>
              </a:prstGeom>
              <a:blipFill rotWithShape="0">
                <a:blip r:embed="rId6"/>
                <a:stretch>
                  <a:fillRect t="-101408" b="-1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157665" y="3904696"/>
                <a:ext cx="2213298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− 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𝑣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𝑤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′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665" y="3904696"/>
                <a:ext cx="2213298" cy="430887"/>
              </a:xfrm>
              <a:prstGeom prst="rect">
                <a:avLst/>
              </a:prstGeom>
              <a:blipFill rotWithShape="0">
                <a:blip r:embed="rId7"/>
                <a:stretch>
                  <a:fillRect t="-102857" b="-1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201017" y="4334814"/>
                <a:ext cx="216347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−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𝑣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20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𝑤</m:t>
                      </m:r>
                      <m:r>
                        <a:rPr lang="en-US" sz="22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′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017" y="4334814"/>
                <a:ext cx="2163476" cy="430887"/>
              </a:xfrm>
              <a:prstGeom prst="rect">
                <a:avLst/>
              </a:prstGeom>
              <a:blipFill rotWithShape="0">
                <a:blip r:embed="rId8"/>
                <a:stretch>
                  <a:fillRect t="-101408" b="-1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181441" y="4785257"/>
                <a:ext cx="219534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 </m:t>
                      </m:r>
                      <m:d>
                        <m:dPr>
                          <m:ctrlPr>
                            <a:rPr lang="mr-IN" sz="22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𝑣</m:t>
                          </m:r>
                          <m:r>
                            <a:rPr lang="en-US" sz="2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𝑤</m:t>
                          </m:r>
                        </m:e>
                      </m:d>
                      <m:r>
                        <a:rPr lang="en-US" sz="22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′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441" y="4785257"/>
                <a:ext cx="2195345" cy="430887"/>
              </a:xfrm>
              <a:prstGeom prst="rect">
                <a:avLst/>
              </a:prstGeom>
              <a:blipFill rotWithShape="0">
                <a:blip r:embed="rId9"/>
                <a:stretch>
                  <a:fillRect t="-101408" b="-1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088355" y="5662807"/>
                <a:ext cx="167276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𝑤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′=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𝑤</m:t>
                      </m:r>
                      <m:r>
                        <a:rPr lang="en-US" sz="2200" b="0" i="1" smtClean="0">
                          <a:latin typeface="Cambria Math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𝑣</m:t>
                      </m:r>
                    </m:oMath>
                  </m:oMathPara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355" y="5662807"/>
                <a:ext cx="1672766" cy="430887"/>
              </a:xfrm>
              <a:prstGeom prst="rect">
                <a:avLst/>
              </a:prstGeom>
              <a:blipFill rotWithShape="0">
                <a:blip r:embed="rId10"/>
                <a:stretch>
                  <a:fillRect l="-1095" t="-101408" b="-1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701431" y="2380950"/>
            <a:ext cx="31753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In the frame of</a:t>
            </a:r>
            <a:r>
              <a:rPr lang="en-US" sz="2200" dirty="0">
                <a:solidFill>
                  <a:srgbClr val="0432FF"/>
                </a:solidFill>
              </a:rPr>
              <a:t> S </a:t>
            </a:r>
            <a:r>
              <a:rPr lang="en-US" sz="2200" dirty="0"/>
              <a:t>we have: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6948" y="3155034"/>
            <a:ext cx="20658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  Then it follows: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0146" y="5267016"/>
            <a:ext cx="19984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Therefore in </a:t>
            </a:r>
            <a:r>
              <a:rPr lang="en-US" sz="2200" dirty="0">
                <a:solidFill>
                  <a:srgbClr val="FF0000"/>
                </a:solidFill>
              </a:rPr>
              <a:t>S’</a:t>
            </a:r>
            <a:r>
              <a:rPr lang="en-US" sz="22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927274" y="1027566"/>
                <a:ext cx="202222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d>
                        <m:d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𝑥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𝑣</m:t>
                          </m:r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274" y="1027566"/>
                <a:ext cx="2022220" cy="430887"/>
              </a:xfrm>
              <a:prstGeom prst="rect">
                <a:avLst/>
              </a:prstGeom>
              <a:blipFill rotWithShape="0">
                <a:blip r:embed="rId11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985952" y="1312393"/>
                <a:ext cx="2239139" cy="6728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d>
                        <m:d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𝑡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mr-IN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𝑣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5952" y="1312393"/>
                <a:ext cx="2239139" cy="672877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40"/>
          <p:cNvSpPr/>
          <p:nvPr/>
        </p:nvSpPr>
        <p:spPr>
          <a:xfrm>
            <a:off x="609606" y="1156159"/>
            <a:ext cx="2702542" cy="7016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5689342" y="1079166"/>
            <a:ext cx="2702542" cy="89448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15679" y="2384556"/>
            <a:ext cx="3261108" cy="38305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own Arrow 44"/>
          <p:cNvSpPr/>
          <p:nvPr/>
        </p:nvSpPr>
        <p:spPr>
          <a:xfrm>
            <a:off x="1661742" y="1930089"/>
            <a:ext cx="229503" cy="4041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5404965" y="2571102"/>
            <a:ext cx="4241800" cy="3289300"/>
            <a:chOff x="1536700" y="1536700"/>
            <a:chExt cx="4241800" cy="3289300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2235200" y="2019300"/>
              <a:ext cx="0" cy="2057400"/>
            </a:xfrm>
            <a:prstGeom prst="line">
              <a:avLst/>
            </a:prstGeom>
            <a:ln>
              <a:solidFill>
                <a:srgbClr val="0000FF"/>
              </a:solidFill>
              <a:head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2235200" y="4076700"/>
              <a:ext cx="1689100" cy="0"/>
            </a:xfrm>
            <a:prstGeom prst="line">
              <a:avLst/>
            </a:prstGeom>
            <a:ln>
              <a:solidFill>
                <a:srgbClr val="0000FF"/>
              </a:solidFill>
              <a:head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1536700" y="4076700"/>
              <a:ext cx="698500" cy="749300"/>
            </a:xfrm>
            <a:prstGeom prst="line">
              <a:avLst/>
            </a:prstGeom>
            <a:ln>
              <a:solidFill>
                <a:srgbClr val="0000FF"/>
              </a:solidFill>
              <a:head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4089400" y="2019300"/>
              <a:ext cx="0" cy="2057400"/>
            </a:xfrm>
            <a:prstGeom prst="line">
              <a:avLst/>
            </a:prstGeom>
            <a:ln>
              <a:solidFill>
                <a:srgbClr val="FF0000"/>
              </a:solidFill>
              <a:head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3390900" y="4076700"/>
              <a:ext cx="698500" cy="749300"/>
            </a:xfrm>
            <a:prstGeom prst="line">
              <a:avLst/>
            </a:prstGeom>
            <a:ln>
              <a:solidFill>
                <a:srgbClr val="FF0000"/>
              </a:solidFill>
              <a:head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556000" y="3683000"/>
              <a:ext cx="533400" cy="0"/>
            </a:xfrm>
            <a:prstGeom prst="line">
              <a:avLst/>
            </a:prstGeom>
            <a:ln w="31750">
              <a:solidFill>
                <a:schemeClr val="tx1"/>
              </a:solidFill>
              <a:head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/>
            <p:cNvSpPr/>
            <p:nvPr/>
          </p:nvSpPr>
          <p:spPr>
            <a:xfrm>
              <a:off x="2565400" y="2832100"/>
              <a:ext cx="177801" cy="16510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2743200" y="2921000"/>
              <a:ext cx="800100" cy="0"/>
            </a:xfrm>
            <a:prstGeom prst="line">
              <a:avLst/>
            </a:prstGeom>
            <a:ln w="31750">
              <a:solidFill>
                <a:srgbClr val="0070C0"/>
              </a:solidFill>
              <a:headEnd type="none"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4089400" y="4076700"/>
              <a:ext cx="1689100" cy="0"/>
            </a:xfrm>
            <a:prstGeom prst="line">
              <a:avLst/>
            </a:prstGeom>
            <a:ln>
              <a:solidFill>
                <a:srgbClr val="FF0000"/>
              </a:solidFill>
              <a:head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2070100" y="1549400"/>
              <a:ext cx="31451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0000FF"/>
                  </a:solidFill>
                </a:rPr>
                <a:t>S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924300" y="1536700"/>
              <a:ext cx="38337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FF0000"/>
                  </a:solidFill>
                </a:rPr>
                <a:t>S’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006167" y="2471265"/>
              <a:ext cx="3674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</a:rPr>
                <a:t>w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012890" y="2932945"/>
              <a:ext cx="4389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w’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317690" y="3440945"/>
              <a:ext cx="3000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v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21286616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Derive the laws for adding speed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4724" y="694653"/>
            <a:ext cx="2778068" cy="4308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200" u="sng" dirty="0" err="1"/>
              <a:t>Galilei</a:t>
            </a:r>
            <a:r>
              <a:rPr lang="en-US" sz="2200" u="sng" dirty="0"/>
              <a:t> Transformation: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23010" y="689928"/>
            <a:ext cx="2922531" cy="4308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200" u="sng" dirty="0"/>
              <a:t>Lorentz Transformation: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927274" y="1027566"/>
                <a:ext cx="202222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d>
                        <m:d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𝑥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𝑣</m:t>
                          </m:r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274" y="1027566"/>
                <a:ext cx="2022220" cy="430887"/>
              </a:xfrm>
              <a:prstGeom prst="rect">
                <a:avLst/>
              </a:prstGeom>
              <a:blipFill rotWithShape="0">
                <a:blip r:embed="rId4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985952" y="1312393"/>
                <a:ext cx="2239139" cy="6728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d>
                        <m:d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𝑡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mr-IN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𝑣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5952" y="1312393"/>
                <a:ext cx="2239139" cy="67287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918492" y="2401094"/>
                <a:ext cx="199875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200" b="0" i="1" smtClean="0">
                          <a:latin typeface="Cambria Math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𝑣</m:t>
                      </m:r>
                      <m:r>
                        <a:rPr lang="en-US" sz="22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2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492" y="2401094"/>
                <a:ext cx="1998752" cy="430887"/>
              </a:xfrm>
              <a:prstGeom prst="rect">
                <a:avLst/>
              </a:prstGeom>
              <a:blipFill rotWithShape="0">
                <a:blip r:embed="rId6"/>
                <a:stretch>
                  <a:fillRect t="-101408" b="-1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906024" y="2703587"/>
                <a:ext cx="2110001" cy="6728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200" b="0" i="1" smtClean="0">
                          <a:latin typeface="Cambria Math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f>
                        <m:f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𝑣</m:t>
                          </m:r>
                        </m:num>
                        <m:den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𝑥</m:t>
                      </m:r>
                    </m:oMath>
                  </m:oMathPara>
                </a14:m>
                <a:endParaRPr lang="en-US" sz="22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6024" y="2703587"/>
                <a:ext cx="2110001" cy="67287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996508" y="3323848"/>
                <a:ext cx="216540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𝑤𝑡</m:t>
                      </m:r>
                      <m:r>
                        <a:rPr lang="en-US" sz="2200" b="0" i="1" smtClean="0">
                          <a:latin typeface="Cambria Math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𝑣</m:t>
                      </m:r>
                      <m:r>
                        <a:rPr lang="en-US" sz="22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2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6508" y="3323848"/>
                <a:ext cx="2165401" cy="430887"/>
              </a:xfrm>
              <a:prstGeom prst="rect">
                <a:avLst/>
              </a:prstGeom>
              <a:blipFill rotWithShape="0">
                <a:blip r:embed="rId8"/>
                <a:stretch>
                  <a:fillRect t="-101408" b="-1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9026625" y="3660286"/>
                <a:ext cx="2164823" cy="6728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200" b="0" i="1" smtClean="0">
                          <a:latin typeface="Cambria Math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f>
                        <m:f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𝑣</m:t>
                          </m:r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𝑤</m:t>
                          </m:r>
                        </m:num>
                        <m:den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2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6625" y="3660286"/>
                <a:ext cx="2164823" cy="67287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7857807" y="4132794"/>
                <a:ext cx="2475358" cy="965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charset="0"/>
                            </a:rPr>
                            <m:t>1 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𝛾</m:t>
                          </m:r>
                        </m:den>
                      </m:f>
                      <m:d>
                        <m:d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mr-IN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𝑣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den>
                          </m:f>
                          <m:r>
                            <a:rPr lang="en-US" sz="2200" b="0" i="1" smtClean="0">
                              <a:latin typeface="Cambria Math" charset="0"/>
                            </a:rPr>
                            <m:t> 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′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7807" y="4132794"/>
                <a:ext cx="2475358" cy="96597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8250401" y="4863779"/>
                <a:ext cx="3759875" cy="965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d>
                        <m:d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𝑣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</m:d>
                      <m:f>
                        <m:f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𝛾</m:t>
                          </m:r>
                        </m:den>
                      </m:f>
                      <m:r>
                        <a:rPr lang="en-US" sz="2200" b="0" i="1" smtClean="0">
                          <a:latin typeface="Cambria Math" charset="0"/>
                        </a:rPr>
                        <m:t> </m:t>
                      </m:r>
                      <m:d>
                        <m:d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mr-IN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𝑣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′</m:t>
                      </m:r>
                    </m:oMath>
                  </m:oMathPara>
                </a14:m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0401" y="4863779"/>
                <a:ext cx="3759875" cy="96597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9243312" y="5701248"/>
                <a:ext cx="1788054" cy="9448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𝑤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𝑣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mr-IN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𝑣</m:t>
                              </m:r>
                              <m:r>
                                <a:rPr lang="en-US" sz="22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3312" y="5701248"/>
                <a:ext cx="1788054" cy="944874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4652980" y="2402738"/>
            <a:ext cx="23163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Re-write the  laws: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4615362" y="3307368"/>
                <a:ext cx="444519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Substitute in frame </a:t>
                </a:r>
                <a:r>
                  <a:rPr lang="en-US" sz="2200" dirty="0">
                    <a:solidFill>
                      <a:srgbClr val="0432FF"/>
                    </a:solidFill>
                  </a:rPr>
                  <a:t>S</a:t>
                </a:r>
                <a:r>
                  <a:rPr lang="en-US" sz="2200" dirty="0"/>
                  <a:t>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2200" b="0" i="1" smtClean="0">
                        <a:latin typeface="Cambria Math" charset="0"/>
                      </a:rPr>
                      <m:t>=</m:t>
                    </m:r>
                    <m:r>
                      <a:rPr lang="en-US" sz="22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𝑤𝑡</m:t>
                    </m:r>
                  </m:oMath>
                </a14:m>
                <a:r>
                  <a:rPr lang="en-US" sz="2200" dirty="0">
                    <a:solidFill>
                      <a:srgbClr val="0432FF"/>
                    </a:solidFill>
                  </a:rPr>
                  <a:t> </a:t>
                </a:r>
                <a:r>
                  <a:rPr lang="en-US" sz="2200" dirty="0"/>
                  <a:t>to find:</a:t>
                </a: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5362" y="3307368"/>
                <a:ext cx="4445191" cy="430887"/>
              </a:xfrm>
              <a:prstGeom prst="rect">
                <a:avLst/>
              </a:prstGeom>
              <a:blipFill rotWithShape="0">
                <a:blip r:embed="rId13"/>
                <a:stretch>
                  <a:fillRect l="-1783" t="-10000" r="-823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626944" y="5049777"/>
                <a:ext cx="367017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Put into the expression for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′</m:t>
                    </m:r>
                  </m:oMath>
                </a14:m>
                <a:r>
                  <a:rPr lang="en-US" sz="2200" dirty="0"/>
                  <a:t>: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944" y="5049777"/>
                <a:ext cx="3670172" cy="430887"/>
              </a:xfrm>
              <a:prstGeom prst="rect">
                <a:avLst/>
              </a:prstGeom>
              <a:blipFill rotWithShape="0">
                <a:blip r:embed="rId14"/>
                <a:stretch>
                  <a:fillRect l="-2159" t="-8451" b="-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4644709" y="4311278"/>
                <a:ext cx="322075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I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latin typeface="Cambria Math" charset="0"/>
                      </a:rPr>
                      <m:t>nvert</m:t>
                    </m:r>
                    <m:r>
                      <a:rPr lang="en-US" sz="2200" b="0" i="0" smtClean="0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charset="0"/>
                      </a:rPr>
                      <m:t>the</m:t>
                    </m:r>
                    <m:r>
                      <a:rPr lang="en-US" sz="2200" b="0" i="0" smtClean="0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charset="0"/>
                      </a:rPr>
                      <m:t>equation</m:t>
                    </m:r>
                    <m:r>
                      <a:rPr lang="en-US" sz="2200" b="0" i="0" smtClean="0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charset="0"/>
                      </a:rPr>
                      <m:t>for</m:t>
                    </m:r>
                    <m:r>
                      <a:rPr lang="en-US" sz="2200" b="0" i="0" smtClean="0">
                        <a:latin typeface="Cambria Math" charset="0"/>
                      </a:rPr>
                      <m:t> </m:t>
                    </m:r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𝑡</m:t>
                    </m:r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′</m:t>
                    </m:r>
                  </m:oMath>
                </a14:m>
                <a:r>
                  <a:rPr lang="en-US" sz="2200" dirty="0"/>
                  <a:t>:</a:t>
                </a: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709" y="4311278"/>
                <a:ext cx="3220753" cy="430887"/>
              </a:xfrm>
              <a:prstGeom prst="rect">
                <a:avLst/>
              </a:prstGeom>
              <a:blipFill rotWithShape="0">
                <a:blip r:embed="rId15"/>
                <a:stretch>
                  <a:fillRect l="-2462" t="-101408" r="-1705" b="-1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4592280" y="5865824"/>
                <a:ext cx="456657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Which should be: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sz="2200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𝑤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𝑡</m:t>
                    </m:r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′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</a:rPr>
                  <a:t> </a:t>
                </a:r>
                <a:r>
                  <a:rPr lang="en-US" sz="2200" dirty="0"/>
                  <a:t>, therefor:</a:t>
                </a: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2280" y="5865824"/>
                <a:ext cx="4566571" cy="430887"/>
              </a:xfrm>
              <a:prstGeom prst="rect">
                <a:avLst/>
              </a:prstGeom>
              <a:blipFill rotWithShape="0">
                <a:blip r:embed="rId16"/>
                <a:stretch>
                  <a:fillRect l="-1736" t="-9859" r="-801" b="-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/>
          <p:cNvSpPr/>
          <p:nvPr/>
        </p:nvSpPr>
        <p:spPr>
          <a:xfrm>
            <a:off x="5689342" y="1079166"/>
            <a:ext cx="2702542" cy="89448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493802" y="2377221"/>
            <a:ext cx="7516473" cy="425285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wn Arrow 45"/>
          <p:cNvSpPr/>
          <p:nvPr/>
        </p:nvSpPr>
        <p:spPr>
          <a:xfrm>
            <a:off x="6870210" y="1979076"/>
            <a:ext cx="229503" cy="4041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261462" y="2571102"/>
            <a:ext cx="4241800" cy="3289300"/>
            <a:chOff x="1536700" y="1536700"/>
            <a:chExt cx="4241800" cy="3289300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2235200" y="2019300"/>
              <a:ext cx="0" cy="2057400"/>
            </a:xfrm>
            <a:prstGeom prst="line">
              <a:avLst/>
            </a:prstGeom>
            <a:ln>
              <a:solidFill>
                <a:srgbClr val="0000FF"/>
              </a:solidFill>
              <a:head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2235200" y="4076700"/>
              <a:ext cx="1689100" cy="0"/>
            </a:xfrm>
            <a:prstGeom prst="line">
              <a:avLst/>
            </a:prstGeom>
            <a:ln>
              <a:solidFill>
                <a:srgbClr val="0000FF"/>
              </a:solidFill>
              <a:head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1536700" y="4076700"/>
              <a:ext cx="698500" cy="749300"/>
            </a:xfrm>
            <a:prstGeom prst="line">
              <a:avLst/>
            </a:prstGeom>
            <a:ln>
              <a:solidFill>
                <a:srgbClr val="0000FF"/>
              </a:solidFill>
              <a:head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4089400" y="2019300"/>
              <a:ext cx="0" cy="2057400"/>
            </a:xfrm>
            <a:prstGeom prst="line">
              <a:avLst/>
            </a:prstGeom>
            <a:ln>
              <a:solidFill>
                <a:srgbClr val="FF0000"/>
              </a:solidFill>
              <a:head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3390900" y="4076700"/>
              <a:ext cx="698500" cy="749300"/>
            </a:xfrm>
            <a:prstGeom prst="line">
              <a:avLst/>
            </a:prstGeom>
            <a:ln>
              <a:solidFill>
                <a:srgbClr val="FF0000"/>
              </a:solidFill>
              <a:head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556000" y="3683000"/>
              <a:ext cx="533400" cy="0"/>
            </a:xfrm>
            <a:prstGeom prst="line">
              <a:avLst/>
            </a:prstGeom>
            <a:ln w="31750">
              <a:solidFill>
                <a:schemeClr val="tx1"/>
              </a:solidFill>
              <a:head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/>
            <p:cNvSpPr/>
            <p:nvPr/>
          </p:nvSpPr>
          <p:spPr>
            <a:xfrm>
              <a:off x="2565400" y="2832100"/>
              <a:ext cx="177801" cy="16510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2743200" y="2921000"/>
              <a:ext cx="800100" cy="0"/>
            </a:xfrm>
            <a:prstGeom prst="line">
              <a:avLst/>
            </a:prstGeom>
            <a:ln w="31750">
              <a:solidFill>
                <a:srgbClr val="0070C0"/>
              </a:solidFill>
              <a:headEnd type="none"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4089400" y="4076700"/>
              <a:ext cx="1689100" cy="0"/>
            </a:xfrm>
            <a:prstGeom prst="line">
              <a:avLst/>
            </a:prstGeom>
            <a:ln>
              <a:solidFill>
                <a:srgbClr val="FF0000"/>
              </a:solidFill>
              <a:head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2070100" y="1549400"/>
              <a:ext cx="31451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0000FF"/>
                  </a:solidFill>
                </a:rPr>
                <a:t>S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924300" y="1536700"/>
              <a:ext cx="38337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FF0000"/>
                  </a:solidFill>
                </a:rPr>
                <a:t>S’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006167" y="2471265"/>
              <a:ext cx="3674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</a:rPr>
                <a:t>w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012890" y="2932945"/>
              <a:ext cx="4389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w’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317690" y="3440945"/>
              <a:ext cx="3000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v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217290" y="1110112"/>
                <a:ext cx="163301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200" b="0" i="1" smtClean="0">
                          <a:latin typeface="Cambria Math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𝑣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200" b="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290" y="1110112"/>
                <a:ext cx="1633011" cy="430887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1266816" y="1495422"/>
                <a:ext cx="94487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200" b="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816" y="1495422"/>
                <a:ext cx="944874" cy="430887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46"/>
          <p:cNvSpPr/>
          <p:nvPr/>
        </p:nvSpPr>
        <p:spPr>
          <a:xfrm>
            <a:off x="609606" y="1156159"/>
            <a:ext cx="2702542" cy="7016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20254380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Derive the laws for adding speed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4724" y="694653"/>
            <a:ext cx="2778068" cy="4308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200" u="sng" dirty="0" err="1"/>
              <a:t>Galilei</a:t>
            </a:r>
            <a:r>
              <a:rPr lang="en-US" sz="2200" u="sng" dirty="0"/>
              <a:t> Transformation: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23010" y="689928"/>
            <a:ext cx="2922531" cy="4308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200" u="sng" dirty="0"/>
              <a:t>Lorentz Transformation: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927274" y="1027566"/>
                <a:ext cx="202222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d>
                        <m:d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𝑥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𝑣</m:t>
                          </m:r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274" y="1027566"/>
                <a:ext cx="2022220" cy="430887"/>
              </a:xfrm>
              <a:prstGeom prst="rect">
                <a:avLst/>
              </a:prstGeom>
              <a:blipFill rotWithShape="0">
                <a:blip r:embed="rId9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985952" y="1312393"/>
                <a:ext cx="2239139" cy="6728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d>
                        <m:d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𝑡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mr-IN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𝑣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5952" y="1312393"/>
                <a:ext cx="2239139" cy="67287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918492" y="2401094"/>
                <a:ext cx="199875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200" b="0" i="1" smtClean="0">
                          <a:latin typeface="Cambria Math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𝑣</m:t>
                      </m:r>
                      <m:r>
                        <a:rPr lang="en-US" sz="22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2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492" y="2401094"/>
                <a:ext cx="1998752" cy="430887"/>
              </a:xfrm>
              <a:prstGeom prst="rect">
                <a:avLst/>
              </a:prstGeom>
              <a:blipFill rotWithShape="0">
                <a:blip r:embed="rId11"/>
                <a:stretch>
                  <a:fillRect t="-101408" b="-1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906024" y="2703587"/>
                <a:ext cx="2110001" cy="6728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200" b="0" i="1" smtClean="0">
                          <a:latin typeface="Cambria Math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f>
                        <m:f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𝑣</m:t>
                          </m:r>
                        </m:num>
                        <m:den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𝑥</m:t>
                      </m:r>
                    </m:oMath>
                  </m:oMathPara>
                </a14:m>
                <a:endParaRPr lang="en-US" sz="22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6024" y="2703587"/>
                <a:ext cx="2110001" cy="672877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996508" y="3323848"/>
                <a:ext cx="216540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𝑤𝑡</m:t>
                      </m:r>
                      <m:r>
                        <a:rPr lang="en-US" sz="2200" b="0" i="1" smtClean="0">
                          <a:latin typeface="Cambria Math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𝑣</m:t>
                      </m:r>
                      <m:r>
                        <a:rPr lang="en-US" sz="22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2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6508" y="3323848"/>
                <a:ext cx="2165401" cy="430887"/>
              </a:xfrm>
              <a:prstGeom prst="rect">
                <a:avLst/>
              </a:prstGeom>
              <a:blipFill rotWithShape="0">
                <a:blip r:embed="rId13"/>
                <a:stretch>
                  <a:fillRect t="-101408" b="-1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9026625" y="3660286"/>
                <a:ext cx="2164823" cy="6728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200" b="0" i="1" smtClean="0">
                          <a:latin typeface="Cambria Math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f>
                        <m:f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𝑣</m:t>
                          </m:r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𝑤</m:t>
                          </m:r>
                        </m:num>
                        <m:den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2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6625" y="3660286"/>
                <a:ext cx="2164823" cy="672877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7857807" y="4132794"/>
                <a:ext cx="2475358" cy="965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charset="0"/>
                            </a:rPr>
                            <m:t>1 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𝛾</m:t>
                          </m:r>
                        </m:den>
                      </m:f>
                      <m:d>
                        <m:d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mr-IN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𝑣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den>
                          </m:f>
                          <m:r>
                            <a:rPr lang="en-US" sz="2200" b="0" i="1" smtClean="0">
                              <a:latin typeface="Cambria Math" charset="0"/>
                            </a:rPr>
                            <m:t> 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′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7807" y="4132794"/>
                <a:ext cx="2475358" cy="965970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8250401" y="4863779"/>
                <a:ext cx="3759875" cy="965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d>
                        <m:d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𝑣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</m:d>
                      <m:f>
                        <m:f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𝛾</m:t>
                          </m:r>
                        </m:den>
                      </m:f>
                      <m:r>
                        <a:rPr lang="en-US" sz="2200" b="0" i="1" smtClean="0">
                          <a:latin typeface="Cambria Math" charset="0"/>
                        </a:rPr>
                        <m:t> </m:t>
                      </m:r>
                      <m:d>
                        <m:d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mr-IN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mr-IN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𝑣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′</m:t>
                      </m:r>
                    </m:oMath>
                  </m:oMathPara>
                </a14:m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0401" y="4863779"/>
                <a:ext cx="3759875" cy="965970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9243312" y="5701535"/>
                <a:ext cx="1788054" cy="944874"/>
              </a:xfrm>
              <a:prstGeom prst="rect">
                <a:avLst/>
              </a:prstGeom>
              <a:noFill/>
              <a:ln w="12700">
                <a:solidFill>
                  <a:srgbClr val="CC00FF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𝑤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𝑣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mr-IN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𝑣</m:t>
                              </m:r>
                              <m:r>
                                <a:rPr lang="en-US" sz="22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𝑤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3312" y="5701535"/>
                <a:ext cx="1788054" cy="944874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  <a:ln w="12700">
                <a:solidFill>
                  <a:srgbClr val="CC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4652980" y="2402738"/>
            <a:ext cx="23163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Re-write the  laws: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4615362" y="3307368"/>
                <a:ext cx="444519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Substitute in frame </a:t>
                </a:r>
                <a:r>
                  <a:rPr lang="en-US" sz="2200" dirty="0">
                    <a:solidFill>
                      <a:srgbClr val="0432FF"/>
                    </a:solidFill>
                  </a:rPr>
                  <a:t>S</a:t>
                </a:r>
                <a:r>
                  <a:rPr lang="en-US" sz="2200" dirty="0"/>
                  <a:t>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2200" b="0" i="1" smtClean="0">
                        <a:latin typeface="Cambria Math" charset="0"/>
                      </a:rPr>
                      <m:t>=</m:t>
                    </m:r>
                    <m:r>
                      <a:rPr lang="en-US" sz="22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𝑤𝑡</m:t>
                    </m:r>
                  </m:oMath>
                </a14:m>
                <a:r>
                  <a:rPr lang="en-US" sz="2200" dirty="0">
                    <a:solidFill>
                      <a:srgbClr val="0432FF"/>
                    </a:solidFill>
                  </a:rPr>
                  <a:t> </a:t>
                </a:r>
                <a:r>
                  <a:rPr lang="en-US" sz="2200" dirty="0"/>
                  <a:t>to find:</a:t>
                </a: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5362" y="3307368"/>
                <a:ext cx="4445191" cy="430887"/>
              </a:xfrm>
              <a:prstGeom prst="rect">
                <a:avLst/>
              </a:prstGeom>
              <a:blipFill rotWithShape="0">
                <a:blip r:embed="rId18"/>
                <a:stretch>
                  <a:fillRect l="-1783" t="-10000" r="-823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626944" y="5049777"/>
                <a:ext cx="367017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/>
                  <a:t>Put into </a:t>
                </a:r>
                <a:r>
                  <a:rPr lang="en-US" sz="2200" dirty="0"/>
                  <a:t>the expression for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′</m:t>
                    </m:r>
                  </m:oMath>
                </a14:m>
                <a:r>
                  <a:rPr lang="en-US" sz="2200" dirty="0"/>
                  <a:t>: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944" y="5049777"/>
                <a:ext cx="3670172" cy="430887"/>
              </a:xfrm>
              <a:prstGeom prst="rect">
                <a:avLst/>
              </a:prstGeom>
              <a:blipFill rotWithShape="0">
                <a:blip r:embed="rId19"/>
                <a:stretch>
                  <a:fillRect l="-2159" t="-8451" b="-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4644709" y="4311278"/>
                <a:ext cx="322075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I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smtClean="0">
                        <a:latin typeface="Cambria Math" charset="0"/>
                      </a:rPr>
                      <m:t>nvert</m:t>
                    </m:r>
                    <m:r>
                      <a:rPr lang="en-US" sz="2200" b="0" i="0" smtClean="0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charset="0"/>
                      </a:rPr>
                      <m:t>the</m:t>
                    </m:r>
                    <m:r>
                      <a:rPr lang="en-US" sz="2200" b="0" i="0" smtClean="0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charset="0"/>
                      </a:rPr>
                      <m:t>equation</m:t>
                    </m:r>
                    <m:r>
                      <a:rPr lang="en-US" sz="2200" b="0" i="0" smtClean="0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charset="0"/>
                      </a:rPr>
                      <m:t>for</m:t>
                    </m:r>
                    <m:r>
                      <a:rPr lang="en-US" sz="2200" b="0" i="0" smtClean="0">
                        <a:latin typeface="Cambria Math" charset="0"/>
                      </a:rPr>
                      <m:t> </m:t>
                    </m:r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𝑡</m:t>
                    </m:r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′</m:t>
                    </m:r>
                  </m:oMath>
                </a14:m>
                <a:r>
                  <a:rPr lang="en-US" sz="2200" dirty="0"/>
                  <a:t>:</a:t>
                </a: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709" y="4311278"/>
                <a:ext cx="3220753" cy="430887"/>
              </a:xfrm>
              <a:prstGeom prst="rect">
                <a:avLst/>
              </a:prstGeom>
              <a:blipFill rotWithShape="0">
                <a:blip r:embed="rId20"/>
                <a:stretch>
                  <a:fillRect l="-2462" t="-101408" r="-1705" b="-1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4592280" y="5865824"/>
                <a:ext cx="456657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Which should be: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sz="2200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𝑤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𝑡</m:t>
                    </m:r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′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</a:rPr>
                  <a:t> </a:t>
                </a:r>
                <a:r>
                  <a:rPr lang="en-US" sz="2200" dirty="0"/>
                  <a:t>, therefor:</a:t>
                </a: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2280" y="5865824"/>
                <a:ext cx="4566571" cy="430887"/>
              </a:xfrm>
              <a:prstGeom prst="rect">
                <a:avLst/>
              </a:prstGeom>
              <a:blipFill rotWithShape="0">
                <a:blip r:embed="rId21"/>
                <a:stretch>
                  <a:fillRect l="-1736" t="-9859" r="-801" b="-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/>
          <p:cNvSpPr/>
          <p:nvPr/>
        </p:nvSpPr>
        <p:spPr>
          <a:xfrm>
            <a:off x="5689342" y="1079166"/>
            <a:ext cx="2702542" cy="89448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493802" y="2377221"/>
            <a:ext cx="7516473" cy="425285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wn Arrow 45"/>
          <p:cNvSpPr/>
          <p:nvPr/>
        </p:nvSpPr>
        <p:spPr>
          <a:xfrm>
            <a:off x="6870210" y="1979076"/>
            <a:ext cx="229503" cy="4041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8" descr="eeppoof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9967487" y="43269"/>
            <a:ext cx="1755775" cy="3262313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1230512" y="2710538"/>
                <a:ext cx="117134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𝑤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2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512" y="2710538"/>
                <a:ext cx="1171346" cy="430887"/>
              </a:xfrm>
              <a:prstGeom prst="rect">
                <a:avLst/>
              </a:prstGeom>
              <a:blipFill rotWithShape="0">
                <a:blip r:embed="rId23"/>
                <a:stretch>
                  <a:fillRect t="-102857" b="-1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1207616" y="3504937"/>
                <a:ext cx="123662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𝑤</m:t>
                      </m:r>
                      <m:r>
                        <a:rPr lang="en-US" sz="22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′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616" y="3504937"/>
                <a:ext cx="1236621" cy="430887"/>
              </a:xfrm>
              <a:prstGeom prst="rect">
                <a:avLst/>
              </a:prstGeom>
              <a:blipFill rotWithShape="0">
                <a:blip r:embed="rId24"/>
                <a:stretch>
                  <a:fillRect t="-101408" b="-1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1157665" y="3904696"/>
                <a:ext cx="2213298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− 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𝑣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𝑤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′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665" y="3904696"/>
                <a:ext cx="2213298" cy="430887"/>
              </a:xfrm>
              <a:prstGeom prst="rect">
                <a:avLst/>
              </a:prstGeom>
              <a:blipFill rotWithShape="0">
                <a:blip r:embed="rId25"/>
                <a:stretch>
                  <a:fillRect t="-102857" b="-1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1201017" y="4334814"/>
                <a:ext cx="216347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−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𝑣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20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𝑤</m:t>
                      </m:r>
                      <m:r>
                        <a:rPr lang="en-US" sz="22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′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017" y="4334814"/>
                <a:ext cx="2163476" cy="430887"/>
              </a:xfrm>
              <a:prstGeom prst="rect">
                <a:avLst/>
              </a:prstGeom>
              <a:blipFill rotWithShape="0">
                <a:blip r:embed="rId26"/>
                <a:stretch>
                  <a:fillRect t="-101408" b="-1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1088355" y="5662807"/>
                <a:ext cx="167276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𝑤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′=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𝑤</m:t>
                      </m:r>
                      <m:r>
                        <a:rPr lang="en-US" sz="2200" b="0" i="1" smtClean="0">
                          <a:latin typeface="Cambria Math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𝑣</m:t>
                      </m:r>
                    </m:oMath>
                  </m:oMathPara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355" y="5662807"/>
                <a:ext cx="1672766" cy="430887"/>
              </a:xfrm>
              <a:prstGeom prst="rect">
                <a:avLst/>
              </a:prstGeom>
              <a:blipFill rotWithShape="0">
                <a:blip r:embed="rId28"/>
                <a:stretch>
                  <a:fillRect l="-1095" t="-101408" b="-1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TextBox 69"/>
          <p:cNvSpPr txBox="1"/>
          <p:nvPr/>
        </p:nvSpPr>
        <p:spPr>
          <a:xfrm>
            <a:off x="701431" y="2380950"/>
            <a:ext cx="31753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In the frame of</a:t>
            </a:r>
            <a:r>
              <a:rPr lang="en-US" sz="2200" dirty="0">
                <a:solidFill>
                  <a:srgbClr val="0432FF"/>
                </a:solidFill>
              </a:rPr>
              <a:t> S </a:t>
            </a:r>
            <a:r>
              <a:rPr lang="en-US" sz="2200" dirty="0"/>
              <a:t>we have: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76948" y="3155034"/>
            <a:ext cx="20658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  Then it follows: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90146" y="5267016"/>
            <a:ext cx="19984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Therefore in </a:t>
            </a:r>
            <a:r>
              <a:rPr lang="en-US" sz="2200" dirty="0">
                <a:solidFill>
                  <a:srgbClr val="FF0000"/>
                </a:solidFill>
              </a:rPr>
              <a:t>S’</a:t>
            </a:r>
            <a:r>
              <a:rPr lang="en-US" sz="2200" dirty="0"/>
              <a:t>:</a:t>
            </a:r>
          </a:p>
        </p:txBody>
      </p:sp>
      <p:sp>
        <p:nvSpPr>
          <p:cNvPr id="73" name="Rectangle 72"/>
          <p:cNvSpPr/>
          <p:nvPr/>
        </p:nvSpPr>
        <p:spPr>
          <a:xfrm>
            <a:off x="615679" y="2384556"/>
            <a:ext cx="3261108" cy="38305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Down Arrow 73"/>
          <p:cNvSpPr/>
          <p:nvPr/>
        </p:nvSpPr>
        <p:spPr>
          <a:xfrm>
            <a:off x="1661742" y="1930089"/>
            <a:ext cx="229503" cy="4041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1217290" y="1110112"/>
                <a:ext cx="163301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200" b="0" i="1" smtClean="0">
                          <a:latin typeface="Cambria Math" charset="0"/>
                        </a:rPr>
                        <m:t>+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𝑣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200" b="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290" y="1110112"/>
                <a:ext cx="1633011" cy="430887"/>
              </a:xfrm>
              <a:prstGeom prst="rect">
                <a:avLst/>
              </a:prstGeom>
              <a:blipFill rotWithShape="0"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1266816" y="1495422"/>
                <a:ext cx="94487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2200" b="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816" y="1495422"/>
                <a:ext cx="944874" cy="430887"/>
              </a:xfrm>
              <a:prstGeom prst="rect">
                <a:avLst/>
              </a:prstGeom>
              <a:blipFill rotWithShape="0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Rectangle 76"/>
          <p:cNvSpPr/>
          <p:nvPr/>
        </p:nvSpPr>
        <p:spPr>
          <a:xfrm>
            <a:off x="609606" y="1156159"/>
            <a:ext cx="2702542" cy="7016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1181441" y="4785257"/>
                <a:ext cx="219534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 </m:t>
                      </m:r>
                      <m:d>
                        <m:dPr>
                          <m:ctrlPr>
                            <a:rPr lang="mr-IN" sz="22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𝑣</m:t>
                          </m:r>
                          <m:r>
                            <a:rPr lang="en-US" sz="2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𝑤</m:t>
                          </m:r>
                        </m:e>
                      </m:d>
                      <m:r>
                        <a:rPr lang="en-US" sz="22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′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441" y="4785257"/>
                <a:ext cx="2195345" cy="430887"/>
              </a:xfrm>
              <a:prstGeom prst="rect">
                <a:avLst/>
              </a:prstGeom>
              <a:blipFill rotWithShape="0">
                <a:blip r:embed="rId31"/>
                <a:stretch>
                  <a:fillRect t="-101408" b="-1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13538391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Large effects at relativistic speeds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67684" y="3343876"/>
            <a:ext cx="5713663" cy="43088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Very different than w’ = 0.8 c + 0.6 c = 1.4 c  !!</a:t>
            </a:r>
          </a:p>
        </p:txBody>
      </p:sp>
      <p:pic>
        <p:nvPicPr>
          <p:cNvPr id="13" name="Picture 8" descr="748px-GPS_Satellite_NASA_art-iif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9940" y="4085910"/>
            <a:ext cx="3065364" cy="2455565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4" name="Picture 13" descr="tom-tom-on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52779" y="4407363"/>
            <a:ext cx="2338251" cy="214551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1042737" y="4947329"/>
            <a:ext cx="4140633" cy="110799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200" dirty="0">
                <a:solidFill>
                  <a:srgbClr val="C00000"/>
                </a:solidFill>
              </a:rPr>
              <a:t>Without relativity theory GPS technology would make mistakes of the order of 10 km/day !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86063" y="761457"/>
            <a:ext cx="4397307" cy="3762417"/>
            <a:chOff x="312766" y="761456"/>
            <a:chExt cx="3346604" cy="2988359"/>
          </a:xfrm>
        </p:grpSpPr>
        <p:grpSp>
          <p:nvGrpSpPr>
            <p:cNvPr id="37" name="Group 36"/>
            <p:cNvGrpSpPr/>
            <p:nvPr/>
          </p:nvGrpSpPr>
          <p:grpSpPr>
            <a:xfrm>
              <a:off x="312766" y="761456"/>
              <a:ext cx="3346604" cy="2984342"/>
              <a:chOff x="360402" y="3715858"/>
              <a:chExt cx="3346604" cy="2984342"/>
            </a:xfrm>
          </p:grpSpPr>
          <p:pic>
            <p:nvPicPr>
              <p:cNvPr id="29" name="Picture 28" descr="BobAliceRelative.gi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0402" y="3715858"/>
                <a:ext cx="3346604" cy="2984342"/>
              </a:xfrm>
              <a:prstGeom prst="rect">
                <a:avLst/>
              </a:prstGeom>
              <a:ln w="12700">
                <a:noFill/>
              </a:ln>
            </p:spPr>
          </p:pic>
          <p:sp>
            <p:nvSpPr>
              <p:cNvPr id="30" name="Oval 29"/>
              <p:cNvSpPr/>
              <p:nvPr/>
            </p:nvSpPr>
            <p:spPr>
              <a:xfrm>
                <a:off x="1227440" y="3741696"/>
                <a:ext cx="750104" cy="460254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2129944" y="3741696"/>
                <a:ext cx="750104" cy="460254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371445" y="3823924"/>
                <a:ext cx="501655" cy="34223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rgbClr val="0432FF"/>
                    </a:solidFill>
                  </a:rPr>
                  <a:t>0.8c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222653" y="3823924"/>
                <a:ext cx="501655" cy="34223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rgbClr val="7030A0"/>
                    </a:solidFill>
                  </a:rPr>
                  <a:t>0.6c</a:t>
                </a: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12766" y="761456"/>
              <a:ext cx="3346604" cy="2848176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334024" y="3652222"/>
              <a:ext cx="1708179" cy="975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57170" y="770818"/>
            <a:ext cx="5107084" cy="156966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432FF"/>
                </a:solidFill>
              </a:rPr>
              <a:t>Bob</a:t>
            </a:r>
            <a:r>
              <a:rPr lang="en-US" sz="2200" dirty="0">
                <a:solidFill>
                  <a:srgbClr val="7030A0"/>
                </a:solidFill>
              </a:rPr>
              <a:t> in a rocket passes a star with </a:t>
            </a:r>
            <a:r>
              <a:rPr lang="en-US" sz="2200" dirty="0">
                <a:solidFill>
                  <a:srgbClr val="0432FF"/>
                </a:solidFill>
              </a:rPr>
              <a:t>0.8 </a:t>
            </a:r>
            <a:r>
              <a:rPr lang="en-US" sz="2200" dirty="0" err="1">
                <a:solidFill>
                  <a:srgbClr val="0432FF"/>
                </a:solidFill>
              </a:rPr>
              <a:t>c</a:t>
            </a:r>
            <a:r>
              <a:rPr lang="en-US" sz="2200" dirty="0">
                <a:solidFill>
                  <a:srgbClr val="7030A0"/>
                </a:solidFill>
              </a:rPr>
              <a:t> </a:t>
            </a:r>
          </a:p>
          <a:p>
            <a:r>
              <a:rPr lang="en-US" sz="2200" dirty="0">
                <a:solidFill>
                  <a:srgbClr val="FF0000"/>
                </a:solidFill>
              </a:rPr>
              <a:t>Alice</a:t>
            </a:r>
            <a:r>
              <a:rPr lang="en-US" sz="2200" dirty="0">
                <a:solidFill>
                  <a:srgbClr val="7030A0"/>
                </a:solidFill>
              </a:rPr>
              <a:t> in a rocket passes a star with </a:t>
            </a:r>
            <a:r>
              <a:rPr lang="en-US" sz="2200" dirty="0">
                <a:solidFill>
                  <a:srgbClr val="FF0000"/>
                </a:solidFill>
              </a:rPr>
              <a:t>0.6 </a:t>
            </a:r>
            <a:r>
              <a:rPr lang="en-US" sz="2200" dirty="0" err="1">
                <a:solidFill>
                  <a:srgbClr val="FF0000"/>
                </a:solidFill>
              </a:rPr>
              <a:t>c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</a:p>
          <a:p>
            <a:r>
              <a:rPr lang="en-US" sz="2200" dirty="0">
                <a:solidFill>
                  <a:srgbClr val="7030A0"/>
                </a:solidFill>
              </a:rPr>
              <a:t>In opposite directions.</a:t>
            </a:r>
          </a:p>
          <a:p>
            <a:endParaRPr lang="en-US" sz="800" dirty="0"/>
          </a:p>
          <a:p>
            <a:r>
              <a:rPr lang="en-US" sz="2200" dirty="0">
                <a:solidFill>
                  <a:schemeClr val="accent1"/>
                </a:solidFill>
              </a:rPr>
              <a:t>What is their relative speed?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095352" y="2377979"/>
                <a:ext cx="3620735" cy="7762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0.8</m:t>
                          </m:r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𝑐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0.6</m:t>
                          </m:r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𝑐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charset="0"/>
                            </a:rPr>
                            <m:t>1+</m:t>
                          </m:r>
                          <m:d>
                            <m:dPr>
                              <m:ctrlPr>
                                <a:rPr lang="mr-IN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0.8</m:t>
                              </m:r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×</m:t>
                              </m:r>
                              <m: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0.6</m:t>
                              </m:r>
                            </m:e>
                          </m:d>
                        </m:den>
                      </m:f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0.95</m:t>
                      </m:r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𝑐</m:t>
                      </m:r>
                    </m:oMath>
                  </m:oMathPara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352" y="2377979"/>
                <a:ext cx="3620735" cy="77623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128819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 “</a:t>
            </a:r>
            <a:r>
              <a:rPr lang="en-US" dirty="0" err="1"/>
              <a:t>Gedanken</a:t>
            </a:r>
            <a:r>
              <a:rPr lang="en-US" dirty="0"/>
              <a:t>” Experiment</a:t>
            </a:r>
          </a:p>
        </p:txBody>
      </p:sp>
      <p:pic>
        <p:nvPicPr>
          <p:cNvPr id="4" name="Picture 3" descr="EinsteinBohrClock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355" y="955819"/>
            <a:ext cx="3003633" cy="40202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0526" y="5502220"/>
            <a:ext cx="10384971" cy="101566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A useful tool: </a:t>
            </a:r>
            <a:r>
              <a:rPr lang="en-US" sz="2000" u="sng" dirty="0"/>
              <a:t>Thought experiments</a:t>
            </a:r>
            <a:r>
              <a:rPr lang="en-US" sz="2000" dirty="0"/>
              <a:t>:</a:t>
            </a:r>
            <a:endParaRPr lang="en-US" sz="2000" u="sng" dirty="0"/>
          </a:p>
          <a:p>
            <a:r>
              <a:rPr lang="en-US" sz="2000" dirty="0">
                <a:solidFill>
                  <a:srgbClr val="0070C0"/>
                </a:solidFill>
              </a:rPr>
              <a:t>Consider an experiment that is not limited by our level of technology.</a:t>
            </a:r>
          </a:p>
          <a:p>
            <a:r>
              <a:rPr lang="en-US" sz="2000" dirty="0">
                <a:solidFill>
                  <a:srgbClr val="0070C0"/>
                </a:solidFill>
              </a:rPr>
              <a:t>Assume the apparatus works so perfectly that we only test the limits of the laws of nature!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FE8771-DD68-EE61-6C26-9F496723085D}"/>
              </a:ext>
            </a:extLst>
          </p:cNvPr>
          <p:cNvSpPr txBox="1"/>
          <p:nvPr/>
        </p:nvSpPr>
        <p:spPr>
          <a:xfrm>
            <a:off x="6133011" y="5034294"/>
            <a:ext cx="4658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i="1" dirty="0"/>
              <a:t>Bohr and Einstein at Ehrenfest’s home in Leiden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7AC8C979-3C00-28DC-C709-443170F89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662" y="741070"/>
            <a:ext cx="5746835" cy="4293224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470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How about Alice seeing light coming from Bob?</a:t>
            </a:r>
          </a:p>
        </p:txBody>
      </p:sp>
      <p:pic>
        <p:nvPicPr>
          <p:cNvPr id="5" name="Picture 4" descr="SpaceshipLight.jpg"/>
          <p:cNvPicPr>
            <a:picLocks noChangeAspect="1"/>
          </p:cNvPicPr>
          <p:nvPr/>
        </p:nvPicPr>
        <p:blipFill rotWithShape="1">
          <a:blip r:embed="rId2"/>
          <a:srcRect b="49707"/>
          <a:stretch/>
        </p:blipFill>
        <p:spPr>
          <a:xfrm>
            <a:off x="1984147" y="888537"/>
            <a:ext cx="8222409" cy="288547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117558" y="3960740"/>
            <a:ext cx="58992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How fast does the light go for Alice?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482873" y="4906444"/>
                <a:ext cx="5224956" cy="10016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𝑐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𝑣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mr-IN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𝑣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𝑐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𝑣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mr-IN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𝑐</m:t>
                              </m:r>
                            </m:den>
                          </m:f>
                        </m:den>
                      </m:f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𝑐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𝑣</m:t>
                          </m:r>
                        </m:num>
                        <m:den>
                          <m:f>
                            <m:fPr>
                              <m:ctrlPr>
                                <a:rPr lang="mr-IN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𝑐</m:t>
                              </m:r>
                            </m:den>
                          </m:f>
                          <m:d>
                            <m:dPr>
                              <m:ctrlPr>
                                <a:rPr lang="mr-IN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𝑣</m:t>
                              </m:r>
                            </m:e>
                          </m:d>
                        </m:den>
                      </m:f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f>
                            <m:fPr>
                              <m:ctrlPr>
                                <a:rPr lang="mr-IN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𝑐</m:t>
                              </m:r>
                            </m:den>
                          </m:f>
                        </m:den>
                      </m:f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charset="0"/>
                        </a:rPr>
                        <m:t>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2873" y="4906444"/>
                <a:ext cx="5224956" cy="10016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2687456" y="5992058"/>
            <a:ext cx="7161576" cy="461665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The speed of light is always the same for each observer!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117557" y="4411994"/>
                <a:ext cx="589928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7030A0"/>
                    </a:solidFill>
                    <a:sym typeface="Wingdings"/>
                  </a:rPr>
                  <a:t> </a:t>
                </a:r>
                <a:r>
                  <a:rPr lang="en-US" sz="2200" dirty="0">
                    <a:solidFill>
                      <a:srgbClr val="7030A0"/>
                    </a:solidFill>
                  </a:rPr>
                  <a:t>Just put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𝑤</m:t>
                    </m:r>
                    <m:r>
                      <a:rPr lang="en-US" sz="22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200" b="0" i="1" smtClean="0">
                        <a:solidFill>
                          <a:srgbClr val="0432FF"/>
                        </a:solidFill>
                        <a:latin typeface="Cambria Math" charset="0"/>
                      </a:rPr>
                      <m:t>𝑐</m:t>
                    </m:r>
                  </m:oMath>
                </a14:m>
                <a:r>
                  <a:rPr lang="en-US" sz="2200" dirty="0">
                    <a:solidFill>
                      <a:srgbClr val="0432FF"/>
                    </a:solidFill>
                  </a:rPr>
                  <a:t> </a:t>
                </a:r>
                <a:r>
                  <a:rPr lang="en-US" sz="2200" dirty="0">
                    <a:solidFill>
                      <a:srgbClr val="7030A0"/>
                    </a:solidFill>
                  </a:rPr>
                  <a:t>into Einstein’s formula</a:t>
                </a:r>
                <a:r>
                  <a:rPr lang="en-US" sz="2200" dirty="0">
                    <a:solidFill>
                      <a:srgbClr val="0070C0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7557" y="4411994"/>
                <a:ext cx="5899289" cy="430887"/>
              </a:xfrm>
              <a:prstGeom prst="rect">
                <a:avLst/>
              </a:prstGeom>
              <a:blipFill rotWithShape="0">
                <a:blip r:embed="rId4"/>
                <a:stretch>
                  <a:fillRect l="-1343" t="-11429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8943823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E=mc</a:t>
            </a:r>
            <a:r>
              <a:rPr lang="en-US" baseline="30000" dirty="0"/>
              <a:t>2 </a:t>
            </a:r>
            <a:r>
              <a:rPr lang="en-US" dirty="0"/>
              <a:t>: see lecture notes</a:t>
            </a:r>
            <a:r>
              <a:rPr lang="en-US" baseline="30000" dirty="0"/>
              <a:t> </a:t>
            </a:r>
          </a:p>
        </p:txBody>
      </p:sp>
      <p:pic>
        <p:nvPicPr>
          <p:cNvPr id="5" name="Picture 4" descr="Emc2Box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395" y="2608859"/>
            <a:ext cx="5565408" cy="4300542"/>
          </a:xfrm>
          <a:prstGeom prst="rect">
            <a:avLst/>
          </a:prstGeom>
        </p:spPr>
      </p:pic>
      <p:pic>
        <p:nvPicPr>
          <p:cNvPr id="3" name="Picture 2" descr="Einstein-Emc2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947" y="302634"/>
            <a:ext cx="4636835" cy="2787704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81264" y="790363"/>
            <a:ext cx="6466928" cy="196977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90"/>
                </a:solidFill>
              </a:rPr>
              <a:t>Consider a box with length</a:t>
            </a:r>
            <a:r>
              <a:rPr lang="en-US" sz="2200" i="1" dirty="0"/>
              <a:t> L </a:t>
            </a:r>
            <a:r>
              <a:rPr lang="en-US" sz="2200" dirty="0">
                <a:solidFill>
                  <a:srgbClr val="000090"/>
                </a:solidFill>
              </a:rPr>
              <a:t>and mass </a:t>
            </a:r>
            <a:r>
              <a:rPr lang="en-US" sz="2200" i="1" dirty="0"/>
              <a:t>M</a:t>
            </a:r>
            <a:r>
              <a:rPr lang="en-US" sz="2200" dirty="0">
                <a:solidFill>
                  <a:srgbClr val="000090"/>
                </a:solidFill>
              </a:rPr>
              <a:t> floating in deep space.</a:t>
            </a:r>
          </a:p>
          <a:p>
            <a:endParaRPr lang="en-US" sz="600" dirty="0">
              <a:solidFill>
                <a:srgbClr val="000090"/>
              </a:solidFill>
            </a:endParaRPr>
          </a:p>
          <a:p>
            <a:r>
              <a:rPr lang="en-US" sz="2200" dirty="0">
                <a:solidFill>
                  <a:srgbClr val="000090"/>
                </a:solidFill>
              </a:rPr>
              <a:t>A photon is emitted from the left wall and a bit later absorbed in the right wall.</a:t>
            </a:r>
          </a:p>
          <a:p>
            <a:endParaRPr lang="en-US" sz="600" dirty="0">
              <a:solidFill>
                <a:srgbClr val="000090"/>
              </a:solidFill>
            </a:endParaRPr>
          </a:p>
          <a:p>
            <a:r>
              <a:rPr lang="en-US" sz="2200" dirty="0">
                <a:solidFill>
                  <a:srgbClr val="000090"/>
                </a:solidFill>
              </a:rPr>
              <a:t>Center of Mass of box + photon must stay unchanged.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42986" y="3332946"/>
            <a:ext cx="4158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Action = - Reaction: photon momentum is balanced with box momentum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47528" y="3957035"/>
            <a:ext cx="3174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it takes the photon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56226" y="4724929"/>
            <a:ext cx="3174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C.O.M. does not move: box compensated by photon C.O.M.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56226" y="4365181"/>
            <a:ext cx="4722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Distance that the box has moved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62940" y="5309705"/>
            <a:ext cx="3174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Substitute the above equations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94812" y="5877983"/>
            <a:ext cx="3689230" cy="40011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Equivalence of mass and energy!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12753048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E=mc</a:t>
            </a:r>
            <a:r>
              <a:rPr lang="en-US" baseline="30000" dirty="0"/>
              <a:t>2 </a:t>
            </a:r>
            <a:r>
              <a:rPr lang="en-US" dirty="0"/>
              <a:t>: see lecture notes</a:t>
            </a:r>
            <a:r>
              <a:rPr lang="en-US" baseline="30000" dirty="0"/>
              <a:t> </a:t>
            </a:r>
          </a:p>
        </p:txBody>
      </p:sp>
      <p:pic>
        <p:nvPicPr>
          <p:cNvPr id="5" name="Picture 4" descr="Emc2Box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95" y="2608859"/>
            <a:ext cx="5565408" cy="4300542"/>
          </a:xfrm>
          <a:prstGeom prst="rect">
            <a:avLst/>
          </a:prstGeom>
        </p:spPr>
      </p:pic>
      <p:pic>
        <p:nvPicPr>
          <p:cNvPr id="3" name="Picture 2" descr="Einstein-Emc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947" y="302634"/>
            <a:ext cx="4636835" cy="2787704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81264" y="790363"/>
            <a:ext cx="6466928" cy="196977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90"/>
                </a:solidFill>
              </a:rPr>
              <a:t>Consider a box with length</a:t>
            </a:r>
            <a:r>
              <a:rPr lang="en-US" sz="2200" i="1" dirty="0"/>
              <a:t> L </a:t>
            </a:r>
            <a:r>
              <a:rPr lang="en-US" sz="2200" dirty="0">
                <a:solidFill>
                  <a:srgbClr val="000090"/>
                </a:solidFill>
              </a:rPr>
              <a:t>and mass </a:t>
            </a:r>
            <a:r>
              <a:rPr lang="en-US" sz="2200" i="1" dirty="0"/>
              <a:t>M</a:t>
            </a:r>
            <a:r>
              <a:rPr lang="en-US" sz="2200" dirty="0">
                <a:solidFill>
                  <a:srgbClr val="000090"/>
                </a:solidFill>
              </a:rPr>
              <a:t> floating in deep space.</a:t>
            </a:r>
          </a:p>
          <a:p>
            <a:endParaRPr lang="en-US" sz="600" dirty="0">
              <a:solidFill>
                <a:srgbClr val="000090"/>
              </a:solidFill>
            </a:endParaRPr>
          </a:p>
          <a:p>
            <a:r>
              <a:rPr lang="en-US" sz="2200" dirty="0">
                <a:solidFill>
                  <a:srgbClr val="000090"/>
                </a:solidFill>
              </a:rPr>
              <a:t>A photon is emitted from the left wall and a bit later absorbed in the right wall.</a:t>
            </a:r>
          </a:p>
          <a:p>
            <a:endParaRPr lang="en-US" sz="600" dirty="0">
              <a:solidFill>
                <a:srgbClr val="000090"/>
              </a:solidFill>
            </a:endParaRPr>
          </a:p>
          <a:p>
            <a:r>
              <a:rPr lang="en-US" sz="2200" dirty="0">
                <a:solidFill>
                  <a:srgbClr val="000090"/>
                </a:solidFill>
              </a:rPr>
              <a:t>Center of Mass of box + photon must stay unchanged.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42986" y="3332946"/>
            <a:ext cx="4158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Action = - Reaction: photon momentum is balanced with box momentum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47528" y="3957035"/>
            <a:ext cx="3174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it takes the photon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56226" y="4724929"/>
            <a:ext cx="3174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C.O.M. does not move: box compensated by photon C.O.M.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56226" y="4365181"/>
            <a:ext cx="4722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Distance that the box has moved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62940" y="5309705"/>
            <a:ext cx="3174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Substitute the above equations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94812" y="5877983"/>
            <a:ext cx="3689230" cy="40011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Equivalence of mass and energy!</a:t>
            </a:r>
          </a:p>
        </p:txBody>
      </p:sp>
      <p:pic>
        <p:nvPicPr>
          <p:cNvPr id="13" name="Picture 12" descr="EinsteinEmcabc2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223" y="882273"/>
            <a:ext cx="4836146" cy="5419667"/>
          </a:xfrm>
          <a:prstGeom prst="rect">
            <a:avLst/>
          </a:prstGeom>
          <a:ln w="317500">
            <a:solidFill>
              <a:schemeClr val="bg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12229386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Conclusions Special Relativity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1547" y="794773"/>
            <a:ext cx="80850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chemeClr val="accent1"/>
                </a:solidFill>
              </a:rPr>
              <a:t>Simple principle: </a:t>
            </a:r>
          </a:p>
          <a:p>
            <a:pPr>
              <a:buFont typeface="Arial"/>
              <a:buChar char="•"/>
            </a:pPr>
            <a:r>
              <a:rPr lang="en-US" sz="2200" dirty="0">
                <a:solidFill>
                  <a:srgbClr val="7030A0"/>
                </a:solidFill>
              </a:rPr>
              <a:t> Laws of physics of inertial frames are the same.</a:t>
            </a:r>
          </a:p>
          <a:p>
            <a:pPr>
              <a:buFont typeface="Arial"/>
              <a:buChar char="•"/>
            </a:pPr>
            <a:r>
              <a:rPr lang="en-US" sz="2200" dirty="0">
                <a:solidFill>
                  <a:srgbClr val="7030A0"/>
                </a:solidFill>
              </a:rPr>
              <a:t> Speed of light is the same for all observers.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1547" y="2768166"/>
            <a:ext cx="769640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u="sng" dirty="0">
                <a:solidFill>
                  <a:schemeClr val="accent1"/>
                </a:solidFill>
              </a:rPr>
              <a:t>Big Consequences:</a:t>
            </a:r>
          </a:p>
          <a:p>
            <a:r>
              <a:rPr lang="en-US" sz="2200" dirty="0">
                <a:solidFill>
                  <a:srgbClr val="7030A0"/>
                </a:solidFill>
              </a:rPr>
              <a:t>Space and time are seen differently for different observers.</a:t>
            </a:r>
          </a:p>
          <a:p>
            <a:pPr>
              <a:buFont typeface="Arial"/>
              <a:buChar char="•"/>
            </a:pPr>
            <a:r>
              <a:rPr lang="en-US" sz="2200" dirty="0">
                <a:solidFill>
                  <a:srgbClr val="7030A0"/>
                </a:solidFill>
              </a:rPr>
              <a:t> </a:t>
            </a:r>
            <a:r>
              <a:rPr lang="en-US" sz="2200" dirty="0">
                <a:solidFill>
                  <a:srgbClr val="FF0000"/>
                </a:solidFill>
              </a:rPr>
              <a:t>Alice’s time </a:t>
            </a:r>
            <a:r>
              <a:rPr lang="en-US" sz="2200" dirty="0">
                <a:solidFill>
                  <a:srgbClr val="7030A0"/>
                </a:solidFill>
              </a:rPr>
              <a:t>is a mixture of </a:t>
            </a:r>
            <a:r>
              <a:rPr lang="en-US" sz="2200" dirty="0">
                <a:solidFill>
                  <a:srgbClr val="0432FF"/>
                </a:solidFill>
              </a:rPr>
              <a:t>Bob’s time and space </a:t>
            </a:r>
            <a:r>
              <a:rPr lang="en-US" sz="2200" dirty="0">
                <a:solidFill>
                  <a:srgbClr val="7030A0"/>
                </a:solidFill>
              </a:rPr>
              <a:t>and vice versa.</a:t>
            </a:r>
          </a:p>
          <a:p>
            <a:pPr>
              <a:buFont typeface="Arial"/>
              <a:buChar char="•"/>
            </a:pPr>
            <a:r>
              <a:rPr lang="en-US" sz="2200" dirty="0">
                <a:solidFill>
                  <a:srgbClr val="7030A0"/>
                </a:solidFill>
              </a:rPr>
              <a:t> </a:t>
            </a:r>
            <a:r>
              <a:rPr lang="en-US" sz="2200" dirty="0">
                <a:solidFill>
                  <a:srgbClr val="FF0000"/>
                </a:solidFill>
              </a:rPr>
              <a:t>Alice’s space </a:t>
            </a:r>
            <a:r>
              <a:rPr lang="en-US" sz="2200" dirty="0">
                <a:solidFill>
                  <a:srgbClr val="7030A0"/>
                </a:solidFill>
              </a:rPr>
              <a:t>is a mixture of </a:t>
            </a:r>
            <a:r>
              <a:rPr lang="en-US" sz="2200" dirty="0">
                <a:solidFill>
                  <a:srgbClr val="0432FF"/>
                </a:solidFill>
              </a:rPr>
              <a:t>Bob’s time and space </a:t>
            </a:r>
            <a:r>
              <a:rPr lang="en-US" sz="2200" dirty="0">
                <a:solidFill>
                  <a:srgbClr val="7030A0"/>
                </a:solidFill>
              </a:rPr>
              <a:t>and vice versa.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38270" y="4865112"/>
            <a:ext cx="49409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200" dirty="0">
                <a:solidFill>
                  <a:srgbClr val="7F0000"/>
                </a:solidFill>
              </a:rPr>
              <a:t> Time dilation and Lorentz contraction</a:t>
            </a:r>
          </a:p>
          <a:p>
            <a:pPr>
              <a:buFont typeface="Arial"/>
              <a:buChar char="•"/>
            </a:pPr>
            <a:r>
              <a:rPr lang="en-US" sz="2200" dirty="0">
                <a:solidFill>
                  <a:srgbClr val="7F0000"/>
                </a:solidFill>
              </a:rPr>
              <a:t> Energy and mass are equivalent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97248" y="4757390"/>
                <a:ext cx="264931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charset="0"/>
                        </a:rPr>
                        <m:t>𝑐</m:t>
                      </m:r>
                      <m:sSup>
                        <m:sSupPr>
                          <m:ctrlP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600" b="0" i="1" smtClean="0">
                          <a:latin typeface="Cambria Math" charset="0"/>
                        </a:rPr>
                        <m:t>=</m:t>
                      </m:r>
                      <m:r>
                        <a:rPr lang="en-US" sz="26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d>
                        <m:dPr>
                          <m:ctrlPr>
                            <a:rPr lang="mr-IN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latin typeface="Cambria Math" charset="0"/>
                            </a:rPr>
                            <m:t>𝑐</m:t>
                          </m:r>
                          <m:r>
                            <a:rPr lang="en-US" sz="26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𝑡</m:t>
                          </m:r>
                          <m:r>
                            <a:rPr lang="en-US" sz="26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26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𝛽</m:t>
                          </m:r>
                          <m:r>
                            <a:rPr lang="en-US" sz="26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7248" y="4757390"/>
                <a:ext cx="2649315" cy="49244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709519" y="5290994"/>
                <a:ext cx="2498761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6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′=</m:t>
                      </m:r>
                      <m:r>
                        <a:rPr lang="en-US" sz="26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d>
                        <m:dPr>
                          <m:ctrlPr>
                            <a:rPr lang="mr-IN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𝑥</m:t>
                          </m:r>
                          <m:r>
                            <a:rPr lang="en-US" sz="26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26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𝛽</m:t>
                          </m:r>
                          <m:r>
                            <a:rPr lang="en-US" sz="26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𝑐𝑡</m:t>
                          </m:r>
                        </m:e>
                      </m:d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9519" y="5290994"/>
                <a:ext cx="2498761" cy="4924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1436545" y="4605285"/>
            <a:ext cx="2963203" cy="133149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SpaceshipLight.jpg"/>
          <p:cNvPicPr>
            <a:picLocks noChangeAspect="1"/>
          </p:cNvPicPr>
          <p:nvPr/>
        </p:nvPicPr>
        <p:blipFill rotWithShape="1">
          <a:blip r:embed="rId5"/>
          <a:srcRect b="50493"/>
          <a:stretch/>
        </p:blipFill>
        <p:spPr>
          <a:xfrm>
            <a:off x="6441248" y="860263"/>
            <a:ext cx="5523009" cy="190790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6695628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Next Lecture: General Relativity</a:t>
            </a:r>
          </a:p>
        </p:txBody>
      </p:sp>
      <p:pic>
        <p:nvPicPr>
          <p:cNvPr id="4" name="Picture 3" descr="GRequiv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457" y="1853285"/>
            <a:ext cx="4880026" cy="429083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5" name="Picture 4" descr="GRequiv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40" y="1853287"/>
            <a:ext cx="5465053" cy="429083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709349" y="970262"/>
            <a:ext cx="6137962" cy="430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70C0"/>
                </a:solidFill>
              </a:rPr>
              <a:t>General Relativity: inertial mass = gravitational mass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134612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Story </a:t>
            </a:r>
            <a:r>
              <a:rPr lang="en-US" dirty="0" err="1"/>
              <a:t>Sofar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72233" y="815993"/>
            <a:ext cx="8141220" cy="2092881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CCFFFF"/>
                </a:solidFill>
              </a:rPr>
              <a:t>Postulates of Special Relativity</a:t>
            </a:r>
          </a:p>
          <a:p>
            <a:endParaRPr lang="en-US" sz="800" dirty="0">
              <a:solidFill>
                <a:srgbClr val="CCFFFF"/>
              </a:solidFill>
            </a:endParaRPr>
          </a:p>
          <a:p>
            <a:r>
              <a:rPr lang="en-US" sz="2400" dirty="0">
                <a:solidFill>
                  <a:srgbClr val="CCFFFF"/>
                </a:solidFill>
              </a:rPr>
              <a:t>Two observers in so-called inertial frames, i.e. they move with a constant relative speed to each other, observe that:</a:t>
            </a:r>
          </a:p>
          <a:p>
            <a:pPr marL="342900" indent="-342900">
              <a:buAutoNum type="arabicParenR"/>
            </a:pPr>
            <a:r>
              <a:rPr lang="en-US" sz="2400" dirty="0">
                <a:solidFill>
                  <a:srgbClr val="FFFCCE"/>
                </a:solidFill>
              </a:rPr>
              <a:t>The laws of physics for each observer are the same,</a:t>
            </a:r>
          </a:p>
          <a:p>
            <a:pPr marL="342900" indent="-342900">
              <a:buAutoNum type="arabicParenR"/>
            </a:pPr>
            <a:r>
              <a:rPr lang="en-US" sz="2400" dirty="0">
                <a:solidFill>
                  <a:srgbClr val="FFFCCE"/>
                </a:solidFill>
              </a:rPr>
              <a:t>The speed of light in vacuum for each observer is the same.</a:t>
            </a:r>
          </a:p>
        </p:txBody>
      </p:sp>
      <p:pic>
        <p:nvPicPr>
          <p:cNvPr id="6" name="Picture 5" descr="SpaceshipLight.jpg"/>
          <p:cNvPicPr>
            <a:picLocks noChangeAspect="1"/>
          </p:cNvPicPr>
          <p:nvPr/>
        </p:nvPicPr>
        <p:blipFill rotWithShape="1">
          <a:blip r:embed="rId3"/>
          <a:srcRect b="50493"/>
          <a:stretch/>
        </p:blipFill>
        <p:spPr>
          <a:xfrm>
            <a:off x="882273" y="3013602"/>
            <a:ext cx="8116200" cy="28037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76964" y="6057525"/>
            <a:ext cx="5436489" cy="5232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“Absolute velocity” is meaningless.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083874-2544-A168-5202-F2D4F11B88CD}"/>
              </a:ext>
            </a:extLst>
          </p:cNvPr>
          <p:cNvSpPr txBox="1"/>
          <p:nvPr/>
        </p:nvSpPr>
        <p:spPr>
          <a:xfrm>
            <a:off x="3789242" y="3244334"/>
            <a:ext cx="1949508" cy="400110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c = 300 000 km/s</a:t>
            </a:r>
          </a:p>
        </p:txBody>
      </p:sp>
      <p:pic>
        <p:nvPicPr>
          <p:cNvPr id="5" name="Picture 4" descr="space_sign_small.gif">
            <a:extLst>
              <a:ext uri="{FF2B5EF4-FFF2-40B4-BE49-F238E27FC236}">
                <a16:creationId xmlns:a16="http://schemas.microsoft.com/office/drawing/2014/main" id="{9641B314-364A-044E-B3E1-C1C900121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9596" y="3013601"/>
            <a:ext cx="2587732" cy="280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8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DB717-AFFA-008B-2689-B661B2D27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The Story Sofar: Principle of Relativity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FD41FA-B194-023B-CDFA-62E46D8C7236}"/>
              </a:ext>
            </a:extLst>
          </p:cNvPr>
          <p:cNvSpPr txBox="1"/>
          <p:nvPr/>
        </p:nvSpPr>
        <p:spPr>
          <a:xfrm>
            <a:off x="374488" y="3304896"/>
            <a:ext cx="403270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200" dirty="0"/>
              <a:t>The Sun and earth move in space </a:t>
            </a:r>
          </a:p>
          <a:p>
            <a:r>
              <a:rPr lang="en-GB" sz="2200" dirty="0"/>
              <a:t>w</a:t>
            </a:r>
            <a:r>
              <a:rPr lang="en-NL" sz="2200" dirty="0"/>
              <a:t>ith a speed of 828000 km/h. </a:t>
            </a:r>
          </a:p>
          <a:p>
            <a:r>
              <a:rPr lang="en-GB" sz="2200" dirty="0"/>
              <a:t>We do not notice it!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1FAE326-4004-6CD4-C9F7-B42F5C596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117" y="702971"/>
            <a:ext cx="6155029" cy="615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rtist's illustration of our solar system. It shows planets orbiting the sun and a large comet sweeping in from the top right corner. ">
            <a:extLst>
              <a:ext uri="{FF2B5EF4-FFF2-40B4-BE49-F238E27FC236}">
                <a16:creationId xmlns:a16="http://schemas.microsoft.com/office/drawing/2014/main" id="{D7A909F3-7995-4CE6-A236-40439D4C2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583" y="4425771"/>
            <a:ext cx="3921495" cy="2205841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29D9750-5258-DC27-7BF2-EE280C12E99F}"/>
              </a:ext>
            </a:extLst>
          </p:cNvPr>
          <p:cNvCxnSpPr>
            <a:cxnSpLocks/>
          </p:cNvCxnSpPr>
          <p:nvPr/>
        </p:nvCxnSpPr>
        <p:spPr>
          <a:xfrm>
            <a:off x="6018078" y="4425771"/>
            <a:ext cx="2984256" cy="931840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77A4CF26-49A0-D116-B052-8122EAD0D737}"/>
              </a:ext>
            </a:extLst>
          </p:cNvPr>
          <p:cNvSpPr/>
          <p:nvPr/>
        </p:nvSpPr>
        <p:spPr>
          <a:xfrm>
            <a:off x="8776416" y="5370490"/>
            <a:ext cx="225918" cy="13189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C4C1AE-5FC3-38DC-DD6A-76ACD232F839}"/>
              </a:ext>
            </a:extLst>
          </p:cNvPr>
          <p:cNvCxnSpPr>
            <a:cxnSpLocks/>
          </p:cNvCxnSpPr>
          <p:nvPr/>
        </p:nvCxnSpPr>
        <p:spPr>
          <a:xfrm flipV="1">
            <a:off x="5983923" y="5520127"/>
            <a:ext cx="3018411" cy="1124364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relativity_principle.jpg">
            <a:extLst>
              <a:ext uri="{FF2B5EF4-FFF2-40B4-BE49-F238E27FC236}">
                <a16:creationId xmlns:a16="http://schemas.microsoft.com/office/drawing/2014/main" id="{7D20C0B0-37A4-B0FE-3F15-D6B7DFC51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17" y="836591"/>
            <a:ext cx="4283994" cy="234811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6" name="Arc 15">
            <a:extLst>
              <a:ext uri="{FF2B5EF4-FFF2-40B4-BE49-F238E27FC236}">
                <a16:creationId xmlns:a16="http://schemas.microsoft.com/office/drawing/2014/main" id="{DB1EBE63-5065-2C94-E04D-F7E00C1EAC28}"/>
              </a:ext>
            </a:extLst>
          </p:cNvPr>
          <p:cNvSpPr/>
          <p:nvPr/>
        </p:nvSpPr>
        <p:spPr>
          <a:xfrm rot="5972511">
            <a:off x="8349383" y="3511658"/>
            <a:ext cx="1693603" cy="2169152"/>
          </a:xfrm>
          <a:prstGeom prst="arc">
            <a:avLst/>
          </a:prstGeom>
          <a:ln w="12700">
            <a:solidFill>
              <a:srgbClr val="FFFF00"/>
            </a:solidFill>
            <a:headEnd type="stealth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AB640B-7C5F-5F05-8D96-6F013256F946}"/>
              </a:ext>
            </a:extLst>
          </p:cNvPr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7351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Story </a:t>
            </a:r>
            <a:r>
              <a:rPr lang="en-US" dirty="0" err="1"/>
              <a:t>Sofar</a:t>
            </a:r>
            <a:r>
              <a:rPr lang="en-US" dirty="0"/>
              <a:t>: Simultaneity</a:t>
            </a:r>
          </a:p>
        </p:txBody>
      </p:sp>
      <p:pic>
        <p:nvPicPr>
          <p:cNvPr id="16" name="Picture 15" descr="simultaneity_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749" y="734387"/>
            <a:ext cx="9953026" cy="597181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5862536" y="4557938"/>
            <a:ext cx="688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Bob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47140" y="2572153"/>
            <a:ext cx="805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88350" y="3783898"/>
            <a:ext cx="4803792" cy="2950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3095BB-4209-9CBF-4E1B-C35892C0D025}"/>
              </a:ext>
            </a:extLst>
          </p:cNvPr>
          <p:cNvSpPr txBox="1"/>
          <p:nvPr/>
        </p:nvSpPr>
        <p:spPr>
          <a:xfrm>
            <a:off x="4279582" y="885554"/>
            <a:ext cx="47401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200" dirty="0">
                <a:solidFill>
                  <a:srgbClr val="0432FF"/>
                </a:solidFill>
              </a:rPr>
              <a:t>Bob: “Strikes A and B are simultaneous”</a:t>
            </a:r>
          </a:p>
          <a:p>
            <a:r>
              <a:rPr lang="en-NL" sz="2200" dirty="0">
                <a:solidFill>
                  <a:srgbClr val="FF0000"/>
                </a:solidFill>
              </a:rPr>
              <a:t>Alice: “Strike B happens before A”</a:t>
            </a:r>
          </a:p>
        </p:txBody>
      </p:sp>
    </p:spTree>
    <p:extLst>
      <p:ext uri="{BB962C8B-B14F-4D97-AF65-F5344CB8AC3E}">
        <p14:creationId xmlns:p14="http://schemas.microsoft.com/office/powerpoint/2010/main" val="488727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7B91D99-C61F-3430-866B-479CECE23EFD}"/>
              </a:ext>
            </a:extLst>
          </p:cNvPr>
          <p:cNvGrpSpPr/>
          <p:nvPr/>
        </p:nvGrpSpPr>
        <p:grpSpPr>
          <a:xfrm>
            <a:off x="6533281" y="3800596"/>
            <a:ext cx="5248111" cy="2845842"/>
            <a:chOff x="6318020" y="3813878"/>
            <a:chExt cx="5269685" cy="2864350"/>
          </a:xfrm>
        </p:grpSpPr>
        <p:pic>
          <p:nvPicPr>
            <p:cNvPr id="5" name="Picture 4" descr="Lorentzfactor.png">
              <a:extLst>
                <a:ext uri="{FF2B5EF4-FFF2-40B4-BE49-F238E27FC236}">
                  <a16:creationId xmlns:a16="http://schemas.microsoft.com/office/drawing/2014/main" id="{1FCA1C44-D791-E84A-D336-DBE033AFF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18020" y="3813878"/>
              <a:ext cx="5269685" cy="2864350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82762F-BF0F-0E71-01D9-7B8EFDE1BF65}"/>
                </a:ext>
              </a:extLst>
            </p:cNvPr>
            <p:cNvSpPr txBox="1"/>
            <p:nvPr/>
          </p:nvSpPr>
          <p:spPr>
            <a:xfrm>
              <a:off x="6357427" y="4398537"/>
              <a:ext cx="357287" cy="4778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Symbol"/>
                </a:rPr>
                <a:t>g</a:t>
              </a:r>
              <a:endParaRPr lang="en-US" sz="2400" dirty="0">
                <a:latin typeface="Symbo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FAEF8E7-7DE1-E585-E2ED-A0300D617D97}"/>
                </a:ext>
              </a:extLst>
            </p:cNvPr>
            <p:cNvSpPr/>
            <p:nvPr/>
          </p:nvSpPr>
          <p:spPr>
            <a:xfrm>
              <a:off x="6429480" y="5018475"/>
              <a:ext cx="285234" cy="2482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7F564B6-D292-39E1-5DFA-E01D85CAFB5C}"/>
                </a:ext>
              </a:extLst>
            </p:cNvPr>
            <p:cNvSpPr/>
            <p:nvPr/>
          </p:nvSpPr>
          <p:spPr>
            <a:xfrm>
              <a:off x="8827101" y="6368408"/>
              <a:ext cx="669445" cy="2220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4267D76-662D-7FEE-53B2-A7CBFE9B828C}"/>
                </a:ext>
              </a:extLst>
            </p:cNvPr>
            <p:cNvSpPr txBox="1"/>
            <p:nvPr/>
          </p:nvSpPr>
          <p:spPr>
            <a:xfrm>
              <a:off x="8681939" y="6217428"/>
              <a:ext cx="1312215" cy="38227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Speed </a:t>
              </a:r>
              <a:r>
                <a:rPr lang="en-US" i="1" dirty="0" err="1"/>
                <a:t>v/c</a:t>
              </a:r>
              <a:endParaRPr lang="en-US" i="1" dirty="0"/>
            </a:p>
          </p:txBody>
        </p:sp>
      </p:grpSp>
      <p:pic>
        <p:nvPicPr>
          <p:cNvPr id="40" name="Picture 39" descr="BobAliceTrai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32" y="569386"/>
            <a:ext cx="4881319" cy="2999631"/>
          </a:xfrm>
          <a:prstGeom prst="rect">
            <a:avLst/>
          </a:prstGeom>
        </p:spPr>
      </p:pic>
      <p:sp>
        <p:nvSpPr>
          <p:cNvPr id="46" name="AutoShape 20"/>
          <p:cNvSpPr>
            <a:spLocks noChangeArrowheads="1"/>
          </p:cNvSpPr>
          <p:nvPr/>
        </p:nvSpPr>
        <p:spPr bwMode="auto">
          <a:xfrm>
            <a:off x="5149620" y="2396490"/>
            <a:ext cx="716535" cy="228457"/>
          </a:xfrm>
          <a:prstGeom prst="rightArrow">
            <a:avLst>
              <a:gd name="adj1" fmla="val 50000"/>
              <a:gd name="adj2" fmla="val 9493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472C4"/>
              </a:buClr>
              <a:buSzPct val="70000"/>
              <a:buFont typeface="Wingdings" pitchFamily="-105" charset="2"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 Box 21"/>
          <p:cNvSpPr txBox="1">
            <a:spLocks noChangeArrowheads="1"/>
          </p:cNvSpPr>
          <p:nvPr/>
        </p:nvSpPr>
        <p:spPr bwMode="auto">
          <a:xfrm>
            <a:off x="5364693" y="2572058"/>
            <a:ext cx="3529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47675" marR="0" lvl="0" indent="-447675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472C4"/>
              </a:buClr>
              <a:buSzPct val="70000"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830712" y="3013179"/>
            <a:ext cx="593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Bob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273027" y="1053370"/>
            <a:ext cx="689612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pic>
        <p:nvPicPr>
          <p:cNvPr id="53" name="Picture 4" descr="Special Relativity: Time dilation">
            <a:extLst>
              <a:ext uri="{FF2B5EF4-FFF2-40B4-BE49-F238E27FC236}">
                <a16:creationId xmlns:a16="http://schemas.microsoft.com/office/drawing/2014/main" id="{298BE8FC-444A-9EA7-53A0-AC790FF5B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703" y="681982"/>
            <a:ext cx="5275689" cy="2945592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f length contraction is real and not just an illusion, then does the  object grow bigger physically when coming closer to the observant, not just  observed as growing bigger? - Quora">
            <a:extLst>
              <a:ext uri="{FF2B5EF4-FFF2-40B4-BE49-F238E27FC236}">
                <a16:creationId xmlns:a16="http://schemas.microsoft.com/office/drawing/2014/main" id="{1CDF73EE-E974-3D9D-5972-4B433D37AD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2" t="14310"/>
          <a:stretch/>
        </p:blipFill>
        <p:spPr bwMode="auto">
          <a:xfrm>
            <a:off x="3364709" y="3330879"/>
            <a:ext cx="2072828" cy="346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EC6192-5A94-9F7D-B81D-74F37C0C4D83}"/>
                  </a:ext>
                </a:extLst>
              </p:cNvPr>
              <p:cNvSpPr txBox="1"/>
              <p:nvPr/>
            </p:nvSpPr>
            <p:spPr>
              <a:xfrm>
                <a:off x="7681510" y="4528756"/>
                <a:ext cx="2017284" cy="77816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type m:val="lin"/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en-NL" sz="2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EC6192-5A94-9F7D-B81D-74F37C0C4D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1510" y="4528756"/>
                <a:ext cx="2017284" cy="778162"/>
              </a:xfrm>
              <a:prstGeom prst="rect">
                <a:avLst/>
              </a:prstGeom>
              <a:blipFill>
                <a:blip r:embed="rId7"/>
                <a:stretch>
                  <a:fillRect l="-2484" t="-17460" r="-1863" b="-107937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The Story </a:t>
            </a:r>
            <a:r>
              <a:rPr lang="en-US" dirty="0" err="1"/>
              <a:t>Sofar</a:t>
            </a:r>
            <a:r>
              <a:rPr lang="en-US" dirty="0"/>
              <a:t>: Time Dilation and Lorentz Contraction   </a:t>
            </a:r>
          </a:p>
        </p:txBody>
      </p:sp>
      <p:pic>
        <p:nvPicPr>
          <p:cNvPr id="3" name="Picture 2" descr="If length contraction is real and not just an illusion, then does the  object grow bigger physically when coming closer to the observant, not just  observed as growing bigger? - Quora">
            <a:extLst>
              <a:ext uri="{FF2B5EF4-FFF2-40B4-BE49-F238E27FC236}">
                <a16:creationId xmlns:a16="http://schemas.microsoft.com/office/drawing/2014/main" id="{3630821C-B384-5BFE-02AD-1ADDA99BB2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0" r="50802"/>
          <a:stretch/>
        </p:blipFill>
        <p:spPr bwMode="auto">
          <a:xfrm>
            <a:off x="415427" y="3301340"/>
            <a:ext cx="2072828" cy="346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07E68A-86BC-98C6-747F-B4942C6736CE}"/>
              </a:ext>
            </a:extLst>
          </p:cNvPr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BC7D6E-D272-3CAB-31D7-41E0E11CED5B}"/>
              </a:ext>
            </a:extLst>
          </p:cNvPr>
          <p:cNvSpPr txBox="1"/>
          <p:nvPr/>
        </p:nvSpPr>
        <p:spPr>
          <a:xfrm>
            <a:off x="1685505" y="5726950"/>
            <a:ext cx="26950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b="1" u="sng" dirty="0">
                <a:solidFill>
                  <a:srgbClr val="7030A0"/>
                </a:solidFill>
              </a:rPr>
              <a:t>Lorentz Contraction</a:t>
            </a:r>
          </a:p>
          <a:p>
            <a:r>
              <a:rPr lang="en-GB" sz="2000" dirty="0">
                <a:solidFill>
                  <a:srgbClr val="7030A0"/>
                </a:solidFill>
              </a:rPr>
              <a:t>L</a:t>
            </a:r>
            <a:r>
              <a:rPr lang="en-NL" sz="2000" dirty="0">
                <a:solidFill>
                  <a:srgbClr val="7030A0"/>
                </a:solidFill>
              </a:rPr>
              <a:t>ength shrinks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529DB-05D9-6719-9B7C-1FC2FFF065FA}"/>
              </a:ext>
            </a:extLst>
          </p:cNvPr>
          <p:cNvSpPr txBox="1"/>
          <p:nvPr/>
        </p:nvSpPr>
        <p:spPr>
          <a:xfrm>
            <a:off x="9533197" y="792173"/>
            <a:ext cx="1978940" cy="769441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NL" sz="2400" b="1" u="sng" dirty="0">
                <a:solidFill>
                  <a:srgbClr val="7030A0"/>
                </a:solidFill>
              </a:rPr>
              <a:t>Time Dilation</a:t>
            </a:r>
          </a:p>
          <a:p>
            <a:r>
              <a:rPr lang="en-GB" sz="2000" dirty="0">
                <a:solidFill>
                  <a:srgbClr val="7030A0"/>
                </a:solidFill>
              </a:rPr>
              <a:t>T</a:t>
            </a:r>
            <a:r>
              <a:rPr lang="en-NL" sz="2000" dirty="0">
                <a:solidFill>
                  <a:srgbClr val="7030A0"/>
                </a:solidFill>
              </a:rPr>
              <a:t>ime slows down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EB3C2C-1F9A-4995-7CF8-F588FBFE772C}"/>
              </a:ext>
            </a:extLst>
          </p:cNvPr>
          <p:cNvSpPr/>
          <p:nvPr/>
        </p:nvSpPr>
        <p:spPr>
          <a:xfrm>
            <a:off x="310858" y="3330879"/>
            <a:ext cx="5248111" cy="34642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8621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Story </a:t>
            </a:r>
            <a:r>
              <a:rPr lang="en-US" dirty="0" err="1"/>
              <a:t>Sofar</a:t>
            </a:r>
            <a:r>
              <a:rPr lang="en-US" dirty="0"/>
              <a:t>: A Real Experiment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1083" y="808194"/>
            <a:ext cx="7695726" cy="86177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/>
              <a:t>Muon particles are created at </a:t>
            </a:r>
            <a:r>
              <a:rPr lang="en-US" sz="2200" dirty="0">
                <a:solidFill>
                  <a:srgbClr val="7030A0"/>
                </a:solidFill>
              </a:rPr>
              <a:t>10 km </a:t>
            </a:r>
            <a:r>
              <a:rPr lang="en-US" sz="2200" dirty="0"/>
              <a:t>height. They have a half-lifetime of </a:t>
            </a:r>
            <a:r>
              <a:rPr lang="en-US" sz="2200" dirty="0">
                <a:solidFill>
                  <a:srgbClr val="7030A0"/>
                </a:solidFill>
              </a:rPr>
              <a:t>1.56 </a:t>
            </a:r>
            <a:r>
              <a:rPr lang="en-US" sz="2200" dirty="0" err="1">
                <a:solidFill>
                  <a:srgbClr val="7030A0"/>
                </a:solidFill>
              </a:rPr>
              <a:t>μs</a:t>
            </a:r>
            <a:r>
              <a:rPr lang="en-US" sz="2200" dirty="0">
                <a:solidFill>
                  <a:srgbClr val="7030A0"/>
                </a:solidFill>
              </a:rPr>
              <a:t> , </a:t>
            </a:r>
            <a:r>
              <a:rPr lang="en-US" sz="2200" dirty="0"/>
              <a:t>too short to reach the ground, but:…</a:t>
            </a:r>
          </a:p>
          <a:p>
            <a:endParaRPr lang="en-US" sz="600" dirty="0">
              <a:solidFill>
                <a:srgbClr val="0070C0"/>
              </a:solidFill>
            </a:endParaRPr>
          </a:p>
        </p:txBody>
      </p:sp>
      <p:pic>
        <p:nvPicPr>
          <p:cNvPr id="5" name="Picture 4" descr="MuonHalfLif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6376" y="808194"/>
            <a:ext cx="3518393" cy="568242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323F1E57-C2DA-1FEE-0EF0-4B462E2FE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71" y="1805809"/>
            <a:ext cx="6626997" cy="4880767"/>
          </a:xfrm>
          <a:prstGeom prst="rect">
            <a:avLst/>
          </a:prstGeom>
          <a:noFill/>
          <a:ln w="127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97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14691</TotalTime>
  <Words>4237</Words>
  <Application>Microsoft Macintosh PowerPoint</Application>
  <PresentationFormat>Widescreen</PresentationFormat>
  <Paragraphs>749</Paragraphs>
  <Slides>44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Arial</vt:lpstr>
      <vt:lpstr>Calibri</vt:lpstr>
      <vt:lpstr>Calibri Light</vt:lpstr>
      <vt:lpstr>Cambria Math</vt:lpstr>
      <vt:lpstr>Symbol</vt:lpstr>
      <vt:lpstr>Tahoma</vt:lpstr>
      <vt:lpstr>Wingdings</vt:lpstr>
      <vt:lpstr>Office Theme</vt:lpstr>
      <vt:lpstr>PowerPoint Presentation</vt:lpstr>
      <vt:lpstr>   The Relativistic Quantum World</vt:lpstr>
      <vt:lpstr>   Relativity and Quantum Mechanics</vt:lpstr>
      <vt:lpstr>   A “Gedanken” Experiment</vt:lpstr>
      <vt:lpstr>   The Story Sofar</vt:lpstr>
      <vt:lpstr>   The Story Sofar: Principle of Relativity</vt:lpstr>
      <vt:lpstr>   The Story Sofar: Simultaneity</vt:lpstr>
      <vt:lpstr>   The Story Sofar: Time Dilation and Lorentz Contraction   </vt:lpstr>
      <vt:lpstr>   The Story Sofar: A Real Experiment</vt:lpstr>
      <vt:lpstr>   The Story Sofar: A Real Experiment</vt:lpstr>
      <vt:lpstr>PowerPoint Presentation</vt:lpstr>
      <vt:lpstr>   Coordinate Systems</vt:lpstr>
      <vt:lpstr>   Space-time diagram</vt:lpstr>
      <vt:lpstr>   Coordinate transformation</vt:lpstr>
      <vt:lpstr>   Coordinate transformation</vt:lpstr>
      <vt:lpstr>   Coordinate transformation</vt:lpstr>
      <vt:lpstr>   Lorentz Transformations</vt:lpstr>
      <vt:lpstr>   Let’s go crazy and derive the Lorentz Transformation…</vt:lpstr>
      <vt:lpstr>   Let’s go crazy and derive the Lorentz Transformation…</vt:lpstr>
      <vt:lpstr>   Let’s go crazy and derive the Lorentz Transformation…</vt:lpstr>
      <vt:lpstr>   Mathematics isn’t too hard…</vt:lpstr>
      <vt:lpstr>   The classical limit (everyday life experience)</vt:lpstr>
      <vt:lpstr>   The classical limit (everyday life experience)</vt:lpstr>
      <vt:lpstr>   Paradoxes</vt:lpstr>
      <vt:lpstr>   Paradoxes Case 1: Sherlock &amp; Watson </vt:lpstr>
      <vt:lpstr>   Paradoxes Case 1: Sherlock &amp; Watson </vt:lpstr>
      <vt:lpstr>   Causality</vt:lpstr>
      <vt:lpstr>   What is wrong?</vt:lpstr>
      <vt:lpstr>   “Grandfather Paradox”</vt:lpstr>
      <vt:lpstr>   Paradox 2: A ladder in a barn?</vt:lpstr>
      <vt:lpstr>   Paradox 2: A ladder in a barn?</vt:lpstr>
      <vt:lpstr>   Paradox 3: The Twin Paradox</vt:lpstr>
      <vt:lpstr>   Paradox 3: The Twin Paradox</vt:lpstr>
      <vt:lpstr>   Remember Calvin’s father</vt:lpstr>
      <vt:lpstr>   Galilei and Einstein Transformation law                           </vt:lpstr>
      <vt:lpstr>   Derive the laws for adding speed</vt:lpstr>
      <vt:lpstr>   Derive the laws for adding speed</vt:lpstr>
      <vt:lpstr>   Derive the laws for adding speed</vt:lpstr>
      <vt:lpstr>   Large effects at relativistic speeds</vt:lpstr>
      <vt:lpstr>    How about Alice seeing light coming from Bob?</vt:lpstr>
      <vt:lpstr>   E=mc2 : see lecture notes </vt:lpstr>
      <vt:lpstr>   E=mc2 : see lecture notes </vt:lpstr>
      <vt:lpstr>   Conclusions Special Relativity</vt:lpstr>
      <vt:lpstr>   Next Lecture: General Relativity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Flavour</dc:title>
  <dc:creator>Marcel Merk</dc:creator>
  <cp:lastModifiedBy>Marcel Merk</cp:lastModifiedBy>
  <cp:revision>1058</cp:revision>
  <cp:lastPrinted>2020-03-10T17:29:40Z</cp:lastPrinted>
  <dcterms:created xsi:type="dcterms:W3CDTF">2018-08-16T13:53:51Z</dcterms:created>
  <dcterms:modified xsi:type="dcterms:W3CDTF">2023-11-08T11:27:45Z</dcterms:modified>
</cp:coreProperties>
</file>