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1479" r:id="rId2"/>
    <p:sldId id="1535" r:id="rId3"/>
    <p:sldId id="1496" r:id="rId4"/>
    <p:sldId id="1532" r:id="rId5"/>
    <p:sldId id="1522" r:id="rId6"/>
    <p:sldId id="1499" r:id="rId7"/>
    <p:sldId id="1500" r:id="rId8"/>
    <p:sldId id="1502" r:id="rId9"/>
    <p:sldId id="1525" r:id="rId10"/>
    <p:sldId id="1503" r:id="rId11"/>
    <p:sldId id="1534" r:id="rId12"/>
    <p:sldId id="1536" r:id="rId13"/>
    <p:sldId id="1546" r:id="rId14"/>
    <p:sldId id="1549" r:id="rId15"/>
    <p:sldId id="1545" r:id="rId16"/>
    <p:sldId id="1543" r:id="rId17"/>
    <p:sldId id="1547" r:id="rId18"/>
    <p:sldId id="1550" r:id="rId19"/>
    <p:sldId id="1509" r:id="rId20"/>
    <p:sldId id="1510" r:id="rId21"/>
    <p:sldId id="1511" r:id="rId22"/>
    <p:sldId id="1551" r:id="rId23"/>
    <p:sldId id="1541" r:id="rId24"/>
    <p:sldId id="1513" r:id="rId25"/>
    <p:sldId id="1527" r:id="rId26"/>
    <p:sldId id="1552" r:id="rId27"/>
    <p:sldId id="1515" r:id="rId28"/>
    <p:sldId id="1516" r:id="rId29"/>
    <p:sldId id="1517" r:id="rId30"/>
    <p:sldId id="1539" r:id="rId31"/>
    <p:sldId id="1518" r:id="rId32"/>
    <p:sldId id="1519" r:id="rId33"/>
    <p:sldId id="152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0432FF"/>
    <a:srgbClr val="660066"/>
    <a:srgbClr val="8B8FE3"/>
    <a:srgbClr val="DBF8FF"/>
    <a:srgbClr val="DEEBF6"/>
    <a:srgbClr val="011892"/>
    <a:srgbClr val="FF9900"/>
    <a:srgbClr val="425A87"/>
    <a:srgbClr val="BE66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54"/>
    <p:restoredTop sz="94559"/>
  </p:normalViewPr>
  <p:slideViewPr>
    <p:cSldViewPr snapToGrid="0" snapToObjects="1">
      <p:cViewPr varScale="1">
        <p:scale>
          <a:sx n="108" d="100"/>
          <a:sy n="108" d="100"/>
        </p:scale>
        <p:origin x="216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11/1/23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</a:t>
            </a:r>
            <a:r>
              <a:rPr lang="en-US" baseline="0" dirty="0"/>
              <a:t> to </a:t>
            </a:r>
            <a:r>
              <a:rPr lang="en-US" baseline="0" dirty="0" err="1"/>
              <a:t>cours</a:t>
            </a:r>
            <a:r>
              <a:rPr lang="en-US" baseline="0" dirty="0"/>
              <a:t> eon relativity and QM.</a:t>
            </a:r>
          </a:p>
          <a:p>
            <a:r>
              <a:rPr lang="en-US" baseline="0" dirty="0"/>
              <a:t>Course March-April; interrupted Covid-19. Begin from the start.</a:t>
            </a:r>
          </a:p>
          <a:p>
            <a:endParaRPr lang="en-US" baseline="0" dirty="0"/>
          </a:p>
          <a:p>
            <a:r>
              <a:rPr lang="en-US" dirty="0"/>
              <a:t>Explain</a:t>
            </a:r>
            <a:r>
              <a:rPr lang="en-US" baseline="0" dirty="0"/>
              <a:t> picture. Interesting (“bizarre”) aspects of relativity and QM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0D1B-BA96-1341-B7B9-83B1A72EE8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92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measure the length of a train. Rule? Now special device</a:t>
            </a:r>
            <a:r>
              <a:rPr lang="en-US" baseline="0" dirty="0"/>
              <a:t> to compare to Bob.</a:t>
            </a:r>
          </a:p>
          <a:p>
            <a:r>
              <a:rPr lang="en-US" baseline="0" dirty="0"/>
              <a:t>Simultaneous ticks om the track by Alice and Bob in front “F” and rear “R”</a:t>
            </a:r>
          </a:p>
          <a:p>
            <a:r>
              <a:rPr lang="en-US" baseline="0" dirty="0"/>
              <a:t>Alice will say Bob puts B too early and A too late </a:t>
            </a:r>
          </a:p>
          <a:p>
            <a:r>
              <a:rPr lang="en-US" dirty="0"/>
              <a:t>It is</a:t>
            </a:r>
            <a:r>
              <a:rPr lang="en-US" baseline="0" dirty="0"/>
              <a:t> *not* an optical illusion. Why have we never seen it? Because it requires velocities of the order of the </a:t>
            </a:r>
            <a:r>
              <a:rPr lang="en-US" baseline="0" dirty="0" err="1"/>
              <a:t>lightspeed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5654F-0118-DB43-936C-A6A4B578BD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94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measure the length of a train. Rule? Now special device</a:t>
            </a:r>
            <a:r>
              <a:rPr lang="en-US" baseline="0" dirty="0"/>
              <a:t> to compare to Bob.</a:t>
            </a:r>
          </a:p>
          <a:p>
            <a:r>
              <a:rPr lang="en-US" baseline="0" dirty="0"/>
              <a:t>Simultaneous ticks om the track by Alice and Bob in front “F” and rear “R”</a:t>
            </a:r>
          </a:p>
          <a:p>
            <a:r>
              <a:rPr lang="en-US" baseline="0" dirty="0"/>
              <a:t>Alice will say Bob puts B too early and A too late </a:t>
            </a:r>
          </a:p>
          <a:p>
            <a:r>
              <a:rPr lang="en-US" dirty="0"/>
              <a:t>It is</a:t>
            </a:r>
            <a:r>
              <a:rPr lang="en-US" baseline="0" dirty="0"/>
              <a:t> *not* an optical illusion. Why have we never seen it? Because it requires velocities of the order of the </a:t>
            </a:r>
            <a:r>
              <a:rPr lang="en-US" baseline="0" dirty="0" err="1"/>
              <a:t>lightspeed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5654F-0118-DB43-936C-A6A4B578BD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70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Perfect clock</a:t>
            </a:r>
            <a:r>
              <a:rPr lang="en-US" baseline="0" dirty="0"/>
              <a:t> = </a:t>
            </a:r>
            <a:r>
              <a:rPr lang="en-US" dirty="0"/>
              <a:t>Light clock</a:t>
            </a:r>
            <a:r>
              <a:rPr lang="en-US" baseline="0" dirty="0"/>
              <a:t>. Never runs wrong! It ticks 300 million times per second</a:t>
            </a:r>
          </a:p>
          <a:p>
            <a:r>
              <a:rPr lang="en-US" baseline="0" dirty="0"/>
              <a:t>Alice takes the clock on the train – nothing changes</a:t>
            </a:r>
          </a:p>
          <a:p>
            <a:r>
              <a:rPr lang="en-US" baseline="0" dirty="0"/>
              <a:t>Bob looks from station: longer distance, same </a:t>
            </a:r>
            <a:r>
              <a:rPr lang="en-US" baseline="0" dirty="0" err="1"/>
              <a:t>lightspeed</a:t>
            </a:r>
            <a:r>
              <a:rPr lang="en-US" baseline="0" dirty="0"/>
              <a:t> -&gt; slower ticks</a:t>
            </a:r>
          </a:p>
          <a:p>
            <a:endParaRPr lang="en-US" baseline="0" dirty="0"/>
          </a:p>
          <a:p>
            <a:r>
              <a:rPr lang="en-US" baseline="0" dirty="0"/>
              <a:t>Calculation next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30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Perfect clock</a:t>
            </a:r>
            <a:r>
              <a:rPr lang="en-US" baseline="0" dirty="0"/>
              <a:t> = </a:t>
            </a:r>
            <a:r>
              <a:rPr lang="en-US" dirty="0"/>
              <a:t>Light clock</a:t>
            </a:r>
            <a:r>
              <a:rPr lang="en-US" baseline="0" dirty="0"/>
              <a:t>. Never runs wrong! It ticks 300 million times per second</a:t>
            </a:r>
          </a:p>
          <a:p>
            <a:r>
              <a:rPr lang="en-US" baseline="0" dirty="0"/>
              <a:t>Alice takes the clock on the train – nothing changes</a:t>
            </a:r>
          </a:p>
          <a:p>
            <a:r>
              <a:rPr lang="en-US" baseline="0" dirty="0"/>
              <a:t>Bob looks from station: longer distance, same </a:t>
            </a:r>
            <a:r>
              <a:rPr lang="en-US" baseline="0" dirty="0" err="1"/>
              <a:t>lightspeed</a:t>
            </a:r>
            <a:r>
              <a:rPr lang="en-US" baseline="0" dirty="0"/>
              <a:t> -&gt; slower ticks</a:t>
            </a:r>
          </a:p>
          <a:p>
            <a:endParaRPr lang="en-US" baseline="0" dirty="0"/>
          </a:p>
          <a:p>
            <a:r>
              <a:rPr lang="en-US" baseline="0" dirty="0"/>
              <a:t>Calculation next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4954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Delta_t</a:t>
            </a:r>
            <a:r>
              <a:rPr lang="en-US" baseline="0" dirty="0"/>
              <a:t>=d/c    </a:t>
            </a:r>
            <a:r>
              <a:rPr lang="en-US" baseline="0" dirty="0" err="1"/>
              <a:t>Delta_t</a:t>
            </a:r>
            <a:r>
              <a:rPr lang="en-US" baseline="0" dirty="0"/>
              <a:t>’=d’/c</a:t>
            </a:r>
          </a:p>
          <a:p>
            <a:endParaRPr lang="en-US" baseline="0" dirty="0"/>
          </a:p>
          <a:p>
            <a:r>
              <a:rPr lang="en-US" baseline="0" dirty="0"/>
              <a:t>Go through </a:t>
            </a:r>
            <a:r>
              <a:rPr lang="en-US" baseline="0" dirty="0" err="1"/>
              <a:t>calculation.</a:t>
            </a:r>
            <a:r>
              <a:rPr lang="en-US" baseline="0" dirty="0" err="1">
                <a:sym typeface="Wingdings"/>
              </a:rPr>
              <a:t></a:t>
            </a:r>
            <a:r>
              <a:rPr lang="en-US" baseline="0" dirty="0" err="1"/>
              <a:t>Time</a:t>
            </a:r>
            <a:r>
              <a:rPr lang="en-US" baseline="0" dirty="0"/>
              <a:t> dilation</a:t>
            </a:r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Note: Bob sees Alice’s clock slow down, does it mean that Alice sees Bob’s clock speed up? NO!!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Time goes slower on objects moving relatively to you!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Think about seeing someone smaller in the distance.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95654F-0118-DB43-936C-A6A4B578B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21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look at the gamma factor.</a:t>
            </a:r>
          </a:p>
          <a:p>
            <a:r>
              <a:rPr lang="en-US" dirty="0"/>
              <a:t>For</a:t>
            </a:r>
            <a:r>
              <a:rPr lang="en-US" baseline="0" dirty="0"/>
              <a:t> every day speed it is 1. That’s why we never see it.</a:t>
            </a:r>
          </a:p>
          <a:p>
            <a:endParaRPr lang="en-US" baseline="0" dirty="0"/>
          </a:p>
          <a:p>
            <a:r>
              <a:rPr lang="en-US" baseline="0" dirty="0"/>
              <a:t>But at high speeds it is really different!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771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Cosmic proton come from energetic</a:t>
            </a:r>
            <a:r>
              <a:rPr lang="en-US" baseline="0" dirty="0"/>
              <a:t> sources in the universe (</a:t>
            </a:r>
            <a:r>
              <a:rPr lang="en-US" baseline="0" dirty="0" err="1"/>
              <a:t>quasers</a:t>
            </a:r>
            <a:r>
              <a:rPr lang="en-US" baseline="0" dirty="0"/>
              <a:t> </a:t>
            </a:r>
            <a:r>
              <a:rPr lang="en-US" baseline="0" dirty="0" err="1"/>
              <a:t>etc</a:t>
            </a:r>
            <a:r>
              <a:rPr lang="en-US" baseline="0" dirty="0"/>
              <a:t>).</a:t>
            </a:r>
          </a:p>
          <a:p>
            <a:r>
              <a:rPr lang="en-US" baseline="0" dirty="0"/>
              <a:t>High (~10 km) in the atmosphere they collide with oxygen or nitrogen atoms and make new particles: also muons.</a:t>
            </a:r>
          </a:p>
          <a:p>
            <a:r>
              <a:rPr lang="en-US" baseline="0" dirty="0"/>
              <a:t>Know them well in the lab.</a:t>
            </a:r>
          </a:p>
          <a:p>
            <a:endParaRPr lang="en-US" baseline="0" dirty="0"/>
          </a:p>
          <a:p>
            <a:r>
              <a:rPr lang="en-US" baseline="0" dirty="0"/>
              <a:t>Satellites go at ~ 40 000 km/h = 11km/s </a:t>
            </a:r>
            <a:r>
              <a:rPr lang="en-US" baseline="0" dirty="0">
                <a:sym typeface="Wingdings"/>
              </a:rPr>
              <a:t> correction is 60 micro sec/day -&gt; mistake 17 km (</a:t>
            </a:r>
            <a:r>
              <a:rPr lang="en-US" baseline="0" dirty="0" err="1">
                <a:sym typeface="Wingdings"/>
              </a:rPr>
              <a:t>lightspeed</a:t>
            </a:r>
            <a:r>
              <a:rPr lang="en-US" baseline="0" dirty="0">
                <a:sym typeface="Wingdings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1312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Cosmic proton come from energetic</a:t>
            </a:r>
            <a:r>
              <a:rPr lang="en-US" baseline="0" dirty="0"/>
              <a:t> sources in the universe (</a:t>
            </a:r>
            <a:r>
              <a:rPr lang="en-US" baseline="0" dirty="0" err="1"/>
              <a:t>quasers</a:t>
            </a:r>
            <a:r>
              <a:rPr lang="en-US" baseline="0" dirty="0"/>
              <a:t> </a:t>
            </a:r>
            <a:r>
              <a:rPr lang="en-US" baseline="0" dirty="0" err="1"/>
              <a:t>etc</a:t>
            </a:r>
            <a:r>
              <a:rPr lang="en-US" baseline="0" dirty="0"/>
              <a:t>).</a:t>
            </a:r>
          </a:p>
          <a:p>
            <a:r>
              <a:rPr lang="en-US" baseline="0" dirty="0"/>
              <a:t>High (~10 km) in the atmosphere they collide with oxygen or nitrogen atoms and make new particles: also muons.</a:t>
            </a:r>
          </a:p>
          <a:p>
            <a:r>
              <a:rPr lang="en-US" baseline="0" dirty="0"/>
              <a:t>Know them well in the lab.</a:t>
            </a:r>
          </a:p>
          <a:p>
            <a:endParaRPr lang="en-US" baseline="0" dirty="0"/>
          </a:p>
          <a:p>
            <a:r>
              <a:rPr lang="en-US" baseline="0" dirty="0"/>
              <a:t>Satellites go at ~ 40 000 km/h = 11km/s </a:t>
            </a:r>
            <a:r>
              <a:rPr lang="en-US" baseline="0" dirty="0">
                <a:sym typeface="Wingdings"/>
              </a:rPr>
              <a:t> correction is 60 micro sec/day -&gt; mistake 17 km (</a:t>
            </a:r>
            <a:r>
              <a:rPr lang="en-US" baseline="0" dirty="0" err="1">
                <a:sym typeface="Wingdings"/>
              </a:rPr>
              <a:t>lightspeed</a:t>
            </a:r>
            <a:r>
              <a:rPr lang="en-US" baseline="0" dirty="0">
                <a:sym typeface="Wingdings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1604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clock ticks don’t change, it does take Alice 6 years! </a:t>
            </a:r>
          </a:p>
          <a:p>
            <a:endParaRPr lang="en-US" dirty="0"/>
          </a:p>
          <a:p>
            <a:r>
              <a:rPr lang="en-US" dirty="0"/>
              <a:t>Confusing: Bob sees Alice’s clock slow down. Alice does not notice time slow down</a:t>
            </a:r>
            <a:r>
              <a:rPr lang="en-US" baseline="0" dirty="0"/>
              <a:t> but the distance, as seen by Bob, has shrunk.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5654F-0118-DB43-936C-A6A4B578BDC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587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situation</a:t>
            </a:r>
          </a:p>
          <a:p>
            <a:r>
              <a:rPr lang="en-US" dirty="0"/>
              <a:t>Confusing: Bob sees Alice’s clock slow down. </a:t>
            </a:r>
          </a:p>
          <a:p>
            <a:r>
              <a:rPr lang="en-US" dirty="0"/>
              <a:t>Alice does not notice time slow down</a:t>
            </a:r>
            <a:r>
              <a:rPr lang="en-US" baseline="0" dirty="0"/>
              <a:t> but the distance, as seen by Bob, has shrunk.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5654F-0118-DB43-936C-A6A4B578BDC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59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Ambitious!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86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Confusing: Bob sees Alice’s clock slow down. Alice does not notice time slow down</a:t>
            </a:r>
            <a:r>
              <a:rPr lang="en-US" baseline="0" dirty="0"/>
              <a:t> but the distance, as seen by Bob, has shrunk.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5654F-0118-DB43-936C-A6A4B578BDC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037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 of </a:t>
            </a:r>
            <a:r>
              <a:rPr lang="en-US" dirty="0" err="1"/>
              <a:t>LHCb</a:t>
            </a:r>
            <a:r>
              <a:rPr lang="en-US" dirty="0"/>
              <a:t> 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758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see a fast article passing through the universe. It lives longer then expected</a:t>
            </a:r>
            <a:r>
              <a:rPr lang="en-US" baseline="0" dirty="0"/>
              <a:t> (muon).</a:t>
            </a:r>
            <a:endParaRPr lang="en-US" dirty="0"/>
          </a:p>
          <a:p>
            <a:r>
              <a:rPr lang="en-US" dirty="0"/>
              <a:t>Th</a:t>
            </a:r>
            <a:r>
              <a:rPr lang="en-US" baseline="0" dirty="0"/>
              <a:t>e </a:t>
            </a:r>
            <a:r>
              <a:rPr lang="en-US" baseline="0" dirty="0" err="1"/>
              <a:t>partice</a:t>
            </a:r>
            <a:r>
              <a:rPr lang="en-US" baseline="0" dirty="0"/>
              <a:t> sees the universe contracted in the direction of motion.</a:t>
            </a:r>
          </a:p>
          <a:p>
            <a:r>
              <a:rPr lang="en-US" baseline="0" dirty="0"/>
              <a:t>Photon?? Everywhere at the same time. Time does not exist. </a:t>
            </a:r>
            <a:r>
              <a:rPr lang="en-US" baseline="0" dirty="0" err="1"/>
              <a:t>Longitudunal</a:t>
            </a:r>
            <a:r>
              <a:rPr lang="en-US" baseline="0" dirty="0"/>
              <a:t> distance does not exist.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29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Revisit muons. They know how long they live: 1.56 micro sec. But they see a shorter distance.</a:t>
            </a:r>
            <a:r>
              <a:rPr lang="en-US" baseline="0" dirty="0"/>
              <a:t> </a:t>
            </a:r>
          </a:p>
          <a:p>
            <a:r>
              <a:rPr lang="en-US" baseline="0" dirty="0"/>
              <a:t>All consistent, but different arguments by different observers.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196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Revisit muons. They know how long they live: 1.56 micro sec. But they see a shorter distance.</a:t>
            </a:r>
            <a:r>
              <a:rPr lang="en-US" baseline="0" dirty="0"/>
              <a:t> </a:t>
            </a:r>
          </a:p>
          <a:p>
            <a:r>
              <a:rPr lang="en-US" baseline="0" dirty="0"/>
              <a:t>All consistent, but different arguments by different observers.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4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time</a:t>
            </a:r>
            <a:r>
              <a:rPr lang="en-US" baseline="0" dirty="0"/>
              <a:t> time will interesting paradoxes and also </a:t>
            </a:r>
            <a:r>
              <a:rPr lang="en-US" baseline="0"/>
              <a:t>a real </a:t>
            </a:r>
            <a:r>
              <a:rPr lang="en-US" baseline="0" dirty="0"/>
              <a:t>experiment!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28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Duration</a:t>
            </a:r>
            <a:r>
              <a:rPr lang="en-US" baseline="0" dirty="0"/>
              <a:t> of time and distances for different observers will be affected. </a:t>
            </a:r>
          </a:p>
          <a:p>
            <a:r>
              <a:rPr lang="en-US" baseline="0" dirty="0"/>
              <a:t>A somewhat peculiar quote from Einstein.</a:t>
            </a:r>
          </a:p>
          <a:p>
            <a:r>
              <a:rPr lang="en-US" baseline="0" dirty="0"/>
              <a:t>Cinder= burning piece of coal or wood. NL: </a:t>
            </a:r>
            <a:r>
              <a:rPr lang="en-US" baseline="0" dirty="0" err="1"/>
              <a:t>sintel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3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it a bit formal:</a:t>
            </a:r>
            <a:r>
              <a:rPr lang="en-US" baseline="0" dirty="0"/>
              <a:t> coordinate systems. </a:t>
            </a:r>
          </a:p>
          <a:p>
            <a:r>
              <a:rPr lang="en-US" baseline="0" dirty="0"/>
              <a:t>Coordinate system S’ moves </a:t>
            </a:r>
            <a:r>
              <a:rPr lang="en-US" baseline="0" dirty="0" err="1"/>
              <a:t>wrt</a:t>
            </a:r>
            <a:r>
              <a:rPr lang="en-US" baseline="0" dirty="0"/>
              <a:t> S.</a:t>
            </a:r>
          </a:p>
          <a:p>
            <a:r>
              <a:rPr lang="en-US" baseline="0" dirty="0"/>
              <a:t>How to go from (</a:t>
            </a:r>
            <a:r>
              <a:rPr lang="en-US" baseline="0" dirty="0" err="1"/>
              <a:t>t,x,y,z</a:t>
            </a:r>
            <a:r>
              <a:rPr lang="en-US" baseline="0" dirty="0"/>
              <a:t>,) to (</a:t>
            </a:r>
            <a:r>
              <a:rPr lang="en-US" baseline="0" dirty="0" err="1"/>
              <a:t>t,x’,y’,z</a:t>
            </a:r>
            <a:r>
              <a:rPr lang="en-US" baseline="0" dirty="0"/>
              <a:t>’)</a:t>
            </a:r>
          </a:p>
          <a:p>
            <a:r>
              <a:rPr lang="en-US" baseline="0" dirty="0"/>
              <a:t>A “event” is a happening at specific place and time. (bat hits the ball)</a:t>
            </a:r>
          </a:p>
          <a:p>
            <a:r>
              <a:rPr lang="en-US" baseline="0" dirty="0"/>
              <a:t>Or beginning of a football match: seen by ref or by someone in airplane. </a:t>
            </a:r>
          </a:p>
          <a:p>
            <a:r>
              <a:rPr lang="en-US" baseline="0" dirty="0"/>
              <a:t>How to go from S to S’ for the same event?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75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Velocity = distance /</a:t>
            </a:r>
            <a:r>
              <a:rPr lang="en-US" baseline="0" dirty="0"/>
              <a:t> time. A universal existence of time? In classical theory it 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5654F-0118-DB43-936C-A6A4B578BD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301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Thought experiment. Alice in the train,</a:t>
            </a:r>
            <a:r>
              <a:rPr lang="en-US" baseline="0" dirty="0"/>
              <a:t> Bob stands on the tracks. Lightning strikes two trees exactly when Alice is at the same position as Bob.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36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different moving observers</a:t>
            </a:r>
            <a:r>
              <a:rPr lang="en-US" baseline="0" dirty="0"/>
              <a:t> there is never agreement of simultaneity of events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45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light-bulb flashes in the middle of a rocket. Light reaches front</a:t>
            </a:r>
            <a:r>
              <a:rPr lang="en-US" baseline="0" dirty="0"/>
              <a:t> and back at the same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77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View from outside</a:t>
            </a:r>
            <a:r>
              <a:rPr lang="en-US" baseline="0" dirty="0"/>
              <a:t>: front and back not at the same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853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5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89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5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1"/>
            <a:ext cx="12190707" cy="672352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44" y="1208868"/>
            <a:ext cx="5299129" cy="1983784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+mn-lt"/>
              </a:defRPr>
            </a:lvl1pPr>
            <a:lvl2pPr marL="504000">
              <a:defRPr baseline="0">
                <a:solidFill>
                  <a:srgbClr val="7030A0"/>
                </a:solidFill>
              </a:defRPr>
            </a:lvl2pPr>
            <a:lvl3pPr marL="756000">
              <a:defRPr baseline="0">
                <a:solidFill>
                  <a:srgbClr val="C00000"/>
                </a:solidFill>
              </a:defRPr>
            </a:lvl3pPr>
            <a:lvl4pPr marL="1008000">
              <a:defRPr baseline="0">
                <a:solidFill>
                  <a:schemeClr val="tx1"/>
                </a:solidFill>
              </a:defRPr>
            </a:lvl4pPr>
            <a:lvl5pPr marL="1260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48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70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5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53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9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A805-B2F1-6048-9EDD-07862E7BBE3B}" type="datetimeFigureOut">
              <a:rPr lang="en-US" smtClean="0"/>
              <a:t>11/1/23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5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4.jp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20.emf"/><Relationship Id="rId10" Type="http://schemas.openxmlformats.org/officeDocument/2006/relationships/image" Target="../media/image180.png"/><Relationship Id="rId4" Type="http://schemas.openxmlformats.org/officeDocument/2006/relationships/image" Target="../media/image19.png"/><Relationship Id="rId9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khef.nl/~i93/Teachin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8F1EB03-031C-2DA0-D02A-21FC34142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27955"/>
            <a:ext cx="12192000" cy="83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win-paradox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509" y="1101682"/>
            <a:ext cx="3599903" cy="199794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Picture 4" descr="SchrodingersCat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052" y="4142893"/>
            <a:ext cx="3599902" cy="191334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54769" y="930777"/>
            <a:ext cx="5619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CCE"/>
                </a:solidFill>
              </a:rPr>
              <a:t>A lecture series on </a:t>
            </a:r>
          </a:p>
          <a:p>
            <a:r>
              <a:rPr lang="en-US" sz="2400" b="1" dirty="0">
                <a:solidFill>
                  <a:srgbClr val="FFFCCE"/>
                </a:solidFill>
              </a:rPr>
              <a:t>Relativity Theory and Quantum Mechanics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4769" y="177083"/>
            <a:ext cx="5596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The Relativistic Quantum World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814" y="5545120"/>
            <a:ext cx="36223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FCCE"/>
                </a:solidFill>
              </a:rPr>
              <a:t>Marcel Merk</a:t>
            </a:r>
          </a:p>
          <a:p>
            <a:r>
              <a:rPr lang="en-US" sz="2200" b="1" dirty="0" err="1">
                <a:solidFill>
                  <a:srgbClr val="FFFCCE"/>
                </a:solidFill>
              </a:rPr>
              <a:t>Studium</a:t>
            </a:r>
            <a:r>
              <a:rPr lang="en-US" sz="2200" b="1" dirty="0">
                <a:solidFill>
                  <a:srgbClr val="FFFCCE"/>
                </a:solidFill>
              </a:rPr>
              <a:t> </a:t>
            </a:r>
            <a:r>
              <a:rPr lang="en-US" sz="2200" b="1" dirty="0" err="1">
                <a:solidFill>
                  <a:srgbClr val="FFFCCE"/>
                </a:solidFill>
              </a:rPr>
              <a:t>Generale</a:t>
            </a:r>
            <a:r>
              <a:rPr lang="en-US" sz="2200" b="1" dirty="0">
                <a:solidFill>
                  <a:srgbClr val="FFFCCE"/>
                </a:solidFill>
              </a:rPr>
              <a:t> Maastricht</a:t>
            </a:r>
          </a:p>
          <a:p>
            <a:r>
              <a:rPr lang="en-US" sz="2200" b="1" dirty="0">
                <a:solidFill>
                  <a:srgbClr val="FFFCCE"/>
                </a:solidFill>
              </a:rPr>
              <a:t>Nov 1 </a:t>
            </a:r>
            <a:r>
              <a:rPr lang="mr-IN" sz="2200" b="1" dirty="0">
                <a:solidFill>
                  <a:srgbClr val="FFFCCE"/>
                </a:solidFill>
              </a:rPr>
              <a:t>–</a:t>
            </a:r>
            <a:r>
              <a:rPr lang="en-US" sz="2200" b="1" dirty="0">
                <a:solidFill>
                  <a:srgbClr val="FFFCCE"/>
                </a:solidFill>
              </a:rPr>
              <a:t> Nov 29,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1D84AD-DBE3-D12E-F0DE-58AFFE427206}"/>
              </a:ext>
            </a:extLst>
          </p:cNvPr>
          <p:cNvSpPr txBox="1"/>
          <p:nvPr/>
        </p:nvSpPr>
        <p:spPr>
          <a:xfrm>
            <a:off x="8769072" y="735354"/>
            <a:ext cx="1243097" cy="430887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NL" sz="2200" i="1" dirty="0">
                <a:solidFill>
                  <a:srgbClr val="FFFF00"/>
                </a:solidFill>
              </a:rPr>
              <a:t>Relativity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A0BEFD-EB8A-0936-36B8-D31F4866F9D8}"/>
              </a:ext>
            </a:extLst>
          </p:cNvPr>
          <p:cNvSpPr txBox="1"/>
          <p:nvPr/>
        </p:nvSpPr>
        <p:spPr>
          <a:xfrm>
            <a:off x="8769072" y="3807971"/>
            <a:ext cx="1263936" cy="430887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NL" sz="2200" i="1" dirty="0">
                <a:solidFill>
                  <a:srgbClr val="FFFF00"/>
                </a:solidFill>
              </a:rPr>
              <a:t>Quantum</a:t>
            </a:r>
          </a:p>
        </p:txBody>
      </p:sp>
    </p:spTree>
    <p:extLst>
      <p:ext uri="{BB962C8B-B14F-4D97-AF65-F5344CB8AC3E}">
        <p14:creationId xmlns:p14="http://schemas.microsoft.com/office/powerpoint/2010/main" val="3880267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Alternative Explanation</a:t>
            </a:r>
          </a:p>
        </p:txBody>
      </p:sp>
      <p:pic>
        <p:nvPicPr>
          <p:cNvPr id="4" name="Picture 3" descr="CHrelativity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39" y="1409075"/>
            <a:ext cx="12002353" cy="406233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7377659" y="3057993"/>
            <a:ext cx="1481528" cy="249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580682" y="3315325"/>
            <a:ext cx="1741357" cy="1249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507699" y="2086132"/>
            <a:ext cx="2292245" cy="1730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112205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1496970" y="4088131"/>
            <a:ext cx="8137525" cy="863600"/>
            <a:chOff x="539750" y="5593832"/>
            <a:chExt cx="8137525" cy="863600"/>
          </a:xfrm>
        </p:grpSpPr>
        <p:grpSp>
          <p:nvGrpSpPr>
            <p:cNvPr id="41" name="Group 40"/>
            <p:cNvGrpSpPr>
              <a:grpSpLocks/>
            </p:cNvGrpSpPr>
            <p:nvPr/>
          </p:nvGrpSpPr>
          <p:grpSpPr bwMode="auto">
            <a:xfrm>
              <a:off x="539750" y="5593838"/>
              <a:ext cx="8137530" cy="863601"/>
              <a:chOff x="385" y="3385"/>
              <a:chExt cx="5126" cy="544"/>
            </a:xfrm>
          </p:grpSpPr>
          <p:sp>
            <p:nvSpPr>
              <p:cNvPr id="43" name="AutoShape 23"/>
              <p:cNvSpPr>
                <a:spLocks noChangeArrowheads="1"/>
              </p:cNvSpPr>
              <p:nvPr/>
            </p:nvSpPr>
            <p:spPr bwMode="auto">
              <a:xfrm>
                <a:off x="1983" y="3611"/>
                <a:ext cx="2280" cy="227"/>
              </a:xfrm>
              <a:prstGeom prst="roundRect">
                <a:avLst>
                  <a:gd name="adj" fmla="val 16667"/>
                </a:avLst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44" name="Line 24"/>
              <p:cNvSpPr>
                <a:spLocks noChangeShapeType="1"/>
              </p:cNvSpPr>
              <p:nvPr/>
            </p:nvSpPr>
            <p:spPr bwMode="auto">
              <a:xfrm>
                <a:off x="1814" y="3747"/>
                <a:ext cx="244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Line 25"/>
              <p:cNvSpPr>
                <a:spLocks noChangeShapeType="1"/>
              </p:cNvSpPr>
              <p:nvPr/>
            </p:nvSpPr>
            <p:spPr bwMode="auto">
              <a:xfrm>
                <a:off x="1814" y="3611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Line 26"/>
              <p:cNvSpPr>
                <a:spLocks noChangeShapeType="1"/>
              </p:cNvSpPr>
              <p:nvPr/>
            </p:nvSpPr>
            <p:spPr bwMode="auto">
              <a:xfrm>
                <a:off x="4263" y="3657"/>
                <a:ext cx="0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Oval 27"/>
              <p:cNvSpPr>
                <a:spLocks noChangeArrowheads="1"/>
              </p:cNvSpPr>
              <p:nvPr/>
            </p:nvSpPr>
            <p:spPr bwMode="auto">
              <a:xfrm>
                <a:off x="2993" y="3657"/>
                <a:ext cx="91" cy="9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50" name="Text Box 30"/>
              <p:cNvSpPr txBox="1">
                <a:spLocks noChangeArrowheads="1"/>
              </p:cNvSpPr>
              <p:nvPr/>
            </p:nvSpPr>
            <p:spPr bwMode="auto">
              <a:xfrm>
                <a:off x="1718" y="3385"/>
                <a:ext cx="20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447675" indent="-447675"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</a:pPr>
                <a:r>
                  <a:rPr lang="nl-NL"/>
                  <a:t>A</a:t>
                </a:r>
              </a:p>
            </p:txBody>
          </p:sp>
          <p:sp>
            <p:nvSpPr>
              <p:cNvPr id="51" name="Text Box 31"/>
              <p:cNvSpPr txBox="1">
                <a:spLocks noChangeArrowheads="1"/>
              </p:cNvSpPr>
              <p:nvPr/>
            </p:nvSpPr>
            <p:spPr bwMode="auto">
              <a:xfrm>
                <a:off x="4159" y="3403"/>
                <a:ext cx="18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447675" indent="-447675"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</a:pPr>
                <a:r>
                  <a:rPr lang="nl-NL"/>
                  <a:t>F</a:t>
                </a:r>
                <a:endParaRPr lang="nl-NL" dirty="0"/>
              </a:p>
            </p:txBody>
          </p:sp>
          <p:sp>
            <p:nvSpPr>
              <p:cNvPr id="52" name="Oval 32"/>
              <p:cNvSpPr>
                <a:spLocks noChangeArrowheads="1"/>
              </p:cNvSpPr>
              <p:nvPr/>
            </p:nvSpPr>
            <p:spPr bwMode="auto">
              <a:xfrm>
                <a:off x="2041" y="3838"/>
                <a:ext cx="90" cy="91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53" name="Oval 33"/>
              <p:cNvSpPr>
                <a:spLocks noChangeArrowheads="1"/>
              </p:cNvSpPr>
              <p:nvPr/>
            </p:nvSpPr>
            <p:spPr bwMode="auto">
              <a:xfrm>
                <a:off x="2131" y="3838"/>
                <a:ext cx="90" cy="91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54" name="Oval 34"/>
              <p:cNvSpPr>
                <a:spLocks noChangeArrowheads="1"/>
              </p:cNvSpPr>
              <p:nvPr/>
            </p:nvSpPr>
            <p:spPr bwMode="auto">
              <a:xfrm>
                <a:off x="2222" y="3838"/>
                <a:ext cx="90" cy="91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3810" y="3838"/>
                <a:ext cx="90" cy="91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56" name="Oval 36"/>
              <p:cNvSpPr>
                <a:spLocks noChangeArrowheads="1"/>
              </p:cNvSpPr>
              <p:nvPr/>
            </p:nvSpPr>
            <p:spPr bwMode="auto">
              <a:xfrm>
                <a:off x="3900" y="3838"/>
                <a:ext cx="90" cy="91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57" name="Oval 37"/>
              <p:cNvSpPr>
                <a:spLocks noChangeArrowheads="1"/>
              </p:cNvSpPr>
              <p:nvPr/>
            </p:nvSpPr>
            <p:spPr bwMode="auto">
              <a:xfrm>
                <a:off x="3991" y="3838"/>
                <a:ext cx="90" cy="91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58" name="Line 38"/>
              <p:cNvSpPr>
                <a:spLocks noChangeShapeType="1"/>
              </p:cNvSpPr>
              <p:nvPr/>
            </p:nvSpPr>
            <p:spPr bwMode="auto">
              <a:xfrm>
                <a:off x="385" y="3929"/>
                <a:ext cx="51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2" name="AutoShape 41"/>
            <p:cNvSpPr>
              <a:spLocks noChangeArrowheads="1"/>
            </p:cNvSpPr>
            <p:nvPr/>
          </p:nvSpPr>
          <p:spPr bwMode="auto">
            <a:xfrm>
              <a:off x="6804025" y="6015927"/>
              <a:ext cx="792163" cy="215900"/>
            </a:xfrm>
            <a:prstGeom prst="rightArrow">
              <a:avLst>
                <a:gd name="adj1" fmla="val 50000"/>
                <a:gd name="adj2" fmla="val 91728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Relativity of Length (“Gedankenexperiment”)</a:t>
            </a:r>
          </a:p>
        </p:txBody>
      </p:sp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1990725" y="1469035"/>
            <a:ext cx="8064500" cy="863600"/>
            <a:chOff x="340" y="1344"/>
            <a:chExt cx="5080" cy="544"/>
          </a:xfrm>
        </p:grpSpPr>
        <p:sp>
          <p:nvSpPr>
            <p:cNvPr id="5" name="AutoShape 6"/>
            <p:cNvSpPr>
              <a:spLocks noChangeArrowheads="1"/>
            </p:cNvSpPr>
            <p:nvPr/>
          </p:nvSpPr>
          <p:spPr bwMode="auto">
            <a:xfrm>
              <a:off x="1474" y="1570"/>
              <a:ext cx="2449" cy="227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6" name="Line 7"/>
            <p:cNvSpPr>
              <a:spLocks noChangeShapeType="1"/>
            </p:cNvSpPr>
            <p:nvPr/>
          </p:nvSpPr>
          <p:spPr bwMode="auto">
            <a:xfrm>
              <a:off x="1474" y="1706"/>
              <a:ext cx="2449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1474" y="1570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3923" y="1616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10"/>
            <p:cNvSpPr>
              <a:spLocks noChangeArrowheads="1"/>
            </p:cNvSpPr>
            <p:nvPr/>
          </p:nvSpPr>
          <p:spPr bwMode="auto">
            <a:xfrm>
              <a:off x="2653" y="1616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1379" y="1344"/>
              <a:ext cx="19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 algn="ctr"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r>
                <a:rPr lang="nl-NL" dirty="0">
                  <a:solidFill>
                    <a:srgbClr val="FF0000"/>
                  </a:solidFill>
                </a:rPr>
                <a:t>R</a:t>
              </a:r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3837" y="1389"/>
              <a:ext cx="18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 algn="ctr"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r>
                <a:rPr lang="nl-NL" dirty="0">
                  <a:solidFill>
                    <a:srgbClr val="FF0000"/>
                  </a:solidFill>
                </a:rPr>
                <a:t>F</a:t>
              </a:r>
            </a:p>
          </p:txBody>
        </p:sp>
        <p:sp>
          <p:nvSpPr>
            <p:cNvPr id="14" name="Oval 15"/>
            <p:cNvSpPr>
              <a:spLocks noChangeArrowheads="1"/>
            </p:cNvSpPr>
            <p:nvPr/>
          </p:nvSpPr>
          <p:spPr bwMode="auto">
            <a:xfrm>
              <a:off x="1701" y="1797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15" name="Oval 16"/>
            <p:cNvSpPr>
              <a:spLocks noChangeArrowheads="1"/>
            </p:cNvSpPr>
            <p:nvPr/>
          </p:nvSpPr>
          <p:spPr bwMode="auto">
            <a:xfrm>
              <a:off x="1791" y="1797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16" name="Oval 17"/>
            <p:cNvSpPr>
              <a:spLocks noChangeArrowheads="1"/>
            </p:cNvSpPr>
            <p:nvPr/>
          </p:nvSpPr>
          <p:spPr bwMode="auto">
            <a:xfrm>
              <a:off x="1882" y="1797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17" name="Oval 18"/>
            <p:cNvSpPr>
              <a:spLocks noChangeArrowheads="1"/>
            </p:cNvSpPr>
            <p:nvPr/>
          </p:nvSpPr>
          <p:spPr bwMode="auto">
            <a:xfrm>
              <a:off x="3470" y="1797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18" name="Oval 19"/>
            <p:cNvSpPr>
              <a:spLocks noChangeArrowheads="1"/>
            </p:cNvSpPr>
            <p:nvPr/>
          </p:nvSpPr>
          <p:spPr bwMode="auto">
            <a:xfrm>
              <a:off x="3560" y="1797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19" name="Oval 20"/>
            <p:cNvSpPr>
              <a:spLocks noChangeArrowheads="1"/>
            </p:cNvSpPr>
            <p:nvPr/>
          </p:nvSpPr>
          <p:spPr bwMode="auto">
            <a:xfrm>
              <a:off x="3651" y="1797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20" name="Line 21"/>
            <p:cNvSpPr>
              <a:spLocks noChangeShapeType="1"/>
            </p:cNvSpPr>
            <p:nvPr/>
          </p:nvSpPr>
          <p:spPr bwMode="auto">
            <a:xfrm>
              <a:off x="340" y="1888"/>
              <a:ext cx="50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AutoShape 39"/>
            <p:cNvSpPr>
              <a:spLocks noChangeArrowheads="1"/>
            </p:cNvSpPr>
            <p:nvPr/>
          </p:nvSpPr>
          <p:spPr bwMode="auto">
            <a:xfrm>
              <a:off x="4014" y="1616"/>
              <a:ext cx="499" cy="136"/>
            </a:xfrm>
            <a:prstGeom prst="rightArrow">
              <a:avLst>
                <a:gd name="adj1" fmla="val 50000"/>
                <a:gd name="adj2" fmla="val 91728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</p:grpSp>
      <p:cxnSp>
        <p:nvCxnSpPr>
          <p:cNvPr id="62" name="Straight Arrow Connector 61"/>
          <p:cNvCxnSpPr/>
          <p:nvPr/>
        </p:nvCxnSpPr>
        <p:spPr>
          <a:xfrm>
            <a:off x="3788962" y="1900835"/>
            <a:ext cx="1988" cy="4516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rot="16200000" flipV="1">
            <a:off x="6980472" y="5176470"/>
            <a:ext cx="440643" cy="238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rot="16200000" flipV="1">
            <a:off x="3870228" y="5135907"/>
            <a:ext cx="440643" cy="238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8" idx="0"/>
          </p:cNvCxnSpPr>
          <p:nvPr/>
        </p:nvCxnSpPr>
        <p:spPr>
          <a:xfrm flipH="1">
            <a:off x="7676356" y="1900835"/>
            <a:ext cx="2382" cy="4255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2198260" y="709736"/>
            <a:ext cx="7320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FF0000"/>
                </a:solidFill>
              </a:rPr>
              <a:t>Alice: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measure the length of the train by setting </a:t>
            </a:r>
            <a:r>
              <a:rPr lang="en-US" sz="2000" i="1" dirty="0">
                <a:solidFill>
                  <a:srgbClr val="FF0000"/>
                </a:solidFill>
              </a:rPr>
              <a:t>simultaneously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two tick marks at the track at position </a:t>
            </a:r>
            <a:r>
              <a:rPr lang="en-US" sz="2000" dirty="0">
                <a:solidFill>
                  <a:srgbClr val="FF0000"/>
                </a:solidFill>
              </a:rPr>
              <a:t>F</a:t>
            </a:r>
            <a:r>
              <a:rPr lang="en-US" sz="2000" dirty="0"/>
              <a:t> (front) and </a:t>
            </a:r>
            <a:r>
              <a:rPr lang="en-US" sz="2000" dirty="0">
                <a:solidFill>
                  <a:srgbClr val="FF0000"/>
                </a:solidFill>
              </a:rPr>
              <a:t>R</a:t>
            </a:r>
            <a:r>
              <a:rPr lang="en-US" sz="2000" dirty="0"/>
              <a:t> (</a:t>
            </a:r>
            <a:r>
              <a:rPr lang="en-US" sz="2000"/>
              <a:t>rear)</a:t>
            </a:r>
            <a:endParaRPr lang="en-US" sz="2000" dirty="0"/>
          </a:p>
        </p:txBody>
      </p:sp>
      <p:sp>
        <p:nvSpPr>
          <p:cNvPr id="71" name="TextBox 70"/>
          <p:cNvSpPr txBox="1"/>
          <p:nvPr/>
        </p:nvSpPr>
        <p:spPr>
          <a:xfrm>
            <a:off x="2198260" y="3111592"/>
            <a:ext cx="7215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0000FF"/>
                </a:solidFill>
              </a:rPr>
              <a:t>Bob: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measure the length of the train by setting </a:t>
            </a:r>
            <a:r>
              <a:rPr lang="en-US" sz="2000" i="1" dirty="0">
                <a:solidFill>
                  <a:srgbClr val="0000FF"/>
                </a:solidFill>
              </a:rPr>
              <a:t>simultaneously</a:t>
            </a:r>
            <a:r>
              <a:rPr lang="en-US" sz="2000" dirty="0"/>
              <a:t> two tick marks at the track corresponding to the positions </a:t>
            </a:r>
            <a:r>
              <a:rPr lang="en-US" sz="2000" dirty="0">
                <a:solidFill>
                  <a:srgbClr val="0432FF"/>
                </a:solidFill>
              </a:rPr>
              <a:t>F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0432FF"/>
                </a:solidFill>
              </a:rPr>
              <a:t>R</a:t>
            </a:r>
            <a:r>
              <a:rPr lang="en-US" sz="2000" dirty="0"/>
              <a:t>.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713053" y="5609114"/>
            <a:ext cx="8585190" cy="101566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Since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0000FF"/>
                </a:solidFill>
              </a:rPr>
              <a:t>Bob</a:t>
            </a:r>
            <a:r>
              <a:rPr lang="en-US" sz="2000" dirty="0"/>
              <a:t> don’t agree on the simultaneity of making the tick marks they will observe a different length.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/>
              <a:t> will claim </a:t>
            </a:r>
            <a:r>
              <a:rPr lang="en-US" sz="2000" dirty="0">
                <a:solidFill>
                  <a:srgbClr val="0000FF"/>
                </a:solidFill>
              </a:rPr>
              <a:t>Bob</a:t>
            </a:r>
            <a:r>
              <a:rPr lang="en-US" sz="2000" dirty="0"/>
              <a:t> puts tick mark at Front </a:t>
            </a:r>
            <a:r>
              <a:rPr lang="en-US" sz="2000" i="1" dirty="0">
                <a:solidFill>
                  <a:srgbClr val="7030A0"/>
                </a:solidFill>
              </a:rPr>
              <a:t>too early </a:t>
            </a:r>
            <a:r>
              <a:rPr lang="en-US" sz="2000" dirty="0"/>
              <a:t>and rear </a:t>
            </a:r>
            <a:r>
              <a:rPr lang="en-US" sz="2000" i="1" dirty="0">
                <a:solidFill>
                  <a:srgbClr val="7030A0"/>
                </a:solidFill>
              </a:rPr>
              <a:t>too late </a:t>
            </a:r>
            <a:r>
              <a:rPr lang="en-US" sz="2000" dirty="0"/>
              <a:t>such that he sees a </a:t>
            </a:r>
            <a:r>
              <a:rPr lang="en-US" sz="2000" i="1" dirty="0">
                <a:solidFill>
                  <a:srgbClr val="7030A0"/>
                </a:solidFill>
              </a:rPr>
              <a:t>shorter</a:t>
            </a:r>
            <a:r>
              <a:rPr lang="en-US" sz="2000" dirty="0"/>
              <a:t> train: </a:t>
            </a:r>
            <a:r>
              <a:rPr lang="en-US" sz="2000" b="1" i="1" dirty="0"/>
              <a:t>Lorentz contraction</a:t>
            </a:r>
            <a:r>
              <a:rPr lang="en-US" sz="2000" dirty="0"/>
              <a:t>.</a:t>
            </a:r>
          </a:p>
        </p:txBody>
      </p:sp>
      <p:cxnSp>
        <p:nvCxnSpPr>
          <p:cNvPr id="74" name="Straight Connector 73"/>
          <p:cNvCxnSpPr/>
          <p:nvPr/>
        </p:nvCxnSpPr>
        <p:spPr>
          <a:xfrm>
            <a:off x="7683502" y="2352455"/>
            <a:ext cx="668" cy="2588748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25900" y="1763454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46065" y="4913394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Bob</a:t>
            </a:r>
          </a:p>
        </p:txBody>
      </p:sp>
      <p:grpSp>
        <p:nvGrpSpPr>
          <p:cNvPr id="65" name="Group 64"/>
          <p:cNvGrpSpPr>
            <a:grpSpLocks/>
          </p:cNvGrpSpPr>
          <p:nvPr/>
        </p:nvGrpSpPr>
        <p:grpSpPr bwMode="auto">
          <a:xfrm>
            <a:off x="1060405" y="4047290"/>
            <a:ext cx="8137530" cy="863601"/>
            <a:chOff x="385" y="3385"/>
            <a:chExt cx="5126" cy="544"/>
          </a:xfrm>
        </p:grpSpPr>
        <p:sp>
          <p:nvSpPr>
            <p:cNvPr id="69" name="AutoShape 23"/>
            <p:cNvSpPr>
              <a:spLocks noChangeArrowheads="1"/>
            </p:cNvSpPr>
            <p:nvPr/>
          </p:nvSpPr>
          <p:spPr bwMode="auto">
            <a:xfrm>
              <a:off x="2111" y="3611"/>
              <a:ext cx="2151" cy="227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73" name="Line 24"/>
            <p:cNvSpPr>
              <a:spLocks noChangeShapeType="1"/>
            </p:cNvSpPr>
            <p:nvPr/>
          </p:nvSpPr>
          <p:spPr bwMode="auto">
            <a:xfrm flipV="1">
              <a:off x="2258" y="3747"/>
              <a:ext cx="2005" cy="0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Line 25"/>
            <p:cNvSpPr>
              <a:spLocks noChangeShapeType="1"/>
            </p:cNvSpPr>
            <p:nvPr/>
          </p:nvSpPr>
          <p:spPr bwMode="auto">
            <a:xfrm>
              <a:off x="2104" y="3611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26"/>
            <p:cNvSpPr>
              <a:spLocks noChangeShapeType="1"/>
            </p:cNvSpPr>
            <p:nvPr/>
          </p:nvSpPr>
          <p:spPr bwMode="auto">
            <a:xfrm>
              <a:off x="4263" y="3657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Oval 27"/>
            <p:cNvSpPr>
              <a:spLocks noChangeArrowheads="1"/>
            </p:cNvSpPr>
            <p:nvPr/>
          </p:nvSpPr>
          <p:spPr bwMode="auto">
            <a:xfrm>
              <a:off x="3132" y="3657"/>
              <a:ext cx="91" cy="9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79" name="Text Box 31"/>
            <p:cNvSpPr txBox="1">
              <a:spLocks noChangeArrowheads="1"/>
            </p:cNvSpPr>
            <p:nvPr/>
          </p:nvSpPr>
          <p:spPr bwMode="auto">
            <a:xfrm>
              <a:off x="4171" y="3430"/>
              <a:ext cx="19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 algn="ctr"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r>
                <a:rPr lang="nl-NL"/>
                <a:t>B</a:t>
              </a:r>
            </a:p>
          </p:txBody>
        </p:sp>
        <p:sp>
          <p:nvSpPr>
            <p:cNvPr id="80" name="Oval 32"/>
            <p:cNvSpPr>
              <a:spLocks noChangeArrowheads="1"/>
            </p:cNvSpPr>
            <p:nvPr/>
          </p:nvSpPr>
          <p:spPr bwMode="auto">
            <a:xfrm>
              <a:off x="2041" y="3838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81" name="Oval 33"/>
            <p:cNvSpPr>
              <a:spLocks noChangeArrowheads="1"/>
            </p:cNvSpPr>
            <p:nvPr/>
          </p:nvSpPr>
          <p:spPr bwMode="auto">
            <a:xfrm>
              <a:off x="2131" y="3838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82" name="Oval 34"/>
            <p:cNvSpPr>
              <a:spLocks noChangeArrowheads="1"/>
            </p:cNvSpPr>
            <p:nvPr/>
          </p:nvSpPr>
          <p:spPr bwMode="auto">
            <a:xfrm>
              <a:off x="2222" y="3838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83" name="Oval 35"/>
            <p:cNvSpPr>
              <a:spLocks noChangeArrowheads="1"/>
            </p:cNvSpPr>
            <p:nvPr/>
          </p:nvSpPr>
          <p:spPr bwMode="auto">
            <a:xfrm>
              <a:off x="3810" y="3838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84" name="Oval 36"/>
            <p:cNvSpPr>
              <a:spLocks noChangeArrowheads="1"/>
            </p:cNvSpPr>
            <p:nvPr/>
          </p:nvSpPr>
          <p:spPr bwMode="auto">
            <a:xfrm>
              <a:off x="3900" y="3838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85" name="Oval 37"/>
            <p:cNvSpPr>
              <a:spLocks noChangeArrowheads="1"/>
            </p:cNvSpPr>
            <p:nvPr/>
          </p:nvSpPr>
          <p:spPr bwMode="auto">
            <a:xfrm>
              <a:off x="3991" y="3838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86" name="Line 38"/>
            <p:cNvSpPr>
              <a:spLocks noChangeShapeType="1"/>
            </p:cNvSpPr>
            <p:nvPr/>
          </p:nvSpPr>
          <p:spPr bwMode="auto">
            <a:xfrm>
              <a:off x="385" y="3929"/>
              <a:ext cx="51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Text Box 30"/>
            <p:cNvSpPr txBox="1">
              <a:spLocks noChangeArrowheads="1"/>
            </p:cNvSpPr>
            <p:nvPr/>
          </p:nvSpPr>
          <p:spPr bwMode="auto">
            <a:xfrm>
              <a:off x="1936" y="3385"/>
              <a:ext cx="19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 algn="ctr"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r>
                <a:rPr lang="nl-NL" dirty="0"/>
                <a:t>R</a:t>
              </a:r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H="1">
            <a:off x="3782007" y="4411145"/>
            <a:ext cx="4411" cy="3238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7200766" y="2469769"/>
            <a:ext cx="668" cy="2377169"/>
          </a:xfrm>
          <a:prstGeom prst="line">
            <a:avLst/>
          </a:prstGeom>
          <a:ln w="12700">
            <a:solidFill>
              <a:srgbClr val="0000FF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723694" y="4130920"/>
            <a:ext cx="196199" cy="247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 Box 13"/>
          <p:cNvSpPr txBox="1">
            <a:spLocks noChangeArrowheads="1"/>
          </p:cNvSpPr>
          <p:nvPr/>
        </p:nvSpPr>
        <p:spPr bwMode="auto">
          <a:xfrm>
            <a:off x="3927016" y="4047290"/>
            <a:ext cx="309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47675" indent="-447675" algn="ct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nl-NL" dirty="0">
                <a:solidFill>
                  <a:srgbClr val="0432FF"/>
                </a:solidFill>
              </a:rPr>
              <a:t>R</a:t>
            </a:r>
          </a:p>
        </p:txBody>
      </p:sp>
      <p:sp>
        <p:nvSpPr>
          <p:cNvPr id="87" name="Rectangle 86"/>
          <p:cNvSpPr/>
          <p:nvPr/>
        </p:nvSpPr>
        <p:spPr>
          <a:xfrm>
            <a:off x="7113970" y="4163400"/>
            <a:ext cx="196199" cy="247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 Box 13"/>
          <p:cNvSpPr txBox="1">
            <a:spLocks noChangeArrowheads="1"/>
          </p:cNvSpPr>
          <p:nvPr/>
        </p:nvSpPr>
        <p:spPr bwMode="auto">
          <a:xfrm>
            <a:off x="7057090" y="4079770"/>
            <a:ext cx="290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47675" indent="-447675" algn="ct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nl-NL" dirty="0">
                <a:solidFill>
                  <a:srgbClr val="0432FF"/>
                </a:solidFill>
              </a:rPr>
              <a:t>F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</a:t>
            </a:r>
          </a:p>
        </p:txBody>
      </p:sp>
      <p:cxnSp>
        <p:nvCxnSpPr>
          <p:cNvPr id="89" name="Straight Connector 88"/>
          <p:cNvCxnSpPr/>
          <p:nvPr/>
        </p:nvCxnSpPr>
        <p:spPr>
          <a:xfrm>
            <a:off x="4073599" y="2359797"/>
            <a:ext cx="668" cy="2377169"/>
          </a:xfrm>
          <a:prstGeom prst="line">
            <a:avLst/>
          </a:prstGeom>
          <a:ln w="12700">
            <a:solidFill>
              <a:srgbClr val="0000FF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786417" y="2355567"/>
            <a:ext cx="668" cy="2588748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48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 animBg="1"/>
      <p:bldP spid="48" grpId="0"/>
      <p:bldP spid="10" grpId="0" animBg="1"/>
      <p:bldP spid="66" grpId="0"/>
      <p:bldP spid="87" grpId="0" animBg="1"/>
      <p:bldP spid="8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1496970" y="4088131"/>
            <a:ext cx="8137525" cy="863600"/>
            <a:chOff x="539750" y="5593832"/>
            <a:chExt cx="8137525" cy="863600"/>
          </a:xfrm>
        </p:grpSpPr>
        <p:grpSp>
          <p:nvGrpSpPr>
            <p:cNvPr id="41" name="Group 40"/>
            <p:cNvGrpSpPr>
              <a:grpSpLocks/>
            </p:cNvGrpSpPr>
            <p:nvPr/>
          </p:nvGrpSpPr>
          <p:grpSpPr bwMode="auto">
            <a:xfrm>
              <a:off x="539750" y="5593838"/>
              <a:ext cx="8137530" cy="863601"/>
              <a:chOff x="385" y="3385"/>
              <a:chExt cx="5126" cy="544"/>
            </a:xfrm>
          </p:grpSpPr>
          <p:sp>
            <p:nvSpPr>
              <p:cNvPr id="43" name="AutoShape 23"/>
              <p:cNvSpPr>
                <a:spLocks noChangeArrowheads="1"/>
              </p:cNvSpPr>
              <p:nvPr/>
            </p:nvSpPr>
            <p:spPr bwMode="auto">
              <a:xfrm>
                <a:off x="1983" y="3611"/>
                <a:ext cx="2280" cy="227"/>
              </a:xfrm>
              <a:prstGeom prst="roundRect">
                <a:avLst>
                  <a:gd name="adj" fmla="val 16667"/>
                </a:avLst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44" name="Line 24"/>
              <p:cNvSpPr>
                <a:spLocks noChangeShapeType="1"/>
              </p:cNvSpPr>
              <p:nvPr/>
            </p:nvSpPr>
            <p:spPr bwMode="auto">
              <a:xfrm>
                <a:off x="1814" y="3747"/>
                <a:ext cx="244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Line 25"/>
              <p:cNvSpPr>
                <a:spLocks noChangeShapeType="1"/>
              </p:cNvSpPr>
              <p:nvPr/>
            </p:nvSpPr>
            <p:spPr bwMode="auto">
              <a:xfrm>
                <a:off x="1814" y="3611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Line 26"/>
              <p:cNvSpPr>
                <a:spLocks noChangeShapeType="1"/>
              </p:cNvSpPr>
              <p:nvPr/>
            </p:nvSpPr>
            <p:spPr bwMode="auto">
              <a:xfrm>
                <a:off x="4263" y="3657"/>
                <a:ext cx="0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Oval 27"/>
              <p:cNvSpPr>
                <a:spLocks noChangeArrowheads="1"/>
              </p:cNvSpPr>
              <p:nvPr/>
            </p:nvSpPr>
            <p:spPr bwMode="auto">
              <a:xfrm>
                <a:off x="2993" y="3657"/>
                <a:ext cx="91" cy="9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50" name="Text Box 30"/>
              <p:cNvSpPr txBox="1">
                <a:spLocks noChangeArrowheads="1"/>
              </p:cNvSpPr>
              <p:nvPr/>
            </p:nvSpPr>
            <p:spPr bwMode="auto">
              <a:xfrm>
                <a:off x="1718" y="3385"/>
                <a:ext cx="20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447675" indent="-447675"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</a:pPr>
                <a:r>
                  <a:rPr lang="nl-NL"/>
                  <a:t>A</a:t>
                </a:r>
              </a:p>
            </p:txBody>
          </p:sp>
          <p:sp>
            <p:nvSpPr>
              <p:cNvPr id="51" name="Text Box 31"/>
              <p:cNvSpPr txBox="1">
                <a:spLocks noChangeArrowheads="1"/>
              </p:cNvSpPr>
              <p:nvPr/>
            </p:nvSpPr>
            <p:spPr bwMode="auto">
              <a:xfrm>
                <a:off x="4159" y="3403"/>
                <a:ext cx="18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447675" indent="-447675"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</a:pPr>
                <a:r>
                  <a:rPr lang="nl-NL"/>
                  <a:t>F</a:t>
                </a:r>
                <a:endParaRPr lang="nl-NL" dirty="0"/>
              </a:p>
            </p:txBody>
          </p:sp>
          <p:sp>
            <p:nvSpPr>
              <p:cNvPr id="52" name="Oval 32"/>
              <p:cNvSpPr>
                <a:spLocks noChangeArrowheads="1"/>
              </p:cNvSpPr>
              <p:nvPr/>
            </p:nvSpPr>
            <p:spPr bwMode="auto">
              <a:xfrm>
                <a:off x="2041" y="3838"/>
                <a:ext cx="90" cy="91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53" name="Oval 33"/>
              <p:cNvSpPr>
                <a:spLocks noChangeArrowheads="1"/>
              </p:cNvSpPr>
              <p:nvPr/>
            </p:nvSpPr>
            <p:spPr bwMode="auto">
              <a:xfrm>
                <a:off x="2131" y="3838"/>
                <a:ext cx="90" cy="91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54" name="Oval 34"/>
              <p:cNvSpPr>
                <a:spLocks noChangeArrowheads="1"/>
              </p:cNvSpPr>
              <p:nvPr/>
            </p:nvSpPr>
            <p:spPr bwMode="auto">
              <a:xfrm>
                <a:off x="2222" y="3838"/>
                <a:ext cx="90" cy="91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3810" y="3838"/>
                <a:ext cx="90" cy="91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56" name="Oval 36"/>
              <p:cNvSpPr>
                <a:spLocks noChangeArrowheads="1"/>
              </p:cNvSpPr>
              <p:nvPr/>
            </p:nvSpPr>
            <p:spPr bwMode="auto">
              <a:xfrm>
                <a:off x="3900" y="3838"/>
                <a:ext cx="90" cy="91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57" name="Oval 37"/>
              <p:cNvSpPr>
                <a:spLocks noChangeArrowheads="1"/>
              </p:cNvSpPr>
              <p:nvPr/>
            </p:nvSpPr>
            <p:spPr bwMode="auto">
              <a:xfrm>
                <a:off x="3991" y="3838"/>
                <a:ext cx="90" cy="91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58" name="Line 38"/>
              <p:cNvSpPr>
                <a:spLocks noChangeShapeType="1"/>
              </p:cNvSpPr>
              <p:nvPr/>
            </p:nvSpPr>
            <p:spPr bwMode="auto">
              <a:xfrm>
                <a:off x="385" y="3929"/>
                <a:ext cx="51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2" name="AutoShape 41"/>
            <p:cNvSpPr>
              <a:spLocks noChangeArrowheads="1"/>
            </p:cNvSpPr>
            <p:nvPr/>
          </p:nvSpPr>
          <p:spPr bwMode="auto">
            <a:xfrm>
              <a:off x="6804025" y="6015927"/>
              <a:ext cx="792163" cy="215900"/>
            </a:xfrm>
            <a:prstGeom prst="rightArrow">
              <a:avLst>
                <a:gd name="adj1" fmla="val 50000"/>
                <a:gd name="adj2" fmla="val 91728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Relativity of Length (“Gedankenexperiment”)</a:t>
            </a:r>
          </a:p>
        </p:txBody>
      </p:sp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1990725" y="1469035"/>
            <a:ext cx="8064500" cy="863600"/>
            <a:chOff x="340" y="1344"/>
            <a:chExt cx="5080" cy="544"/>
          </a:xfrm>
        </p:grpSpPr>
        <p:sp>
          <p:nvSpPr>
            <p:cNvPr id="5" name="AutoShape 6"/>
            <p:cNvSpPr>
              <a:spLocks noChangeArrowheads="1"/>
            </p:cNvSpPr>
            <p:nvPr/>
          </p:nvSpPr>
          <p:spPr bwMode="auto">
            <a:xfrm>
              <a:off x="1474" y="1570"/>
              <a:ext cx="2449" cy="227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6" name="Line 7"/>
            <p:cNvSpPr>
              <a:spLocks noChangeShapeType="1"/>
            </p:cNvSpPr>
            <p:nvPr/>
          </p:nvSpPr>
          <p:spPr bwMode="auto">
            <a:xfrm>
              <a:off x="1474" y="1706"/>
              <a:ext cx="2449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1474" y="1570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3923" y="1616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10"/>
            <p:cNvSpPr>
              <a:spLocks noChangeArrowheads="1"/>
            </p:cNvSpPr>
            <p:nvPr/>
          </p:nvSpPr>
          <p:spPr bwMode="auto">
            <a:xfrm>
              <a:off x="2653" y="1616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1379" y="1344"/>
              <a:ext cx="19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 algn="ctr"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r>
                <a:rPr lang="nl-NL" dirty="0">
                  <a:solidFill>
                    <a:srgbClr val="FF0000"/>
                  </a:solidFill>
                </a:rPr>
                <a:t>R</a:t>
              </a:r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3837" y="1389"/>
              <a:ext cx="18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 algn="ctr"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r>
                <a:rPr lang="nl-NL" dirty="0">
                  <a:solidFill>
                    <a:srgbClr val="FF0000"/>
                  </a:solidFill>
                </a:rPr>
                <a:t>F</a:t>
              </a:r>
            </a:p>
          </p:txBody>
        </p:sp>
        <p:sp>
          <p:nvSpPr>
            <p:cNvPr id="14" name="Oval 15"/>
            <p:cNvSpPr>
              <a:spLocks noChangeArrowheads="1"/>
            </p:cNvSpPr>
            <p:nvPr/>
          </p:nvSpPr>
          <p:spPr bwMode="auto">
            <a:xfrm>
              <a:off x="1701" y="1797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15" name="Oval 16"/>
            <p:cNvSpPr>
              <a:spLocks noChangeArrowheads="1"/>
            </p:cNvSpPr>
            <p:nvPr/>
          </p:nvSpPr>
          <p:spPr bwMode="auto">
            <a:xfrm>
              <a:off x="1791" y="1797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16" name="Oval 17"/>
            <p:cNvSpPr>
              <a:spLocks noChangeArrowheads="1"/>
            </p:cNvSpPr>
            <p:nvPr/>
          </p:nvSpPr>
          <p:spPr bwMode="auto">
            <a:xfrm>
              <a:off x="1882" y="1797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17" name="Oval 18"/>
            <p:cNvSpPr>
              <a:spLocks noChangeArrowheads="1"/>
            </p:cNvSpPr>
            <p:nvPr/>
          </p:nvSpPr>
          <p:spPr bwMode="auto">
            <a:xfrm>
              <a:off x="3470" y="1797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18" name="Oval 19"/>
            <p:cNvSpPr>
              <a:spLocks noChangeArrowheads="1"/>
            </p:cNvSpPr>
            <p:nvPr/>
          </p:nvSpPr>
          <p:spPr bwMode="auto">
            <a:xfrm>
              <a:off x="3560" y="1797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19" name="Oval 20"/>
            <p:cNvSpPr>
              <a:spLocks noChangeArrowheads="1"/>
            </p:cNvSpPr>
            <p:nvPr/>
          </p:nvSpPr>
          <p:spPr bwMode="auto">
            <a:xfrm>
              <a:off x="3651" y="1797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20" name="Line 21"/>
            <p:cNvSpPr>
              <a:spLocks noChangeShapeType="1"/>
            </p:cNvSpPr>
            <p:nvPr/>
          </p:nvSpPr>
          <p:spPr bwMode="auto">
            <a:xfrm>
              <a:off x="340" y="1888"/>
              <a:ext cx="50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AutoShape 39"/>
            <p:cNvSpPr>
              <a:spLocks noChangeArrowheads="1"/>
            </p:cNvSpPr>
            <p:nvPr/>
          </p:nvSpPr>
          <p:spPr bwMode="auto">
            <a:xfrm>
              <a:off x="4014" y="1616"/>
              <a:ext cx="499" cy="136"/>
            </a:xfrm>
            <a:prstGeom prst="rightArrow">
              <a:avLst>
                <a:gd name="adj1" fmla="val 50000"/>
                <a:gd name="adj2" fmla="val 91728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</p:grpSp>
      <p:cxnSp>
        <p:nvCxnSpPr>
          <p:cNvPr id="62" name="Straight Arrow Connector 61"/>
          <p:cNvCxnSpPr/>
          <p:nvPr/>
        </p:nvCxnSpPr>
        <p:spPr>
          <a:xfrm>
            <a:off x="3788962" y="1900835"/>
            <a:ext cx="1988" cy="4516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rot="16200000" flipV="1">
            <a:off x="6980472" y="5176470"/>
            <a:ext cx="440643" cy="238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rot="16200000" flipV="1">
            <a:off x="3870228" y="5135907"/>
            <a:ext cx="440643" cy="238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8" idx="0"/>
          </p:cNvCxnSpPr>
          <p:nvPr/>
        </p:nvCxnSpPr>
        <p:spPr>
          <a:xfrm flipH="1">
            <a:off x="7676356" y="1900835"/>
            <a:ext cx="2382" cy="4255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2198260" y="709736"/>
            <a:ext cx="7320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FF0000"/>
                </a:solidFill>
              </a:rPr>
              <a:t>Alice: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measure the length of the train by setting </a:t>
            </a:r>
            <a:r>
              <a:rPr lang="en-US" sz="2000" i="1" dirty="0">
                <a:solidFill>
                  <a:srgbClr val="FF0000"/>
                </a:solidFill>
              </a:rPr>
              <a:t>simultaneously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two tick marks at the track at position </a:t>
            </a:r>
            <a:r>
              <a:rPr lang="en-US" sz="2000" dirty="0">
                <a:solidFill>
                  <a:srgbClr val="FF0000"/>
                </a:solidFill>
              </a:rPr>
              <a:t>F</a:t>
            </a:r>
            <a:r>
              <a:rPr lang="en-US" sz="2000" dirty="0"/>
              <a:t> (front) and </a:t>
            </a:r>
            <a:r>
              <a:rPr lang="en-US" sz="2000" dirty="0">
                <a:solidFill>
                  <a:srgbClr val="FF0000"/>
                </a:solidFill>
              </a:rPr>
              <a:t>R</a:t>
            </a:r>
            <a:r>
              <a:rPr lang="en-US" sz="2000" dirty="0"/>
              <a:t> (</a:t>
            </a:r>
            <a:r>
              <a:rPr lang="en-US" sz="2000"/>
              <a:t>rear)</a:t>
            </a:r>
            <a:endParaRPr lang="en-US" sz="2000" dirty="0"/>
          </a:p>
        </p:txBody>
      </p:sp>
      <p:sp>
        <p:nvSpPr>
          <p:cNvPr id="71" name="TextBox 70"/>
          <p:cNvSpPr txBox="1"/>
          <p:nvPr/>
        </p:nvSpPr>
        <p:spPr>
          <a:xfrm>
            <a:off x="2198260" y="3111592"/>
            <a:ext cx="7215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0000FF"/>
                </a:solidFill>
              </a:rPr>
              <a:t>Bob: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measure the length of the train by setting </a:t>
            </a:r>
            <a:r>
              <a:rPr lang="en-US" sz="2000" i="1" dirty="0">
                <a:solidFill>
                  <a:srgbClr val="0000FF"/>
                </a:solidFill>
              </a:rPr>
              <a:t>simultaneously</a:t>
            </a:r>
            <a:r>
              <a:rPr lang="en-US" sz="2000" dirty="0"/>
              <a:t> two tick marks at the track corresponding to the positions </a:t>
            </a:r>
            <a:r>
              <a:rPr lang="en-US" sz="2000" dirty="0">
                <a:solidFill>
                  <a:srgbClr val="0432FF"/>
                </a:solidFill>
              </a:rPr>
              <a:t>F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0432FF"/>
                </a:solidFill>
              </a:rPr>
              <a:t>R</a:t>
            </a:r>
            <a:r>
              <a:rPr lang="en-US" sz="2000" dirty="0"/>
              <a:t>.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713053" y="5609114"/>
            <a:ext cx="8585190" cy="101566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Since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0000FF"/>
                </a:solidFill>
              </a:rPr>
              <a:t>Bob</a:t>
            </a:r>
            <a:r>
              <a:rPr lang="en-US" sz="2000" dirty="0"/>
              <a:t> don’t agree on the simultaneity of making the tick marks they will observe a different length.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/>
              <a:t> will claim </a:t>
            </a:r>
            <a:r>
              <a:rPr lang="en-US" sz="2000" dirty="0">
                <a:solidFill>
                  <a:srgbClr val="0000FF"/>
                </a:solidFill>
              </a:rPr>
              <a:t>Bob</a:t>
            </a:r>
            <a:r>
              <a:rPr lang="en-US" sz="2000" dirty="0"/>
              <a:t> puts tick mark at Front </a:t>
            </a:r>
            <a:r>
              <a:rPr lang="en-US" sz="2000" i="1" dirty="0">
                <a:solidFill>
                  <a:srgbClr val="7030A0"/>
                </a:solidFill>
              </a:rPr>
              <a:t>too early </a:t>
            </a:r>
            <a:r>
              <a:rPr lang="en-US" sz="2000" dirty="0"/>
              <a:t>and rear </a:t>
            </a:r>
            <a:r>
              <a:rPr lang="en-US" sz="2000" i="1" dirty="0">
                <a:solidFill>
                  <a:srgbClr val="7030A0"/>
                </a:solidFill>
              </a:rPr>
              <a:t>too late </a:t>
            </a:r>
            <a:r>
              <a:rPr lang="en-US" sz="2000" dirty="0"/>
              <a:t>such that he sees a </a:t>
            </a:r>
            <a:r>
              <a:rPr lang="en-US" sz="2000" i="1" dirty="0">
                <a:solidFill>
                  <a:srgbClr val="7030A0"/>
                </a:solidFill>
              </a:rPr>
              <a:t>shorter</a:t>
            </a:r>
            <a:r>
              <a:rPr lang="en-US" sz="2000" dirty="0"/>
              <a:t> train: </a:t>
            </a:r>
            <a:r>
              <a:rPr lang="en-US" sz="2000" b="1" i="1" dirty="0"/>
              <a:t>Lorentz contraction</a:t>
            </a:r>
            <a:r>
              <a:rPr lang="en-US" sz="2000" dirty="0"/>
              <a:t>.</a:t>
            </a:r>
          </a:p>
        </p:txBody>
      </p:sp>
      <p:cxnSp>
        <p:nvCxnSpPr>
          <p:cNvPr id="74" name="Straight Connector 73"/>
          <p:cNvCxnSpPr/>
          <p:nvPr/>
        </p:nvCxnSpPr>
        <p:spPr>
          <a:xfrm>
            <a:off x="7683502" y="2352455"/>
            <a:ext cx="668" cy="2588748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25900" y="1763454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46065" y="4913394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Bob</a:t>
            </a:r>
          </a:p>
        </p:txBody>
      </p:sp>
      <p:grpSp>
        <p:nvGrpSpPr>
          <p:cNvPr id="65" name="Group 64"/>
          <p:cNvGrpSpPr>
            <a:grpSpLocks/>
          </p:cNvGrpSpPr>
          <p:nvPr/>
        </p:nvGrpSpPr>
        <p:grpSpPr bwMode="auto">
          <a:xfrm>
            <a:off x="1060405" y="4047290"/>
            <a:ext cx="8137530" cy="863601"/>
            <a:chOff x="385" y="3385"/>
            <a:chExt cx="5126" cy="544"/>
          </a:xfrm>
        </p:grpSpPr>
        <p:sp>
          <p:nvSpPr>
            <p:cNvPr id="69" name="AutoShape 23"/>
            <p:cNvSpPr>
              <a:spLocks noChangeArrowheads="1"/>
            </p:cNvSpPr>
            <p:nvPr/>
          </p:nvSpPr>
          <p:spPr bwMode="auto">
            <a:xfrm>
              <a:off x="2111" y="3611"/>
              <a:ext cx="2151" cy="227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73" name="Line 24"/>
            <p:cNvSpPr>
              <a:spLocks noChangeShapeType="1"/>
            </p:cNvSpPr>
            <p:nvPr/>
          </p:nvSpPr>
          <p:spPr bwMode="auto">
            <a:xfrm flipV="1">
              <a:off x="2258" y="3747"/>
              <a:ext cx="2005" cy="0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Line 25"/>
            <p:cNvSpPr>
              <a:spLocks noChangeShapeType="1"/>
            </p:cNvSpPr>
            <p:nvPr/>
          </p:nvSpPr>
          <p:spPr bwMode="auto">
            <a:xfrm>
              <a:off x="2104" y="3611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26"/>
            <p:cNvSpPr>
              <a:spLocks noChangeShapeType="1"/>
            </p:cNvSpPr>
            <p:nvPr/>
          </p:nvSpPr>
          <p:spPr bwMode="auto">
            <a:xfrm>
              <a:off x="4263" y="3657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Oval 27"/>
            <p:cNvSpPr>
              <a:spLocks noChangeArrowheads="1"/>
            </p:cNvSpPr>
            <p:nvPr/>
          </p:nvSpPr>
          <p:spPr bwMode="auto">
            <a:xfrm>
              <a:off x="3132" y="3657"/>
              <a:ext cx="91" cy="9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79" name="Text Box 31"/>
            <p:cNvSpPr txBox="1">
              <a:spLocks noChangeArrowheads="1"/>
            </p:cNvSpPr>
            <p:nvPr/>
          </p:nvSpPr>
          <p:spPr bwMode="auto">
            <a:xfrm>
              <a:off x="4171" y="3430"/>
              <a:ext cx="19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 algn="ctr"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r>
                <a:rPr lang="nl-NL"/>
                <a:t>B</a:t>
              </a:r>
            </a:p>
          </p:txBody>
        </p:sp>
        <p:sp>
          <p:nvSpPr>
            <p:cNvPr id="80" name="Oval 32"/>
            <p:cNvSpPr>
              <a:spLocks noChangeArrowheads="1"/>
            </p:cNvSpPr>
            <p:nvPr/>
          </p:nvSpPr>
          <p:spPr bwMode="auto">
            <a:xfrm>
              <a:off x="2041" y="3838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81" name="Oval 33"/>
            <p:cNvSpPr>
              <a:spLocks noChangeArrowheads="1"/>
            </p:cNvSpPr>
            <p:nvPr/>
          </p:nvSpPr>
          <p:spPr bwMode="auto">
            <a:xfrm>
              <a:off x="2131" y="3838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82" name="Oval 34"/>
            <p:cNvSpPr>
              <a:spLocks noChangeArrowheads="1"/>
            </p:cNvSpPr>
            <p:nvPr/>
          </p:nvSpPr>
          <p:spPr bwMode="auto">
            <a:xfrm>
              <a:off x="2222" y="3838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83" name="Oval 35"/>
            <p:cNvSpPr>
              <a:spLocks noChangeArrowheads="1"/>
            </p:cNvSpPr>
            <p:nvPr/>
          </p:nvSpPr>
          <p:spPr bwMode="auto">
            <a:xfrm>
              <a:off x="3810" y="3838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84" name="Oval 36"/>
            <p:cNvSpPr>
              <a:spLocks noChangeArrowheads="1"/>
            </p:cNvSpPr>
            <p:nvPr/>
          </p:nvSpPr>
          <p:spPr bwMode="auto">
            <a:xfrm>
              <a:off x="3900" y="3838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85" name="Oval 37"/>
            <p:cNvSpPr>
              <a:spLocks noChangeArrowheads="1"/>
            </p:cNvSpPr>
            <p:nvPr/>
          </p:nvSpPr>
          <p:spPr bwMode="auto">
            <a:xfrm>
              <a:off x="3991" y="3838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86" name="Line 38"/>
            <p:cNvSpPr>
              <a:spLocks noChangeShapeType="1"/>
            </p:cNvSpPr>
            <p:nvPr/>
          </p:nvSpPr>
          <p:spPr bwMode="auto">
            <a:xfrm>
              <a:off x="385" y="3929"/>
              <a:ext cx="51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Text Box 30"/>
            <p:cNvSpPr txBox="1">
              <a:spLocks noChangeArrowheads="1"/>
            </p:cNvSpPr>
            <p:nvPr/>
          </p:nvSpPr>
          <p:spPr bwMode="auto">
            <a:xfrm>
              <a:off x="1936" y="3385"/>
              <a:ext cx="19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 algn="ctr"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r>
                <a:rPr lang="nl-NL" dirty="0"/>
                <a:t>R</a:t>
              </a:r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H="1">
            <a:off x="3782007" y="4411145"/>
            <a:ext cx="4411" cy="3238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7200766" y="2469769"/>
            <a:ext cx="668" cy="2377169"/>
          </a:xfrm>
          <a:prstGeom prst="line">
            <a:avLst/>
          </a:prstGeom>
          <a:ln w="12700">
            <a:solidFill>
              <a:srgbClr val="0000FF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723694" y="4130920"/>
            <a:ext cx="196199" cy="247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 Box 13"/>
          <p:cNvSpPr txBox="1">
            <a:spLocks noChangeArrowheads="1"/>
          </p:cNvSpPr>
          <p:nvPr/>
        </p:nvSpPr>
        <p:spPr bwMode="auto">
          <a:xfrm>
            <a:off x="3927016" y="4047290"/>
            <a:ext cx="309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47675" indent="-447675" algn="ct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nl-NL" dirty="0">
                <a:solidFill>
                  <a:srgbClr val="0432FF"/>
                </a:solidFill>
              </a:rPr>
              <a:t>R</a:t>
            </a:r>
          </a:p>
        </p:txBody>
      </p:sp>
      <p:sp>
        <p:nvSpPr>
          <p:cNvPr id="87" name="Rectangle 86"/>
          <p:cNvSpPr/>
          <p:nvPr/>
        </p:nvSpPr>
        <p:spPr>
          <a:xfrm>
            <a:off x="7113970" y="4163400"/>
            <a:ext cx="196199" cy="247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 Box 13"/>
          <p:cNvSpPr txBox="1">
            <a:spLocks noChangeArrowheads="1"/>
          </p:cNvSpPr>
          <p:nvPr/>
        </p:nvSpPr>
        <p:spPr bwMode="auto">
          <a:xfrm>
            <a:off x="7057090" y="4079770"/>
            <a:ext cx="290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47675" indent="-447675" algn="ct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nl-NL" dirty="0">
                <a:solidFill>
                  <a:srgbClr val="0432FF"/>
                </a:solidFill>
              </a:rPr>
              <a:t>F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</a:t>
            </a:r>
          </a:p>
        </p:txBody>
      </p:sp>
      <p:cxnSp>
        <p:nvCxnSpPr>
          <p:cNvPr id="89" name="Straight Connector 88"/>
          <p:cNvCxnSpPr/>
          <p:nvPr/>
        </p:nvCxnSpPr>
        <p:spPr>
          <a:xfrm>
            <a:off x="4073599" y="2359797"/>
            <a:ext cx="668" cy="2377169"/>
          </a:xfrm>
          <a:prstGeom prst="line">
            <a:avLst/>
          </a:prstGeom>
          <a:ln w="12700">
            <a:solidFill>
              <a:srgbClr val="0000FF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786417" y="2355567"/>
            <a:ext cx="668" cy="2588748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BF34424-6903-5469-2E39-CF1E1906AAFA}"/>
              </a:ext>
            </a:extLst>
          </p:cNvPr>
          <p:cNvSpPr txBox="1"/>
          <p:nvPr/>
        </p:nvSpPr>
        <p:spPr>
          <a:xfrm>
            <a:off x="3177583" y="2900715"/>
            <a:ext cx="547117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glow rad="190500">
              <a:srgbClr val="CC00FF"/>
            </a:glow>
          </a:effectLst>
        </p:spPr>
        <p:txBody>
          <a:bodyPr wrap="none" rtlCol="0">
            <a:spAutoFit/>
          </a:bodyPr>
          <a:lstStyle/>
          <a:p>
            <a:r>
              <a:rPr lang="en-NL" sz="2400" dirty="0">
                <a:solidFill>
                  <a:srgbClr val="CC00FF"/>
                </a:solidFill>
              </a:rPr>
              <a:t>This is </a:t>
            </a:r>
            <a:r>
              <a:rPr lang="en-NL" sz="2400" b="1" dirty="0">
                <a:solidFill>
                  <a:srgbClr val="CC00FF"/>
                </a:solidFill>
              </a:rPr>
              <a:t>not</a:t>
            </a:r>
            <a:r>
              <a:rPr lang="en-NL" sz="2400" dirty="0">
                <a:solidFill>
                  <a:srgbClr val="CC00FF"/>
                </a:solidFill>
              </a:rPr>
              <a:t> a measurement artifact, but </a:t>
            </a:r>
          </a:p>
          <a:p>
            <a:r>
              <a:rPr lang="en-GB" sz="2400" dirty="0">
                <a:solidFill>
                  <a:srgbClr val="CC00FF"/>
                </a:solidFill>
              </a:rPr>
              <a:t>D</a:t>
            </a:r>
            <a:r>
              <a:rPr lang="en-NL" sz="2400" dirty="0">
                <a:solidFill>
                  <a:srgbClr val="CC00FF"/>
                </a:solidFill>
              </a:rPr>
              <a:t>ue to the nature of space and time itself </a:t>
            </a:r>
          </a:p>
          <a:p>
            <a:r>
              <a:rPr lang="en-NL" sz="2400" dirty="0">
                <a:solidFill>
                  <a:srgbClr val="CC00FF"/>
                </a:solidFill>
              </a:rPr>
              <a:t>as </a:t>
            </a:r>
            <a:r>
              <a:rPr lang="en-GB" sz="2400" dirty="0" err="1">
                <a:solidFill>
                  <a:srgbClr val="CC00FF"/>
                </a:solidFill>
              </a:rPr>
              <a:t>i</a:t>
            </a:r>
            <a:r>
              <a:rPr lang="en-NL" sz="2400" dirty="0">
                <a:solidFill>
                  <a:srgbClr val="CC00FF"/>
                </a:solidFill>
              </a:rPr>
              <a:t>t is experienced by different observers!</a:t>
            </a:r>
          </a:p>
        </p:txBody>
      </p:sp>
    </p:spTree>
    <p:extLst>
      <p:ext uri="{BB962C8B-B14F-4D97-AF65-F5344CB8AC3E}">
        <p14:creationId xmlns:p14="http://schemas.microsoft.com/office/powerpoint/2010/main" val="3378140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D002C-1146-AF91-1CE7-4A42225D5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Lorentz Contaction &amp; Relativity</a:t>
            </a:r>
          </a:p>
        </p:txBody>
      </p:sp>
      <p:pic>
        <p:nvPicPr>
          <p:cNvPr id="4" name="Picture 4" descr="Perspective on Relativity and Length Contraction | Page 2">
            <a:extLst>
              <a:ext uri="{FF2B5EF4-FFF2-40B4-BE49-F238E27FC236}">
                <a16:creationId xmlns:a16="http://schemas.microsoft.com/office/drawing/2014/main" id="{E7B90EDB-39CE-4C78-5196-3ADA295A3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7"/>
          <a:stretch/>
        </p:blipFill>
        <p:spPr bwMode="auto">
          <a:xfrm>
            <a:off x="157908" y="699018"/>
            <a:ext cx="5713134" cy="545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f length contraction is real and not just an illusion, then does the  object grow bigger physically when coming closer to the observant, not just  observed as growing bigger? - Quora">
            <a:extLst>
              <a:ext uri="{FF2B5EF4-FFF2-40B4-BE49-F238E27FC236}">
                <a16:creationId xmlns:a16="http://schemas.microsoft.com/office/drawing/2014/main" id="{68AFE274-8A14-80C0-3EE1-5B6FFC567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0"/>
          <a:stretch/>
        </p:blipFill>
        <p:spPr bwMode="auto">
          <a:xfrm>
            <a:off x="6236733" y="1324072"/>
            <a:ext cx="5604021" cy="460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0ECA4F-9DDB-87E2-FB37-5D7AFC957578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76514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6C510-D5F0-15EB-ED6D-137FA7D13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Lorentz Contaction &amp; Relativity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4968B35-27B3-EB25-D524-71B3B40B7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9" y="1429983"/>
            <a:ext cx="12116541" cy="402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22B272-5B4A-E373-C844-252C7423140B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615890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Perfect clock on a Relativistic Train</a:t>
            </a:r>
          </a:p>
        </p:txBody>
      </p:sp>
      <p:grpSp>
        <p:nvGrpSpPr>
          <p:cNvPr id="3" name="Group 17"/>
          <p:cNvGrpSpPr/>
          <p:nvPr/>
        </p:nvGrpSpPr>
        <p:grpSpPr>
          <a:xfrm>
            <a:off x="744863" y="1108524"/>
            <a:ext cx="2330488" cy="2087563"/>
            <a:chOff x="4036223" y="2133600"/>
            <a:chExt cx="2330488" cy="2087563"/>
          </a:xfrm>
        </p:grpSpPr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4036223" y="2133600"/>
              <a:ext cx="2094701" cy="2087563"/>
              <a:chOff x="4498" y="799"/>
              <a:chExt cx="1149" cy="1180"/>
            </a:xfrm>
          </p:grpSpPr>
          <p:sp>
            <p:nvSpPr>
              <p:cNvPr id="5" name="Oval 6"/>
              <p:cNvSpPr>
                <a:spLocks noChangeArrowheads="1"/>
              </p:cNvSpPr>
              <p:nvPr/>
            </p:nvSpPr>
            <p:spPr bwMode="auto">
              <a:xfrm>
                <a:off x="5148" y="1842"/>
                <a:ext cx="136" cy="91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6" name="Rectangle 4"/>
              <p:cNvSpPr>
                <a:spLocks noChangeArrowheads="1"/>
              </p:cNvSpPr>
              <p:nvPr/>
            </p:nvSpPr>
            <p:spPr bwMode="auto">
              <a:xfrm>
                <a:off x="4785" y="799"/>
                <a:ext cx="862" cy="91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785" y="1888"/>
                <a:ext cx="862" cy="91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8" name="Line 7"/>
              <p:cNvSpPr>
                <a:spLocks noChangeShapeType="1"/>
              </p:cNvSpPr>
              <p:nvPr/>
            </p:nvSpPr>
            <p:spPr bwMode="auto">
              <a:xfrm flipV="1">
                <a:off x="5216" y="1389"/>
                <a:ext cx="0" cy="40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>
                <a:off x="5216" y="890"/>
                <a:ext cx="0" cy="27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Line 9"/>
              <p:cNvSpPr>
                <a:spLocks noChangeShapeType="1"/>
              </p:cNvSpPr>
              <p:nvPr/>
            </p:nvSpPr>
            <p:spPr bwMode="auto">
              <a:xfrm>
                <a:off x="4853" y="890"/>
                <a:ext cx="726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Line 10"/>
              <p:cNvSpPr>
                <a:spLocks noChangeShapeType="1"/>
              </p:cNvSpPr>
              <p:nvPr/>
            </p:nvSpPr>
            <p:spPr bwMode="auto">
              <a:xfrm>
                <a:off x="4785" y="935"/>
                <a:ext cx="0" cy="9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Text Box 11"/>
              <p:cNvSpPr txBox="1">
                <a:spLocks noChangeArrowheads="1"/>
              </p:cNvSpPr>
              <p:nvPr/>
            </p:nvSpPr>
            <p:spPr bwMode="auto">
              <a:xfrm>
                <a:off x="4498" y="1252"/>
                <a:ext cx="317" cy="2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447675" indent="-447675"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</a:pPr>
                <a:r>
                  <a:rPr lang="nl-NL" sz="2000" dirty="0"/>
                  <a:t>1 m</a:t>
                </a:r>
                <a:endParaRPr lang="nl-NL" sz="2000" baseline="-25000" dirty="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5571251" y="2316519"/>
              <a:ext cx="7804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mirror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4683412" y="4060173"/>
              <a:ext cx="537805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9"/>
            <p:cNvSpPr>
              <a:spLocks noChangeShapeType="1"/>
            </p:cNvSpPr>
            <p:nvPr/>
          </p:nvSpPr>
          <p:spPr bwMode="auto">
            <a:xfrm>
              <a:off x="5469152" y="4060173"/>
              <a:ext cx="537805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586241" y="3715314"/>
              <a:ext cx="7804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mirror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832333" y="3679597"/>
              <a:ext cx="596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light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392199" y="3319461"/>
            <a:ext cx="4434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Light-clock: 300 million ticks per second.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530791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obAliceTra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72" y="3858848"/>
            <a:ext cx="4881319" cy="2999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Perfect clock on a Relativistic Train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65130" y="659795"/>
            <a:ext cx="22666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S: Alice in the train: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722998" y="674785"/>
            <a:ext cx="2418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S’: Bob at the station: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012908" y="4048048"/>
            <a:ext cx="4269293" cy="1631216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Bob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sees that the ticks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Alice’s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clock slow down!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concludes that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runs slower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than for himself: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Dilation!!!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2199" y="3319461"/>
            <a:ext cx="4434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Light-clock: 300 million ticks per second.</a:t>
            </a:r>
          </a:p>
        </p:txBody>
      </p:sp>
      <p:sp>
        <p:nvSpPr>
          <p:cNvPr id="46" name="AutoShape 20"/>
          <p:cNvSpPr>
            <a:spLocks noChangeArrowheads="1"/>
          </p:cNvSpPr>
          <p:nvPr/>
        </p:nvSpPr>
        <p:spPr bwMode="auto">
          <a:xfrm>
            <a:off x="5759220" y="5685952"/>
            <a:ext cx="716535" cy="228457"/>
          </a:xfrm>
          <a:prstGeom prst="rightArrow">
            <a:avLst>
              <a:gd name="adj1" fmla="val 50000"/>
              <a:gd name="adj2" fmla="val 949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472C4"/>
              </a:buClr>
              <a:buSzPct val="70000"/>
              <a:buFont typeface="Wingdings" pitchFamily="-105" charset="2"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 Box 21"/>
          <p:cNvSpPr txBox="1">
            <a:spLocks noChangeArrowheads="1"/>
          </p:cNvSpPr>
          <p:nvPr/>
        </p:nvSpPr>
        <p:spPr bwMode="auto">
          <a:xfrm>
            <a:off x="5974293" y="5861520"/>
            <a:ext cx="3529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47675" marR="0" lvl="0" indent="-447675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472C4"/>
              </a:buClr>
              <a:buSzPct val="70000"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455552" y="6302641"/>
            <a:ext cx="593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Bob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897867" y="4342832"/>
            <a:ext cx="689612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Alice</a:t>
            </a:r>
          </a:p>
        </p:txBody>
      </p:sp>
      <p:pic>
        <p:nvPicPr>
          <p:cNvPr id="49" name="Picture 48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029" y="5789692"/>
            <a:ext cx="4214174" cy="706222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52" name="TextBox 5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pic>
        <p:nvPicPr>
          <p:cNvPr id="34" name="Picture 2" descr="Special Relativity: Time dilation">
            <a:extLst>
              <a:ext uri="{FF2B5EF4-FFF2-40B4-BE49-F238E27FC236}">
                <a16:creationId xmlns:a16="http://schemas.microsoft.com/office/drawing/2014/main" id="{50E44132-4EF9-2727-A114-21DB3CBFD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31" y="1064137"/>
            <a:ext cx="5628519" cy="294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Special Relativity: Time dilation">
            <a:extLst>
              <a:ext uri="{FF2B5EF4-FFF2-40B4-BE49-F238E27FC236}">
                <a16:creationId xmlns:a16="http://schemas.microsoft.com/office/drawing/2014/main" id="{298BE8FC-444A-9EA7-53A0-AC790FF5B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698" y="1064137"/>
            <a:ext cx="5275689" cy="294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0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4" grpId="0" animBg="1"/>
      <p:bldP spid="46" grpId="0" animBg="1"/>
      <p:bldP spid="47" grpId="0"/>
      <p:bldP spid="45" grpId="0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F3B55-0AAB-BF33-B056-D3EBD4A54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If you go very fast time slow-down is a very large effect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E71311-3B8D-0521-C078-257E29CE7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47" y="815975"/>
            <a:ext cx="11582009" cy="5784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56A336-658E-F29F-405F-A7C80CD5BD2E}"/>
              </a:ext>
            </a:extLst>
          </p:cNvPr>
          <p:cNvSpPr txBox="1"/>
          <p:nvPr/>
        </p:nvSpPr>
        <p:spPr>
          <a:xfrm>
            <a:off x="6958013" y="1085851"/>
            <a:ext cx="3424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</a:rPr>
              <a:t>a</a:t>
            </a:r>
            <a:r>
              <a:rPr lang="en-NL" sz="2400" dirty="0">
                <a:solidFill>
                  <a:srgbClr val="FFFF00"/>
                </a:solidFill>
              </a:rPr>
              <a:t>t 95% of the lightspeed…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CECBC4-972F-1899-F151-8C163BD420DB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445891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bAliceTrain.jpg">
            <a:extLst>
              <a:ext uri="{FF2B5EF4-FFF2-40B4-BE49-F238E27FC236}">
                <a16:creationId xmlns:a16="http://schemas.microsoft.com/office/drawing/2014/main" id="{0AC8144E-9895-32DE-3929-A4930130B0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21"/>
          <a:stretch/>
        </p:blipFill>
        <p:spPr>
          <a:xfrm>
            <a:off x="951172" y="4884236"/>
            <a:ext cx="4881319" cy="1673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Time Dilation</a:t>
            </a:r>
          </a:p>
        </p:txBody>
      </p:sp>
      <p:pic>
        <p:nvPicPr>
          <p:cNvPr id="4" name="Picture 3" descr="Light-clock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43" y="1244180"/>
            <a:ext cx="4686694" cy="26781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707" y="705302"/>
            <a:ext cx="2284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S: Alice on the train: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6250" y="723132"/>
            <a:ext cx="2418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S’: Bob at the station:</a:t>
            </a: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260" y="1853057"/>
            <a:ext cx="2679700" cy="3937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6671" y="4913313"/>
            <a:ext cx="4622800" cy="774700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5850072" y="5990063"/>
            <a:ext cx="6107121" cy="492443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charset="2"/>
                <a:ea typeface="Symbol" charset="2"/>
                <a:cs typeface="Symbol" charset="2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ymbol" charset="2"/>
                <a:ea typeface="Symbol" charset="2"/>
                <a:cs typeface="Symbol" charset="2"/>
              </a:rPr>
              <a:t>g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called the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dilation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factor or Lorentz factor.</a:t>
            </a: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802" y="4116691"/>
            <a:ext cx="1231900" cy="3302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6137" y="4107405"/>
            <a:ext cx="1397000" cy="355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34043" y="1427503"/>
            <a:ext cx="2536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Pythagorean theorem: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749" y="2435572"/>
            <a:ext cx="4991100" cy="19431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</p:pic>
      <p:cxnSp>
        <p:nvCxnSpPr>
          <p:cNvPr id="8" name="Straight Connector 7"/>
          <p:cNvCxnSpPr/>
          <p:nvPr/>
        </p:nvCxnSpPr>
        <p:spPr>
          <a:xfrm>
            <a:off x="5921115" y="2465552"/>
            <a:ext cx="0" cy="1486719"/>
          </a:xfrm>
          <a:prstGeom prst="line">
            <a:avLst/>
          </a:prstGeom>
          <a:ln w="25400"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916774" y="4255710"/>
            <a:ext cx="625863" cy="0"/>
          </a:xfrm>
          <a:prstGeom prst="line">
            <a:avLst/>
          </a:prstGeom>
          <a:ln w="25400"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29162" y="4048470"/>
            <a:ext cx="1123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substitute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21342" y="2121733"/>
            <a:ext cx="2922595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“juggling”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042543" y="2154566"/>
                <a:ext cx="81599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Δ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𝑣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′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2543" y="2154566"/>
                <a:ext cx="815993" cy="64633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/>
          <p:cNvCxnSpPr/>
          <p:nvPr/>
        </p:nvCxnSpPr>
        <p:spPr>
          <a:xfrm>
            <a:off x="3103929" y="2154566"/>
            <a:ext cx="754607" cy="0"/>
          </a:xfrm>
          <a:prstGeom prst="line">
            <a:avLst/>
          </a:prstGeom>
          <a:ln w="12700">
            <a:solidFill>
              <a:schemeClr val="tx1"/>
            </a:solidFill>
            <a:headEnd type="stealth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88260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/>
      <p:bldP spid="10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Time Dilation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271" y="912765"/>
            <a:ext cx="4622800" cy="774700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400856" y="801375"/>
            <a:ext cx="5460298" cy="3060381"/>
            <a:chOff x="400856" y="801375"/>
            <a:chExt cx="5460298" cy="3060381"/>
          </a:xfrm>
        </p:grpSpPr>
        <p:pic>
          <p:nvPicPr>
            <p:cNvPr id="5" name="Picture 4" descr="Lorentzfactor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0856" y="801375"/>
              <a:ext cx="5460298" cy="3060381"/>
            </a:xfrm>
            <a:prstGeom prst="rect">
              <a:avLst/>
            </a:prstGeom>
            <a:ln w="12700">
              <a:solidFill>
                <a:srgbClr val="0070C0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441688" y="1426047"/>
              <a:ext cx="370211" cy="5105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Symbol"/>
                </a:rPr>
                <a:t>g</a:t>
              </a:r>
              <a:endParaRPr lang="en-US" sz="2400" dirty="0">
                <a:latin typeface="Symbol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16348" y="2088412"/>
              <a:ext cx="295551" cy="265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3000694" y="3530733"/>
              <a:ext cx="693660" cy="237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TextBox 7"/>
            <p:cNvSpPr txBox="1"/>
            <p:nvPr/>
          </p:nvSpPr>
          <p:spPr>
            <a:xfrm>
              <a:off x="2850282" y="3369420"/>
              <a:ext cx="1359680" cy="40843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Speed </a:t>
              </a:r>
              <a:r>
                <a:rPr lang="en-US" i="1" dirty="0" err="1"/>
                <a:t>v/c</a:t>
              </a:r>
              <a:endParaRPr lang="en-US" i="1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00857" y="4090316"/>
            <a:ext cx="5460298" cy="707886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For “low” (</a:t>
            </a:r>
            <a:r>
              <a:rPr lang="en-US" sz="2000" b="1" i="1" dirty="0" err="1"/>
              <a:t>v</a:t>
            </a:r>
            <a:r>
              <a:rPr lang="en-US" sz="2000" b="1" i="1" dirty="0"/>
              <a:t>&lt;&lt;</a:t>
            </a:r>
            <a:r>
              <a:rPr lang="en-US" sz="2000" b="1" i="1" dirty="0" err="1"/>
              <a:t>c</a:t>
            </a:r>
            <a:r>
              <a:rPr lang="en-US" sz="2000" dirty="0"/>
              <a:t>) relative speeds: </a:t>
            </a:r>
            <a:r>
              <a:rPr lang="en-US" sz="2000" b="1" i="1" dirty="0"/>
              <a:t>no effect</a:t>
            </a:r>
            <a:r>
              <a:rPr lang="en-US" sz="2000" dirty="0"/>
              <a:t>, time stays the same.  </a:t>
            </a:r>
            <a:r>
              <a:rPr lang="en-US" sz="2000" b="1" i="1" dirty="0">
                <a:solidFill>
                  <a:srgbClr val="0000FF"/>
                </a:solidFill>
              </a:rPr>
              <a:t>This we know from every day life.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0856" y="5072528"/>
            <a:ext cx="5460298" cy="101566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For “high” (</a:t>
            </a:r>
            <a:r>
              <a:rPr lang="en-US" sz="2000" b="1" i="1" dirty="0" err="1"/>
              <a:t>v</a:t>
            </a:r>
            <a:r>
              <a:rPr lang="en-US" sz="2000" b="1" i="1" dirty="0" err="1">
                <a:sym typeface="Wingdings"/>
              </a:rPr>
              <a:t></a:t>
            </a:r>
            <a:r>
              <a:rPr lang="en-US" sz="2000" b="1" i="1" dirty="0" err="1"/>
              <a:t>c</a:t>
            </a:r>
            <a:r>
              <a:rPr lang="en-US" sz="2000" dirty="0"/>
              <a:t>) relative speeds: </a:t>
            </a:r>
            <a:r>
              <a:rPr lang="en-US" sz="2000" b="1" i="1" dirty="0"/>
              <a:t>large effect</a:t>
            </a:r>
            <a:r>
              <a:rPr lang="en-US" sz="2000" dirty="0"/>
              <a:t>, time runs very slow!    </a:t>
            </a:r>
            <a:r>
              <a:rPr lang="en-US" sz="2000" b="1" i="1" dirty="0">
                <a:solidFill>
                  <a:srgbClr val="0000FF"/>
                </a:solidFill>
              </a:rPr>
              <a:t>This we have never really seen in every day life.</a:t>
            </a:r>
          </a:p>
        </p:txBody>
      </p:sp>
      <p:pic>
        <p:nvPicPr>
          <p:cNvPr id="16" name="Picture 15" descr="dilation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4807" y="2181928"/>
            <a:ext cx="3569043" cy="2676783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6095352" y="4616016"/>
            <a:ext cx="18678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Example: </a:t>
            </a:r>
          </a:p>
          <a:p>
            <a:r>
              <a:rPr lang="en-US" sz="2000" dirty="0"/>
              <a:t>Rocket goes at  </a:t>
            </a:r>
          </a:p>
          <a:p>
            <a:r>
              <a:rPr lang="en-US" sz="2000" dirty="0">
                <a:latin typeface="Times New Roman"/>
              </a:rPr>
              <a:t>v=0.8 c = 4/5 c :</a:t>
            </a:r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1985" y="5123848"/>
            <a:ext cx="3454400" cy="8763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90104" y="6163141"/>
            <a:ext cx="6404254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1 second inside the rocket lasts 1.66 seconds on earth.</a:t>
            </a:r>
            <a:endParaRPr lang="en-US" sz="2200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90048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Relativistic Quantum World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906820" y="1386868"/>
            <a:ext cx="1151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Relativity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968166" y="3293986"/>
            <a:ext cx="13035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Quantum</a:t>
            </a:r>
          </a:p>
          <a:p>
            <a:r>
              <a:rPr lang="en-US" sz="2000" dirty="0">
                <a:solidFill>
                  <a:srgbClr val="7030A0"/>
                </a:solidFill>
              </a:rPr>
              <a:t>Mechanics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104984" y="5022493"/>
            <a:ext cx="1124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Standard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</a:rPr>
              <a:t>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42946" y="6074340"/>
            <a:ext cx="808319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Lecture notes, written for this course, are available:  </a:t>
            </a:r>
            <a:r>
              <a:rPr lang="en-US" dirty="0">
                <a:solidFill>
                  <a:schemeClr val="accent1"/>
                </a:solidFill>
                <a:hlinkClick r:id="rId3"/>
              </a:rPr>
              <a:t>www.nikhef.nl/~i93/Teaching/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Prerequisite for the course: High school level physics &amp; mathematics.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1486" y="830252"/>
            <a:ext cx="64303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Lecture 1: The Principle of Relativity and the Speed of Light</a:t>
            </a:r>
            <a:endParaRPr lang="en-US" sz="6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Lecture 2: Time Dilation and Lorentz Contraction</a:t>
            </a:r>
          </a:p>
          <a:p>
            <a:endParaRPr lang="en-US" sz="1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Lecture 3: The Lorentz Transformation and Paradoxes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Lecture 4: General Relativity and Gravitational Waves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1486" y="2801632"/>
            <a:ext cx="631038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00" dirty="0">
              <a:solidFill>
                <a:srgbClr val="00009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5: The Early Quantum Theory</a:t>
            </a:r>
            <a:endParaRPr lang="en-US" sz="6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6: Feynman’s Double Slit Experiment</a:t>
            </a:r>
          </a:p>
          <a:p>
            <a:endParaRPr lang="en-US" sz="10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7: Wheeler’s Delayed Choice and Schrodinger’s Cat</a:t>
            </a:r>
          </a:p>
          <a:p>
            <a:r>
              <a:rPr lang="en-US" sz="2000" dirty="0">
                <a:solidFill>
                  <a:srgbClr val="7030A0"/>
                </a:solidFill>
              </a:rPr>
              <a:t>Lecture 8: Quantum Reality and the EPR Paradox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1486" y="5025251"/>
            <a:ext cx="6237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Lecture   9: The Standard Model and Antimatter</a:t>
            </a:r>
            <a:endParaRPr lang="en-US" sz="600" dirty="0">
              <a:solidFill>
                <a:srgbClr val="C00000"/>
              </a:solidFill>
            </a:endParaRPr>
          </a:p>
          <a:p>
            <a:r>
              <a:rPr lang="en-US" sz="2000" dirty="0">
                <a:solidFill>
                  <a:srgbClr val="C00000"/>
                </a:solidFill>
              </a:rPr>
              <a:t>Lecture 10: Why is there something rather than nothing?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8871" y="778446"/>
            <a:ext cx="10273553" cy="1656783"/>
          </a:xfrm>
          <a:prstGeom prst="rect">
            <a:avLst/>
          </a:prstGeom>
          <a:noFill/>
          <a:ln w="12700">
            <a:solidFill>
              <a:srgbClr val="0070C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8870" y="2745873"/>
            <a:ext cx="10273553" cy="1818957"/>
          </a:xfrm>
          <a:prstGeom prst="rect">
            <a:avLst/>
          </a:prstGeom>
          <a:noFill/>
          <a:ln w="12700">
            <a:solidFill>
              <a:srgbClr val="7030A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8870" y="4866629"/>
            <a:ext cx="10273553" cy="1080582"/>
          </a:xfrm>
          <a:prstGeom prst="rect">
            <a:avLst/>
          </a:prstGeom>
          <a:noFill/>
          <a:ln w="9525">
            <a:solidFill>
              <a:srgbClr val="C0000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30777" y="992125"/>
            <a:ext cx="88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Nov. 1: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30777" y="1764098"/>
            <a:ext cx="88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Nov. 8: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30777" y="3169344"/>
            <a:ext cx="999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Nov. 15: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30777" y="3822010"/>
            <a:ext cx="96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 22: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7461" y="5222254"/>
            <a:ext cx="999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Nov. 29: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68282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Einstein and Relativity </a:t>
            </a:r>
          </a:p>
        </p:txBody>
      </p:sp>
      <p:pic>
        <p:nvPicPr>
          <p:cNvPr id="4" name="Picture 3" descr="EinsteinB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056" y="736015"/>
            <a:ext cx="5696535" cy="56965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891297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Time Dilation: Is it real? Cosmic Muons! (Real Experiment)</a:t>
            </a:r>
          </a:p>
        </p:txBody>
      </p:sp>
      <p:pic>
        <p:nvPicPr>
          <p:cNvPr id="4" name="Picture 3" descr="MuonHalfLif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809" y="808194"/>
            <a:ext cx="3518393" cy="5682426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6FFF10ED-5F21-9F61-9291-CA8E54D25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29" y="826856"/>
            <a:ext cx="7715472" cy="5682426"/>
          </a:xfrm>
          <a:prstGeom prst="rect">
            <a:avLst/>
          </a:prstGeom>
          <a:noFill/>
          <a:ln w="127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816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49829FFF-3551-8A65-6B17-47A11FF88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29" y="826856"/>
            <a:ext cx="7715472" cy="568242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70C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Time Dilation: Is it real? Cosmic Muons! (Real Experiment)</a:t>
            </a:r>
          </a:p>
        </p:txBody>
      </p:sp>
      <p:pic>
        <p:nvPicPr>
          <p:cNvPr id="4" name="Picture 3" descr="MuonHalfLif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809" y="808194"/>
            <a:ext cx="3518393" cy="5682426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09666" y="765335"/>
            <a:ext cx="6610662" cy="332398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Muons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unstable particles with a decay life-time of: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=1.56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0.00000156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(After 1.56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50% survive, after 2x1.56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25%, </a:t>
            </a:r>
            <a:r>
              <a:rPr kumimoji="0" lang="mr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…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etc.: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½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Muon particles are produced at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km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height (by cosmic rays) with ~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98% light-speed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Expectation:  even at light-speed it would take them a time: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= 10 km / 300 000 km/s = 33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reach the ground = 21 x half-life time: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½</a:t>
            </a: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~ 1 / 1 000 000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6002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Expect: only 1 in a million muons arrive on the ground!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9450" y="6162717"/>
            <a:ext cx="6115986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/>
              </a:rPr>
              <a:t>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Also in GPS navigation devices relativity is essential!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9666" y="4244001"/>
            <a:ext cx="6610662" cy="169277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Measurement: ~ 5% makes it to the ground!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Relativity: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/>
              </a:rPr>
              <a:t>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/>
              </a:rPr>
              <a:t>Lifetime = 5x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1.56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= 7.8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; Takes 33/7.8 = 4.2 half-lives!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Consistent with observation!     Since: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½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lang="en-US" sz="2000" baseline="30000" dirty="0">
                <a:solidFill>
                  <a:srgbClr val="0000FF"/>
                </a:solidFill>
                <a:latin typeface="Calibri" panose="020F0502020204030204"/>
              </a:rPr>
              <a:t>4.2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0.05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/>
              </a:rPr>
              <a:t>5%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484" y="4699981"/>
            <a:ext cx="2527300" cy="30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76782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Lorentz Contraction (</a:t>
            </a:r>
            <a:r>
              <a:rPr lang="en-US" dirty="0" err="1"/>
              <a:t>Gedankenexperiment</a:t>
            </a:r>
            <a:r>
              <a:rPr lang="en-US" dirty="0"/>
              <a:t>)</a:t>
            </a:r>
          </a:p>
        </p:txBody>
      </p:sp>
      <p:pic>
        <p:nvPicPr>
          <p:cNvPr id="5" name="Picture 4" descr="spaceshi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608" y="749026"/>
            <a:ext cx="3892686" cy="3055759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grpSp>
        <p:nvGrpSpPr>
          <p:cNvPr id="3" name="Group 6"/>
          <p:cNvGrpSpPr/>
          <p:nvPr/>
        </p:nvGrpSpPr>
        <p:grpSpPr>
          <a:xfrm>
            <a:off x="8173461" y="4022879"/>
            <a:ext cx="1839969" cy="1978391"/>
            <a:chOff x="4559451" y="2133600"/>
            <a:chExt cx="1705618" cy="2087563"/>
          </a:xfrm>
        </p:grpSpPr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4559451" y="2133600"/>
              <a:ext cx="1571483" cy="2087563"/>
              <a:chOff x="4785" y="799"/>
              <a:chExt cx="862" cy="1180"/>
            </a:xfrm>
          </p:grpSpPr>
          <p:sp>
            <p:nvSpPr>
              <p:cNvPr id="14" name="Oval 6"/>
              <p:cNvSpPr>
                <a:spLocks noChangeArrowheads="1"/>
              </p:cNvSpPr>
              <p:nvPr/>
            </p:nvSpPr>
            <p:spPr bwMode="auto">
              <a:xfrm>
                <a:off x="5148" y="1842"/>
                <a:ext cx="136" cy="91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15" name="Rectangle 4"/>
              <p:cNvSpPr>
                <a:spLocks noChangeArrowheads="1"/>
              </p:cNvSpPr>
              <p:nvPr/>
            </p:nvSpPr>
            <p:spPr bwMode="auto">
              <a:xfrm>
                <a:off x="4785" y="799"/>
                <a:ext cx="862" cy="91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16" name="Rectangle 5"/>
              <p:cNvSpPr>
                <a:spLocks noChangeArrowheads="1"/>
              </p:cNvSpPr>
              <p:nvPr/>
            </p:nvSpPr>
            <p:spPr bwMode="auto">
              <a:xfrm>
                <a:off x="4785" y="1888"/>
                <a:ext cx="862" cy="91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17" name="Line 7"/>
              <p:cNvSpPr>
                <a:spLocks noChangeShapeType="1"/>
              </p:cNvSpPr>
              <p:nvPr/>
            </p:nvSpPr>
            <p:spPr bwMode="auto">
              <a:xfrm flipV="1">
                <a:off x="5216" y="1389"/>
                <a:ext cx="0" cy="40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Line 8"/>
              <p:cNvSpPr>
                <a:spLocks noChangeShapeType="1"/>
              </p:cNvSpPr>
              <p:nvPr/>
            </p:nvSpPr>
            <p:spPr bwMode="auto">
              <a:xfrm>
                <a:off x="5216" y="890"/>
                <a:ext cx="0" cy="27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Line 9"/>
              <p:cNvSpPr>
                <a:spLocks noChangeShapeType="1"/>
              </p:cNvSpPr>
              <p:nvPr/>
            </p:nvSpPr>
            <p:spPr bwMode="auto">
              <a:xfrm>
                <a:off x="4853" y="890"/>
                <a:ext cx="726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Line 10"/>
              <p:cNvSpPr>
                <a:spLocks noChangeShapeType="1"/>
              </p:cNvSpPr>
              <p:nvPr/>
            </p:nvSpPr>
            <p:spPr bwMode="auto">
              <a:xfrm>
                <a:off x="4785" y="935"/>
                <a:ext cx="0" cy="9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5616221" y="2406459"/>
              <a:ext cx="6488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mirror</a:t>
              </a: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4683412" y="4060173"/>
              <a:ext cx="537805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5469152" y="4060173"/>
              <a:ext cx="537805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616221" y="3745294"/>
              <a:ext cx="6488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mirror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92293" y="3679597"/>
              <a:ext cx="5043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light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04538" y="785144"/>
            <a:ext cx="5933795" cy="255454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/>
              <a:t> boards a super spaceship with her clock and travels with </a:t>
            </a:r>
            <a:r>
              <a:rPr lang="en-US" sz="2000" dirty="0">
                <a:solidFill>
                  <a:srgbClr val="7030A0"/>
                </a:solidFill>
              </a:rPr>
              <a:t>v=0.8c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to a distant star (</a:t>
            </a:r>
            <a:r>
              <a:rPr lang="en-US" sz="2000" dirty="0">
                <a:solidFill>
                  <a:srgbClr val="0000FF"/>
                </a:solidFill>
              </a:rPr>
              <a:t>L = 8 light-years</a:t>
            </a:r>
            <a:r>
              <a:rPr lang="en-US" sz="2000" dirty="0"/>
              <a:t>).</a:t>
            </a:r>
          </a:p>
          <a:p>
            <a:endParaRPr lang="en-US" sz="800" dirty="0"/>
          </a:p>
          <a:p>
            <a:r>
              <a:rPr lang="en-US" sz="2000" dirty="0"/>
              <a:t>From earth,</a:t>
            </a:r>
            <a:r>
              <a:rPr lang="en-US" sz="2000" dirty="0">
                <a:solidFill>
                  <a:srgbClr val="0000FF"/>
                </a:solidFill>
              </a:rPr>
              <a:t> Bob </a:t>
            </a:r>
            <a:r>
              <a:rPr lang="en-US" sz="2000" dirty="0"/>
              <a:t>calculates that the trip takes about </a:t>
            </a:r>
          </a:p>
          <a:p>
            <a:r>
              <a:rPr lang="en-US" sz="2000" b="1" i="1" dirty="0">
                <a:solidFill>
                  <a:srgbClr val="0000FF"/>
                </a:solidFill>
              </a:rPr>
              <a:t>10 years</a:t>
            </a:r>
            <a:r>
              <a:rPr lang="en-US" sz="2000" dirty="0"/>
              <a:t>, since:   </a:t>
            </a:r>
            <a:r>
              <a:rPr lang="en-US" sz="2000" dirty="0">
                <a:solidFill>
                  <a:srgbClr val="0000FF"/>
                </a:solidFill>
              </a:rPr>
              <a:t>L </a:t>
            </a:r>
            <a:r>
              <a:rPr lang="en-US" sz="2000" dirty="0"/>
              <a:t>= </a:t>
            </a:r>
            <a:r>
              <a:rPr lang="en-US" sz="2000" dirty="0">
                <a:solidFill>
                  <a:srgbClr val="7030A0"/>
                </a:solidFill>
              </a:rPr>
              <a:t>v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00FF"/>
                </a:solidFill>
              </a:rPr>
              <a:t>t </a:t>
            </a:r>
            <a:r>
              <a:rPr lang="en-US" sz="2000" dirty="0">
                <a:sym typeface="Wingdings"/>
              </a:rPr>
              <a:t></a:t>
            </a:r>
            <a:r>
              <a:rPr lang="en-US" sz="2000" dirty="0">
                <a:solidFill>
                  <a:srgbClr val="0000FF"/>
                </a:solidFill>
              </a:rPr>
              <a:t>  t = L </a:t>
            </a:r>
            <a:r>
              <a:rPr lang="en-US" sz="2000" dirty="0"/>
              <a:t>/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v</a:t>
            </a:r>
            <a:r>
              <a:rPr lang="en-US" sz="2000" dirty="0">
                <a:solidFill>
                  <a:srgbClr val="0000FF"/>
                </a:solidFill>
              </a:rPr>
              <a:t>   </a:t>
            </a:r>
            <a:r>
              <a:rPr lang="en-US" sz="2000" dirty="0">
                <a:sym typeface="Wingdings"/>
              </a:rPr>
              <a:t>   </a:t>
            </a:r>
            <a:r>
              <a:rPr lang="en-US" sz="2000" dirty="0">
                <a:solidFill>
                  <a:srgbClr val="0432FF"/>
                </a:solidFill>
                <a:sym typeface="Wingdings"/>
              </a:rPr>
              <a:t>t</a:t>
            </a:r>
            <a:r>
              <a:rPr lang="en-US" sz="2000" dirty="0">
                <a:sym typeface="Wingdings"/>
              </a:rPr>
              <a:t> = </a:t>
            </a:r>
            <a:r>
              <a:rPr lang="en-US" sz="2000" dirty="0">
                <a:solidFill>
                  <a:srgbClr val="0432FF"/>
                </a:solidFill>
                <a:sym typeface="Wingdings"/>
              </a:rPr>
              <a:t>8</a:t>
            </a:r>
            <a:r>
              <a:rPr lang="en-US" sz="2000" dirty="0">
                <a:sym typeface="Wingdings"/>
              </a:rPr>
              <a:t> / </a:t>
            </a:r>
            <a:r>
              <a:rPr lang="en-US" sz="2000" dirty="0">
                <a:solidFill>
                  <a:srgbClr val="7030A0"/>
                </a:solidFill>
                <a:sym typeface="Wingdings"/>
              </a:rPr>
              <a:t>0.8 </a:t>
            </a:r>
            <a:r>
              <a:rPr lang="en-US" sz="2000" dirty="0">
                <a:sym typeface="Wingdings"/>
              </a:rPr>
              <a:t>=</a:t>
            </a:r>
            <a:r>
              <a:rPr lang="en-US" sz="2000" dirty="0">
                <a:solidFill>
                  <a:srgbClr val="7030A0"/>
                </a:solidFill>
                <a:sym typeface="Wingdings"/>
              </a:rPr>
              <a:t> </a:t>
            </a:r>
            <a:r>
              <a:rPr lang="en-US" sz="2000" dirty="0">
                <a:solidFill>
                  <a:srgbClr val="0432FF"/>
                </a:solidFill>
                <a:sym typeface="Wingdings"/>
              </a:rPr>
              <a:t>10</a:t>
            </a:r>
            <a:r>
              <a:rPr lang="en-US" sz="2000" dirty="0">
                <a:solidFill>
                  <a:srgbClr val="7030A0"/>
                </a:solidFill>
                <a:sym typeface="Wingdings"/>
              </a:rPr>
              <a:t> </a:t>
            </a:r>
            <a:endParaRPr lang="en-US" sz="2000" dirty="0">
              <a:solidFill>
                <a:srgbClr val="7030A0"/>
              </a:solidFill>
            </a:endParaRPr>
          </a:p>
          <a:p>
            <a:endParaRPr lang="en-US" sz="800" dirty="0"/>
          </a:p>
          <a:p>
            <a:r>
              <a:rPr lang="en-US" sz="2000" dirty="0">
                <a:solidFill>
                  <a:srgbClr val="0000FF"/>
                </a:solidFill>
              </a:rPr>
              <a:t>Bob</a:t>
            </a:r>
            <a:r>
              <a:rPr lang="en-US" sz="2000" dirty="0"/>
              <a:t> calculates that since </a:t>
            </a:r>
            <a:r>
              <a:rPr lang="en-US" sz="2000" dirty="0">
                <a:solidFill>
                  <a:srgbClr val="FF0000"/>
                </a:solidFill>
              </a:rPr>
              <a:t>Alice’s</a:t>
            </a:r>
            <a:r>
              <a:rPr lang="en-US" sz="2000" dirty="0"/>
              <a:t> clock runs slower, for her the trip takes </a:t>
            </a:r>
            <a:r>
              <a:rPr lang="en-US" sz="2000" b="1" i="1" dirty="0">
                <a:solidFill>
                  <a:srgbClr val="FF0000"/>
                </a:solidFill>
              </a:rPr>
              <a:t>6 years</a:t>
            </a:r>
            <a:r>
              <a:rPr lang="en-US" sz="2000" dirty="0"/>
              <a:t>,  since  </a:t>
            </a:r>
            <a:r>
              <a:rPr lang="en-US" sz="2200" b="1" dirty="0">
                <a:solidFill>
                  <a:srgbClr val="7030A0"/>
                </a:solidFill>
                <a:latin typeface="Symbol"/>
              </a:rPr>
              <a:t>g</a:t>
            </a:r>
            <a:r>
              <a:rPr lang="en-US" sz="2000" b="1" dirty="0">
                <a:solidFill>
                  <a:srgbClr val="7030A0"/>
                </a:solidFill>
                <a:latin typeface="Symbol"/>
              </a:rPr>
              <a:t> = </a:t>
            </a:r>
            <a:r>
              <a:rPr lang="en-US" sz="2000" dirty="0">
                <a:solidFill>
                  <a:srgbClr val="7030A0"/>
                </a:solidFill>
              </a:rPr>
              <a:t>1 / √(1-0.8</a:t>
            </a:r>
            <a:r>
              <a:rPr lang="en-US" sz="2000" baseline="30000" dirty="0">
                <a:solidFill>
                  <a:srgbClr val="7030A0"/>
                </a:solidFill>
              </a:rPr>
              <a:t>2</a:t>
            </a:r>
            <a:r>
              <a:rPr lang="en-US" sz="2000" dirty="0">
                <a:solidFill>
                  <a:srgbClr val="7030A0"/>
                </a:solidFill>
              </a:rPr>
              <a:t>) = </a:t>
            </a:r>
            <a:r>
              <a:rPr lang="en-US" sz="2000" b="1" dirty="0">
                <a:solidFill>
                  <a:srgbClr val="7030A0"/>
                </a:solidFill>
                <a:latin typeface="Symbol"/>
              </a:rPr>
              <a:t>5/3  </a:t>
            </a:r>
            <a:r>
              <a:rPr lang="en-US" sz="2000" dirty="0"/>
              <a:t>and                         </a:t>
            </a:r>
            <a:r>
              <a:rPr lang="en-US" sz="2000" dirty="0">
                <a:solidFill>
                  <a:srgbClr val="0000FF"/>
                </a:solidFill>
              </a:rPr>
              <a:t>L </a:t>
            </a:r>
            <a:r>
              <a:rPr lang="en-US" sz="2000" dirty="0"/>
              <a:t>=</a:t>
            </a:r>
            <a:r>
              <a:rPr lang="en-US" sz="2000" dirty="0">
                <a:solidFill>
                  <a:srgbClr val="7030A0"/>
                </a:solidFill>
              </a:rPr>
              <a:t> v </a:t>
            </a:r>
            <a:r>
              <a:rPr lang="en-US" sz="2000" dirty="0">
                <a:solidFill>
                  <a:srgbClr val="0000FF"/>
                </a:solidFill>
              </a:rPr>
              <a:t>t </a:t>
            </a:r>
            <a:r>
              <a:rPr lang="en-US" sz="2000" dirty="0"/>
              <a:t>=</a:t>
            </a:r>
            <a:r>
              <a:rPr lang="en-US" sz="2000" dirty="0">
                <a:solidFill>
                  <a:srgbClr val="7030A0"/>
                </a:solidFill>
              </a:rPr>
              <a:t> v  </a:t>
            </a:r>
            <a:r>
              <a:rPr lang="en-US" sz="2000" b="1" dirty="0">
                <a:latin typeface="Symbol"/>
              </a:rPr>
              <a:t>g</a:t>
            </a:r>
            <a:r>
              <a:rPr lang="en-US" sz="2000" dirty="0">
                <a:latin typeface="Symbol"/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t’</a:t>
            </a:r>
            <a:r>
              <a:rPr lang="en-US" sz="2000" dirty="0">
                <a:solidFill>
                  <a:srgbClr val="0000FF"/>
                </a:solidFill>
              </a:rPr>
              <a:t>   </a:t>
            </a:r>
            <a:r>
              <a:rPr lang="en-US" sz="2000" dirty="0"/>
              <a:t>      </a:t>
            </a:r>
            <a:r>
              <a:rPr lang="en-US" sz="2000" dirty="0">
                <a:sym typeface="Wingdings"/>
              </a:rPr>
              <a:t>  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t’ </a:t>
            </a:r>
            <a:r>
              <a:rPr lang="en-US" sz="2000" dirty="0"/>
              <a:t>=  </a:t>
            </a:r>
            <a:r>
              <a:rPr lang="en-US" sz="2000" dirty="0">
                <a:solidFill>
                  <a:srgbClr val="0000FF"/>
                </a:solidFill>
              </a:rPr>
              <a:t>t</a:t>
            </a:r>
            <a:r>
              <a:rPr lang="en-US" sz="2000" dirty="0"/>
              <a:t>  / </a:t>
            </a:r>
            <a:r>
              <a:rPr lang="en-US" sz="2200" dirty="0"/>
              <a:t> </a:t>
            </a:r>
            <a:r>
              <a:rPr lang="en-US" sz="2200" b="1" dirty="0">
                <a:solidFill>
                  <a:srgbClr val="7030A0"/>
                </a:solidFill>
                <a:latin typeface="Symbol"/>
              </a:rPr>
              <a:t>g</a:t>
            </a:r>
            <a:r>
              <a:rPr lang="en-US" sz="2200" b="1" dirty="0">
                <a:latin typeface="Symbol"/>
              </a:rPr>
              <a:t>  </a:t>
            </a:r>
            <a:r>
              <a:rPr lang="en-US" sz="2000" b="1" dirty="0">
                <a:latin typeface="Symbol"/>
              </a:rPr>
              <a:t>= </a:t>
            </a:r>
            <a:r>
              <a:rPr lang="en-US" sz="2000" b="1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6</a:t>
            </a:r>
            <a:r>
              <a:rPr lang="en-US" sz="2000" b="1" dirty="0">
                <a:latin typeface="Symbol"/>
              </a:rPr>
              <a:t>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820" y="6216391"/>
            <a:ext cx="3276600" cy="482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704538" y="3438028"/>
            <a:ext cx="5933795" cy="270843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n-US" dirty="0"/>
              <a:t>Sin</a:t>
            </a:r>
            <a:r>
              <a:rPr lang="en-US" sz="2000" dirty="0"/>
              <a:t>ce:</a:t>
            </a:r>
          </a:p>
          <a:p>
            <a:r>
              <a:rPr lang="en-US" sz="2000" dirty="0"/>
              <a:t>1)  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/>
              <a:t> and</a:t>
            </a:r>
            <a:r>
              <a:rPr lang="en-US" sz="2000" dirty="0">
                <a:solidFill>
                  <a:srgbClr val="0000FF"/>
                </a:solidFill>
              </a:rPr>
              <a:t> Bob </a:t>
            </a:r>
            <a:r>
              <a:rPr lang="en-US" sz="2000" dirty="0"/>
              <a:t>agree on the velocity </a:t>
            </a:r>
            <a:r>
              <a:rPr lang="en-US" sz="2000" dirty="0">
                <a:solidFill>
                  <a:srgbClr val="7030A0"/>
                </a:solidFill>
              </a:rPr>
              <a:t>v</a:t>
            </a:r>
          </a:p>
          <a:p>
            <a:r>
              <a:rPr lang="en-US" sz="2000" dirty="0"/>
              <a:t>2)  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0000FF"/>
                </a:solidFill>
              </a:rPr>
              <a:t>Bob</a:t>
            </a:r>
            <a:r>
              <a:rPr lang="en-US" sz="2000" dirty="0"/>
              <a:t> agree on the </a:t>
            </a:r>
            <a:r>
              <a:rPr lang="en-US" sz="2000" dirty="0">
                <a:solidFill>
                  <a:srgbClr val="7030A0"/>
                </a:solidFill>
              </a:rPr>
              <a:t>number of clock ticks</a:t>
            </a:r>
          </a:p>
          <a:p>
            <a:r>
              <a:rPr lang="en-US" sz="2000" dirty="0"/>
              <a:t>3)   For Alice a </a:t>
            </a:r>
            <a:r>
              <a:rPr lang="en-US" sz="2000" dirty="0">
                <a:solidFill>
                  <a:srgbClr val="7030A0"/>
                </a:solidFill>
              </a:rPr>
              <a:t>clock tick does not change</a:t>
            </a:r>
            <a:r>
              <a:rPr lang="en-US" sz="2000" dirty="0"/>
              <a:t>, so the trip         </a:t>
            </a:r>
          </a:p>
          <a:p>
            <a:r>
              <a:rPr lang="en-US" sz="2000" dirty="0"/>
              <a:t>       takes indeed </a:t>
            </a:r>
            <a:r>
              <a:rPr lang="en-US" sz="2000" dirty="0">
                <a:solidFill>
                  <a:srgbClr val="FF0000"/>
                </a:solidFill>
              </a:rPr>
              <a:t>6 years</a:t>
            </a:r>
          </a:p>
          <a:p>
            <a:pPr marL="342900" indent="-342900"/>
            <a:r>
              <a:rPr lang="en-US" sz="2000" dirty="0"/>
              <a:t>Alice observes:  </a:t>
            </a:r>
            <a:r>
              <a:rPr lang="en-US" sz="2000" dirty="0">
                <a:solidFill>
                  <a:srgbClr val="FF0000"/>
                </a:solidFill>
              </a:rPr>
              <a:t>L’ </a:t>
            </a:r>
            <a:r>
              <a:rPr lang="en-US" sz="2000" dirty="0"/>
              <a:t>= </a:t>
            </a:r>
            <a:r>
              <a:rPr lang="en-US" sz="2000" dirty="0">
                <a:solidFill>
                  <a:srgbClr val="7030A0"/>
                </a:solidFill>
              </a:rPr>
              <a:t>v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t’ </a:t>
            </a:r>
            <a:r>
              <a:rPr lang="en-US" sz="2000" dirty="0"/>
              <a:t>=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0.8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x</a:t>
            </a:r>
            <a:r>
              <a:rPr lang="en-US" sz="2000" dirty="0">
                <a:solidFill>
                  <a:srgbClr val="FF0000"/>
                </a:solidFill>
              </a:rPr>
              <a:t> 6 </a:t>
            </a:r>
            <a:r>
              <a:rPr lang="en-US" sz="2000" dirty="0"/>
              <a:t>=</a:t>
            </a:r>
            <a:r>
              <a:rPr lang="en-US" sz="2000" dirty="0">
                <a:solidFill>
                  <a:srgbClr val="FF0000"/>
                </a:solidFill>
              </a:rPr>
              <a:t> 4.8 light-years! </a:t>
            </a:r>
          </a:p>
          <a:p>
            <a:pPr marL="342900" indent="-342900"/>
            <a:endParaRPr lang="en-US" sz="800" dirty="0"/>
          </a:p>
          <a:p>
            <a:pPr marL="342900" indent="-342900"/>
            <a:r>
              <a:rPr lang="en-US" sz="2000" b="1" i="1" dirty="0"/>
              <a:t>Lorentz contraction: </a:t>
            </a:r>
            <a:r>
              <a:rPr lang="en-US" sz="2000" b="1" i="1" dirty="0">
                <a:solidFill>
                  <a:srgbClr val="FF0000"/>
                </a:solidFill>
              </a:rPr>
              <a:t>L’ </a:t>
            </a:r>
            <a:r>
              <a:rPr lang="en-US" sz="2000" b="1" i="1" dirty="0"/>
              <a:t>=</a:t>
            </a:r>
            <a:r>
              <a:rPr lang="en-US" sz="2000" b="1" i="1" dirty="0">
                <a:solidFill>
                  <a:srgbClr val="0000FF"/>
                </a:solidFill>
              </a:rPr>
              <a:t> L </a:t>
            </a:r>
            <a:r>
              <a:rPr lang="en-US" sz="2000" b="1" i="1" dirty="0"/>
              <a:t>/</a:t>
            </a:r>
            <a:r>
              <a:rPr lang="en-US" sz="2200" b="1" i="1" dirty="0"/>
              <a:t> </a:t>
            </a:r>
            <a:r>
              <a:rPr lang="en-US" sz="2200" b="1" i="1" dirty="0" err="1">
                <a:solidFill>
                  <a:srgbClr val="7030A0"/>
                </a:solidFill>
                <a:latin typeface="Symbol"/>
              </a:rPr>
              <a:t>g</a:t>
            </a:r>
            <a:endParaRPr lang="en-US" sz="2200" b="1" i="1" dirty="0">
              <a:solidFill>
                <a:srgbClr val="7030A0"/>
              </a:solidFill>
            </a:endParaRPr>
          </a:p>
          <a:p>
            <a:pPr marL="342900" indent="-342900"/>
            <a:r>
              <a:rPr lang="en-US" sz="2000" dirty="0">
                <a:solidFill>
                  <a:srgbClr val="7030A0"/>
                </a:solidFill>
                <a:sym typeface="Wingdings"/>
              </a:rPr>
              <a:t> </a:t>
            </a:r>
            <a:r>
              <a:rPr lang="en-US" sz="2000" dirty="0">
                <a:solidFill>
                  <a:srgbClr val="7030A0"/>
                </a:solidFill>
              </a:rPr>
              <a:t>Distances shrink at high speed!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171607" y="4648099"/>
            <a:ext cx="2642795" cy="178734"/>
          </a:xfrm>
          <a:prstGeom prst="line">
            <a:avLst/>
          </a:prstGeom>
          <a:ln w="12700">
            <a:solidFill>
              <a:srgbClr val="7030A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317127" y="1462164"/>
            <a:ext cx="1993692" cy="0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443397" y="5337287"/>
            <a:ext cx="34699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45570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Lorentz Contraction and time dilation</a:t>
            </a:r>
          </a:p>
        </p:txBody>
      </p:sp>
      <p:pic>
        <p:nvPicPr>
          <p:cNvPr id="6" name="Picture 5" descr="LorentzContrac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447" y="653493"/>
            <a:ext cx="8314025" cy="5444027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562633" y="1751286"/>
            <a:ext cx="55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Bob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9894" y="3815375"/>
            <a:ext cx="63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97684" y="780351"/>
            <a:ext cx="3408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</a:t>
            </a:r>
            <a:r>
              <a:rPr lang="en-US" dirty="0">
                <a:solidFill>
                  <a:srgbClr val="0000FF"/>
                </a:solidFill>
              </a:rPr>
              <a:t> = 0.8 c      </a:t>
            </a:r>
            <a:r>
              <a:rPr lang="en-US" dirty="0"/>
              <a:t>Lorentz factor: </a:t>
            </a:r>
            <a:r>
              <a:rPr lang="en-US" sz="2000" b="1" dirty="0">
                <a:latin typeface="Symbol"/>
              </a:rPr>
              <a:t>g</a:t>
            </a:r>
            <a:r>
              <a:rPr lang="en-US" b="1" dirty="0">
                <a:latin typeface="Symbol"/>
              </a:rPr>
              <a:t> = 5/3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68698" y="1810105"/>
            <a:ext cx="1657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L</a:t>
            </a:r>
            <a:r>
              <a:rPr lang="en-US" b="1" i="1" baseline="-25000" dirty="0"/>
              <a:t>0</a:t>
            </a:r>
            <a:r>
              <a:rPr lang="en-US" dirty="0">
                <a:solidFill>
                  <a:srgbClr val="0000FF"/>
                </a:solidFill>
              </a:rPr>
              <a:t> = 8 lightyears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13098" y="5170926"/>
            <a:ext cx="2538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L = 3/5 L</a:t>
            </a:r>
            <a:r>
              <a:rPr lang="en-US" b="1" i="1" baseline="-25000" dirty="0"/>
              <a:t>0</a:t>
            </a:r>
            <a:r>
              <a:rPr lang="en-US" dirty="0">
                <a:solidFill>
                  <a:srgbClr val="0000FF"/>
                </a:solidFill>
              </a:rPr>
              <a:t> = </a:t>
            </a:r>
            <a:r>
              <a:rPr lang="en-US" dirty="0">
                <a:solidFill>
                  <a:srgbClr val="FF0000"/>
                </a:solidFill>
              </a:rPr>
              <a:t>4.8 lightyears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78898" y="6213311"/>
            <a:ext cx="8934137" cy="400110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000" dirty="0"/>
              <a:t>This is called:  </a:t>
            </a:r>
            <a:r>
              <a:rPr lang="en-US" sz="2000" b="1" i="1" dirty="0">
                <a:solidFill>
                  <a:srgbClr val="0000FF"/>
                </a:solidFill>
              </a:rPr>
              <a:t>Lorentz contraction: L’ = L / </a:t>
            </a:r>
            <a:r>
              <a:rPr lang="en-US" sz="2000" b="1" i="1">
                <a:solidFill>
                  <a:srgbClr val="0000FF"/>
                </a:solidFill>
                <a:latin typeface="Symbol"/>
              </a:rPr>
              <a:t>g</a:t>
            </a:r>
            <a:r>
              <a:rPr lang="en-US" sz="2000" b="1" i="1">
                <a:solidFill>
                  <a:srgbClr val="0000FF"/>
                </a:solidFill>
              </a:rPr>
              <a:t>  .     </a:t>
            </a:r>
            <a:r>
              <a:rPr lang="en-US" sz="2000" b="1" dirty="0">
                <a:solidFill>
                  <a:srgbClr val="FF0000"/>
                </a:solidFill>
              </a:rPr>
              <a:t>Distances shrink at high velocities!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61792" y="3119825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=3/5 </a:t>
            </a:r>
            <a:r>
              <a:rPr lang="en-US" i="1" dirty="0" err="1">
                <a:latin typeface="Symbol" charset="2"/>
                <a:cs typeface="Symbol" charset="2"/>
              </a:rPr>
              <a:t>D</a:t>
            </a:r>
            <a:r>
              <a:rPr lang="en-US" i="1" dirty="0" err="1">
                <a:cs typeface="Symbol" charset="2"/>
              </a:rPr>
              <a:t>t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8603296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Lorentz Contraction</a:t>
            </a:r>
          </a:p>
        </p:txBody>
      </p:sp>
      <p:pic>
        <p:nvPicPr>
          <p:cNvPr id="6" name="Picture 5" descr="LorentzContrac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447" y="653493"/>
            <a:ext cx="8314025" cy="5444027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562633" y="1751286"/>
            <a:ext cx="55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Bob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9894" y="3815375"/>
            <a:ext cx="63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97684" y="780351"/>
            <a:ext cx="3408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</a:t>
            </a:r>
            <a:r>
              <a:rPr lang="en-US" dirty="0">
                <a:solidFill>
                  <a:srgbClr val="0000FF"/>
                </a:solidFill>
              </a:rPr>
              <a:t> = 0.8 c      </a:t>
            </a:r>
            <a:r>
              <a:rPr lang="en-US" dirty="0"/>
              <a:t>Lorentz factor: </a:t>
            </a:r>
            <a:r>
              <a:rPr lang="en-US" sz="2000" b="1" dirty="0">
                <a:latin typeface="Symbol"/>
              </a:rPr>
              <a:t>g</a:t>
            </a:r>
            <a:r>
              <a:rPr lang="en-US" b="1" dirty="0">
                <a:latin typeface="Symbol"/>
              </a:rPr>
              <a:t> = 5/3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68698" y="1810105"/>
            <a:ext cx="1657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L</a:t>
            </a:r>
            <a:r>
              <a:rPr lang="en-US" b="1" i="1" baseline="-25000" dirty="0"/>
              <a:t>0</a:t>
            </a:r>
            <a:r>
              <a:rPr lang="en-US" dirty="0">
                <a:solidFill>
                  <a:srgbClr val="0000FF"/>
                </a:solidFill>
              </a:rPr>
              <a:t> = 8 lightyears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13098" y="5170926"/>
            <a:ext cx="2538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L = 3/5 L</a:t>
            </a:r>
            <a:r>
              <a:rPr lang="en-US" b="1" i="1" baseline="-25000" dirty="0"/>
              <a:t>0</a:t>
            </a:r>
            <a:r>
              <a:rPr lang="en-US" dirty="0">
                <a:solidFill>
                  <a:srgbClr val="0000FF"/>
                </a:solidFill>
              </a:rPr>
              <a:t> = </a:t>
            </a:r>
            <a:r>
              <a:rPr lang="en-US" dirty="0">
                <a:solidFill>
                  <a:srgbClr val="FF0000"/>
                </a:solidFill>
              </a:rPr>
              <a:t>4.8 lightyears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78898" y="6213311"/>
            <a:ext cx="8934137" cy="400110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000" dirty="0"/>
              <a:t>This is called:  </a:t>
            </a:r>
            <a:r>
              <a:rPr lang="en-US" sz="2000" b="1" i="1" dirty="0">
                <a:solidFill>
                  <a:srgbClr val="0000FF"/>
                </a:solidFill>
              </a:rPr>
              <a:t>Lorentz contraction: L’ = L / </a:t>
            </a:r>
            <a:r>
              <a:rPr lang="en-US" sz="2000" b="1" i="1" dirty="0">
                <a:solidFill>
                  <a:srgbClr val="0000FF"/>
                </a:solidFill>
                <a:latin typeface="Symbol"/>
              </a:rPr>
              <a:t>g</a:t>
            </a:r>
            <a:r>
              <a:rPr lang="en-US" sz="2000" b="1" i="1" dirty="0">
                <a:solidFill>
                  <a:srgbClr val="0000FF"/>
                </a:solidFill>
              </a:rPr>
              <a:t>  .     </a:t>
            </a:r>
            <a:r>
              <a:rPr lang="en-US" sz="2000" b="1" dirty="0">
                <a:solidFill>
                  <a:srgbClr val="FF0000"/>
                </a:solidFill>
              </a:rPr>
              <a:t>Distances shrink at high velocities!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61792" y="3119825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=3/5 </a:t>
            </a:r>
            <a:r>
              <a:rPr lang="en-US" i="1" dirty="0" err="1">
                <a:latin typeface="Symbol" charset="2"/>
                <a:cs typeface="Symbol" charset="2"/>
              </a:rPr>
              <a:t>D</a:t>
            </a:r>
            <a:r>
              <a:rPr lang="en-US" i="1" dirty="0" err="1">
                <a:cs typeface="Symbol" charset="2"/>
              </a:rPr>
              <a:t>t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2826098" y="2799713"/>
            <a:ext cx="6539804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glow rad="254000">
              <a:srgbClr val="C00000"/>
            </a:glow>
          </a:effectLst>
        </p:spPr>
        <p:txBody>
          <a:bodyPr wrap="none" rtlCol="0">
            <a:spAutoFit/>
          </a:bodyPr>
          <a:lstStyle/>
          <a:p>
            <a:r>
              <a:rPr lang="en-US" sz="2400" b="1" i="1" u="sng" dirty="0">
                <a:solidFill>
                  <a:srgbClr val="C00000"/>
                </a:solidFill>
              </a:rPr>
              <a:t>Special Relativity: </a:t>
            </a:r>
          </a:p>
          <a:p>
            <a:r>
              <a:rPr lang="en-US" sz="2400" b="1" i="1" dirty="0">
                <a:solidFill>
                  <a:srgbClr val="C00000"/>
                </a:solidFill>
              </a:rPr>
              <a:t>The running of time and the size of distances are</a:t>
            </a:r>
          </a:p>
          <a:p>
            <a:r>
              <a:rPr lang="en-US" sz="2400" b="1" i="1" dirty="0">
                <a:solidFill>
                  <a:srgbClr val="C00000"/>
                </a:solidFill>
              </a:rPr>
              <a:t>different for observers moving at relative speeds!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96048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rn-lhc-aeri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1999" cy="75174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Colliding Lead Nuclei “</a:t>
            </a:r>
            <a:r>
              <a:rPr lang="en-US" b="1" i="1" dirty="0"/>
              <a:t>Pancakes</a:t>
            </a:r>
            <a:r>
              <a:rPr lang="en-US" dirty="0"/>
              <a:t>” at the LHC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2"/>
          <a:stretch/>
        </p:blipFill>
        <p:spPr>
          <a:xfrm>
            <a:off x="300902" y="947556"/>
            <a:ext cx="2217444" cy="214917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9" b="5583"/>
          <a:stretch/>
        </p:blipFill>
        <p:spPr>
          <a:xfrm>
            <a:off x="269824" y="3600378"/>
            <a:ext cx="11587396" cy="29479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0B4E1D-0D3B-527C-BF3D-49D8CD06BD43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5028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50069" y="763667"/>
            <a:ext cx="8443586" cy="24368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Different perspectives of the universe</a:t>
            </a:r>
          </a:p>
        </p:txBody>
      </p:sp>
      <p:pic>
        <p:nvPicPr>
          <p:cNvPr id="4" name="Picture 3" descr="pink-spiral-galax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187379" y="1151209"/>
            <a:ext cx="2931442" cy="1832151"/>
          </a:xfrm>
          <a:prstGeom prst="rect">
            <a:avLst/>
          </a:prstGeom>
        </p:spPr>
      </p:pic>
      <p:pic>
        <p:nvPicPr>
          <p:cNvPr id="5" name="Picture 4" descr="Galaxy-crash-sparks-large-spira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041" y="1139965"/>
            <a:ext cx="2503626" cy="187771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953041" y="978182"/>
            <a:ext cx="6427082" cy="1588"/>
          </a:xfrm>
          <a:prstGeom prst="straightConnector1">
            <a:avLst/>
          </a:prstGeom>
          <a:ln>
            <a:solidFill>
              <a:srgbClr val="FF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50070" y="876798"/>
            <a:ext cx="89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8000"/>
                </a:solidFill>
              </a:rPr>
              <a:t>particle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850069" y="3495605"/>
            <a:ext cx="8555142" cy="2465820"/>
            <a:chOff x="326069" y="3495605"/>
            <a:chExt cx="8555142" cy="2465820"/>
          </a:xfrm>
        </p:grpSpPr>
        <p:sp>
          <p:nvSpPr>
            <p:cNvPr id="11" name="Rectangle 10"/>
            <p:cNvSpPr/>
            <p:nvPr/>
          </p:nvSpPr>
          <p:spPr>
            <a:xfrm>
              <a:off x="326069" y="3524552"/>
              <a:ext cx="8555142" cy="24368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 descr="pink-spiral-galaxy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V="1">
              <a:off x="2932667" y="3912093"/>
              <a:ext cx="574921" cy="1832151"/>
            </a:xfrm>
            <a:prstGeom prst="rect">
              <a:avLst/>
            </a:prstGeom>
          </p:spPr>
        </p:pic>
        <p:pic>
          <p:nvPicPr>
            <p:cNvPr id="13" name="Picture 12" descr="Galaxy-crash-sparks-large-spiral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4688" y="3866525"/>
              <a:ext cx="491017" cy="1877719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>
              <a:off x="429041" y="3864937"/>
              <a:ext cx="6427082" cy="1588"/>
            </a:xfrm>
            <a:prstGeom prst="straightConnector1">
              <a:avLst/>
            </a:prstGeom>
            <a:ln>
              <a:solidFill>
                <a:srgbClr val="FF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78469" y="3495605"/>
              <a:ext cx="8910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8000"/>
                  </a:solidFill>
                </a:rPr>
                <a:t>particle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83612" y="6162175"/>
            <a:ext cx="4487575" cy="43088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How does a photon see the universe?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90712" y="6177962"/>
            <a:ext cx="3647665" cy="40011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For a photon time does not exist!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57070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iberationa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104900"/>
            <a:ext cx="5778500" cy="4635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0985292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28D6DBDC-449D-697B-1A94-01F5412E0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29" y="826856"/>
            <a:ext cx="7715472" cy="5682426"/>
          </a:xfrm>
          <a:prstGeom prst="rect">
            <a:avLst/>
          </a:prstGeom>
          <a:noFill/>
          <a:ln w="127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Muon particles revisited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9626" y="1574023"/>
            <a:ext cx="7060367" cy="33547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i="1" dirty="0"/>
              <a:t>From the muon particle’s own point of view </a:t>
            </a:r>
            <a:r>
              <a:rPr lang="en-US" sz="2000" b="1" i="1" dirty="0"/>
              <a:t>it does not live longer</a:t>
            </a:r>
            <a:r>
              <a:rPr lang="en-US" sz="2000" i="1" dirty="0"/>
              <a:t>.</a:t>
            </a:r>
          </a:p>
          <a:p>
            <a:r>
              <a:rPr lang="en-US" sz="2000" i="1" dirty="0"/>
              <a:t>Its lifetime is what it is</a:t>
            </a:r>
            <a:r>
              <a:rPr lang="en-US" sz="2000" dirty="0"/>
              <a:t>: </a:t>
            </a:r>
            <a:r>
              <a:rPr lang="en-US" sz="2000" dirty="0">
                <a:solidFill>
                  <a:srgbClr val="0000FF"/>
                </a:solidFill>
              </a:rPr>
              <a:t> t=1.56 </a:t>
            </a:r>
            <a:r>
              <a:rPr lang="en-US" sz="2000" dirty="0" err="1">
                <a:solidFill>
                  <a:srgbClr val="0000FF"/>
                </a:solidFill>
                <a:latin typeface="Symbol"/>
              </a:rPr>
              <a:t>m</a:t>
            </a:r>
            <a:r>
              <a:rPr lang="en-US" sz="2000" dirty="0" err="1">
                <a:solidFill>
                  <a:srgbClr val="0000FF"/>
                </a:solidFill>
              </a:rPr>
              <a:t>s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endParaRPr lang="en-US" sz="2000" i="1" dirty="0"/>
          </a:p>
          <a:p>
            <a:endParaRPr lang="en-US" dirty="0"/>
          </a:p>
          <a:p>
            <a:r>
              <a:rPr lang="en-US" sz="2000" dirty="0"/>
              <a:t>The distance from the atmosphere to the surface has reduced from </a:t>
            </a:r>
            <a:r>
              <a:rPr lang="en-US" sz="2000" dirty="0">
                <a:solidFill>
                  <a:srgbClr val="0000FF"/>
                </a:solidFill>
              </a:rPr>
              <a:t>10 km </a:t>
            </a:r>
            <a:r>
              <a:rPr lang="en-US" sz="2000" dirty="0"/>
              <a:t>to </a:t>
            </a:r>
            <a:r>
              <a:rPr lang="en-US" sz="2000" dirty="0">
                <a:solidFill>
                  <a:srgbClr val="0000FF"/>
                </a:solidFill>
              </a:rPr>
              <a:t>2 km</a:t>
            </a:r>
            <a:r>
              <a:rPr lang="en-US" sz="2000" dirty="0"/>
              <a:t>, such that it does not take </a:t>
            </a:r>
            <a:r>
              <a:rPr lang="en-US" sz="2000" dirty="0">
                <a:solidFill>
                  <a:srgbClr val="0000FF"/>
                </a:solidFill>
              </a:rPr>
              <a:t>33 </a:t>
            </a:r>
            <a:r>
              <a:rPr lang="en-US" sz="2000" dirty="0">
                <a:solidFill>
                  <a:srgbClr val="0000FF"/>
                </a:solidFill>
                <a:latin typeface="Symbol"/>
              </a:rPr>
              <a:t>m</a:t>
            </a:r>
            <a:r>
              <a:rPr lang="en-US" sz="2000" dirty="0">
                <a:solidFill>
                  <a:srgbClr val="0000FF"/>
                </a:solidFill>
              </a:rPr>
              <a:t>s </a:t>
            </a:r>
            <a:r>
              <a:rPr lang="en-US" sz="2000" dirty="0"/>
              <a:t>to reach the ground but only </a:t>
            </a:r>
            <a:r>
              <a:rPr lang="en-US" sz="2000" dirty="0">
                <a:solidFill>
                  <a:srgbClr val="0000FF"/>
                </a:solidFill>
              </a:rPr>
              <a:t>6.8 </a:t>
            </a:r>
            <a:r>
              <a:rPr lang="en-US" sz="2000" dirty="0">
                <a:solidFill>
                  <a:srgbClr val="0000FF"/>
                </a:solidFill>
                <a:latin typeface="Symbol"/>
              </a:rPr>
              <a:t>m</a:t>
            </a:r>
            <a:r>
              <a:rPr lang="en-US" sz="2000" dirty="0">
                <a:solidFill>
                  <a:srgbClr val="0000FF"/>
                </a:solidFill>
              </a:rPr>
              <a:t>s.</a:t>
            </a:r>
            <a:endParaRPr lang="en-US" sz="2000" dirty="0"/>
          </a:p>
          <a:p>
            <a:endParaRPr lang="en-US" dirty="0"/>
          </a:p>
          <a:p>
            <a:r>
              <a:rPr lang="en-US" sz="2000" dirty="0"/>
              <a:t>The result is the consistent: many muons reach the surface!</a:t>
            </a:r>
          </a:p>
          <a:p>
            <a:endParaRPr lang="en-US" dirty="0"/>
          </a:p>
          <a:p>
            <a:r>
              <a:rPr lang="en-US" sz="2000" dirty="0"/>
              <a:t>Since also </a:t>
            </a:r>
            <a:r>
              <a:rPr lang="en-US" sz="2000" dirty="0">
                <a:solidFill>
                  <a:srgbClr val="0000FF"/>
                </a:solidFill>
              </a:rPr>
              <a:t>½</a:t>
            </a:r>
            <a:r>
              <a:rPr lang="en-US" sz="2000" baseline="30000" dirty="0">
                <a:solidFill>
                  <a:srgbClr val="0000FF"/>
                </a:solidFill>
              </a:rPr>
              <a:t>(6.8/1.56) </a:t>
            </a:r>
            <a:r>
              <a:rPr lang="en-US" sz="2000" dirty="0">
                <a:solidFill>
                  <a:srgbClr val="0000FF"/>
                </a:solidFill>
              </a:rPr>
              <a:t>= 0.05 </a:t>
            </a:r>
            <a:r>
              <a:rPr lang="en-US" sz="2000" dirty="0" err="1">
                <a:sym typeface="Wingdings"/>
              </a:rPr>
              <a:t></a:t>
            </a:r>
            <a:r>
              <a:rPr lang="en-US" sz="2000" dirty="0">
                <a:sym typeface="Wingdings"/>
              </a:rPr>
              <a:t> 5%</a:t>
            </a:r>
            <a:endParaRPr lang="en-US" sz="2000" dirty="0"/>
          </a:p>
          <a:p>
            <a:r>
              <a:rPr lang="en-US" dirty="0"/>
              <a:t> </a:t>
            </a:r>
          </a:p>
        </p:txBody>
      </p:sp>
      <p:pic>
        <p:nvPicPr>
          <p:cNvPr id="6" name="Picture 5" descr="MuonHalfLif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809" y="808194"/>
            <a:ext cx="3518393" cy="5682426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5021" y="5370281"/>
            <a:ext cx="2527300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106383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30611" y="1475854"/>
            <a:ext cx="1537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Lecture 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6885" y="2265264"/>
            <a:ext cx="5710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Time Dilation and Lorentz Contraction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2081758" y="1295663"/>
            <a:ext cx="7542593" cy="1750431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18544" y="3998534"/>
            <a:ext cx="7342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7030A0"/>
                </a:solidFill>
              </a:rPr>
              <a:t>“I have no special talent. I am only passionately curious.”</a:t>
            </a:r>
          </a:p>
          <a:p>
            <a:pPr>
              <a:buFontTx/>
              <a:buChar char="-"/>
            </a:pPr>
            <a:r>
              <a:rPr lang="en-US" sz="2200" dirty="0">
                <a:solidFill>
                  <a:schemeClr val="accent1"/>
                </a:solidFill>
              </a:rPr>
              <a:t> Albert Einstein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340012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Muon particles revisited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021" y="5370281"/>
            <a:ext cx="2527300" cy="30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27</a:t>
            </a:r>
          </a:p>
        </p:txBody>
      </p:sp>
      <p:pic>
        <p:nvPicPr>
          <p:cNvPr id="3" name="Picture 2" descr="Figure a, captioned “Muon’s reference frame,” shows a diagram of an analog clock with a time interval shaded and labeled Delta tau. The clock is labeled “Elapsed muon lifetime”. Below the clock is a drawing of a mountain. A horizontal line at the level of the top of the mountain is labeled “Muon created.” A horizontal line at the base of the mountain is labeled “Muon decays.” A vertical double-ended arrow indicates the vertical distance between these lines. Figure b is captioned “Earth’s reference frame.” It shows a diagram of an analog clock with a time interval shaded and labeled Delta t. The shaded interval in figure b is greater than the interval in figure a. The clock is labeled “Elapsed muon lifetime”. Below the clock is a drawing of a mountain that is taller than the mountain in figure a. A horizontal line at the level of the top of the mountain is labeled “Muon created.” A horizontal line at the base of the mountain is labeled “Muon decays.” A vertical double-ended arrow indicates the vertical distance between these lines.">
            <a:extLst>
              <a:ext uri="{FF2B5EF4-FFF2-40B4-BE49-F238E27FC236}">
                <a16:creationId xmlns:a16="http://schemas.microsoft.com/office/drawing/2014/main" id="{EF4AE393-6251-0DB5-7CC9-9B9F69B0B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502" y="798862"/>
            <a:ext cx="8734444" cy="581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C69397-3C74-C083-03F0-4B32825A13D9}"/>
              </a:ext>
            </a:extLst>
          </p:cNvPr>
          <p:cNvSpPr txBox="1"/>
          <p:nvPr/>
        </p:nvSpPr>
        <p:spPr>
          <a:xfrm>
            <a:off x="8702570" y="1839313"/>
            <a:ext cx="23587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7030A0"/>
                </a:solidFill>
              </a:rPr>
              <a:t>e</a:t>
            </a:r>
            <a:r>
              <a:rPr lang="en-NL" sz="2000" b="1" dirty="0">
                <a:solidFill>
                  <a:srgbClr val="7030A0"/>
                </a:solidFill>
              </a:rPr>
              <a:t>arth observer sees</a:t>
            </a:r>
          </a:p>
          <a:p>
            <a:r>
              <a:rPr lang="en-NL" sz="2000" b="1" dirty="0">
                <a:solidFill>
                  <a:srgbClr val="7030A0"/>
                </a:solidFill>
              </a:rPr>
              <a:t>muons to live longer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2A780F-B810-3FA4-8CBC-09FBF78F98B1}"/>
              </a:ext>
            </a:extLst>
          </p:cNvPr>
          <p:cNvSpPr txBox="1"/>
          <p:nvPr/>
        </p:nvSpPr>
        <p:spPr>
          <a:xfrm>
            <a:off x="3589288" y="1855076"/>
            <a:ext cx="2518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b="1" dirty="0">
                <a:solidFill>
                  <a:srgbClr val="7030A0"/>
                </a:solidFill>
              </a:rPr>
              <a:t>muons have a shorter</a:t>
            </a:r>
          </a:p>
          <a:p>
            <a:r>
              <a:rPr lang="en-NL" sz="2000" b="1" dirty="0">
                <a:solidFill>
                  <a:srgbClr val="7030A0"/>
                </a:solidFill>
              </a:rPr>
              <a:t>distance </a:t>
            </a:r>
            <a:r>
              <a:rPr lang="en-GB" sz="2000" b="1" dirty="0">
                <a:solidFill>
                  <a:srgbClr val="7030A0"/>
                </a:solidFill>
              </a:rPr>
              <a:t>t</a:t>
            </a:r>
            <a:r>
              <a:rPr lang="en-NL" sz="2000" b="1" dirty="0">
                <a:solidFill>
                  <a:srgbClr val="7030A0"/>
                </a:solidFill>
              </a:rPr>
              <a:t>o traverse</a:t>
            </a:r>
          </a:p>
        </p:txBody>
      </p:sp>
    </p:spTree>
    <p:extLst>
      <p:ext uri="{BB962C8B-B14F-4D97-AF65-F5344CB8AC3E}">
        <p14:creationId xmlns:p14="http://schemas.microsoft.com/office/powerpoint/2010/main" val="76014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Relativistic Effects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58076" y="997217"/>
            <a:ext cx="17562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u="sng" dirty="0">
                <a:solidFill>
                  <a:schemeClr val="accent1"/>
                </a:solidFill>
              </a:rPr>
              <a:t>Time dilation: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65456" y="2423629"/>
            <a:ext cx="2484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u="sng" dirty="0">
                <a:solidFill>
                  <a:schemeClr val="accent1"/>
                </a:solidFill>
              </a:rPr>
              <a:t>Lorentz contraction: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99551" y="4034225"/>
            <a:ext cx="31826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with the relativistic factor: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89873" y="937554"/>
            <a:ext cx="3512107" cy="1116542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01245" y="2423630"/>
            <a:ext cx="3500735" cy="1102335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89873" y="4024711"/>
            <a:ext cx="3512107" cy="2316129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69179" y="1342170"/>
                <a:ext cx="233897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Δ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3600" b="0" i="0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Δ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179" y="1342170"/>
                <a:ext cx="2338974" cy="64633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469179" y="2811862"/>
                <a:ext cx="20186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𝐿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′=</m:t>
                      </m:r>
                      <m:f>
                        <m:fPr>
                          <m:type m:val="lin"/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𝐿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𝛾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179" y="2811862"/>
                <a:ext cx="2018694" cy="64633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299551" y="4375510"/>
                <a:ext cx="2789097" cy="18221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mr-IN" sz="36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36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US" sz="36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36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36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551" y="4375510"/>
                <a:ext cx="2789097" cy="182210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5348431" y="2249121"/>
            <a:ext cx="6086349" cy="178510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chemeClr val="accent1"/>
                </a:solidFill>
              </a:rPr>
              <a:t>Two definitions:</a:t>
            </a:r>
          </a:p>
          <a:p>
            <a:endParaRPr lang="en-US" sz="2200" dirty="0"/>
          </a:p>
          <a:p>
            <a:r>
              <a:rPr lang="en-US" sz="2200" dirty="0">
                <a:solidFill>
                  <a:schemeClr val="accent1"/>
                </a:solidFill>
              </a:rPr>
              <a:t>Time in rest frame =</a:t>
            </a:r>
            <a:r>
              <a:rPr lang="en-US" sz="2200" dirty="0">
                <a:solidFill>
                  <a:srgbClr val="0070C0"/>
                </a:solidFill>
              </a:rPr>
              <a:t> </a:t>
            </a:r>
            <a:r>
              <a:rPr lang="en-US" sz="2200" dirty="0">
                <a:solidFill>
                  <a:srgbClr val="C00000"/>
                </a:solidFill>
              </a:rPr>
              <a:t>“</a:t>
            </a:r>
            <a:r>
              <a:rPr lang="en-US" sz="2200" dirty="0" err="1">
                <a:solidFill>
                  <a:srgbClr val="C00000"/>
                </a:solidFill>
              </a:rPr>
              <a:t>eigen</a:t>
            </a:r>
            <a:r>
              <a:rPr lang="en-US" sz="2200" dirty="0">
                <a:solidFill>
                  <a:srgbClr val="C00000"/>
                </a:solidFill>
              </a:rPr>
              <a:t>-time” </a:t>
            </a:r>
            <a:r>
              <a:rPr lang="en-US" sz="2200" dirty="0">
                <a:solidFill>
                  <a:schemeClr val="accent1"/>
                </a:solidFill>
              </a:rPr>
              <a:t>or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C00000"/>
                </a:solidFill>
              </a:rPr>
              <a:t>“proper-time”</a:t>
            </a:r>
          </a:p>
          <a:p>
            <a:endParaRPr lang="en-US" sz="2200" dirty="0"/>
          </a:p>
          <a:p>
            <a:r>
              <a:rPr lang="en-US" sz="2200" dirty="0">
                <a:solidFill>
                  <a:schemeClr val="accent1"/>
                </a:solidFill>
              </a:rPr>
              <a:t>Length in rest frame =  </a:t>
            </a:r>
            <a:r>
              <a:rPr lang="en-US" sz="2200" dirty="0">
                <a:solidFill>
                  <a:srgbClr val="C00000"/>
                </a:solidFill>
              </a:rPr>
              <a:t>“proper length”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21330477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Calvin’s Relativity</a:t>
            </a:r>
          </a:p>
        </p:txBody>
      </p:sp>
      <p:pic>
        <p:nvPicPr>
          <p:cNvPr id="4" name="Picture 3" descr="calvin_and_hobbes_time_flie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80" y="1427181"/>
            <a:ext cx="10969546" cy="35376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412455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Next Lecture… Paradoxes!</a:t>
            </a:r>
          </a:p>
        </p:txBody>
      </p:sp>
      <p:pic>
        <p:nvPicPr>
          <p:cNvPr id="5" name="Picture 4" descr="twin-parado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426" y="3025349"/>
            <a:ext cx="5734225" cy="318249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0" name="Picture 9" descr="SherlockHolmesWatson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72" y="1575811"/>
            <a:ext cx="3792086" cy="463477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780966" y="990411"/>
            <a:ext cx="1745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Causality…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20528" y="2354909"/>
            <a:ext cx="3754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Travelling to the future…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723602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Coordinate Systems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4834" y="1345378"/>
            <a:ext cx="5493091" cy="4308872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A </a:t>
            </a:r>
            <a:r>
              <a:rPr lang="en-US" sz="2000" b="1" i="1" dirty="0">
                <a:solidFill>
                  <a:schemeClr val="accent1"/>
                </a:solidFill>
              </a:rPr>
              <a:t>reference system </a:t>
            </a:r>
            <a:r>
              <a:rPr lang="en-US" sz="2000" b="1" dirty="0">
                <a:solidFill>
                  <a:schemeClr val="accent1"/>
                </a:solidFill>
              </a:rPr>
              <a:t>or </a:t>
            </a:r>
            <a:r>
              <a:rPr lang="en-US" sz="2000" b="1" i="1" dirty="0">
                <a:solidFill>
                  <a:schemeClr val="accent1"/>
                </a:solidFill>
              </a:rPr>
              <a:t>coordinate system </a:t>
            </a:r>
            <a:r>
              <a:rPr lang="en-US" sz="2000" dirty="0">
                <a:solidFill>
                  <a:schemeClr val="accent1"/>
                </a:solidFill>
              </a:rPr>
              <a:t>is used to determine the time and position of  an event.</a:t>
            </a:r>
          </a:p>
          <a:p>
            <a:endParaRPr lang="en-US" dirty="0"/>
          </a:p>
          <a:p>
            <a:r>
              <a:rPr lang="en-US" sz="2000" dirty="0"/>
              <a:t>Reference system </a:t>
            </a:r>
            <a:r>
              <a:rPr lang="en-US" sz="2000" dirty="0">
                <a:solidFill>
                  <a:srgbClr val="0000FF"/>
                </a:solidFill>
              </a:rPr>
              <a:t>S</a:t>
            </a:r>
            <a:r>
              <a:rPr lang="en-US" sz="2000" dirty="0"/>
              <a:t> is linked to observer </a:t>
            </a:r>
            <a:r>
              <a:rPr lang="en-US" sz="2000" dirty="0">
                <a:solidFill>
                  <a:srgbClr val="0000FF"/>
                </a:solidFill>
              </a:rPr>
              <a:t>Bob</a:t>
            </a:r>
            <a:r>
              <a:rPr lang="en-US" sz="2000" dirty="0"/>
              <a:t> at position (</a:t>
            </a:r>
            <a:r>
              <a:rPr lang="en-US" sz="2000" dirty="0" err="1"/>
              <a:t>x,y,z</a:t>
            </a:r>
            <a:r>
              <a:rPr lang="en-US" sz="2000" dirty="0"/>
              <a:t>) = (0,0,0)</a:t>
            </a:r>
          </a:p>
          <a:p>
            <a:r>
              <a:rPr lang="en-US" sz="2000" dirty="0"/>
              <a:t>An </a:t>
            </a:r>
            <a:r>
              <a:rPr lang="en-US" sz="2000" i="1" dirty="0">
                <a:solidFill>
                  <a:srgbClr val="7030A0"/>
                </a:solidFill>
              </a:rPr>
              <a:t>event</a:t>
            </a:r>
            <a:r>
              <a:rPr lang="en-US" sz="2000" dirty="0"/>
              <a:t> (batter hits the ball) is fully specified by giving its coordinates in time and space: </a:t>
            </a:r>
            <a:r>
              <a:rPr lang="en-US" sz="2000" dirty="0">
                <a:solidFill>
                  <a:srgbClr val="0000FF"/>
                </a:solidFill>
              </a:rPr>
              <a:t>(t, x, y, z)</a:t>
            </a:r>
          </a:p>
          <a:p>
            <a:endParaRPr lang="en-US" dirty="0"/>
          </a:p>
          <a:p>
            <a:r>
              <a:rPr lang="en-US" sz="2000" dirty="0"/>
              <a:t>Reference system </a:t>
            </a:r>
            <a:r>
              <a:rPr lang="en-US" sz="2000" dirty="0">
                <a:solidFill>
                  <a:srgbClr val="FF0000"/>
                </a:solidFill>
              </a:rPr>
              <a:t>S’ </a:t>
            </a:r>
            <a:r>
              <a:rPr lang="en-US" sz="2000" dirty="0"/>
              <a:t>is linked to observer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/>
              <a:t> who moves with velocity “v” with respect to </a:t>
            </a:r>
            <a:r>
              <a:rPr lang="en-US" sz="2000" dirty="0">
                <a:solidFill>
                  <a:srgbClr val="0000FF"/>
                </a:solidFill>
              </a:rPr>
              <a:t>S </a:t>
            </a:r>
            <a:r>
              <a:rPr lang="en-US" sz="2000" dirty="0"/>
              <a:t>of </a:t>
            </a:r>
            <a:r>
              <a:rPr lang="en-US" sz="2000" dirty="0">
                <a:solidFill>
                  <a:srgbClr val="0000FF"/>
                </a:solidFill>
              </a:rPr>
              <a:t>Bob</a:t>
            </a:r>
            <a:r>
              <a:rPr lang="en-US" sz="2000" dirty="0"/>
              <a:t>.</a:t>
            </a:r>
          </a:p>
          <a:p>
            <a:endParaRPr lang="en-US" dirty="0"/>
          </a:p>
          <a:p>
            <a:r>
              <a:rPr lang="en-US" sz="2000" dirty="0"/>
              <a:t>How are the coordinates of the </a:t>
            </a:r>
            <a:r>
              <a:rPr lang="en-US" sz="2000" dirty="0">
                <a:solidFill>
                  <a:srgbClr val="7030A0"/>
                </a:solidFill>
              </a:rPr>
              <a:t>event</a:t>
            </a:r>
            <a:r>
              <a:rPr lang="en-US" sz="2000" dirty="0"/>
              <a:t> of </a:t>
            </a:r>
            <a:r>
              <a:rPr lang="en-US" sz="2000" dirty="0">
                <a:solidFill>
                  <a:srgbClr val="0000FF"/>
                </a:solidFill>
              </a:rPr>
              <a:t>Bob</a:t>
            </a:r>
            <a:r>
              <a:rPr lang="en-US" sz="2000" dirty="0"/>
              <a:t> (batter hits the ball) expressed in coordinates for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(t’, x’, y’, z’) </a:t>
            </a:r>
            <a:r>
              <a:rPr lang="en-US" sz="2000" dirty="0"/>
              <a:t>(running outfielder) 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95233" y="5173900"/>
            <a:ext cx="2712346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/>
              <a:t>eg</a:t>
            </a:r>
            <a:r>
              <a:rPr lang="en-US" sz="2000" dirty="0"/>
              <a:t>.: Is it true that </a:t>
            </a:r>
            <a:r>
              <a:rPr lang="en-US" sz="2000" dirty="0">
                <a:solidFill>
                  <a:srgbClr val="0000FF"/>
                </a:solidFill>
              </a:rPr>
              <a:t>t</a:t>
            </a:r>
            <a:r>
              <a:rPr lang="en-US" sz="2000" dirty="0"/>
              <a:t> = </a:t>
            </a:r>
            <a:r>
              <a:rPr lang="en-US" sz="2000" dirty="0">
                <a:solidFill>
                  <a:srgbClr val="FF0000"/>
                </a:solidFill>
              </a:rPr>
              <a:t>t’ </a:t>
            </a:r>
            <a:r>
              <a:rPr lang="en-US" sz="2000" dirty="0"/>
              <a:t>?</a:t>
            </a:r>
          </a:p>
          <a:p>
            <a:r>
              <a:rPr lang="en-US" sz="2000" dirty="0"/>
              <a:t>(universal time </a:t>
            </a:r>
            <a:r>
              <a:rPr lang="mr-IN" sz="2000" dirty="0"/>
              <a:t>–</a:t>
            </a:r>
            <a:r>
              <a:rPr lang="en-US" sz="2000" dirty="0"/>
              <a:t> Galilei)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80963" y="6157591"/>
            <a:ext cx="7733784" cy="430887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sz="2200" dirty="0">
                <a:solidFill>
                  <a:srgbClr val="7030A0"/>
                </a:solidFill>
              </a:rPr>
              <a:t>How is the trajectory of the ball for </a:t>
            </a:r>
            <a:r>
              <a:rPr lang="en-US" sz="2200" dirty="0">
                <a:solidFill>
                  <a:srgbClr val="FF0000"/>
                </a:solidFill>
              </a:rPr>
              <a:t>Alice</a:t>
            </a:r>
            <a:r>
              <a:rPr lang="en-US" sz="2200" dirty="0">
                <a:solidFill>
                  <a:srgbClr val="7030A0"/>
                </a:solidFill>
              </a:rPr>
              <a:t> related to that for </a:t>
            </a:r>
            <a:r>
              <a:rPr lang="en-US" sz="2200" dirty="0">
                <a:solidFill>
                  <a:srgbClr val="0000FF"/>
                </a:solidFill>
              </a:rPr>
              <a:t>Bob</a:t>
            </a:r>
            <a:r>
              <a:rPr lang="en-US" sz="2200" dirty="0">
                <a:solidFill>
                  <a:srgbClr val="7030A0"/>
                </a:solidFill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077689" y="1686501"/>
            <a:ext cx="76405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Event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751920" y="580001"/>
            <a:ext cx="5203908" cy="1854788"/>
            <a:chOff x="168309" y="562007"/>
            <a:chExt cx="7631868" cy="2987859"/>
          </a:xfrm>
        </p:grpSpPr>
        <p:pic>
          <p:nvPicPr>
            <p:cNvPr id="18" name="Picture 17" descr="BatterBall.jpg"/>
            <p:cNvPicPr>
              <a:picLocks noChangeAspect="1"/>
            </p:cNvPicPr>
            <p:nvPr/>
          </p:nvPicPr>
          <p:blipFill rotWithShape="1">
            <a:blip r:embed="rId3"/>
            <a:srcRect t="1" b="26424"/>
            <a:stretch/>
          </p:blipFill>
          <p:spPr>
            <a:xfrm>
              <a:off x="168309" y="742307"/>
              <a:ext cx="7631868" cy="2807559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829160" y="1911188"/>
              <a:ext cx="663427" cy="694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v=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167878" y="2250106"/>
              <a:ext cx="325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63791" y="2325564"/>
              <a:ext cx="3999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S‘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92611" y="562007"/>
              <a:ext cx="6046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</a:rPr>
                <a:t>Bob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146656" y="575197"/>
              <a:ext cx="7024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Alice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220917" y="2216858"/>
            <a:ext cx="5573063" cy="3359484"/>
            <a:chOff x="729125" y="1799780"/>
            <a:chExt cx="6030747" cy="4151315"/>
          </a:xfrm>
        </p:grpSpPr>
        <p:grpSp>
          <p:nvGrpSpPr>
            <p:cNvPr id="27" name="Group 26"/>
            <p:cNvGrpSpPr/>
            <p:nvPr/>
          </p:nvGrpSpPr>
          <p:grpSpPr>
            <a:xfrm>
              <a:off x="1049311" y="2428407"/>
              <a:ext cx="3297837" cy="3522688"/>
              <a:chOff x="1049311" y="2428407"/>
              <a:chExt cx="3297837" cy="3522688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>
                <a:off x="1948721" y="2428407"/>
                <a:ext cx="0" cy="2458388"/>
              </a:xfrm>
              <a:prstGeom prst="line">
                <a:avLst/>
              </a:prstGeom>
              <a:ln w="25400">
                <a:solidFill>
                  <a:srgbClr val="0432FF"/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H="1">
                <a:off x="1933733" y="4886795"/>
                <a:ext cx="2413415" cy="2499"/>
              </a:xfrm>
              <a:prstGeom prst="line">
                <a:avLst/>
              </a:prstGeom>
              <a:ln w="25400">
                <a:solidFill>
                  <a:srgbClr val="0432FF"/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>
                <a:off x="1049311" y="4886795"/>
                <a:ext cx="899412" cy="1064300"/>
              </a:xfrm>
              <a:prstGeom prst="line">
                <a:avLst/>
              </a:prstGeom>
              <a:ln w="25400">
                <a:solidFill>
                  <a:srgbClr val="0432FF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>
              <a:off x="3090462" y="2370947"/>
              <a:ext cx="3297837" cy="3522688"/>
              <a:chOff x="1049311" y="2428407"/>
              <a:chExt cx="3297837" cy="3522688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1948721" y="2428407"/>
                <a:ext cx="0" cy="2458388"/>
              </a:xfrm>
              <a:prstGeom prst="line">
                <a:avLst/>
              </a:prstGeom>
              <a:ln w="25400">
                <a:solidFill>
                  <a:srgbClr val="FF0000"/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H="1">
                <a:off x="1933733" y="4886795"/>
                <a:ext cx="2413415" cy="2499"/>
              </a:xfrm>
              <a:prstGeom prst="line">
                <a:avLst/>
              </a:prstGeom>
              <a:ln w="25400">
                <a:solidFill>
                  <a:srgbClr val="FF0000"/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>
                <a:off x="1049311" y="4886795"/>
                <a:ext cx="899412" cy="1064300"/>
              </a:xfrm>
              <a:prstGeom prst="line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/>
            <p:cNvSpPr txBox="1"/>
            <p:nvPr/>
          </p:nvSpPr>
          <p:spPr>
            <a:xfrm>
              <a:off x="3952011" y="4853255"/>
              <a:ext cx="3401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432FF"/>
                  </a:solidFill>
                </a:rPr>
                <a:t>x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29125" y="5427875"/>
              <a:ext cx="3257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432FF"/>
                  </a:solidFill>
                </a:rPr>
                <a:t>z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499017" y="2166797"/>
              <a:ext cx="3465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432FF"/>
                  </a:solidFill>
                </a:rPr>
                <a:t>y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321354" y="4829335"/>
              <a:ext cx="4385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x’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540167" y="2109337"/>
              <a:ext cx="4471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y’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88631" y="5427875"/>
              <a:ext cx="4201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z’</a:t>
              </a: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2278505" y="3577656"/>
              <a:ext cx="869429" cy="14990"/>
            </a:xfrm>
            <a:prstGeom prst="straightConnector1">
              <a:avLst/>
            </a:prstGeom>
            <a:ln w="25400">
              <a:solidFill>
                <a:srgbClr val="660066"/>
              </a:solidFill>
              <a:tailEnd type="arrow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2251018" y="3511983"/>
              <a:ext cx="139915" cy="154512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 flipV="1">
              <a:off x="2953434" y="4557006"/>
              <a:ext cx="1014798" cy="9998"/>
            </a:xfrm>
            <a:prstGeom prst="line">
              <a:avLst/>
            </a:prstGeom>
            <a:ln w="19050">
              <a:solidFill>
                <a:schemeClr val="tx1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2064108" y="1799780"/>
              <a:ext cx="373820" cy="584775"/>
            </a:xfrm>
            <a:prstGeom prst="rect">
              <a:avLst/>
            </a:prstGeom>
            <a:noFill/>
            <a:ln w="12700">
              <a:solidFill>
                <a:srgbClr val="043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432FF"/>
                  </a:solidFill>
                </a:rPr>
                <a:t>S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242090" y="1877587"/>
              <a:ext cx="473976" cy="584775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S’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8207760" y="1412703"/>
            <a:ext cx="11543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w=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94906" y="4182257"/>
            <a:ext cx="324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79215" y="3282631"/>
            <a:ext cx="404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w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501593" y="3217721"/>
            <a:ext cx="764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Event</a:t>
            </a:r>
          </a:p>
        </p:txBody>
      </p:sp>
      <p:sp>
        <p:nvSpPr>
          <p:cNvPr id="47" name="Rectangle 46"/>
          <p:cNvSpPr/>
          <p:nvPr/>
        </p:nvSpPr>
        <p:spPr>
          <a:xfrm>
            <a:off x="8225231" y="1653177"/>
            <a:ext cx="11543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w=?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381715" y="3554951"/>
            <a:ext cx="490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0CE475-CE68-99B3-FDCB-0774B9D26CAA}"/>
              </a:ext>
            </a:extLst>
          </p:cNvPr>
          <p:cNvSpPr txBox="1"/>
          <p:nvPr/>
        </p:nvSpPr>
        <p:spPr>
          <a:xfrm>
            <a:off x="9870138" y="2959465"/>
            <a:ext cx="1699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w = ball velocity</a:t>
            </a:r>
          </a:p>
          <a:p>
            <a:r>
              <a:rPr lang="en-US" dirty="0">
                <a:solidFill>
                  <a:srgbClr val="0432FF"/>
                </a:solidFill>
              </a:rPr>
              <a:t>       </a:t>
            </a:r>
            <a:r>
              <a:rPr lang="en-US" dirty="0" err="1">
                <a:solidFill>
                  <a:srgbClr val="0432FF"/>
                </a:solidFill>
              </a:rPr>
              <a:t>w.r.t.</a:t>
            </a:r>
            <a:r>
              <a:rPr lang="en-US" dirty="0">
                <a:solidFill>
                  <a:srgbClr val="0432FF"/>
                </a:solidFill>
              </a:rPr>
              <a:t> Bob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11506D-3213-334B-6D2A-C261FE562EEB}"/>
              </a:ext>
            </a:extLst>
          </p:cNvPr>
          <p:cNvSpPr txBox="1"/>
          <p:nvPr/>
        </p:nvSpPr>
        <p:spPr>
          <a:xfrm>
            <a:off x="9878098" y="3557488"/>
            <a:ext cx="1803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w’ = ball velocity </a:t>
            </a:r>
          </a:p>
          <a:p>
            <a:r>
              <a:rPr lang="en-US" dirty="0">
                <a:solidFill>
                  <a:srgbClr val="FF0000"/>
                </a:solidFill>
              </a:rPr>
              <a:t>        </a:t>
            </a:r>
            <a:r>
              <a:rPr lang="en-US" dirty="0" err="1">
                <a:solidFill>
                  <a:srgbClr val="FF0000"/>
                </a:solidFill>
              </a:rPr>
              <a:t>w.r.t.</a:t>
            </a:r>
            <a:r>
              <a:rPr lang="en-US" dirty="0">
                <a:solidFill>
                  <a:srgbClr val="FF0000"/>
                </a:solidFill>
              </a:rPr>
              <a:t> Alice</a:t>
            </a:r>
          </a:p>
        </p:txBody>
      </p:sp>
    </p:spTree>
    <p:extLst>
      <p:ext uri="{BB962C8B-B14F-4D97-AF65-F5344CB8AC3E}">
        <p14:creationId xmlns:p14="http://schemas.microsoft.com/office/powerpoint/2010/main" val="89523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12190707" cy="672352"/>
          </a:xfrm>
        </p:spPr>
        <p:txBody>
          <a:bodyPr/>
          <a:lstStyle/>
          <a:p>
            <a:r>
              <a:rPr lang="en-US" dirty="0"/>
              <a:t>   Universality of Time</a:t>
            </a:r>
          </a:p>
        </p:txBody>
      </p:sp>
      <p:pic>
        <p:nvPicPr>
          <p:cNvPr id="4" name="Picture 3" descr="Galileo_Galilei_16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7899" y="887189"/>
            <a:ext cx="2739024" cy="34796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4266" y="5789660"/>
            <a:ext cx="4751878" cy="707886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“Classical” law of adding velocities assumes </a:t>
            </a:r>
            <a:r>
              <a:rPr lang="en-US" sz="2000" i="1" dirty="0">
                <a:solidFill>
                  <a:schemeClr val="accent1"/>
                </a:solidFill>
              </a:rPr>
              <a:t>time</a:t>
            </a:r>
            <a:r>
              <a:rPr lang="en-US" sz="2000" dirty="0">
                <a:solidFill>
                  <a:schemeClr val="accent1"/>
                </a:solidFill>
              </a:rPr>
              <a:t> is universal for all observers.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07206" y="5795951"/>
            <a:ext cx="4148983" cy="707886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Let us first look at the concept of “simultaneity” in the eyes of Einstein.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37155" y="4171797"/>
            <a:ext cx="1642697" cy="5232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w’ </a:t>
            </a:r>
            <a:r>
              <a:rPr lang="en-US" sz="2800" dirty="0"/>
              <a:t>=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w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/>
              <a:t>+ </a:t>
            </a:r>
            <a:r>
              <a:rPr lang="en-US" sz="2800" dirty="0" err="1"/>
              <a:t>v</a:t>
            </a:r>
            <a:endParaRPr lang="en-US" sz="2800" dirty="0"/>
          </a:p>
        </p:txBody>
      </p:sp>
      <p:pic>
        <p:nvPicPr>
          <p:cNvPr id="12" name="Picture 11" descr="IsaacNewton-168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554" y="887190"/>
            <a:ext cx="2533489" cy="34796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86958" y="4465381"/>
            <a:ext cx="2110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Isaac Newton (1689)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35331" y="4465381"/>
            <a:ext cx="2131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Galileo </a:t>
            </a:r>
            <a:r>
              <a:rPr lang="en-US" dirty="0" err="1"/>
              <a:t>Galilei</a:t>
            </a:r>
            <a:r>
              <a:rPr lang="en-US" dirty="0"/>
              <a:t> (1636)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3601" y="5168348"/>
            <a:ext cx="8662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velocity = distance / time ,  but are </a:t>
            </a:r>
            <a:r>
              <a:rPr lang="en-US" sz="2000" i="1" dirty="0"/>
              <a:t>distance</a:t>
            </a:r>
            <a:r>
              <a:rPr lang="en-US" sz="2000" dirty="0"/>
              <a:t> and </a:t>
            </a:r>
            <a:r>
              <a:rPr lang="en-US" sz="2000" i="1" dirty="0"/>
              <a:t>time</a:t>
            </a:r>
            <a:r>
              <a:rPr lang="en-US" sz="2000" dirty="0"/>
              <a:t> the same for </a:t>
            </a:r>
            <a:r>
              <a:rPr lang="en-US" sz="2000" dirty="0">
                <a:solidFill>
                  <a:srgbClr val="0000FF"/>
                </a:solidFill>
              </a:rPr>
              <a:t>Bob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/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1000" y="1097049"/>
            <a:ext cx="675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Bob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7866" y="1081825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24843" y="1190653"/>
            <a:ext cx="5156623" cy="2991605"/>
            <a:chOff x="729125" y="1799780"/>
            <a:chExt cx="6030747" cy="4151315"/>
          </a:xfrm>
        </p:grpSpPr>
        <p:grpSp>
          <p:nvGrpSpPr>
            <p:cNvPr id="19" name="Group 18"/>
            <p:cNvGrpSpPr/>
            <p:nvPr/>
          </p:nvGrpSpPr>
          <p:grpSpPr>
            <a:xfrm>
              <a:off x="1049311" y="2428407"/>
              <a:ext cx="3297837" cy="3522688"/>
              <a:chOff x="1049311" y="2428407"/>
              <a:chExt cx="3297837" cy="3522688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1948721" y="2428407"/>
                <a:ext cx="0" cy="2458388"/>
              </a:xfrm>
              <a:prstGeom prst="line">
                <a:avLst/>
              </a:prstGeom>
              <a:ln w="25400">
                <a:solidFill>
                  <a:srgbClr val="0432FF"/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933733" y="4886795"/>
                <a:ext cx="2413415" cy="2499"/>
              </a:xfrm>
              <a:prstGeom prst="line">
                <a:avLst/>
              </a:prstGeom>
              <a:ln w="25400">
                <a:solidFill>
                  <a:srgbClr val="0432FF"/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>
                <a:off x="1049311" y="4886795"/>
                <a:ext cx="899412" cy="1064300"/>
              </a:xfrm>
              <a:prstGeom prst="line">
                <a:avLst/>
              </a:prstGeom>
              <a:ln w="25400">
                <a:solidFill>
                  <a:srgbClr val="0432FF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>
              <a:off x="3090462" y="2370947"/>
              <a:ext cx="3297837" cy="3522688"/>
              <a:chOff x="1049311" y="2428407"/>
              <a:chExt cx="3297837" cy="3522688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1948721" y="2428407"/>
                <a:ext cx="0" cy="2458388"/>
              </a:xfrm>
              <a:prstGeom prst="line">
                <a:avLst/>
              </a:prstGeom>
              <a:ln w="25400">
                <a:solidFill>
                  <a:srgbClr val="FF0000"/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933733" y="4886795"/>
                <a:ext cx="2413415" cy="2499"/>
              </a:xfrm>
              <a:prstGeom prst="line">
                <a:avLst/>
              </a:prstGeom>
              <a:ln w="25400">
                <a:solidFill>
                  <a:srgbClr val="FF0000"/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1049311" y="4886795"/>
                <a:ext cx="899412" cy="1064300"/>
              </a:xfrm>
              <a:prstGeom prst="line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>
            <a:xfrm>
              <a:off x="3952011" y="4853255"/>
              <a:ext cx="3401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432FF"/>
                  </a:solidFill>
                </a:rPr>
                <a:t>x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29125" y="5427875"/>
              <a:ext cx="3257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432FF"/>
                  </a:solidFill>
                </a:rPr>
                <a:t>z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499017" y="2166797"/>
              <a:ext cx="3465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432FF"/>
                  </a:solidFill>
                </a:rPr>
                <a:t>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21354" y="4829335"/>
              <a:ext cx="4385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x’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540167" y="2109337"/>
              <a:ext cx="4471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y’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88631" y="5427875"/>
              <a:ext cx="4201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z’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2278505" y="3577656"/>
              <a:ext cx="869429" cy="14990"/>
            </a:xfrm>
            <a:prstGeom prst="straightConnector1">
              <a:avLst/>
            </a:prstGeom>
            <a:ln w="25400">
              <a:solidFill>
                <a:srgbClr val="660066"/>
              </a:solidFill>
              <a:tailEnd type="arrow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2251018" y="3511983"/>
              <a:ext cx="139915" cy="154512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2953434" y="4557006"/>
              <a:ext cx="1014798" cy="9998"/>
            </a:xfrm>
            <a:prstGeom prst="line">
              <a:avLst/>
            </a:prstGeom>
            <a:ln w="19050">
              <a:solidFill>
                <a:schemeClr val="tx1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064108" y="1799780"/>
              <a:ext cx="373820" cy="584775"/>
            </a:xfrm>
            <a:prstGeom prst="rect">
              <a:avLst/>
            </a:prstGeom>
            <a:noFill/>
            <a:ln w="12700">
              <a:solidFill>
                <a:srgbClr val="043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432FF"/>
                  </a:solidFill>
                </a:rPr>
                <a:t>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242090" y="1877587"/>
              <a:ext cx="473976" cy="584775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S’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880925" y="2953616"/>
            <a:ext cx="324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56711" y="2067042"/>
            <a:ext cx="404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w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74201" y="2429302"/>
            <a:ext cx="490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w’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65679" y="2033501"/>
            <a:ext cx="764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Event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D6E6BD-FF35-8C7E-1261-668A41C34DB6}"/>
              </a:ext>
            </a:extLst>
          </p:cNvPr>
          <p:cNvSpPr txBox="1"/>
          <p:nvPr/>
        </p:nvSpPr>
        <p:spPr>
          <a:xfrm>
            <a:off x="4396110" y="1599492"/>
            <a:ext cx="1699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w = ball velocity</a:t>
            </a:r>
          </a:p>
          <a:p>
            <a:r>
              <a:rPr lang="en-US" dirty="0">
                <a:solidFill>
                  <a:srgbClr val="0432FF"/>
                </a:solidFill>
              </a:rPr>
              <a:t>       </a:t>
            </a:r>
            <a:r>
              <a:rPr lang="en-US" dirty="0" err="1">
                <a:solidFill>
                  <a:srgbClr val="0432FF"/>
                </a:solidFill>
              </a:rPr>
              <a:t>w.r.t.</a:t>
            </a:r>
            <a:r>
              <a:rPr lang="en-US" dirty="0">
                <a:solidFill>
                  <a:srgbClr val="0432FF"/>
                </a:solidFill>
              </a:rPr>
              <a:t> Bob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93C88A-E27E-BA3F-101E-D962CF652083}"/>
              </a:ext>
            </a:extLst>
          </p:cNvPr>
          <p:cNvSpPr txBox="1"/>
          <p:nvPr/>
        </p:nvSpPr>
        <p:spPr>
          <a:xfrm>
            <a:off x="4404070" y="2197515"/>
            <a:ext cx="1803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w’ = ball velocity </a:t>
            </a:r>
          </a:p>
          <a:p>
            <a:r>
              <a:rPr lang="en-US" dirty="0">
                <a:solidFill>
                  <a:srgbClr val="FF0000"/>
                </a:solidFill>
              </a:rPr>
              <a:t>        </a:t>
            </a:r>
            <a:r>
              <a:rPr lang="en-US" dirty="0" err="1">
                <a:solidFill>
                  <a:srgbClr val="FF0000"/>
                </a:solidFill>
              </a:rPr>
              <a:t>w.r.t.</a:t>
            </a:r>
            <a:r>
              <a:rPr lang="en-US" dirty="0">
                <a:solidFill>
                  <a:srgbClr val="FF0000"/>
                </a:solidFill>
              </a:rPr>
              <a:t> Alice</a:t>
            </a:r>
          </a:p>
        </p:txBody>
      </p:sp>
    </p:spTree>
    <p:extLst>
      <p:ext uri="{BB962C8B-B14F-4D97-AF65-F5344CB8AC3E}">
        <p14:creationId xmlns:p14="http://schemas.microsoft.com/office/powerpoint/2010/main" val="64611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Simultaneity of moving observers (“</a:t>
            </a:r>
            <a:r>
              <a:rPr lang="en-US" dirty="0" err="1"/>
              <a:t>Gedankenexperiment</a:t>
            </a:r>
            <a:r>
              <a:rPr lang="en-US" dirty="0"/>
              <a:t>”)</a:t>
            </a:r>
          </a:p>
        </p:txBody>
      </p:sp>
      <p:pic>
        <p:nvPicPr>
          <p:cNvPr id="4" name="Picture 3" descr="simultaneity_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00" y="1665676"/>
            <a:ext cx="6565597" cy="3939358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30038" y="806880"/>
            <a:ext cx="91009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Bob</a:t>
            </a:r>
            <a:r>
              <a:rPr lang="en-US" sz="2000" dirty="0"/>
              <a:t> sees two lightning strokes </a:t>
            </a:r>
            <a:r>
              <a:rPr lang="en-US" sz="2000" b="1" i="1" dirty="0"/>
              <a:t>at the same time</a:t>
            </a:r>
            <a:r>
              <a:rPr lang="en-US" sz="2000" dirty="0"/>
              <a:t>.  </a:t>
            </a:r>
            <a:r>
              <a:rPr lang="en-US" sz="2000" i="1" dirty="0"/>
              <a:t>AC</a:t>
            </a:r>
            <a:r>
              <a:rPr lang="en-US" sz="2000" dirty="0"/>
              <a:t> = </a:t>
            </a:r>
            <a:r>
              <a:rPr lang="en-US" sz="2000" i="1" dirty="0"/>
              <a:t>BC</a:t>
            </a:r>
            <a:r>
              <a:rPr lang="en-US" sz="2000" dirty="0"/>
              <a:t> = 10 km.</a:t>
            </a:r>
          </a:p>
          <a:p>
            <a:r>
              <a:rPr lang="en-US" sz="2000" dirty="0"/>
              <a:t>At the time of the lightning strike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/>
              <a:t> passes </a:t>
            </a:r>
            <a:r>
              <a:rPr lang="en-US" sz="2000" dirty="0">
                <a:solidFill>
                  <a:srgbClr val="0000FF"/>
                </a:solidFill>
              </a:rPr>
              <a:t>Bob</a:t>
            </a:r>
            <a:r>
              <a:rPr lang="en-US" sz="2000" dirty="0"/>
              <a:t> at position </a:t>
            </a:r>
            <a:r>
              <a:rPr lang="en-US" sz="2000" i="1" dirty="0"/>
              <a:t>D</a:t>
            </a:r>
            <a:r>
              <a:rPr lang="en-US" sz="2000" dirty="0"/>
              <a:t>. Also: </a:t>
            </a:r>
            <a:r>
              <a:rPr lang="en-US" sz="2000" i="1" dirty="0"/>
              <a:t>AD</a:t>
            </a:r>
            <a:r>
              <a:rPr lang="en-US" sz="2000" dirty="0"/>
              <a:t>=</a:t>
            </a:r>
            <a:r>
              <a:rPr lang="en-US" sz="2000" i="1" dirty="0"/>
              <a:t>BD</a:t>
            </a:r>
            <a:r>
              <a:rPr lang="en-US" sz="2000" dirty="0"/>
              <a:t>=10 km.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42311" y="6218846"/>
            <a:ext cx="7716286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C00000"/>
                </a:solidFill>
                <a:sym typeface="Wingdings"/>
              </a:rPr>
              <a:t></a:t>
            </a:r>
            <a:r>
              <a:rPr lang="en-US" sz="2200" dirty="0">
                <a:solidFill>
                  <a:srgbClr val="C00000"/>
                </a:solidFill>
                <a:sym typeface="Wingdings"/>
              </a:rPr>
              <a:t> </a:t>
            </a:r>
            <a:r>
              <a:rPr lang="en-US" sz="2200" dirty="0">
                <a:solidFill>
                  <a:srgbClr val="C00000"/>
                </a:solidFill>
              </a:rPr>
              <a:t>Simultaneity of events depends on the speed of the observer!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86673" y="5726795"/>
            <a:ext cx="8627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In case </a:t>
            </a:r>
            <a:r>
              <a:rPr lang="en-US" sz="2000" dirty="0">
                <a:solidFill>
                  <a:srgbClr val="0432FF"/>
                </a:solidFill>
              </a:rPr>
              <a:t>Bob</a:t>
            </a:r>
            <a:r>
              <a:rPr lang="en-US" sz="2000" dirty="0">
                <a:solidFill>
                  <a:srgbClr val="000090"/>
                </a:solidFill>
              </a:rPr>
              <a:t> and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>
                <a:solidFill>
                  <a:srgbClr val="000090"/>
                </a:solidFill>
              </a:rPr>
              <a:t> travelling in empty space: who is moving and who is not?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16878" y="4330898"/>
            <a:ext cx="604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Bob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67495" y="2831472"/>
            <a:ext cx="702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95280" y="1730948"/>
            <a:ext cx="475188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/>
              <a:t> sees the same events from the speeding train. </a:t>
            </a:r>
          </a:p>
          <a:p>
            <a:endParaRPr lang="en-US" sz="800" dirty="0"/>
          </a:p>
          <a:p>
            <a:r>
              <a:rPr lang="en-US" sz="2000" dirty="0"/>
              <a:t>By the time the light has travelled 10 km,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/>
              <a:t> moved a bit towards </a:t>
            </a:r>
            <a:r>
              <a:rPr lang="en-US" sz="2000" i="1" dirty="0"/>
              <a:t>B</a:t>
            </a:r>
            <a:r>
              <a:rPr lang="en-US" sz="2000" dirty="0"/>
              <a:t> and the light of </a:t>
            </a:r>
            <a:r>
              <a:rPr lang="en-US" sz="2000" i="1" dirty="0"/>
              <a:t>B</a:t>
            </a:r>
            <a:r>
              <a:rPr lang="en-US" sz="2000" dirty="0"/>
              <a:t> reaches her before </a:t>
            </a:r>
            <a:r>
              <a:rPr lang="en-US" sz="2000" i="1" dirty="0"/>
              <a:t>A</a:t>
            </a:r>
            <a:r>
              <a:rPr lang="en-US" sz="2000" dirty="0"/>
              <a:t>.</a:t>
            </a:r>
          </a:p>
          <a:p>
            <a:endParaRPr lang="en-US" sz="800" dirty="0"/>
          </a:p>
          <a:p>
            <a:r>
              <a:rPr lang="en-US" sz="2000" dirty="0"/>
              <a:t>Since also for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/>
              <a:t>, the speed of light from </a:t>
            </a:r>
            <a:r>
              <a:rPr lang="en-US" sz="2000" i="1" dirty="0"/>
              <a:t>AD</a:t>
            </a:r>
            <a:r>
              <a:rPr lang="en-US" sz="2000" dirty="0"/>
              <a:t> is the same as that of </a:t>
            </a:r>
            <a:r>
              <a:rPr lang="en-US" sz="2000" i="1" dirty="0"/>
              <a:t>BD</a:t>
            </a:r>
            <a:r>
              <a:rPr lang="en-US" sz="2000" dirty="0"/>
              <a:t> she will conclude that strike </a:t>
            </a:r>
            <a:r>
              <a:rPr lang="en-US" sz="2000" i="1" dirty="0"/>
              <a:t>B</a:t>
            </a:r>
            <a:r>
              <a:rPr lang="en-US" sz="2000" dirty="0"/>
              <a:t> happened </a:t>
            </a:r>
            <a:r>
              <a:rPr lang="en-US" sz="2000" b="1" i="1" dirty="0"/>
              <a:t>before</a:t>
            </a:r>
            <a:r>
              <a:rPr lang="en-US" sz="2000" dirty="0"/>
              <a:t> strike </a:t>
            </a:r>
            <a:r>
              <a:rPr lang="en-US" sz="2000" i="1" dirty="0"/>
              <a:t>A</a:t>
            </a:r>
            <a:r>
              <a:rPr lang="en-US" sz="2000" dirty="0"/>
              <a:t>.</a:t>
            </a:r>
          </a:p>
          <a:p>
            <a:endParaRPr lang="en-US" sz="800" dirty="0"/>
          </a:p>
          <a:p>
            <a:r>
              <a:rPr lang="en-US" sz="2000" dirty="0">
                <a:solidFill>
                  <a:srgbClr val="0432FF"/>
                </a:solidFill>
              </a:rPr>
              <a:t>Bob</a:t>
            </a:r>
            <a:r>
              <a:rPr lang="en-US" sz="2000" dirty="0"/>
              <a:t> says two </a:t>
            </a:r>
            <a:r>
              <a:rPr lang="en-US" sz="2000" dirty="0" err="1"/>
              <a:t>lightnings</a:t>
            </a:r>
            <a:r>
              <a:rPr lang="en-US" sz="2000" dirty="0"/>
              <a:t> are </a:t>
            </a:r>
            <a:r>
              <a:rPr lang="en-US" sz="2000" b="1" dirty="0"/>
              <a:t>simultaneous</a:t>
            </a:r>
            <a:r>
              <a:rPr lang="en-US" sz="2000" dirty="0"/>
              <a:t>,</a:t>
            </a:r>
          </a:p>
          <a:p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/>
              <a:t> claims they are </a:t>
            </a:r>
            <a:r>
              <a:rPr lang="en-US" sz="2000" b="1" dirty="0"/>
              <a:t>not</a:t>
            </a:r>
            <a:r>
              <a:rPr lang="en-US" sz="2000" dirty="0"/>
              <a:t>. </a:t>
            </a:r>
            <a:r>
              <a:rPr lang="en-US" sz="2000" b="1" dirty="0">
                <a:solidFill>
                  <a:srgbClr val="0070C0"/>
                </a:solidFill>
              </a:rPr>
              <a:t>Who is right?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657600" y="3725878"/>
            <a:ext cx="0" cy="3964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042311" y="3725878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 km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06808" y="3755138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 km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141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Simultaneity of moving observers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8018" y="4068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Simultane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0243" y="848140"/>
            <a:ext cx="7279860" cy="54598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0268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540431" y="626768"/>
            <a:ext cx="5096148" cy="4979534"/>
            <a:chOff x="3540431" y="626768"/>
            <a:chExt cx="5096148" cy="4979534"/>
          </a:xfrm>
        </p:grpSpPr>
        <p:pic>
          <p:nvPicPr>
            <p:cNvPr id="5" name="Picture 4" descr="lightflash-relativity-simultaneity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5421" y="626768"/>
              <a:ext cx="5081158" cy="497953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540431" y="2563319"/>
              <a:ext cx="5003963" cy="2953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12190707" cy="672352"/>
          </a:xfrm>
        </p:spPr>
        <p:txBody>
          <a:bodyPr/>
          <a:lstStyle/>
          <a:p>
            <a:r>
              <a:rPr lang="en-US" dirty="0"/>
              <a:t>   Alternative Illustration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674209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ghtflash-relativity-simultaneit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421" y="626768"/>
            <a:ext cx="5081158" cy="49795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9525" y="5518717"/>
            <a:ext cx="11047754" cy="101566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1"/>
                </a:solidFill>
              </a:rPr>
              <a:t>Inside</a:t>
            </a:r>
            <a:r>
              <a:rPr lang="en-US" sz="2000" dirty="0">
                <a:solidFill>
                  <a:schemeClr val="accent1"/>
                </a:solidFill>
              </a:rPr>
              <a:t> the rocket the light reaches the front and back </a:t>
            </a:r>
            <a:r>
              <a:rPr lang="en-US" sz="2000" b="1" i="1" dirty="0">
                <a:solidFill>
                  <a:schemeClr val="accent1"/>
                </a:solidFill>
              </a:rPr>
              <a:t>simultaneous</a:t>
            </a:r>
            <a:r>
              <a:rPr lang="en-US" sz="2000" dirty="0">
                <a:solidFill>
                  <a:schemeClr val="accent1"/>
                </a:solidFill>
              </a:rPr>
              <a:t>, independent of the rocket speed. Seen from the</a:t>
            </a:r>
            <a:r>
              <a:rPr lang="en-US" sz="2000" b="1" i="1" dirty="0">
                <a:solidFill>
                  <a:schemeClr val="accent1"/>
                </a:solidFill>
              </a:rPr>
              <a:t> outside </a:t>
            </a:r>
            <a:r>
              <a:rPr lang="en-US" sz="2000" dirty="0">
                <a:solidFill>
                  <a:schemeClr val="accent1"/>
                </a:solidFill>
              </a:rPr>
              <a:t>this is different.</a:t>
            </a:r>
          </a:p>
          <a:p>
            <a:r>
              <a:rPr lang="en-US" sz="2000" b="1" i="1" dirty="0">
                <a:solidFill>
                  <a:srgbClr val="7030A0"/>
                </a:solidFill>
              </a:rPr>
              <a:t>But, what is different if we let the rocket “stand still” and the earth move in the opposite direction?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42811" y="5557558"/>
            <a:ext cx="7949677" cy="954107"/>
          </a:xfrm>
          <a:prstGeom prst="rect">
            <a:avLst/>
          </a:prstGeom>
          <a:solidFill>
            <a:schemeClr val="bg1">
              <a:alpha val="85000"/>
            </a:schemeClr>
          </a:solidFill>
          <a:ln w="635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Simultaneity depends on the velocity of the observer.</a:t>
            </a:r>
          </a:p>
          <a:p>
            <a:pPr algn="ctr"/>
            <a:r>
              <a:rPr lang="en-US" sz="2800" b="1" i="1" dirty="0">
                <a:solidFill>
                  <a:srgbClr val="C00000"/>
                </a:solidFill>
              </a:rPr>
              <a:t>Time is not universal!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1" y="1"/>
            <a:ext cx="12190707" cy="672352"/>
          </a:xfrm>
        </p:spPr>
        <p:txBody>
          <a:bodyPr/>
          <a:lstStyle/>
          <a:p>
            <a:r>
              <a:rPr lang="en-US" dirty="0"/>
              <a:t>   Alternative Illustration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89167" y="1294279"/>
            <a:ext cx="1952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View from </a:t>
            </a:r>
            <a:r>
              <a:rPr lang="en-US" sz="2000" b="1" dirty="0"/>
              <a:t>inside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89167" y="3116535"/>
            <a:ext cx="2115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View from </a:t>
            </a:r>
            <a:r>
              <a:rPr lang="en-US" sz="2000" b="1" dirty="0"/>
              <a:t>outside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8319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14302</TotalTime>
  <Words>3004</Words>
  <Application>Microsoft Macintosh PowerPoint</Application>
  <PresentationFormat>Widescreen</PresentationFormat>
  <Paragraphs>422</Paragraphs>
  <Slides>33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Office Theme</vt:lpstr>
      <vt:lpstr>PowerPoint Presentation</vt:lpstr>
      <vt:lpstr>   The Relativistic Quantum World</vt:lpstr>
      <vt:lpstr>PowerPoint Presentation</vt:lpstr>
      <vt:lpstr>   Coordinate Systems</vt:lpstr>
      <vt:lpstr>   Universality of Time</vt:lpstr>
      <vt:lpstr>   Simultaneity of moving observers (“Gedankenexperiment”)</vt:lpstr>
      <vt:lpstr>   Simultaneity of moving observers</vt:lpstr>
      <vt:lpstr>   Alternative Illustration</vt:lpstr>
      <vt:lpstr>   Alternative Illustration</vt:lpstr>
      <vt:lpstr>   Alternative Explanation</vt:lpstr>
      <vt:lpstr>   Relativity of Length (“Gedankenexperiment”)</vt:lpstr>
      <vt:lpstr>   Relativity of Length (“Gedankenexperiment”)</vt:lpstr>
      <vt:lpstr>   Lorentz Contaction &amp; Relativity</vt:lpstr>
      <vt:lpstr>   Lorentz Contaction &amp; Relativity</vt:lpstr>
      <vt:lpstr>   Perfect clock on a Relativistic Train</vt:lpstr>
      <vt:lpstr>   Perfect clock on a Relativistic Train</vt:lpstr>
      <vt:lpstr>   If you go very fast time slow-down is a very large effect</vt:lpstr>
      <vt:lpstr>   Time Dilation</vt:lpstr>
      <vt:lpstr>   Time Dilation</vt:lpstr>
      <vt:lpstr>   Einstein and Relativity </vt:lpstr>
      <vt:lpstr>   Time Dilation: Is it real? Cosmic Muons! (Real Experiment)</vt:lpstr>
      <vt:lpstr>   Time Dilation: Is it real? Cosmic Muons! (Real Experiment)</vt:lpstr>
      <vt:lpstr>   Lorentz Contraction (Gedankenexperiment)</vt:lpstr>
      <vt:lpstr>   Lorentz Contraction and time dilation</vt:lpstr>
      <vt:lpstr>   Lorentz Contraction</vt:lpstr>
      <vt:lpstr>   Colliding Lead Nuclei “Pancakes” at the LHC</vt:lpstr>
      <vt:lpstr>   Different perspectives of the universe</vt:lpstr>
      <vt:lpstr>PowerPoint Presentation</vt:lpstr>
      <vt:lpstr>   Muon particles revisited</vt:lpstr>
      <vt:lpstr>   Muon particles revisited</vt:lpstr>
      <vt:lpstr>   Relativistic Effects</vt:lpstr>
      <vt:lpstr>   Calvin’s Relativity</vt:lpstr>
      <vt:lpstr>   Next Lecture… Paradoxes!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1027</cp:revision>
  <dcterms:created xsi:type="dcterms:W3CDTF">2018-08-16T13:53:51Z</dcterms:created>
  <dcterms:modified xsi:type="dcterms:W3CDTF">2023-11-01T13:32:30Z</dcterms:modified>
</cp:coreProperties>
</file>