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  <p:sldMasterId id="2147483780" r:id="rId2"/>
    <p:sldMasterId id="2147483812" r:id="rId3"/>
    <p:sldMasterId id="2147483856" r:id="rId4"/>
    <p:sldMasterId id="2147483923" r:id="rId5"/>
    <p:sldMasterId id="2147483935" r:id="rId6"/>
    <p:sldMasterId id="2147483977" r:id="rId7"/>
    <p:sldMasterId id="2147483983" r:id="rId8"/>
    <p:sldMasterId id="2147483996" r:id="rId9"/>
  </p:sldMasterIdLst>
  <p:notesMasterIdLst>
    <p:notesMasterId r:id="rId66"/>
  </p:notesMasterIdLst>
  <p:sldIdLst>
    <p:sldId id="1479" r:id="rId10"/>
    <p:sldId id="1535" r:id="rId11"/>
    <p:sldId id="2732" r:id="rId12"/>
    <p:sldId id="2734" r:id="rId13"/>
    <p:sldId id="2741" r:id="rId14"/>
    <p:sldId id="2820" r:id="rId15"/>
    <p:sldId id="2802" r:id="rId16"/>
    <p:sldId id="2766" r:id="rId17"/>
    <p:sldId id="2767" r:id="rId18"/>
    <p:sldId id="2768" r:id="rId19"/>
    <p:sldId id="2769" r:id="rId20"/>
    <p:sldId id="2770" r:id="rId21"/>
    <p:sldId id="2771" r:id="rId22"/>
    <p:sldId id="2783" r:id="rId23"/>
    <p:sldId id="742" r:id="rId24"/>
    <p:sldId id="743" r:id="rId25"/>
    <p:sldId id="680" r:id="rId26"/>
    <p:sldId id="744" r:id="rId27"/>
    <p:sldId id="745" r:id="rId28"/>
    <p:sldId id="746" r:id="rId29"/>
    <p:sldId id="2784" r:id="rId30"/>
    <p:sldId id="2821" r:id="rId31"/>
    <p:sldId id="2785" r:id="rId32"/>
    <p:sldId id="2786" r:id="rId33"/>
    <p:sldId id="2787" r:id="rId34"/>
    <p:sldId id="2788" r:id="rId35"/>
    <p:sldId id="2789" r:id="rId36"/>
    <p:sldId id="2803" r:id="rId37"/>
    <p:sldId id="2791" r:id="rId38"/>
    <p:sldId id="2453" r:id="rId39"/>
    <p:sldId id="2822" r:id="rId40"/>
    <p:sldId id="2497" r:id="rId41"/>
    <p:sldId id="2729" r:id="rId42"/>
    <p:sldId id="2499" r:id="rId43"/>
    <p:sldId id="2816" r:id="rId44"/>
    <p:sldId id="2808" r:id="rId45"/>
    <p:sldId id="2809" r:id="rId46"/>
    <p:sldId id="2817" r:id="rId47"/>
    <p:sldId id="2829" r:id="rId48"/>
    <p:sldId id="2775" r:id="rId49"/>
    <p:sldId id="2818" r:id="rId50"/>
    <p:sldId id="2814" r:id="rId51"/>
    <p:sldId id="2819" r:id="rId52"/>
    <p:sldId id="2807" r:id="rId53"/>
    <p:sldId id="2792" r:id="rId54"/>
    <p:sldId id="1797" r:id="rId55"/>
    <p:sldId id="1980" r:id="rId56"/>
    <p:sldId id="1966" r:id="rId57"/>
    <p:sldId id="1985" r:id="rId58"/>
    <p:sldId id="2823" r:id="rId59"/>
    <p:sldId id="2824" r:id="rId60"/>
    <p:sldId id="2825" r:id="rId61"/>
    <p:sldId id="2826" r:id="rId62"/>
    <p:sldId id="2827" r:id="rId63"/>
    <p:sldId id="2828" r:id="rId64"/>
    <p:sldId id="2793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el Merk" initials="MM" lastIdx="1" clrIdx="0">
    <p:extLst>
      <p:ext uri="{19B8F6BF-5375-455C-9EA6-DF929625EA0E}">
        <p15:presenceInfo xmlns:p15="http://schemas.microsoft.com/office/powerpoint/2012/main" userId="b9752986f656f3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BF98"/>
    <a:srgbClr val="E7B2FF"/>
    <a:srgbClr val="D324FF"/>
    <a:srgbClr val="98EC60"/>
    <a:srgbClr val="00B0F0"/>
    <a:srgbClr val="985881"/>
    <a:srgbClr val="555555"/>
    <a:srgbClr val="518865"/>
    <a:srgbClr val="846498"/>
    <a:srgbClr val="FFB0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79"/>
    <p:restoredTop sz="95041"/>
  </p:normalViewPr>
  <p:slideViewPr>
    <p:cSldViewPr snapToGrid="0" snapToObjects="1">
      <p:cViewPr varScale="1">
        <p:scale>
          <a:sx n="109" d="100"/>
          <a:sy n="109" d="100"/>
        </p:scale>
        <p:origin x="184" y="424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commentAuthors" Target="commentAuthor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</a:t>
            </a:r>
            <a:r>
              <a:rPr lang="en-US" baseline="0" dirty="0"/>
              <a:t> to </a:t>
            </a:r>
            <a:r>
              <a:rPr lang="en-US" baseline="0" dirty="0" err="1"/>
              <a:t>cours</a:t>
            </a:r>
            <a:r>
              <a:rPr lang="en-US" baseline="0" dirty="0"/>
              <a:t> eon relativity and QM.</a:t>
            </a:r>
          </a:p>
          <a:p>
            <a:r>
              <a:rPr lang="en-US" baseline="0" dirty="0"/>
              <a:t>Course March-April; interrupted Covid-19. Begin from the start.</a:t>
            </a:r>
          </a:p>
          <a:p>
            <a:endParaRPr lang="en-US" baseline="0" dirty="0"/>
          </a:p>
          <a:p>
            <a:r>
              <a:rPr lang="en-US" dirty="0"/>
              <a:t>Explain</a:t>
            </a:r>
            <a:r>
              <a:rPr lang="en-US" baseline="0" dirty="0"/>
              <a:t> picture. Interesting (“bizarre”) aspects of relativity and QM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B20D1B-BA96-1341-B7B9-83B1A72EE8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992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Fisch</a:t>
            </a:r>
            <a:r>
              <a:rPr lang="en-US" dirty="0"/>
              <a:t>, cold blooded, clear water, doesn’t know about water.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2C4D2-AA3A-004A-AEA8-6741B0FEFF6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02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Higgs coupling is the origin of mass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2C4D2-AA3A-004A-AEA8-6741B0FEFF6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8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particles</a:t>
            </a:r>
            <a:r>
              <a:rPr lang="en-US" baseline="0" dirty="0"/>
              <a:t> and the Higgs 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2C4D2-AA3A-004A-AEA8-6741B0FEFF6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52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923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</a:t>
            </a:r>
            <a:r>
              <a:rPr lang="en-NL" dirty="0"/>
              <a:t>itmakersstraat / Hondstraat . Oorspronkelijk bij aanlanding romeinse brug. Voor burgemeester Fons Baeten.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926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963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377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2460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4712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15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Ambitious!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986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949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3538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7999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2272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Vier fundamentele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056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8021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5529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3398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Experiment in Fermilab (earlier Brookhaven) . Spin procession in known B field.</a:t>
            </a:r>
          </a:p>
          <a:p>
            <a:r>
              <a:rPr lang="en-NL" dirty="0"/>
              <a:t>Energy electron depends spin direction muon: neutrino direction.      </a:t>
            </a:r>
          </a:p>
          <a:p>
            <a:r>
              <a:rPr lang="en-GB" dirty="0"/>
              <a:t>M</a:t>
            </a:r>
            <a:r>
              <a:rPr lang="en-NL" dirty="0"/>
              <a:t>u = -g \mu_B S  =   - g q S / 2 m   ;   mu_B = eh/2me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2747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399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3204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0890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3635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1744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3E5DF6-5068-48DC-843A-C76D2F9107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Joseph Louis Lagrange: </a:t>
            </a:r>
            <a:r>
              <a:rPr lang="en-US" dirty="0" err="1"/>
              <a:t>Italiaans</a:t>
            </a:r>
            <a:r>
              <a:rPr lang="en-US" dirty="0"/>
              <a:t> </a:t>
            </a:r>
            <a:r>
              <a:rPr lang="en-US" dirty="0" err="1"/>
              <a:t>mathematicus</a:t>
            </a:r>
            <a:r>
              <a:rPr lang="en-US" dirty="0"/>
              <a:t> en </a:t>
            </a:r>
            <a:r>
              <a:rPr lang="en-US" dirty="0" err="1"/>
              <a:t>astronoom</a:t>
            </a:r>
            <a:r>
              <a:rPr lang="en-US" dirty="0"/>
              <a:t>. William </a:t>
            </a:r>
            <a:r>
              <a:rPr lang="en-US" dirty="0" err="1"/>
              <a:t>Rowen</a:t>
            </a:r>
            <a:r>
              <a:rPr lang="en-US" dirty="0"/>
              <a:t> Hamilton: </a:t>
            </a:r>
            <a:r>
              <a:rPr lang="en-US" dirty="0" err="1"/>
              <a:t>fysicus</a:t>
            </a:r>
            <a:r>
              <a:rPr lang="en-US" dirty="0"/>
              <a:t> en </a:t>
            </a:r>
            <a:r>
              <a:rPr lang="en-US" dirty="0" err="1"/>
              <a:t>astronoom</a:t>
            </a:r>
            <a:r>
              <a:rPr lang="en-US" dirty="0"/>
              <a:t>,</a:t>
            </a:r>
            <a:r>
              <a:rPr lang="en-US" baseline="0" dirty="0"/>
              <a:t> inventor quaternions.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15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290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461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978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886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40689-823E-1749-B79F-F1ED2548A0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80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735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20228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1163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6671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4336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6132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802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6120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8140" y="1806482"/>
            <a:ext cx="103632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14307C9-25FD-44D0-B33F-BA88D4521A0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9220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1121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4982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3631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april</a:t>
            </a:r>
            <a:r>
              <a:rPr lang="en-US" dirty="0">
                <a:solidFill>
                  <a:srgbClr val="000000"/>
                </a:solidFill>
              </a:rPr>
              <a:t>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27868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338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999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6667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1846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4991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6600" y="1681163"/>
            <a:ext cx="7535333" cy="1797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4121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4186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25566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600" y="1681163"/>
            <a:ext cx="7535333" cy="1797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>
                <a:solidFill>
                  <a:srgbClr val="FFFFFF"/>
                </a:solidFill>
              </a:rPr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3441857936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9537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23713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/>
              <a:pPr/>
              <a:t>‹#›</a:t>
            </a:fld>
            <a:r>
              <a:rPr lang="en-US" dirty="0"/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320912142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1320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4993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8746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151405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1436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48348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9945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8105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05117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85560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96238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39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9512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409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427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522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198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232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887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55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>
                <a:solidFill>
                  <a:srgbClr val="FFFFFF"/>
                </a:solidFill>
              </a:rPr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403222348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684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47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075267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>
                <a:solidFill>
                  <a:srgbClr val="FFFFFF"/>
                </a:solidFill>
              </a:rPr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1714647364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93681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45593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95802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289540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945498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5825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16801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388631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025494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07134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304070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956526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april</a:t>
            </a:r>
            <a:r>
              <a:rPr lang="en-US" dirty="0"/>
              <a:t>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237087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01431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 smtClean="0"/>
            </a:lvl1pPr>
          </a:lstStyle>
          <a:p>
            <a:fld id="{B3C61E08-4C1C-B54D-AD00-45E3707D8201}" type="datetimeFigureOut">
              <a:rPr lang="en-US"/>
              <a:pPr/>
              <a:t>11/29/23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 smtClean="0"/>
            </a:lvl1pPr>
          </a:lstStyle>
          <a:p>
            <a:fld id="{59FEB96C-0B57-BF49-AEFB-86E4F80EBF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400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864417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4798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89703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april</a:t>
            </a:r>
            <a:r>
              <a:rPr lang="en-US" dirty="0"/>
              <a:t>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04926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0848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3950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10602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85202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94460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31251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12178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756682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722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25215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99814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60728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086179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36507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730829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266283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4976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383914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571353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1935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07544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80135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5435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45413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>
                <a:latin typeface="Tahoma"/>
              </a:rPr>
              <a:pPr algn="r"/>
              <a:t>‹#›</a:t>
            </a:fld>
            <a:endParaRPr lang="en-US" sz="1000">
              <a:latin typeface="Tahoma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43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894" r:id="rId3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922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68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370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9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/>
              <a:t>20 </a:t>
            </a:r>
            <a:r>
              <a:rPr lang="en-US" dirty="0" err="1"/>
              <a:t>maart</a:t>
            </a:r>
            <a:r>
              <a:rPr lang="en-US" dirty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1493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  <p:sldLayoutId id="2147483948" r:id="rId13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57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1" r:id="rId3"/>
    <p:sldLayoutId id="2147483982" r:id="rId4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/>
              <a:t>20 </a:t>
            </a:r>
            <a:r>
              <a:rPr lang="en-US" dirty="0" err="1"/>
              <a:t>maart</a:t>
            </a:r>
            <a:r>
              <a:rPr lang="en-US" dirty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575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/>
              <a:t>20 </a:t>
            </a:r>
            <a:r>
              <a:rPr lang="en-US" dirty="0" err="1"/>
              <a:t>maart</a:t>
            </a:r>
            <a:r>
              <a:rPr lang="en-US" dirty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609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khef.nl/~i93/Teachin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1.png"/><Relationship Id="rId5" Type="http://schemas.openxmlformats.org/officeDocument/2006/relationships/image" Target="../media/image891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1.png"/><Relationship Id="rId7" Type="http://schemas.openxmlformats.org/officeDocument/2006/relationships/image" Target="../media/image800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00.png"/><Relationship Id="rId11" Type="http://schemas.openxmlformats.org/officeDocument/2006/relationships/image" Target="../media/image44.png"/><Relationship Id="rId10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1.png"/><Relationship Id="rId7" Type="http://schemas.openxmlformats.org/officeDocument/2006/relationships/image" Target="../media/image80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00.png"/><Relationship Id="rId11" Type="http://schemas.openxmlformats.org/officeDocument/2006/relationships/image" Target="../media/image440.png"/><Relationship Id="rId10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10" Type="http://schemas.openxmlformats.org/officeDocument/2006/relationships/image" Target="../media/image46.jpg"/><Relationship Id="rId4" Type="http://schemas.openxmlformats.org/officeDocument/2006/relationships/image" Target="../media/image45.png"/><Relationship Id="rId9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45.png"/><Relationship Id="rId9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6.png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0.png"/><Relationship Id="rId3" Type="http://schemas.openxmlformats.org/officeDocument/2006/relationships/image" Target="../media/image37.jpeg"/><Relationship Id="rId7" Type="http://schemas.openxmlformats.org/officeDocument/2006/relationships/image" Target="../media/image52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6.png"/><Relationship Id="rId4" Type="http://schemas.openxmlformats.org/officeDocument/2006/relationships/image" Target="../media/image39.jpeg"/><Relationship Id="rId9" Type="http://schemas.openxmlformats.org/officeDocument/2006/relationships/image" Target="../media/image9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6.png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6.png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45.png"/><Relationship Id="rId9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8F1EB03-031C-2DA0-D02A-21FC34142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27955"/>
            <a:ext cx="12192000" cy="83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win-paradox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509" y="1101682"/>
            <a:ext cx="3599903" cy="199794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Picture 4" descr="SchrodingersCat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052" y="4142893"/>
            <a:ext cx="3599902" cy="191334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4769" y="930777"/>
            <a:ext cx="5619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lecture series 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 Theory and Quantum Mechanics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4769" y="177083"/>
            <a:ext cx="5596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Relativistic Quantum World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814" y="5545120"/>
            <a:ext cx="3622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Marcel Merk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Studium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Maastricht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 1 </a:t>
            </a:r>
            <a:r>
              <a:rPr kumimoji="0" lang="mr-IN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Nov 29,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1D84AD-DBE3-D12E-F0DE-58AFFE427206}"/>
              </a:ext>
            </a:extLst>
          </p:cNvPr>
          <p:cNvSpPr txBox="1"/>
          <p:nvPr/>
        </p:nvSpPr>
        <p:spPr>
          <a:xfrm>
            <a:off x="8769072" y="735354"/>
            <a:ext cx="1243097" cy="430887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A0BEFD-EB8A-0936-36B8-D31F4866F9D8}"/>
              </a:ext>
            </a:extLst>
          </p:cNvPr>
          <p:cNvSpPr txBox="1"/>
          <p:nvPr/>
        </p:nvSpPr>
        <p:spPr>
          <a:xfrm>
            <a:off x="8769072" y="3807971"/>
            <a:ext cx="1263936" cy="430887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</a:t>
            </a:r>
          </a:p>
        </p:txBody>
      </p:sp>
    </p:spTree>
    <p:extLst>
      <p:ext uri="{BB962C8B-B14F-4D97-AF65-F5344CB8AC3E}">
        <p14:creationId xmlns:p14="http://schemas.microsoft.com/office/powerpoint/2010/main" val="3880267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Higgs: collecting data and testing theory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117" y="707942"/>
            <a:ext cx="6082436" cy="58990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1059" y="2218218"/>
            <a:ext cx="1952779" cy="830997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3366FF"/>
                </a:solidFill>
                <a:latin typeface="Tahoma"/>
              </a:rPr>
              <a:t>Discovery of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Higgs </a:t>
            </a:r>
            <a:r>
              <a:rPr lang="en-US" sz="2400" dirty="0">
                <a:solidFill>
                  <a:srgbClr val="3366FF"/>
                </a:solidFill>
                <a:latin typeface="Tahoma"/>
              </a:rPr>
              <a:t>boson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!</a:t>
            </a:r>
          </a:p>
        </p:txBody>
      </p:sp>
      <p:sp>
        <p:nvSpPr>
          <p:cNvPr id="7" name="Down Arrow 6"/>
          <p:cNvSpPr/>
          <p:nvPr/>
        </p:nvSpPr>
        <p:spPr bwMode="auto">
          <a:xfrm rot="17455383">
            <a:off x="4415073" y="2789505"/>
            <a:ext cx="335851" cy="451485"/>
          </a:xfrm>
          <a:prstGeom prst="downArrow">
            <a:avLst/>
          </a:prstGeom>
          <a:solidFill>
            <a:srgbClr val="3366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2571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02" y="9715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083" name="Rectangle 3"/>
          <p:cNvSpPr>
            <a:spLocks noGrp="1" noChangeArrowheads="1"/>
          </p:cNvSpPr>
          <p:nvPr>
            <p:ph type="title"/>
          </p:nvPr>
        </p:nvSpPr>
        <p:spPr>
          <a:xfrm>
            <a:off x="1371600" y="-76200"/>
            <a:ext cx="9372600" cy="1143000"/>
          </a:xfrm>
        </p:spPr>
        <p:txBody>
          <a:bodyPr/>
          <a:lstStyle/>
          <a:p>
            <a:r>
              <a:rPr lang="en-US" sz="4000" i="1" dirty="0" err="1">
                <a:solidFill>
                  <a:srgbClr val="00FFFF"/>
                </a:solidFill>
              </a:rPr>
              <a:t>pp</a:t>
            </a:r>
            <a:r>
              <a:rPr lang="en-US" sz="4000" i="1" dirty="0" err="1">
                <a:solidFill>
                  <a:srgbClr val="00FFFF"/>
                </a:solidFill>
                <a:sym typeface="Symbol" pitchFamily="-104" charset="2"/>
              </a:rPr>
              <a:t></a:t>
            </a:r>
            <a:r>
              <a:rPr lang="en-US" sz="4000" i="1" dirty="0" err="1">
                <a:solidFill>
                  <a:srgbClr val="FFFF00"/>
                </a:solidFill>
              </a:rPr>
              <a:t>Higgs</a:t>
            </a:r>
            <a:r>
              <a:rPr lang="en-US" sz="4000" i="1" dirty="0">
                <a:solidFill>
                  <a:srgbClr val="00FFFF"/>
                </a:solidFill>
                <a:sym typeface="Symbol" pitchFamily="-104" charset="2"/>
              </a:rPr>
              <a:t></a:t>
            </a: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2263602" y="3048001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Symbol" pitchFamily="-104" charset="2"/>
              </a:rPr>
              <a:t></a:t>
            </a: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2797002" y="3352801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Symbol" pitchFamily="-104" charset="2"/>
              </a:rPr>
              <a:t></a:t>
            </a: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3406602" y="2438401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Symbol" pitchFamily="-104" charset="2"/>
              </a:rPr>
              <a:t></a:t>
            </a:r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4300366" y="2651126"/>
            <a:ext cx="477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Symbol" pitchFamily="-104" charset="2"/>
              </a:rPr>
              <a:t></a:t>
            </a:r>
          </a:p>
        </p:txBody>
      </p:sp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6430930" y="6002729"/>
            <a:ext cx="1777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-104" charset="0"/>
                <a:ea typeface="+mn-ea"/>
                <a:cs typeface="+mn-cs"/>
              </a:rPr>
              <a:t>Atlas event </a:t>
            </a:r>
          </a:p>
        </p:txBody>
      </p:sp>
      <p:pic>
        <p:nvPicPr>
          <p:cNvPr id="9" name="Picture 8" descr="ScientistBlinked.jpg">
            <a:extLst>
              <a:ext uri="{FF2B5EF4-FFF2-40B4-BE49-F238E27FC236}">
                <a16:creationId xmlns:a16="http://schemas.microsoft.com/office/drawing/2014/main" id="{20C6E598-4AAE-98B3-5142-CAE151FD1BD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9491" y="1308847"/>
            <a:ext cx="3381513" cy="494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13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51418" y="3583365"/>
            <a:ext cx="703847" cy="1081881"/>
          </a:xfrm>
        </p:spPr>
        <p:txBody>
          <a:bodyPr>
            <a:normAutofit fontScale="25000" lnSpcReduction="20000"/>
          </a:bodyPr>
          <a:lstStyle/>
          <a:p>
            <a:r>
              <a:rPr lang="en-US"/>
              <a:t>CERN</a:t>
            </a:r>
            <a:endParaRPr lang="en-US" dirty="0"/>
          </a:p>
          <a:p>
            <a:r>
              <a:rPr lang="en-US" dirty="0"/>
              <a:t>ICHEP (AUS)</a:t>
            </a:r>
          </a:p>
          <a:p>
            <a:r>
              <a:rPr lang="en-US" dirty="0" err="1"/>
              <a:t>Nikhef</a:t>
            </a:r>
            <a:r>
              <a:rPr lang="en-US" dirty="0"/>
              <a:t> (NL)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1194" y="4088174"/>
            <a:ext cx="4853018" cy="262095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77788" y="842793"/>
            <a:ext cx="3972822" cy="303640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1194" y="851672"/>
            <a:ext cx="4853018" cy="303313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77788" y="4088175"/>
            <a:ext cx="3972822" cy="261897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2625183" y="1219745"/>
            <a:ext cx="1959497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3333CC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48906" y="958998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CERN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15366" y="4083668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Sydney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8" name="Up Ribbon 17"/>
          <p:cNvSpPr/>
          <p:nvPr/>
        </p:nvSpPr>
        <p:spPr>
          <a:xfrm>
            <a:off x="2214975" y="248223"/>
            <a:ext cx="2879047" cy="435868"/>
          </a:xfrm>
          <a:prstGeom prst="ribbon2">
            <a:avLst>
              <a:gd name="adj1" fmla="val 19924"/>
              <a:gd name="adj2" fmla="val 63335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 July 2012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86382" y="916809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Amsterdam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71806" y="4100322"/>
            <a:ext cx="2612663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CERN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80989" y="216589"/>
            <a:ext cx="4433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Announcement Higgs </a:t>
            </a:r>
            <a:r>
              <a:rPr lang="en-US" sz="2400" dirty="0">
                <a:solidFill>
                  <a:srgbClr val="FFFFFF"/>
                </a:solidFill>
                <a:latin typeface="Tahoma"/>
              </a:rPr>
              <a:t>discovery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24279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nglertHiggsHan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015" y="1935757"/>
            <a:ext cx="7151532" cy="429091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741252" y="6226676"/>
            <a:ext cx="2357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Francois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nglert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82070" y="6226676"/>
            <a:ext cx="1737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Peter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iggs</a:t>
            </a:r>
          </a:p>
        </p:txBody>
      </p:sp>
      <p:sp>
        <p:nvSpPr>
          <p:cNvPr id="9" name="Up Ribbon 8"/>
          <p:cNvSpPr/>
          <p:nvPr/>
        </p:nvSpPr>
        <p:spPr>
          <a:xfrm>
            <a:off x="5589407" y="329953"/>
            <a:ext cx="4935161" cy="1288235"/>
          </a:xfrm>
          <a:prstGeom prst="ribbon2">
            <a:avLst>
              <a:gd name="adj1" fmla="val 19924"/>
              <a:gd name="adj2" fmla="val 63335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2013 Nobel prize in Physics </a:t>
            </a:r>
          </a:p>
        </p:txBody>
      </p:sp>
      <p:pic>
        <p:nvPicPr>
          <p:cNvPr id="1026" name="Picture 2" descr="A mechanism for mass – CERN Courier">
            <a:extLst>
              <a:ext uri="{FF2B5EF4-FFF2-40B4-BE49-F238E27FC236}">
                <a16:creationId xmlns:a16="http://schemas.microsoft.com/office/drawing/2014/main" id="{66409B6A-3B8F-45D4-2A99-55F33097A2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r="12471"/>
          <a:stretch/>
        </p:blipFill>
        <p:spPr bwMode="auto">
          <a:xfrm>
            <a:off x="588808" y="2642603"/>
            <a:ext cx="3155578" cy="356870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4ECB55-E39F-0D08-03C7-03E627A97169}"/>
              </a:ext>
            </a:extLst>
          </p:cNvPr>
          <p:cNvSpPr txBox="1"/>
          <p:nvPr/>
        </p:nvSpPr>
        <p:spPr>
          <a:xfrm>
            <a:off x="1273099" y="6211303"/>
            <a:ext cx="1910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Robert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rout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34110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ubble Ultra Deep Field">
            <a:extLst>
              <a:ext uri="{FF2B5EF4-FFF2-40B4-BE49-F238E27FC236}">
                <a16:creationId xmlns:a16="http://schemas.microsoft.com/office/drawing/2014/main" id="{6CB64786-B6BA-6DE5-FB45-C05729377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598021"/>
            <a:ext cx="12192000" cy="12175066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2495199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322518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discover?</a:t>
            </a: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605" y="1897801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80998" y="904032"/>
            <a:ext cx="1813206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“The formula”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072" y="900022"/>
            <a:ext cx="266087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“The building blocks”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138199" y="3922012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60702" y="3983714"/>
            <a:ext cx="2707299" cy="757076"/>
          </a:xfrm>
          <a:prstGeom prst="rect">
            <a:avLst/>
          </a:prstGeom>
          <a:noFill/>
          <a:ln>
            <a:noFill/>
          </a:ln>
        </p:spPr>
        <p:txBody>
          <a:bodyPr wrap="squar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The ‘Higgs’ fie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ld</a:t>
            </a:r>
            <a:b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</a:b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fills the vacuum 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 Neue Medium"/>
              <a:ea typeface="+mn-ea"/>
              <a:cs typeface="Helvetica Neue Medium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743938" y="2957152"/>
            <a:ext cx="900200" cy="88968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14" name="Straight Arrow Connector 13"/>
          <p:cNvCxnSpPr>
            <a:stCxn id="13" idx="3"/>
            <a:endCxn id="11" idx="2"/>
          </p:cNvCxnSpPr>
          <p:nvPr/>
        </p:nvCxnSpPr>
        <p:spPr bwMode="auto">
          <a:xfrm flipV="1">
            <a:off x="4681401" y="3401998"/>
            <a:ext cx="3062539" cy="6921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1036617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"/>
            <a:ext cx="12191999" cy="69517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9779" y="0"/>
            <a:ext cx="5181600" cy="762000"/>
          </a:xfrm>
          <a:solidFill>
            <a:srgbClr val="445689">
              <a:alpha val="29804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Higgs Field </a:t>
            </a:r>
            <a:r>
              <a:rPr lang="en-US" i="1" dirty="0">
                <a:solidFill>
                  <a:srgbClr val="FFFF00"/>
                </a:solidFill>
                <a:latin typeface="Symbol" charset="2"/>
                <a:ea typeface="Symbol" charset="2"/>
                <a:cs typeface="Symbol" charset="2"/>
              </a:rPr>
              <a:t>f </a:t>
            </a:r>
            <a:r>
              <a:rPr lang="en-US" dirty="0">
                <a:solidFill>
                  <a:schemeClr val="bg1"/>
                </a:solidFill>
              </a:rPr>
              <a:t>and Particle </a:t>
            </a:r>
            <a:r>
              <a:rPr lang="en-US" i="1" dirty="0">
                <a:solidFill>
                  <a:srgbClr val="FFFF00"/>
                </a:solidFill>
              </a:rPr>
              <a:t>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147" y="1014476"/>
            <a:ext cx="5761264" cy="1521051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Higgs field is uniform, hard to see</a:t>
            </a:r>
          </a:p>
          <a:p>
            <a:r>
              <a:rPr lang="en-US" sz="2000" dirty="0">
                <a:solidFill>
                  <a:schemeClr val="tx1"/>
                </a:solidFill>
              </a:rPr>
              <a:t>Higgs boson particle is “wave” of the field</a:t>
            </a:r>
          </a:p>
          <a:p>
            <a:r>
              <a:rPr lang="en-US" sz="2000" dirty="0">
                <a:solidFill>
                  <a:schemeClr val="tx1"/>
                </a:solidFill>
              </a:rPr>
              <a:t>Mass results from interaction of matter particles with the Higgs field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17692" y="2864056"/>
            <a:ext cx="3759200" cy="37592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69147" y="3040061"/>
            <a:ext cx="4174318" cy="1586365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0" dirty="0">
                <a:solidFill>
                  <a:srgbClr val="CCECFF"/>
                </a:solidFill>
              </a:rPr>
              <a:t>Compare: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rgbClr val="CCECFF"/>
                </a:solidFill>
              </a:rPr>
              <a:t>A photon is a quantum of electromagnetic field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rgbClr val="CCECFF"/>
                </a:solidFill>
              </a:rPr>
              <a:t>Water wave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6419" y="5686346"/>
            <a:ext cx="2009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Higgs field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00235" y="5670592"/>
            <a:ext cx="3737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Higgs particle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a “field-quantum”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801" y="4820468"/>
            <a:ext cx="41148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607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9" grpId="0" animBg="1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ubble Ultra Deep Field">
            <a:extLst>
              <a:ext uri="{FF2B5EF4-FFF2-40B4-BE49-F238E27FC236}">
                <a16:creationId xmlns:a16="http://schemas.microsoft.com/office/drawing/2014/main" id="{EA1D5353-70B6-14C3-6221-DE964B2AD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98021"/>
            <a:ext cx="12192000" cy="1217506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July 4, 2012: The Vacuum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FoundNoth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0219" y="1106722"/>
            <a:ext cx="6329196" cy="45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583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erspectiv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795" y="443576"/>
            <a:ext cx="76454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9260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3" name="Group 2"/>
          <p:cNvGrpSpPr>
            <a:grpSpLocks/>
          </p:cNvGrpSpPr>
          <p:nvPr/>
        </p:nvGrpSpPr>
        <p:grpSpPr bwMode="auto">
          <a:xfrm>
            <a:off x="1600200" y="457200"/>
            <a:ext cx="2336800" cy="5943600"/>
            <a:chOff x="48" y="576"/>
            <a:chExt cx="1472" cy="3744"/>
          </a:xfrm>
        </p:grpSpPr>
        <p:pic>
          <p:nvPicPr>
            <p:cNvPr id="3585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" y="1434"/>
              <a:ext cx="1215" cy="9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5860" name="Text Box 4"/>
            <p:cNvSpPr txBox="1">
              <a:spLocks noChangeArrowheads="1"/>
            </p:cNvSpPr>
            <p:nvPr/>
          </p:nvSpPr>
          <p:spPr bwMode="auto">
            <a:xfrm>
              <a:off x="567" y="1324"/>
              <a:ext cx="402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6000">
                  <a:solidFill>
                    <a:srgbClr val="000000"/>
                  </a:solidFill>
                  <a:latin typeface="Verdana" charset="0"/>
                  <a:cs typeface="Arial" charset="0"/>
                </a:rPr>
                <a:t>e</a:t>
              </a:r>
            </a:p>
          </p:txBody>
        </p:sp>
        <p:sp>
          <p:nvSpPr>
            <p:cNvPr id="35861" name="Text Box 5"/>
            <p:cNvSpPr txBox="1">
              <a:spLocks noChangeArrowheads="1"/>
            </p:cNvSpPr>
            <p:nvPr/>
          </p:nvSpPr>
          <p:spPr bwMode="auto">
            <a:xfrm>
              <a:off x="53" y="3075"/>
              <a:ext cx="1467" cy="1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3200" i="1" dirty="0">
                  <a:solidFill>
                    <a:srgbClr val="00FF00"/>
                  </a:solidFill>
                  <a:latin typeface="Verdana" charset="0"/>
                  <a:cs typeface="Arial" charset="0"/>
                </a:rPr>
                <a:t>Electron,</a:t>
              </a:r>
              <a:r>
                <a:rPr lang="en-US" sz="1000" i="1" dirty="0">
                  <a:solidFill>
                    <a:srgbClr val="00FF00"/>
                  </a:solidFill>
                  <a:latin typeface="Verdana" charset="0"/>
                  <a:cs typeface="Arial" charset="0"/>
                </a:rPr>
                <a:t> </a:t>
              </a:r>
              <a:r>
                <a:rPr lang="en-US" sz="3600" i="1" dirty="0">
                  <a:solidFill>
                    <a:srgbClr val="00FF00"/>
                  </a:solidFill>
                  <a:latin typeface="Verdana" charset="0"/>
                  <a:cs typeface="Arial" charset="0"/>
                </a:rPr>
                <a:t>e</a:t>
              </a:r>
            </a:p>
            <a:p>
              <a:pPr eaLnBrk="1" hangingPunct="1">
                <a:defRPr/>
              </a:pPr>
              <a:r>
                <a:rPr lang="en-US" sz="500" dirty="0">
                  <a:solidFill>
                    <a:srgbClr val="00FF00"/>
                  </a:solidFill>
                  <a:latin typeface="Verdana" charset="0"/>
                  <a:cs typeface="Arial" charset="0"/>
                </a:rPr>
                <a:t>  </a:t>
              </a:r>
            </a:p>
            <a:p>
              <a:pPr eaLnBrk="1" hangingPunct="1">
                <a:defRPr/>
              </a:pPr>
              <a:r>
                <a:rPr lang="en-US" sz="2000" dirty="0">
                  <a:solidFill>
                    <a:srgbClr val="00FF00"/>
                  </a:solidFill>
                  <a:latin typeface="Verdana" charset="0"/>
                  <a:cs typeface="Arial" charset="0"/>
                </a:rPr>
                <a:t>Spin ½ </a:t>
              </a:r>
            </a:p>
            <a:p>
              <a:pPr eaLnBrk="1" hangingPunct="1">
                <a:defRPr/>
              </a:pPr>
              <a:r>
                <a:rPr lang="en-US" sz="2000" dirty="0">
                  <a:solidFill>
                    <a:srgbClr val="00FF00"/>
                  </a:solidFill>
                  <a:latin typeface="Verdana" charset="0"/>
                  <a:cs typeface="Arial" charset="0"/>
                </a:rPr>
                <a:t>Charge </a:t>
              </a:r>
              <a:r>
                <a:rPr lang="en-US" sz="2000" dirty="0">
                  <a:solidFill>
                    <a:srgbClr val="00FF00"/>
                  </a:solidFill>
                  <a:latin typeface="Verdana" charset="0"/>
                  <a:cs typeface="Arial" charset="0"/>
                  <a:sym typeface="Symbol" charset="0"/>
                </a:rPr>
                <a:t>1</a:t>
              </a:r>
            </a:p>
            <a:p>
              <a:pPr eaLnBrk="1" hangingPunct="1">
                <a:defRPr/>
              </a:pPr>
              <a:r>
                <a:rPr lang="en-US" sz="2000" dirty="0">
                  <a:solidFill>
                    <a:srgbClr val="00FF00"/>
                  </a:solidFill>
                  <a:latin typeface="Verdana" charset="0"/>
                  <a:cs typeface="Arial" charset="0"/>
                  <a:sym typeface="Symbol" charset="0"/>
                </a:rPr>
                <a:t>Lifetime </a:t>
              </a:r>
            </a:p>
            <a:p>
              <a:pPr eaLnBrk="1" hangingPunct="1">
                <a:defRPr/>
              </a:pPr>
              <a:r>
                <a:rPr lang="en-US" sz="2000" dirty="0">
                  <a:solidFill>
                    <a:srgbClr val="FFFF00"/>
                  </a:solidFill>
                  <a:latin typeface="Verdana" charset="0"/>
                  <a:cs typeface="Arial" charset="0"/>
                  <a:sym typeface="Symbol" charset="0"/>
                </a:rPr>
                <a:t>Mass .511 MeV</a:t>
              </a:r>
            </a:p>
          </p:txBody>
        </p:sp>
        <p:sp>
          <p:nvSpPr>
            <p:cNvPr id="35862" name="Rectangle 6"/>
            <p:cNvSpPr>
              <a:spLocks noChangeArrowheads="1"/>
            </p:cNvSpPr>
            <p:nvPr/>
          </p:nvSpPr>
          <p:spPr bwMode="auto">
            <a:xfrm>
              <a:off x="48" y="576"/>
              <a:ext cx="1440" cy="3744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nl-NL">
                <a:solidFill>
                  <a:srgbClr val="000000"/>
                </a:solidFill>
              </a:endParaRPr>
            </a:p>
          </p:txBody>
        </p:sp>
      </p:grpSp>
      <p:sp>
        <p:nvSpPr>
          <p:cNvPr id="35843" name="Text Box 18"/>
          <p:cNvSpPr txBox="1">
            <a:spLocks noChangeArrowheads="1"/>
          </p:cNvSpPr>
          <p:nvPr/>
        </p:nvSpPr>
        <p:spPr bwMode="auto">
          <a:xfrm>
            <a:off x="2895600" y="481013"/>
            <a:ext cx="958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i="1">
                <a:solidFill>
                  <a:srgbClr val="00FF00"/>
                </a:solidFill>
                <a:latin typeface="Verdana" charset="0"/>
                <a:cs typeface="Arial" charset="0"/>
              </a:rPr>
              <a:t>1897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733800" y="457200"/>
            <a:ext cx="3048000" cy="5943600"/>
            <a:chOff x="2209800" y="457200"/>
            <a:chExt cx="3048000" cy="5943600"/>
          </a:xfrm>
        </p:grpSpPr>
        <p:grpSp>
          <p:nvGrpSpPr>
            <p:cNvPr id="136203" name="Group 7"/>
            <p:cNvGrpSpPr>
              <a:grpSpLocks/>
            </p:cNvGrpSpPr>
            <p:nvPr/>
          </p:nvGrpSpPr>
          <p:grpSpPr bwMode="auto">
            <a:xfrm>
              <a:off x="2209800" y="457200"/>
              <a:ext cx="3048000" cy="5943600"/>
              <a:chOff x="1440" y="576"/>
              <a:chExt cx="1920" cy="3744"/>
            </a:xfrm>
          </p:grpSpPr>
          <p:grpSp>
            <p:nvGrpSpPr>
              <p:cNvPr id="136205" name="Group 8"/>
              <p:cNvGrpSpPr>
                <a:grpSpLocks/>
              </p:cNvGrpSpPr>
              <p:nvPr/>
            </p:nvGrpSpPr>
            <p:grpSpPr bwMode="auto">
              <a:xfrm>
                <a:off x="1440" y="1124"/>
                <a:ext cx="1920" cy="3179"/>
                <a:chOff x="1440" y="1124"/>
                <a:chExt cx="1920" cy="3179"/>
              </a:xfrm>
            </p:grpSpPr>
            <p:pic>
              <p:nvPicPr>
                <p:cNvPr id="35856" name="Picture 9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1152"/>
                  <a:ext cx="1920" cy="15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585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203" y="1124"/>
                  <a:ext cx="393" cy="6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6000">
                      <a:solidFill>
                        <a:srgbClr val="0000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</a:t>
                  </a:r>
                </a:p>
              </p:txBody>
            </p:sp>
            <p:sp>
              <p:nvSpPr>
                <p:cNvPr id="3585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703" y="3072"/>
                  <a:ext cx="1319" cy="1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3200" i="1" dirty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Muon,</a:t>
                  </a:r>
                  <a:r>
                    <a:rPr lang="en-US" sz="1000" i="1" dirty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 </a:t>
                  </a:r>
                  <a:r>
                    <a:rPr lang="en-US" sz="3600" i="1" dirty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</a:t>
                  </a:r>
                  <a:endParaRPr lang="en-US" sz="3600" i="1" dirty="0">
                    <a:solidFill>
                      <a:srgbClr val="00FF00"/>
                    </a:solidFill>
                    <a:latin typeface="Verdana" charset="0"/>
                    <a:cs typeface="Arial" charset="0"/>
                  </a:endParaRPr>
                </a:p>
                <a:p>
                  <a:pPr eaLnBrk="1" hangingPunct="1">
                    <a:defRPr/>
                  </a:pPr>
                  <a:r>
                    <a:rPr lang="en-US" sz="500" dirty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 </a:t>
                  </a:r>
                </a:p>
                <a:p>
                  <a:pPr eaLnBrk="1" hangingPunct="1">
                    <a:defRPr/>
                  </a:pPr>
                  <a:r>
                    <a:rPr lang="en-US" sz="2000" dirty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Spin ½ </a:t>
                  </a:r>
                </a:p>
                <a:p>
                  <a:pPr eaLnBrk="1" hangingPunct="1">
                    <a:defRPr/>
                  </a:pPr>
                  <a:r>
                    <a:rPr lang="en-US" sz="2000" dirty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Charge </a:t>
                  </a:r>
                  <a:r>
                    <a:rPr lang="en-US" sz="2000" dirty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1</a:t>
                  </a:r>
                </a:p>
                <a:p>
                  <a:pPr eaLnBrk="1" hangingPunct="1">
                    <a:defRPr/>
                  </a:pPr>
                  <a:r>
                    <a:rPr lang="en-US" sz="2000" dirty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Lifetime 2.2 s</a:t>
                  </a:r>
                </a:p>
                <a:p>
                  <a:pPr eaLnBrk="1" hangingPunct="1">
                    <a:defRPr/>
                  </a:pPr>
                  <a:r>
                    <a:rPr lang="en-US" sz="2000" dirty="0">
                      <a:solidFill>
                        <a:srgbClr val="FF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Mass 106 MeV</a:t>
                  </a:r>
                </a:p>
              </p:txBody>
            </p:sp>
          </p:grpSp>
          <p:sp>
            <p:nvSpPr>
              <p:cNvPr id="35855" name="Rectangle 12"/>
              <p:cNvSpPr>
                <a:spLocks noChangeArrowheads="1"/>
              </p:cNvSpPr>
              <p:nvPr/>
            </p:nvSpPr>
            <p:spPr bwMode="auto">
              <a:xfrm>
                <a:off x="1608" y="576"/>
                <a:ext cx="1584" cy="3744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5853" name="Text Box 19"/>
            <p:cNvSpPr txBox="1">
              <a:spLocks noChangeArrowheads="1"/>
            </p:cNvSpPr>
            <p:nvPr/>
          </p:nvSpPr>
          <p:spPr bwMode="auto">
            <a:xfrm>
              <a:off x="4038600" y="481013"/>
              <a:ext cx="958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>
                  <a:solidFill>
                    <a:srgbClr val="00FF00"/>
                  </a:solidFill>
                  <a:latin typeface="Verdana" charset="0"/>
                  <a:cs typeface="Arial" charset="0"/>
                </a:rPr>
                <a:t>1937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867400" y="427038"/>
            <a:ext cx="5410200" cy="5973762"/>
            <a:chOff x="4343400" y="427038"/>
            <a:chExt cx="5410200" cy="5973762"/>
          </a:xfrm>
        </p:grpSpPr>
        <p:grpSp>
          <p:nvGrpSpPr>
            <p:cNvPr id="136197" name="Group 13"/>
            <p:cNvGrpSpPr>
              <a:grpSpLocks/>
            </p:cNvGrpSpPr>
            <p:nvPr/>
          </p:nvGrpSpPr>
          <p:grpSpPr bwMode="auto">
            <a:xfrm>
              <a:off x="4343400" y="427038"/>
              <a:ext cx="5410200" cy="5973762"/>
              <a:chOff x="2880" y="557"/>
              <a:chExt cx="3408" cy="3763"/>
            </a:xfrm>
          </p:grpSpPr>
          <p:pic>
            <p:nvPicPr>
              <p:cNvPr id="35848" name="Picture 1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557"/>
                <a:ext cx="3408" cy="27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5849" name="Text Box 15"/>
              <p:cNvSpPr txBox="1">
                <a:spLocks noChangeArrowheads="1"/>
              </p:cNvSpPr>
              <p:nvPr/>
            </p:nvSpPr>
            <p:spPr bwMode="auto">
              <a:xfrm>
                <a:off x="4420" y="922"/>
                <a:ext cx="327" cy="6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6000">
                    <a:solidFill>
                      <a:srgbClr val="000000"/>
                    </a:solidFill>
                    <a:latin typeface="Verdana" charset="0"/>
                    <a:cs typeface="Arial" charset="0"/>
                    <a:sym typeface="Symbol" charset="0"/>
                  </a:rPr>
                  <a:t></a:t>
                </a:r>
              </a:p>
            </p:txBody>
          </p:sp>
          <p:sp>
            <p:nvSpPr>
              <p:cNvPr id="35850" name="Text Box 16"/>
              <p:cNvSpPr txBox="1">
                <a:spLocks noChangeArrowheads="1"/>
              </p:cNvSpPr>
              <p:nvPr/>
            </p:nvSpPr>
            <p:spPr bwMode="auto">
              <a:xfrm>
                <a:off x="3898" y="3072"/>
                <a:ext cx="1385" cy="1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3200" i="1" dirty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Tau, </a:t>
                </a:r>
                <a:r>
                  <a:rPr lang="en-US" sz="3600" i="1" dirty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</a:t>
                </a:r>
                <a:endParaRPr lang="en-US" sz="3200" i="1" dirty="0">
                  <a:solidFill>
                    <a:srgbClr val="00FF00"/>
                  </a:solidFill>
                  <a:latin typeface="Verdana" charset="0"/>
                  <a:cs typeface="Arial" charset="0"/>
                </a:endParaRPr>
              </a:p>
              <a:p>
                <a:pPr eaLnBrk="1" hangingPunct="1">
                  <a:defRPr/>
                </a:pPr>
                <a:r>
                  <a:rPr lang="en-US" sz="500" i="1" dirty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 </a:t>
                </a:r>
              </a:p>
              <a:p>
                <a:pPr eaLnBrk="1" hangingPunct="1">
                  <a:defRPr/>
                </a:pPr>
                <a:r>
                  <a:rPr lang="en-US" sz="2000" dirty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Spin ½ </a:t>
                </a:r>
              </a:p>
              <a:p>
                <a:pPr eaLnBrk="1" hangingPunct="1">
                  <a:defRPr/>
                </a:pPr>
                <a:r>
                  <a:rPr lang="en-US" sz="2000" dirty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Charge </a:t>
                </a:r>
                <a:r>
                  <a:rPr lang="en-US" sz="2000" dirty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1</a:t>
                </a:r>
              </a:p>
              <a:p>
                <a:pPr eaLnBrk="1" hangingPunct="1">
                  <a:defRPr/>
                </a:pPr>
                <a:r>
                  <a:rPr lang="en-US" sz="2000" dirty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Lifetime 290 fs</a:t>
                </a:r>
              </a:p>
              <a:p>
                <a:pPr eaLnBrk="1" hangingPunct="1">
                  <a:defRPr/>
                </a:pPr>
                <a:r>
                  <a:rPr lang="en-US" sz="2000" dirty="0">
                    <a:solidFill>
                      <a:srgbClr val="FFFF00"/>
                    </a:solidFill>
                    <a:latin typeface="Verdana" charset="0"/>
                    <a:cs typeface="Arial" charset="0"/>
                    <a:sym typeface="Symbol" charset="0"/>
                  </a:rPr>
                  <a:t>Mass 1777 MeV</a:t>
                </a:r>
              </a:p>
            </p:txBody>
          </p:sp>
          <p:sp>
            <p:nvSpPr>
              <p:cNvPr id="35851" name="Rectangle 17"/>
              <p:cNvSpPr>
                <a:spLocks noChangeArrowheads="1"/>
              </p:cNvSpPr>
              <p:nvPr/>
            </p:nvSpPr>
            <p:spPr bwMode="auto">
              <a:xfrm>
                <a:off x="3360" y="576"/>
                <a:ext cx="2448" cy="3744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5847" name="Text Box 20"/>
            <p:cNvSpPr txBox="1">
              <a:spLocks noChangeArrowheads="1"/>
            </p:cNvSpPr>
            <p:nvPr/>
          </p:nvSpPr>
          <p:spPr bwMode="auto">
            <a:xfrm>
              <a:off x="8032750" y="481013"/>
              <a:ext cx="958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>
                  <a:solidFill>
                    <a:srgbClr val="00FF00"/>
                  </a:solidFill>
                  <a:latin typeface="Verdana" charset="0"/>
                  <a:cs typeface="Arial" charset="0"/>
                </a:rPr>
                <a:t>1975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64424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0290" name="TextBox 3"/>
          <p:cNvSpPr txBox="1">
            <a:spLocks noChangeArrowheads="1"/>
          </p:cNvSpPr>
          <p:nvPr/>
        </p:nvSpPr>
        <p:spPr bwMode="auto">
          <a:xfrm rot="-5400000">
            <a:off x="9363076" y="5553076"/>
            <a:ext cx="2239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800">
                <a:solidFill>
                  <a:srgbClr val="000000"/>
                </a:solidFill>
              </a:rPr>
              <a:t>© Jean-Paul Keulen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0" y="2146300"/>
            <a:ext cx="454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05500" y="2489200"/>
            <a:ext cx="480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Symbol"/>
              </a:rPr>
              <a:t>m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13200" y="3403600"/>
            <a:ext cx="4226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Symbol"/>
              </a:rPr>
              <a:t>t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305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Relativistic Quantum World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906820" y="1386868"/>
            <a:ext cx="115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968166" y="3293986"/>
            <a:ext cx="1303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Mechanics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104984" y="5022493"/>
            <a:ext cx="1124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2946" y="6074340"/>
            <a:ext cx="80831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notes, written for this course, are available: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www.nikhef.nl/~i93/Teaching/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Prerequisite for the course: High school level physics &amp; mathematics.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1486" y="830252"/>
            <a:ext cx="64303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1: The Principle of Relativity and the Speed of Light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2: Time Dilation and Lorentz Contraction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3: The Lorentz Transformation and Paradoxes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4: General Relativity and Gravitational Waves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1486" y="2801632"/>
            <a:ext cx="631038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5: The Early Quantum Theory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6: Feynman’s Double Slit Experiment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7: Wheeler’s Delayed Choice and Schrodinger’s Cat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8: Quantum Reality and the EPR Paradox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1486" y="5025251"/>
            <a:ext cx="6237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  9: The Standard Model and Antimatter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10: Why is there something rather than nothing?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8871" y="778446"/>
            <a:ext cx="10273553" cy="1656783"/>
          </a:xfrm>
          <a:prstGeom prst="rect">
            <a:avLst/>
          </a:prstGeom>
          <a:noFill/>
          <a:ln w="12700">
            <a:solidFill>
              <a:srgbClr val="0070C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8870" y="2745873"/>
            <a:ext cx="10273553" cy="1818957"/>
          </a:xfrm>
          <a:prstGeom prst="rect">
            <a:avLst/>
          </a:prstGeom>
          <a:noFill/>
          <a:ln w="12700">
            <a:solidFill>
              <a:srgbClr val="7030A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8870" y="4866629"/>
            <a:ext cx="10273553" cy="1080582"/>
          </a:xfrm>
          <a:prstGeom prst="rect">
            <a:avLst/>
          </a:prstGeom>
          <a:noFill/>
          <a:ln w="9525">
            <a:solidFill>
              <a:srgbClr val="C0000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0777" y="992125"/>
            <a:ext cx="88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Nov. 1: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30777" y="1764098"/>
            <a:ext cx="88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Nov. 8: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30777" y="3169344"/>
            <a:ext cx="999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Nov. 15: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30777" y="3822010"/>
            <a:ext cx="96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 22: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7461" y="5222254"/>
            <a:ext cx="999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Nov. 29: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68282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Hence</a:t>
            </a:r>
            <a:r>
              <a:rPr lang="mr-IN" dirty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BigBoson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931" y="716276"/>
            <a:ext cx="7810500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0048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-3334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73506" y="3429000"/>
            <a:ext cx="8542418" cy="1470025"/>
          </a:xfrm>
        </p:spPr>
        <p:txBody>
          <a:bodyPr/>
          <a:lstStyle/>
          <a:p>
            <a:pPr algn="r" eaLnBrk="1" hangingPunct="1"/>
            <a:r>
              <a:rPr lang="en-US" sz="4000" dirty="0">
                <a:solidFill>
                  <a:schemeClr val="bg1"/>
                </a:solidFill>
              </a:rPr>
              <a:t>2: Symmetry between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 matter and antimatter?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8" name="Picture 11" descr="CartoonCP">
            <a:extLst>
              <a:ext uri="{FF2B5EF4-FFF2-40B4-BE49-F238E27FC236}">
                <a16:creationId xmlns:a16="http://schemas.microsoft.com/office/drawing/2014/main" id="{CA187E1D-7A1D-0E49-A5AB-94DA17F69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0543" y="273106"/>
            <a:ext cx="2705427" cy="2637242"/>
          </a:xfrm>
          <a:prstGeom prst="rect">
            <a:avLst/>
          </a:prstGeom>
          <a:noFill/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05F642F2-A6D7-4E42-8D17-8BADF7E16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000" y="273105"/>
            <a:ext cx="3206710" cy="263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408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-3334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73506" y="3429000"/>
            <a:ext cx="8542418" cy="1470025"/>
          </a:xfrm>
        </p:spPr>
        <p:txBody>
          <a:bodyPr/>
          <a:lstStyle/>
          <a:p>
            <a:pPr algn="r" eaLnBrk="1" hangingPunct="1"/>
            <a:r>
              <a:rPr lang="en-US" sz="4000" dirty="0">
                <a:solidFill>
                  <a:schemeClr val="bg1"/>
                </a:solidFill>
              </a:rPr>
              <a:t>2: Symmetry between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matter and antimatter?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05F642F2-A6D7-4E42-8D17-8BADF7E16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000" y="273105"/>
            <a:ext cx="3206710" cy="263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huivendekinder.jpg">
            <a:extLst>
              <a:ext uri="{FF2B5EF4-FFF2-40B4-BE49-F238E27FC236}">
                <a16:creationId xmlns:a16="http://schemas.microsoft.com/office/drawing/2014/main" id="{1F7AAAE7-753E-6A79-149B-D8030FF04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4898" y="492676"/>
            <a:ext cx="3300449" cy="21980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0AD1CD-BCB6-BD9D-D7B9-599CAB049D41}"/>
              </a:ext>
            </a:extLst>
          </p:cNvPr>
          <p:cNvSpPr txBox="1"/>
          <p:nvPr/>
        </p:nvSpPr>
        <p:spPr>
          <a:xfrm>
            <a:off x="9529484" y="657106"/>
            <a:ext cx="1872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b="1" dirty="0"/>
              <a:t>Dreij Huivende kinder</a:t>
            </a:r>
          </a:p>
        </p:txBody>
      </p:sp>
    </p:spTree>
    <p:extLst>
      <p:ext uri="{BB962C8B-B14F-4D97-AF65-F5344CB8AC3E}">
        <p14:creationId xmlns:p14="http://schemas.microsoft.com/office/powerpoint/2010/main" val="32852045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7D378911-5895-C44F-A716-510E2B99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199" y="-660400"/>
            <a:ext cx="12268200" cy="75184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56CBAF-C6B5-C442-8448-345EDADE1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FFFF00"/>
                </a:solidFill>
              </a:rPr>
              <a:t>   </a:t>
            </a:r>
            <a:r>
              <a:rPr lang="en-NL" i="1" dirty="0">
                <a:solidFill>
                  <a:schemeClr val="bg1"/>
                </a:solidFill>
              </a:rPr>
              <a:t>LHCb Experiment: </a:t>
            </a:r>
            <a:r>
              <a:rPr lang="en-NL" i="1" dirty="0">
                <a:solidFill>
                  <a:srgbClr val="FFFF00"/>
                </a:solidFill>
              </a:rPr>
              <a:t>decays of b-particles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6425592-CF62-F844-B0B6-F02EE0D0C0E3}"/>
              </a:ext>
            </a:extLst>
          </p:cNvPr>
          <p:cNvSpPr/>
          <p:nvPr/>
        </p:nvSpPr>
        <p:spPr bwMode="auto">
          <a:xfrm>
            <a:off x="4081530" y="3772509"/>
            <a:ext cx="1870537" cy="892624"/>
          </a:xfrm>
          <a:prstGeom prst="ellipse">
            <a:avLst/>
          </a:prstGeom>
          <a:noFill/>
          <a:ln w="317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" name="Picture 3" descr="05-0440-01D">
            <a:extLst>
              <a:ext uri="{FF2B5EF4-FFF2-40B4-BE49-F238E27FC236}">
                <a16:creationId xmlns:a16="http://schemas.microsoft.com/office/drawing/2014/main" id="{909ACCAC-88DC-E841-B197-E59DF90A2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29506"/>
            <a:ext cx="2878668" cy="2166356"/>
          </a:xfrm>
          <a:prstGeom prst="rect">
            <a:avLst/>
          </a:prstGeom>
          <a:noFill/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5A5707D-5D73-8848-B44A-1A575BBD309C}"/>
              </a:ext>
            </a:extLst>
          </p:cNvPr>
          <p:cNvSpPr/>
          <p:nvPr/>
        </p:nvSpPr>
        <p:spPr bwMode="auto">
          <a:xfrm>
            <a:off x="845173" y="1298887"/>
            <a:ext cx="412127" cy="402914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8550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CBE97E-F83C-6B4A-BF38-7A7D71EEAF51}"/>
              </a:ext>
            </a:extLst>
          </p:cNvPr>
          <p:cNvSpPr/>
          <p:nvPr/>
        </p:nvSpPr>
        <p:spPr bwMode="auto">
          <a:xfrm>
            <a:off x="3818461" y="181884"/>
            <a:ext cx="4850754" cy="402317"/>
          </a:xfrm>
          <a:prstGeom prst="rect">
            <a:avLst/>
          </a:prstGeom>
          <a:solidFill>
            <a:schemeClr val="tx1">
              <a:alpha val="2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A61AC-F3A4-4249-97D7-D2FA1902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LHCb Detector: B-particles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CB64D1D-654E-0D41-B9F2-8D125B460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702" y="1301922"/>
            <a:ext cx="11091894" cy="49718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9" name="Content Placeholder 5" descr="PrimaryVertexTwoSensorsOblique.png">
            <a:extLst>
              <a:ext uri="{FF2B5EF4-FFF2-40B4-BE49-F238E27FC236}">
                <a16:creationId xmlns:a16="http://schemas.microsoft.com/office/drawing/2014/main" id="{8C4FC10C-00EA-0440-A5AD-2BF380AE1F2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-4256" r="-4256"/>
          <a:stretch>
            <a:fillRect/>
          </a:stretch>
        </p:blipFill>
        <p:spPr>
          <a:xfrm rot="19833073">
            <a:off x="2085219" y="1670892"/>
            <a:ext cx="7338786" cy="403604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5DCCF5-44FF-2249-904E-660D42BFA343}"/>
              </a:ext>
            </a:extLst>
          </p:cNvPr>
          <p:cNvCxnSpPr>
            <a:cxnSpLocks/>
            <a:endCxn id="11" idx="5"/>
          </p:cNvCxnSpPr>
          <p:nvPr/>
        </p:nvCxnSpPr>
        <p:spPr bwMode="auto">
          <a:xfrm flipV="1">
            <a:off x="3810000" y="3872294"/>
            <a:ext cx="6743483" cy="3197374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E22DA9A-2709-8343-978E-8DCF2DA12A16}"/>
              </a:ext>
            </a:extLst>
          </p:cNvPr>
          <p:cNvSpPr/>
          <p:nvPr/>
        </p:nvSpPr>
        <p:spPr bwMode="auto">
          <a:xfrm>
            <a:off x="10331759" y="3429000"/>
            <a:ext cx="259766" cy="519351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6F0EF0-87A8-0B4A-8D6B-D8EA7D60F859}"/>
              </a:ext>
            </a:extLst>
          </p:cNvPr>
          <p:cNvCxnSpPr>
            <a:cxnSpLocks/>
            <a:endCxn id="11" idx="7"/>
          </p:cNvCxnSpPr>
          <p:nvPr/>
        </p:nvCxnSpPr>
        <p:spPr bwMode="auto">
          <a:xfrm>
            <a:off x="7675619" y="298036"/>
            <a:ext cx="2877864" cy="3207021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798B399-60E2-D44C-A439-23DDC4FFFF1E}"/>
              </a:ext>
            </a:extLst>
          </p:cNvPr>
          <p:cNvSpPr txBox="1"/>
          <p:nvPr/>
        </p:nvSpPr>
        <p:spPr>
          <a:xfrm>
            <a:off x="1114243" y="5022128"/>
            <a:ext cx="9669092" cy="830997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Reconstruct</a:t>
            </a:r>
            <a:r>
              <a:rPr kumimoji="0" lang="en-NL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millions of B-particle decays and select interesting cases.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FFFF"/>
                </a:solidFill>
                <a:latin typeface="Tahoma"/>
              </a:rPr>
              <a:t>Do we observe differences between matter and antimatter?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A8DA8A-7C7E-DD45-B0C7-2037C636AD13}"/>
              </a:ext>
            </a:extLst>
          </p:cNvPr>
          <p:cNvSpPr txBox="1"/>
          <p:nvPr/>
        </p:nvSpPr>
        <p:spPr>
          <a:xfrm>
            <a:off x="6966508" y="1543056"/>
            <a:ext cx="1563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Zoom in </a:t>
            </a:r>
            <a:r>
              <a:rPr lang="en-NL" dirty="0">
                <a:solidFill>
                  <a:srgbClr val="FFFFFF"/>
                </a:solidFill>
                <a:latin typeface="Tahoma"/>
              </a:rPr>
              <a:t>on collision point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AB4647-D387-0D4A-A8DC-146FE7CE40A3}"/>
              </a:ext>
            </a:extLst>
          </p:cNvPr>
          <p:cNvGrpSpPr/>
          <p:nvPr/>
        </p:nvGrpSpPr>
        <p:grpSpPr>
          <a:xfrm>
            <a:off x="0" y="829506"/>
            <a:ext cx="2878668" cy="2166356"/>
            <a:chOff x="0" y="829506"/>
            <a:chExt cx="2878668" cy="2166356"/>
          </a:xfrm>
        </p:grpSpPr>
        <p:pic>
          <p:nvPicPr>
            <p:cNvPr id="13" name="Picture 3" descr="05-0440-01D">
              <a:extLst>
                <a:ext uri="{FF2B5EF4-FFF2-40B4-BE49-F238E27FC236}">
                  <a16:creationId xmlns:a16="http://schemas.microsoft.com/office/drawing/2014/main" id="{B8987701-E1D6-B241-8508-2B3C0F42D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829506"/>
              <a:ext cx="2878668" cy="2166356"/>
            </a:xfrm>
            <a:prstGeom prst="rect">
              <a:avLst/>
            </a:prstGeom>
            <a:noFill/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50EED9C-BE03-1D4C-9A80-6D957B85B92E}"/>
                </a:ext>
              </a:extLst>
            </p:cNvPr>
            <p:cNvSpPr/>
            <p:nvPr/>
          </p:nvSpPr>
          <p:spPr bwMode="auto">
            <a:xfrm>
              <a:off x="845173" y="1298886"/>
              <a:ext cx="416361" cy="445246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5034BB1A-3E7A-7D41-9A1A-09AA4B85D77A}"/>
              </a:ext>
            </a:extLst>
          </p:cNvPr>
          <p:cNvSpPr/>
          <p:nvPr/>
        </p:nvSpPr>
        <p:spPr bwMode="auto">
          <a:xfrm>
            <a:off x="6945803" y="3060090"/>
            <a:ext cx="512271" cy="638337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BE0647E-E7D3-874B-8E4A-DCB7C06D89FF}"/>
              </a:ext>
            </a:extLst>
          </p:cNvPr>
          <p:cNvCxnSpPr/>
          <p:nvPr/>
        </p:nvCxnSpPr>
        <p:spPr bwMode="auto">
          <a:xfrm flipH="1">
            <a:off x="7275115" y="2189387"/>
            <a:ext cx="96529" cy="728361"/>
          </a:xfrm>
          <a:prstGeom prst="straightConnector1">
            <a:avLst/>
          </a:prstGeom>
          <a:solidFill>
            <a:srgbClr val="FFFF99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8483028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  <p:bldP spid="3" grpId="0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" y="67067"/>
            <a:ext cx="11447489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B-decay process: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matter vs antimatter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81986" y="5709579"/>
            <a:ext cx="9808958" cy="863602"/>
          </a:xfrm>
          <a:prstGeom prst="rect">
            <a:avLst/>
          </a:prstGeom>
          <a:noFill/>
        </p:spPr>
        <p:txBody>
          <a:bodyPr/>
          <a:lstStyle/>
          <a:p>
            <a:pPr marL="0" indent="0">
              <a:buNone/>
            </a:pPr>
            <a:r>
              <a:rPr lang="en-US" sz="2200" u="sng" dirty="0" err="1">
                <a:sym typeface="Wingdings" pitchFamily="2" charset="2"/>
              </a:rPr>
              <a:t>Asymmetrie</a:t>
            </a:r>
            <a:r>
              <a:rPr lang="en-US" sz="2200" dirty="0">
                <a:sym typeface="Wingdings" pitchFamily="2" charset="2"/>
              </a:rPr>
              <a:t>: matter and antimatter decay processes proceed differently! </a:t>
            </a:r>
            <a:r>
              <a:rPr lang="en-US" sz="2200" dirty="0"/>
              <a:t>Quantum forces between particles and anti-particles</a:t>
            </a:r>
            <a:r>
              <a:rPr lang="en-US" sz="2200" b="1" i="1" dirty="0"/>
              <a:t> not always identical!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3DCE6F-2CFB-CF40-9C22-E8A8FAC108DB}"/>
              </a:ext>
            </a:extLst>
          </p:cNvPr>
          <p:cNvGrpSpPr/>
          <p:nvPr/>
        </p:nvGrpSpPr>
        <p:grpSpPr>
          <a:xfrm>
            <a:off x="800738" y="1154242"/>
            <a:ext cx="4711711" cy="4510889"/>
            <a:chOff x="1019330" y="1154243"/>
            <a:chExt cx="4635995" cy="444050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19330" y="1154243"/>
              <a:ext cx="4635995" cy="4440502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246518" y="1938649"/>
              <a:ext cx="192241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35808" y="1174087"/>
              <a:ext cx="1984172" cy="424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Matter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process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DC5D56-6BC1-B74E-8E52-937620035007}"/>
              </a:ext>
            </a:extLst>
          </p:cNvPr>
          <p:cNvGrpSpPr/>
          <p:nvPr/>
        </p:nvGrpSpPr>
        <p:grpSpPr>
          <a:xfrm>
            <a:off x="6348692" y="1144639"/>
            <a:ext cx="4711711" cy="4520494"/>
            <a:chOff x="5691462" y="1144639"/>
            <a:chExt cx="4711711" cy="452049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91462" y="1154243"/>
              <a:ext cx="4711711" cy="4510890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866873" y="1938649"/>
              <a:ext cx="196253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7439698" y="2487178"/>
              <a:ext cx="1440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187038" y="1144639"/>
              <a:ext cx="252152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Antimatter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process</a:t>
              </a:r>
            </a:p>
          </p:txBody>
        </p:sp>
      </p:grpSp>
      <p:cxnSp>
        <p:nvCxnSpPr>
          <p:cNvPr id="9" name="Straight Connector 8"/>
          <p:cNvCxnSpPr>
            <a:cxnSpLocks/>
          </p:cNvCxnSpPr>
          <p:nvPr/>
        </p:nvCxnSpPr>
        <p:spPr>
          <a:xfrm>
            <a:off x="5031879" y="2820005"/>
            <a:ext cx="3065049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CF7372-3C29-984F-8935-DABD1CA6C116}"/>
              </a:ext>
            </a:extLst>
          </p:cNvPr>
          <p:cNvCxnSpPr>
            <a:cxnSpLocks/>
          </p:cNvCxnSpPr>
          <p:nvPr/>
        </p:nvCxnSpPr>
        <p:spPr bwMode="auto">
          <a:xfrm>
            <a:off x="5800731" y="2343755"/>
            <a:ext cx="0" cy="47625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463F111-5189-714C-902C-370BFD4C1078}"/>
              </a:ext>
            </a:extLst>
          </p:cNvPr>
          <p:cNvSpPr/>
          <p:nvPr/>
        </p:nvSpPr>
        <p:spPr bwMode="auto">
          <a:xfrm>
            <a:off x="3053416" y="1951082"/>
            <a:ext cx="1631497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64EF72-31D0-5F48-9ABA-F5D3D21EBD91}"/>
              </a:ext>
            </a:extLst>
          </p:cNvPr>
          <p:cNvCxnSpPr>
            <a:cxnSpLocks/>
          </p:cNvCxnSpPr>
          <p:nvPr/>
        </p:nvCxnSpPr>
        <p:spPr>
          <a:xfrm>
            <a:off x="2552783" y="2343755"/>
            <a:ext cx="343368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/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25A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3002D6F0-E859-944D-BB25-185AB9EADE6F}"/>
              </a:ext>
            </a:extLst>
          </p:cNvPr>
          <p:cNvSpPr/>
          <p:nvPr/>
        </p:nvSpPr>
        <p:spPr bwMode="auto">
          <a:xfrm>
            <a:off x="8457352" y="1856867"/>
            <a:ext cx="1772498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/>
              <p:nvPr/>
            </p:nvSpPr>
            <p:spPr>
              <a:xfrm>
                <a:off x="8640601" y="1814575"/>
                <a:ext cx="1570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acc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01" y="1814575"/>
                <a:ext cx="1570238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4F319AA-6DCD-E44E-8CAF-409725CB4D29}"/>
              </a:ext>
            </a:extLst>
          </p:cNvPr>
          <p:cNvCxnSpPr>
            <a:cxnSpLocks/>
          </p:cNvCxnSpPr>
          <p:nvPr/>
        </p:nvCxnSpPr>
        <p:spPr bwMode="auto">
          <a:xfrm>
            <a:off x="3529013" y="1575526"/>
            <a:ext cx="175005" cy="267724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1E25602-FB9B-D247-BC46-3F7A09596FD9}"/>
              </a:ext>
            </a:extLst>
          </p:cNvPr>
          <p:cNvCxnSpPr>
            <a:cxnSpLocks/>
          </p:cNvCxnSpPr>
          <p:nvPr/>
        </p:nvCxnSpPr>
        <p:spPr bwMode="auto">
          <a:xfrm>
            <a:off x="7753365" y="1556475"/>
            <a:ext cx="1376348" cy="25810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22E2F0A1-F97E-8541-89BC-73D7D85448E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 particle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decay into 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0" dirty="0">
                    <a:solidFill>
                      <a:srgbClr val="0432FF"/>
                    </a:solidFill>
                    <a:latin typeface="Tahoma"/>
                  </a:rPr>
                  <a:t>a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>
                    <a:solidFill>
                      <a:srgbClr val="0432FF"/>
                    </a:solidFill>
                    <a:latin typeface="Tahoma"/>
                  </a:rPr>
                  <a:t>a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nd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particle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22E2F0A1-F97E-8541-89BC-73D7D8544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blipFill>
                <a:blip r:embed="rId7"/>
                <a:stretch>
                  <a:fillRect l="-1600" t="-2817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F71C1AC9-3A26-CB49-B3EF-67C235C960F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anti-B particle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decay into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a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nd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noProof="0" dirty="0">
                    <a:solidFill>
                      <a:srgbClr val="FF0000"/>
                    </a:solidFill>
                    <a:latin typeface="Tahoma"/>
                  </a:rPr>
                  <a:t>particle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F71C1AC9-3A26-CB49-B3EF-67C235C96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blipFill>
                <a:blip r:embed="rId8"/>
                <a:stretch>
                  <a:fillRect l="-1119" t="-1389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64486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B5C76DD4-6871-A3D7-C125-F5F62CAD2297}"/>
              </a:ext>
            </a:extLst>
          </p:cNvPr>
          <p:cNvGrpSpPr/>
          <p:nvPr/>
        </p:nvGrpSpPr>
        <p:grpSpPr>
          <a:xfrm>
            <a:off x="800738" y="1154242"/>
            <a:ext cx="4711711" cy="4510889"/>
            <a:chOff x="1019330" y="1154243"/>
            <a:chExt cx="4635995" cy="4440502"/>
          </a:xfrm>
        </p:grpSpPr>
        <p:pic>
          <p:nvPicPr>
            <p:cNvPr id="38" name="Picture 3">
              <a:extLst>
                <a:ext uri="{FF2B5EF4-FFF2-40B4-BE49-F238E27FC236}">
                  <a16:creationId xmlns:a16="http://schemas.microsoft.com/office/drawing/2014/main" id="{ED57506A-AB39-4364-23FE-4EF8C0D117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19330" y="1154243"/>
              <a:ext cx="4635995" cy="4440502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C55F6D5-893F-AF7E-70CE-96F97D759CE2}"/>
                </a:ext>
              </a:extLst>
            </p:cNvPr>
            <p:cNvSpPr txBox="1"/>
            <p:nvPr/>
          </p:nvSpPr>
          <p:spPr>
            <a:xfrm>
              <a:off x="3246518" y="1938649"/>
              <a:ext cx="192241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F153243-DAD6-4D26-FB2F-648C51B926B3}"/>
                </a:ext>
              </a:extLst>
            </p:cNvPr>
            <p:cNvSpPr txBox="1"/>
            <p:nvPr/>
          </p:nvSpPr>
          <p:spPr>
            <a:xfrm>
              <a:off x="3235808" y="1174087"/>
              <a:ext cx="1984172" cy="424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Matter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process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441AE7B-EE5C-778C-3E1D-A64454DA742F}"/>
              </a:ext>
            </a:extLst>
          </p:cNvPr>
          <p:cNvGrpSpPr/>
          <p:nvPr/>
        </p:nvGrpSpPr>
        <p:grpSpPr>
          <a:xfrm>
            <a:off x="6348692" y="1144639"/>
            <a:ext cx="4711711" cy="4520494"/>
            <a:chOff x="5691462" y="1144639"/>
            <a:chExt cx="4711711" cy="4520494"/>
          </a:xfrm>
        </p:grpSpPr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A94C3A28-1E61-A8EE-A464-F4104025C5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91462" y="1154243"/>
              <a:ext cx="4711711" cy="4510890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797C685-7F27-5C53-F800-DA20414A90FB}"/>
                </a:ext>
              </a:extLst>
            </p:cNvPr>
            <p:cNvSpPr txBox="1"/>
            <p:nvPr/>
          </p:nvSpPr>
          <p:spPr>
            <a:xfrm>
              <a:off x="7866873" y="1938649"/>
              <a:ext cx="196253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3CA7C53-EF02-D678-7C61-376DC86C15F4}"/>
                </a:ext>
              </a:extLst>
            </p:cNvPr>
            <p:cNvCxnSpPr/>
            <p:nvPr/>
          </p:nvCxnSpPr>
          <p:spPr>
            <a:xfrm flipH="1">
              <a:off x="7439698" y="2487178"/>
              <a:ext cx="1440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DF4291A-DB84-AE68-72EE-303FB5287778}"/>
                </a:ext>
              </a:extLst>
            </p:cNvPr>
            <p:cNvSpPr txBox="1"/>
            <p:nvPr/>
          </p:nvSpPr>
          <p:spPr>
            <a:xfrm>
              <a:off x="6187038" y="1144639"/>
              <a:ext cx="252152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Antimatter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process</a:t>
              </a:r>
            </a:p>
          </p:txBody>
        </p:sp>
      </p:grpSp>
      <p:cxnSp>
        <p:nvCxnSpPr>
          <p:cNvPr id="9" name="Straight Connector 8"/>
          <p:cNvCxnSpPr>
            <a:cxnSpLocks/>
          </p:cNvCxnSpPr>
          <p:nvPr/>
        </p:nvCxnSpPr>
        <p:spPr>
          <a:xfrm>
            <a:off x="5031879" y="2820005"/>
            <a:ext cx="3065049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CF7372-3C29-984F-8935-DABD1CA6C116}"/>
              </a:ext>
            </a:extLst>
          </p:cNvPr>
          <p:cNvCxnSpPr>
            <a:cxnSpLocks/>
          </p:cNvCxnSpPr>
          <p:nvPr/>
        </p:nvCxnSpPr>
        <p:spPr bwMode="auto">
          <a:xfrm>
            <a:off x="5800731" y="2343755"/>
            <a:ext cx="0" cy="47625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463F111-5189-714C-902C-370BFD4C1078}"/>
              </a:ext>
            </a:extLst>
          </p:cNvPr>
          <p:cNvSpPr/>
          <p:nvPr/>
        </p:nvSpPr>
        <p:spPr bwMode="auto">
          <a:xfrm>
            <a:off x="3053416" y="1951082"/>
            <a:ext cx="1631497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64EF72-31D0-5F48-9ABA-F5D3D21EBD91}"/>
              </a:ext>
            </a:extLst>
          </p:cNvPr>
          <p:cNvCxnSpPr>
            <a:cxnSpLocks/>
          </p:cNvCxnSpPr>
          <p:nvPr/>
        </p:nvCxnSpPr>
        <p:spPr>
          <a:xfrm>
            <a:off x="2552783" y="2343755"/>
            <a:ext cx="343368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/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3002D6F0-E859-944D-BB25-185AB9EADE6F}"/>
              </a:ext>
            </a:extLst>
          </p:cNvPr>
          <p:cNvSpPr/>
          <p:nvPr/>
        </p:nvSpPr>
        <p:spPr bwMode="auto">
          <a:xfrm>
            <a:off x="8457352" y="1856867"/>
            <a:ext cx="1772498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/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11" descr="CartoonCP">
            <a:extLst>
              <a:ext uri="{FF2B5EF4-FFF2-40B4-BE49-F238E27FC236}">
                <a16:creationId xmlns:a16="http://schemas.microsoft.com/office/drawing/2014/main" id="{EA205545-FF5E-1F46-AEF0-75E6D2E71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2668" y="1632277"/>
            <a:ext cx="3706510" cy="3613095"/>
          </a:xfrm>
          <a:prstGeom prst="rect">
            <a:avLst/>
          </a:prstGeom>
          <a:noFill/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6E73485-5750-0A42-BFA9-A27B8C5E1867}"/>
              </a:ext>
            </a:extLst>
          </p:cNvPr>
          <p:cNvSpPr txBox="1">
            <a:spLocks/>
          </p:cNvSpPr>
          <p:nvPr/>
        </p:nvSpPr>
        <p:spPr bwMode="auto">
          <a:xfrm>
            <a:off x="6348692" y="5735564"/>
            <a:ext cx="5352767" cy="108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0" dirty="0" err="1">
                <a:solidFill>
                  <a:srgbClr val="FFFF00"/>
                </a:solidFill>
                <a:latin typeface="Tahoma"/>
                <a:sym typeface="Wingdings" pitchFamily="2" charset="2"/>
              </a:rPr>
              <a:t>Ths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only</a:t>
            </a:r>
            <a:r>
              <a:rPr kumimoji="0" lang="en-US" sz="2200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happens </a:t>
            </a:r>
            <a:r>
              <a:rPr kumimoji="0" lang="en-US" sz="220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if there are at least</a:t>
            </a:r>
            <a:r>
              <a:rPr kumimoji="0" lang="en-US" sz="220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three generations</a:t>
            </a: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of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particles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!!!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8D2DDA1-0E61-734C-8A5D-26687E5C00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251" y="1599525"/>
            <a:ext cx="4083283" cy="3704284"/>
          </a:xfrm>
          <a:prstGeom prst="rect">
            <a:avLst/>
          </a:prstGeom>
          <a:solidFill>
            <a:schemeClr val="tx1"/>
          </a:solidFill>
          <a:ln w="19050">
            <a:solidFill>
              <a:srgbClr val="3366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2D61E1CA-3C0F-2147-91F1-30D5A87F0826}"/>
              </a:ext>
            </a:extLst>
          </p:cNvPr>
          <p:cNvSpPr/>
          <p:nvPr/>
        </p:nvSpPr>
        <p:spPr bwMode="auto">
          <a:xfrm>
            <a:off x="8224403" y="2663681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ED570F7-84FE-0A47-859E-B7A9799CDEA8}"/>
              </a:ext>
            </a:extLst>
          </p:cNvPr>
          <p:cNvSpPr/>
          <p:nvPr/>
        </p:nvSpPr>
        <p:spPr bwMode="auto">
          <a:xfrm>
            <a:off x="7727173" y="2655795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F6F3073-A744-BC49-94E6-F3C296253681}"/>
              </a:ext>
            </a:extLst>
          </p:cNvPr>
          <p:cNvSpPr/>
          <p:nvPr/>
        </p:nvSpPr>
        <p:spPr bwMode="auto">
          <a:xfrm>
            <a:off x="7223631" y="2655794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E319AEF-9F37-EE45-8434-A98E98B742A3}"/>
              </a:ext>
            </a:extLst>
          </p:cNvPr>
          <p:cNvSpPr txBox="1">
            <a:spLocks/>
          </p:cNvSpPr>
          <p:nvPr/>
        </p:nvSpPr>
        <p:spPr bwMode="auto">
          <a:xfrm>
            <a:off x="1702108" y="5681689"/>
            <a:ext cx="4406850" cy="108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The matter – antimatter symmetry is broken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0FCFF0F6-1644-F46E-A83A-0EF2652A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1755115D-3D5A-439C-CD21-3B718F5BBD48}"/>
              </a:ext>
            </a:extLst>
          </p:cNvPr>
          <p:cNvSpPr txBox="1">
            <a:spLocks/>
          </p:cNvSpPr>
          <p:nvPr/>
        </p:nvSpPr>
        <p:spPr bwMode="auto">
          <a:xfrm>
            <a:off x="6453" y="67067"/>
            <a:ext cx="11447489" cy="76200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r>
              <a:rPr lang="en-US" kern="0"/>
              <a:t>B-decay process: </a:t>
            </a:r>
            <a:br>
              <a:rPr lang="en-US" kern="0"/>
            </a:br>
            <a:r>
              <a:rPr lang="en-US" kern="0"/>
              <a:t>matter vs antimatter </a:t>
            </a:r>
            <a:endParaRPr lang="en-US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1648E12D-A13B-0445-5F88-B654F4723A8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 particle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decay into 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0" dirty="0">
                    <a:solidFill>
                      <a:srgbClr val="0432FF"/>
                    </a:solidFill>
                    <a:latin typeface="Tahoma"/>
                  </a:rPr>
                  <a:t>a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>
                    <a:solidFill>
                      <a:srgbClr val="0432FF"/>
                    </a:solidFill>
                    <a:latin typeface="Tahoma"/>
                  </a:rPr>
                  <a:t>a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nd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particle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1648E12D-A13B-0445-5F88-B654F4723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blipFill>
                <a:blip r:embed="rId10"/>
                <a:stretch>
                  <a:fillRect l="-1600" t="-2817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9F7CD264-3C18-AE26-5F44-87019ED3AE3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anti-B particle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decay into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a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nd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>
                    <a:solidFill>
                      <a:srgbClr val="FF0000"/>
                    </a:solidFill>
                    <a:latin typeface="Tahoma"/>
                  </a:rPr>
                  <a:t>particle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9F7CD264-3C18-AE26-5F44-87019ED3AE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blipFill>
                <a:blip r:embed="rId11"/>
                <a:stretch>
                  <a:fillRect l="-1119" t="-1389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60695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30" grpId="0" animBg="1"/>
      <p:bldP spid="31" grpId="0" animBg="1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E0DCDE7A-7AD2-6F39-D6B6-341C249B76CA}"/>
              </a:ext>
            </a:extLst>
          </p:cNvPr>
          <p:cNvGrpSpPr/>
          <p:nvPr/>
        </p:nvGrpSpPr>
        <p:grpSpPr>
          <a:xfrm>
            <a:off x="800738" y="1154242"/>
            <a:ext cx="4711711" cy="4510889"/>
            <a:chOff x="1019330" y="1154243"/>
            <a:chExt cx="4635995" cy="4440502"/>
          </a:xfrm>
        </p:grpSpPr>
        <p:pic>
          <p:nvPicPr>
            <p:cNvPr id="37" name="Picture 3">
              <a:extLst>
                <a:ext uri="{FF2B5EF4-FFF2-40B4-BE49-F238E27FC236}">
                  <a16:creationId xmlns:a16="http://schemas.microsoft.com/office/drawing/2014/main" id="{A7DC6088-DAB8-4AD4-F1BD-8B635C4CD6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19330" y="1154243"/>
              <a:ext cx="4635995" cy="4440502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19F1B0F-899D-B023-C9A2-CC97D36A9209}"/>
                </a:ext>
              </a:extLst>
            </p:cNvPr>
            <p:cNvSpPr txBox="1"/>
            <p:nvPr/>
          </p:nvSpPr>
          <p:spPr>
            <a:xfrm>
              <a:off x="3246518" y="1938649"/>
              <a:ext cx="192241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3797FB1-763B-2F04-B28B-52AF77F71FAD}"/>
                </a:ext>
              </a:extLst>
            </p:cNvPr>
            <p:cNvSpPr txBox="1"/>
            <p:nvPr/>
          </p:nvSpPr>
          <p:spPr>
            <a:xfrm>
              <a:off x="3235808" y="1174087"/>
              <a:ext cx="1984172" cy="424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Matter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process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3536102-DCE7-92E6-7342-C3E3081B84C7}"/>
              </a:ext>
            </a:extLst>
          </p:cNvPr>
          <p:cNvGrpSpPr/>
          <p:nvPr/>
        </p:nvGrpSpPr>
        <p:grpSpPr>
          <a:xfrm>
            <a:off x="6348692" y="1144639"/>
            <a:ext cx="4711711" cy="4520494"/>
            <a:chOff x="5691462" y="1144639"/>
            <a:chExt cx="4711711" cy="4520494"/>
          </a:xfrm>
        </p:grpSpPr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1008F7F3-B272-4EC2-C45A-9BE133CE5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91462" y="1154243"/>
              <a:ext cx="4711711" cy="4510890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F1F4B3B-2F73-451A-6CF2-D4448133D70F}"/>
                </a:ext>
              </a:extLst>
            </p:cNvPr>
            <p:cNvSpPr txBox="1"/>
            <p:nvPr/>
          </p:nvSpPr>
          <p:spPr>
            <a:xfrm>
              <a:off x="7866873" y="1938649"/>
              <a:ext cx="196253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2256414-D87B-1A9F-F998-2710863CEE34}"/>
                </a:ext>
              </a:extLst>
            </p:cNvPr>
            <p:cNvCxnSpPr/>
            <p:nvPr/>
          </p:nvCxnSpPr>
          <p:spPr>
            <a:xfrm flipH="1">
              <a:off x="7439698" y="2487178"/>
              <a:ext cx="1440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57EA705-14E1-DE5B-FB48-73273D3E355A}"/>
                </a:ext>
              </a:extLst>
            </p:cNvPr>
            <p:cNvSpPr txBox="1"/>
            <p:nvPr/>
          </p:nvSpPr>
          <p:spPr>
            <a:xfrm>
              <a:off x="6187038" y="1144639"/>
              <a:ext cx="252152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Antimatter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process</a:t>
              </a:r>
            </a:p>
          </p:txBody>
        </p:sp>
      </p:grpSp>
      <p:cxnSp>
        <p:nvCxnSpPr>
          <p:cNvPr id="9" name="Straight Connector 8"/>
          <p:cNvCxnSpPr>
            <a:cxnSpLocks/>
          </p:cNvCxnSpPr>
          <p:nvPr/>
        </p:nvCxnSpPr>
        <p:spPr>
          <a:xfrm>
            <a:off x="5031879" y="2820005"/>
            <a:ext cx="3065049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CF7372-3C29-984F-8935-DABD1CA6C116}"/>
              </a:ext>
            </a:extLst>
          </p:cNvPr>
          <p:cNvCxnSpPr>
            <a:cxnSpLocks/>
          </p:cNvCxnSpPr>
          <p:nvPr/>
        </p:nvCxnSpPr>
        <p:spPr bwMode="auto">
          <a:xfrm>
            <a:off x="5800731" y="2343755"/>
            <a:ext cx="0" cy="47625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463F111-5189-714C-902C-370BFD4C1078}"/>
              </a:ext>
            </a:extLst>
          </p:cNvPr>
          <p:cNvSpPr/>
          <p:nvPr/>
        </p:nvSpPr>
        <p:spPr bwMode="auto">
          <a:xfrm>
            <a:off x="3053416" y="1951082"/>
            <a:ext cx="1631497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64EF72-31D0-5F48-9ABA-F5D3D21EBD91}"/>
              </a:ext>
            </a:extLst>
          </p:cNvPr>
          <p:cNvCxnSpPr>
            <a:cxnSpLocks/>
          </p:cNvCxnSpPr>
          <p:nvPr/>
        </p:nvCxnSpPr>
        <p:spPr>
          <a:xfrm>
            <a:off x="2552783" y="2343755"/>
            <a:ext cx="343368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/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3002D6F0-E859-944D-BB25-185AB9EADE6F}"/>
              </a:ext>
            </a:extLst>
          </p:cNvPr>
          <p:cNvSpPr/>
          <p:nvPr/>
        </p:nvSpPr>
        <p:spPr bwMode="auto">
          <a:xfrm>
            <a:off x="8457352" y="1856867"/>
            <a:ext cx="1772498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/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38D2DDA1-0E61-734C-8A5D-26687E5C00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251" y="1599525"/>
            <a:ext cx="4083283" cy="3704284"/>
          </a:xfrm>
          <a:prstGeom prst="rect">
            <a:avLst/>
          </a:prstGeom>
          <a:solidFill>
            <a:schemeClr val="tx1"/>
          </a:solidFill>
          <a:ln w="19050">
            <a:solidFill>
              <a:srgbClr val="3366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2D61E1CA-3C0F-2147-91F1-30D5A87F0826}"/>
              </a:ext>
            </a:extLst>
          </p:cNvPr>
          <p:cNvSpPr/>
          <p:nvPr/>
        </p:nvSpPr>
        <p:spPr bwMode="auto">
          <a:xfrm>
            <a:off x="8224403" y="2663681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ED570F7-84FE-0A47-859E-B7A9799CDEA8}"/>
              </a:ext>
            </a:extLst>
          </p:cNvPr>
          <p:cNvSpPr/>
          <p:nvPr/>
        </p:nvSpPr>
        <p:spPr bwMode="auto">
          <a:xfrm>
            <a:off x="7727173" y="2655795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F6F3073-A744-BC49-94E6-F3C296253681}"/>
              </a:ext>
            </a:extLst>
          </p:cNvPr>
          <p:cNvSpPr/>
          <p:nvPr/>
        </p:nvSpPr>
        <p:spPr bwMode="auto">
          <a:xfrm>
            <a:off x="7223631" y="2655794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4" name="Picture 4" descr="Will we all die because of the Higgs field?">
            <a:extLst>
              <a:ext uri="{FF2B5EF4-FFF2-40B4-BE49-F238E27FC236}">
                <a16:creationId xmlns:a16="http://schemas.microsoft.com/office/drawing/2014/main" id="{2C1E0F60-C280-FD47-8D06-996B6C373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65" y="1657106"/>
            <a:ext cx="4185814" cy="3662587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82E477DD-51AE-914F-1DE2-3F92504B9EFC}"/>
              </a:ext>
            </a:extLst>
          </p:cNvPr>
          <p:cNvSpPr/>
          <p:nvPr/>
        </p:nvSpPr>
        <p:spPr bwMode="auto">
          <a:xfrm>
            <a:off x="2535646" y="3672188"/>
            <a:ext cx="1841197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7B7FAD-2100-6924-F1E4-89EA267C5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3B1541-D918-54DF-039C-AE1CE439AD9D}"/>
              </a:ext>
            </a:extLst>
          </p:cNvPr>
          <p:cNvSpPr txBox="1">
            <a:spLocks/>
          </p:cNvSpPr>
          <p:nvPr/>
        </p:nvSpPr>
        <p:spPr bwMode="auto">
          <a:xfrm>
            <a:off x="6348692" y="5735564"/>
            <a:ext cx="5352767" cy="108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0" dirty="0" err="1">
                <a:solidFill>
                  <a:srgbClr val="FFFF00"/>
                </a:solidFill>
                <a:latin typeface="Tahoma"/>
                <a:sym typeface="Wingdings" pitchFamily="2" charset="2"/>
              </a:rPr>
              <a:t>Ths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only</a:t>
            </a:r>
            <a:r>
              <a:rPr kumimoji="0" lang="en-US" sz="2200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happens </a:t>
            </a:r>
            <a:r>
              <a:rPr kumimoji="0" lang="en-US" sz="220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if there are at least</a:t>
            </a:r>
            <a:r>
              <a:rPr kumimoji="0" lang="en-US" sz="220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three generations</a:t>
            </a: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of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particles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!!!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C6D11ED-37B1-856E-B9F0-CA0E2D5CC83E}"/>
              </a:ext>
            </a:extLst>
          </p:cNvPr>
          <p:cNvSpPr txBox="1">
            <a:spLocks/>
          </p:cNvSpPr>
          <p:nvPr/>
        </p:nvSpPr>
        <p:spPr bwMode="auto">
          <a:xfrm>
            <a:off x="1702108" y="5681689"/>
            <a:ext cx="4406850" cy="108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The matter – antimatter symmetry is broken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9D28A4D-0AB5-61E9-1BD9-A6B95D2F025E}"/>
              </a:ext>
            </a:extLst>
          </p:cNvPr>
          <p:cNvSpPr txBox="1">
            <a:spLocks/>
          </p:cNvSpPr>
          <p:nvPr/>
        </p:nvSpPr>
        <p:spPr bwMode="auto">
          <a:xfrm>
            <a:off x="6453" y="67067"/>
            <a:ext cx="11447489" cy="76200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r>
              <a:rPr lang="en-US" kern="0"/>
              <a:t>B-decay process: </a:t>
            </a:r>
            <a:br>
              <a:rPr lang="en-US" kern="0"/>
            </a:br>
            <a:r>
              <a:rPr lang="en-US" kern="0"/>
              <a:t>matter vs antimatter </a:t>
            </a:r>
            <a:endParaRPr lang="en-US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CD6BC520-9405-E5A5-4CF2-E0074184817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 particle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decay into 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0" dirty="0">
                    <a:solidFill>
                      <a:srgbClr val="0432FF"/>
                    </a:solidFill>
                    <a:latin typeface="Tahoma"/>
                  </a:rPr>
                  <a:t>a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>
                    <a:solidFill>
                      <a:srgbClr val="0432FF"/>
                    </a:solidFill>
                    <a:latin typeface="Tahoma"/>
                  </a:rPr>
                  <a:t>a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nd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particle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CD6BC520-9405-E5A5-4CF2-E00741848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blipFill>
                <a:blip r:embed="rId10"/>
                <a:stretch>
                  <a:fillRect l="-1600" t="-2817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B96C1271-138D-4178-EC05-997EAA977A0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anti-B particle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decay into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a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nd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deeltje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B96C1271-138D-4178-EC05-997EAA977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blipFill>
                <a:blip r:embed="rId11"/>
                <a:stretch>
                  <a:fillRect l="-1119" t="-1389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68818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 bwMode="auto">
          <a:xfrm flipH="1">
            <a:off x="931545" y="3329354"/>
            <a:ext cx="1389990" cy="968702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>
            <a:cxnSpLocks/>
          </p:cNvCxnSpPr>
          <p:nvPr/>
        </p:nvCxnSpPr>
        <p:spPr bwMode="auto">
          <a:xfrm>
            <a:off x="2497015" y="3329354"/>
            <a:ext cx="1142901" cy="1050436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7" name="TextBox 26"/>
          <p:cNvSpPr txBox="1"/>
          <p:nvPr/>
        </p:nvSpPr>
        <p:spPr>
          <a:xfrm>
            <a:off x="2116603" y="730856"/>
            <a:ext cx="5731441" cy="1569660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Asymmetry in </a:t>
            </a:r>
            <a:r>
              <a:rPr lang="en-US" sz="2400" dirty="0">
                <a:solidFill>
                  <a:srgbClr val="FFFFFF"/>
                </a:solidFill>
                <a:latin typeface="Tahoma"/>
                <a:sym typeface="Wingdings" pitchFamily="2" charset="2"/>
              </a:rPr>
              <a:t>physics laws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  <a:sym typeface="Wingdings" pitchFamily="2" charset="2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lang="en-US" sz="2400" dirty="0">
                <a:solidFill>
                  <a:srgbClr val="FFFFFF"/>
                </a:solidFill>
                <a:latin typeface="Tahoma"/>
                <a:sym typeface="Wingdings" pitchFamily="2" charset="2"/>
              </a:rPr>
              <a:t>Little bit more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matter than antimatter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lang="en-US" sz="2400" dirty="0">
                <a:solidFill>
                  <a:srgbClr val="FFFFFF"/>
                </a:solidFill>
                <a:latin typeface="Tahoma"/>
                <a:sym typeface="Wingdings" pitchFamily="2" charset="2"/>
              </a:rPr>
              <a:t>R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est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annihilates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Matter universe </a:t>
            </a:r>
            <a:r>
              <a:rPr lang="en-US" sz="2400" dirty="0">
                <a:solidFill>
                  <a:srgbClr val="FFFFFF"/>
                </a:solidFill>
                <a:latin typeface="Tahoma"/>
                <a:sym typeface="Wingdings" pitchFamily="2" charset="2"/>
              </a:rPr>
              <a:t>remains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64C40E7-7DF4-CA42-A464-D5ACCBA6841D}"/>
              </a:ext>
            </a:extLst>
          </p:cNvPr>
          <p:cNvSpPr txBox="1">
            <a:spLocks/>
          </p:cNvSpPr>
          <p:nvPr/>
        </p:nvSpPr>
        <p:spPr bwMode="auto">
          <a:xfrm>
            <a:off x="0" y="31455"/>
            <a:ext cx="94011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kern="0" dirty="0">
                <a:solidFill>
                  <a:srgbClr val="FFFFFF"/>
                </a:solidFill>
                <a:latin typeface="Tahoma"/>
              </a:rPr>
              <a:t>Early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Universe: What happened to antimatter? </a:t>
            </a:r>
          </a:p>
        </p:txBody>
      </p:sp>
      <p:pic>
        <p:nvPicPr>
          <p:cNvPr id="30" name="Picture 29" descr="http://www.atlas.ch/angels-demons/images/page3.jpg">
            <a:hlinkClick r:id="rId8"/>
            <a:extLst>
              <a:ext uri="{FF2B5EF4-FFF2-40B4-BE49-F238E27FC236}">
                <a16:creationId xmlns:a16="http://schemas.microsoft.com/office/drawing/2014/main" id="{7F6A7D54-A5BC-0E47-BAAD-07C8C8F0E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73" y="4718549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PeterVanStraaten8.jpg">
            <a:extLst>
              <a:ext uri="{FF2B5EF4-FFF2-40B4-BE49-F238E27FC236}">
                <a16:creationId xmlns:a16="http://schemas.microsoft.com/office/drawing/2014/main" id="{9734401B-676E-D44D-A697-EC895AF70B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49" y="1019047"/>
            <a:ext cx="4325204" cy="477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822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/>
      <p:bldP spid="15" grpId="0" animBg="1"/>
      <p:bldP spid="21" grpId="0" animBg="1"/>
      <p:bldP spid="17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931545" y="3187378"/>
            <a:ext cx="1389990" cy="111067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523780" y="3236759"/>
            <a:ext cx="1116136" cy="114303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30" name="Picture 29" descr="http://www.atlas.ch/angels-demons/images/page3.jpg">
            <a:hlinkClick r:id="rId8"/>
            <a:extLst>
              <a:ext uri="{FF2B5EF4-FFF2-40B4-BE49-F238E27FC236}">
                <a16:creationId xmlns:a16="http://schemas.microsoft.com/office/drawing/2014/main" id="{7F6A7D54-A5BC-0E47-BAAD-07C8C8F0E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73" y="4718549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6112A80-7D06-A04F-BB3A-C3E130E59C28}"/>
              </a:ext>
            </a:extLst>
          </p:cNvPr>
          <p:cNvSpPr/>
          <p:nvPr/>
        </p:nvSpPr>
        <p:spPr bwMode="auto">
          <a:xfrm>
            <a:off x="3569897" y="2491599"/>
            <a:ext cx="6429331" cy="1339015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EAA318-194C-6142-BC22-20C748AF9086}"/>
              </a:ext>
            </a:extLst>
          </p:cNvPr>
          <p:cNvSpPr txBox="1"/>
          <p:nvPr/>
        </p:nvSpPr>
        <p:spPr>
          <a:xfrm>
            <a:off x="3636457" y="2432394"/>
            <a:ext cx="62504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However: it does not work!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Asymmetry is not large enough.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Explanation requires a new force!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96AAA9-4391-095E-F882-40031C691D92}"/>
              </a:ext>
            </a:extLst>
          </p:cNvPr>
          <p:cNvSpPr/>
          <p:nvPr/>
        </p:nvSpPr>
        <p:spPr bwMode="auto">
          <a:xfrm>
            <a:off x="2578302" y="1060788"/>
            <a:ext cx="8629286" cy="1143032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D1B910-F096-8445-3934-472FC9714ECC}"/>
              </a:ext>
            </a:extLst>
          </p:cNvPr>
          <p:cNvSpPr txBox="1"/>
          <p:nvPr/>
        </p:nvSpPr>
        <p:spPr>
          <a:xfrm>
            <a:off x="2672463" y="1071123"/>
            <a:ext cx="8535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Why are there three identical copies of all particles?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/>
              </a:rPr>
              <a:t>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/>
              </a:rPr>
              <a:t>Is it the simplest universe that can exist?!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494B445-D33B-B812-AEEE-31E56118099F}"/>
              </a:ext>
            </a:extLst>
          </p:cNvPr>
          <p:cNvSpPr txBox="1">
            <a:spLocks/>
          </p:cNvSpPr>
          <p:nvPr/>
        </p:nvSpPr>
        <p:spPr bwMode="auto">
          <a:xfrm>
            <a:off x="0" y="31455"/>
            <a:ext cx="94011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kern="0" dirty="0">
                <a:solidFill>
                  <a:srgbClr val="FFFFFF"/>
                </a:solidFill>
                <a:latin typeface="Tahoma"/>
              </a:rPr>
              <a:t>Early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Universe: What happened to antimatter? </a:t>
            </a:r>
          </a:p>
        </p:txBody>
      </p:sp>
    </p:spTree>
    <p:extLst>
      <p:ext uri="{BB962C8B-B14F-4D97-AF65-F5344CB8AC3E}">
        <p14:creationId xmlns:p14="http://schemas.microsoft.com/office/powerpoint/2010/main" val="28166167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644" y="314819"/>
            <a:ext cx="10396298" cy="6145222"/>
          </a:xfrm>
          <a:prstGeom prst="rect">
            <a:avLst/>
          </a:prstGeom>
        </p:spPr>
      </p:pic>
      <p:pic>
        <p:nvPicPr>
          <p:cNvPr id="34" name="Picture 33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61" y="581406"/>
            <a:ext cx="2827701" cy="2385229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B6C9EB0-9582-674C-A74A-DC1A5B602287}"/>
              </a:ext>
            </a:extLst>
          </p:cNvPr>
          <p:cNvCxnSpPr>
            <a:cxnSpLocks/>
          </p:cNvCxnSpPr>
          <p:nvPr/>
        </p:nvCxnSpPr>
        <p:spPr bwMode="auto">
          <a:xfrm>
            <a:off x="371761" y="2987298"/>
            <a:ext cx="2769645" cy="441702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9B1691F-09F5-754B-8DF7-067AB37935C7}"/>
              </a:ext>
            </a:extLst>
          </p:cNvPr>
          <p:cNvCxnSpPr>
            <a:cxnSpLocks/>
          </p:cNvCxnSpPr>
          <p:nvPr/>
        </p:nvCxnSpPr>
        <p:spPr bwMode="auto">
          <a:xfrm flipH="1">
            <a:off x="3141406" y="2964426"/>
            <a:ext cx="50906" cy="508116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F61F5A-E6A8-8342-B5C4-1655416439BC}"/>
              </a:ext>
            </a:extLst>
          </p:cNvPr>
          <p:cNvCxnSpPr>
            <a:cxnSpLocks/>
          </p:cNvCxnSpPr>
          <p:nvPr/>
        </p:nvCxnSpPr>
        <p:spPr bwMode="auto">
          <a:xfrm flipV="1">
            <a:off x="371761" y="3412001"/>
            <a:ext cx="2698490" cy="640982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98C41A-0349-B441-8658-D17468BDC83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155923" y="3472536"/>
            <a:ext cx="43539" cy="608794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E86845A-D1B3-E44B-BE8E-FF36544F83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2" y="4081330"/>
            <a:ext cx="2798450" cy="25387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10B2F8-73DD-5D42-8476-B3E48AD61589}"/>
              </a:ext>
            </a:extLst>
          </p:cNvPr>
          <p:cNvSpPr txBox="1"/>
          <p:nvPr/>
        </p:nvSpPr>
        <p:spPr>
          <a:xfrm>
            <a:off x="630462" y="515535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DBF8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A76478-FDDD-034C-93D0-1AD2A8744AE1}"/>
              </a:ext>
            </a:extLst>
          </p:cNvPr>
          <p:cNvSpPr txBox="1"/>
          <p:nvPr/>
        </p:nvSpPr>
        <p:spPr>
          <a:xfrm>
            <a:off x="984030" y="515230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B0A595-A4FD-0A4D-8A2B-549F3FE40BDC}"/>
              </a:ext>
            </a:extLst>
          </p:cNvPr>
          <p:cNvSpPr txBox="1"/>
          <p:nvPr/>
        </p:nvSpPr>
        <p:spPr>
          <a:xfrm>
            <a:off x="1310166" y="515840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7B96AA-F299-8240-BA5A-689AB3070EEF}"/>
              </a:ext>
            </a:extLst>
          </p:cNvPr>
          <p:cNvSpPr/>
          <p:nvPr/>
        </p:nvSpPr>
        <p:spPr>
          <a:xfrm>
            <a:off x="630462" y="4420440"/>
            <a:ext cx="314511" cy="1873093"/>
          </a:xfrm>
          <a:prstGeom prst="rect">
            <a:avLst/>
          </a:prstGeom>
          <a:noFill/>
          <a:ln w="19050">
            <a:solidFill>
              <a:srgbClr val="DBF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949E27-8BB5-2C4C-B053-B64C9F1E774B}"/>
              </a:ext>
            </a:extLst>
          </p:cNvPr>
          <p:cNvSpPr/>
          <p:nvPr/>
        </p:nvSpPr>
        <p:spPr>
          <a:xfrm>
            <a:off x="974886" y="4426536"/>
            <a:ext cx="314511" cy="187309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AE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70D245-535D-FF4E-B263-2E78B17098BA}"/>
              </a:ext>
            </a:extLst>
          </p:cNvPr>
          <p:cNvSpPr/>
          <p:nvPr/>
        </p:nvSpPr>
        <p:spPr>
          <a:xfrm>
            <a:off x="1328454" y="4432632"/>
            <a:ext cx="314511" cy="1873093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35133F-9D57-674C-9DDD-C7C5D8167BBD}"/>
              </a:ext>
            </a:extLst>
          </p:cNvPr>
          <p:cNvSpPr txBox="1"/>
          <p:nvPr/>
        </p:nvSpPr>
        <p:spPr>
          <a:xfrm>
            <a:off x="3438703" y="6124540"/>
            <a:ext cx="8616207" cy="415498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“Flavor“ puzzle: why</a:t>
            </a:r>
            <a:r>
              <a:rPr kumimoji="0" lang="en-US" sz="21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there three generations of fundamental particles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8972ACD-07A6-3546-987E-2E845F29F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09" y="0"/>
            <a:ext cx="9913047" cy="762000"/>
          </a:xfrm>
        </p:spPr>
        <p:txBody>
          <a:bodyPr/>
          <a:lstStyle/>
          <a:p>
            <a:r>
              <a:rPr lang="en-US" i="1" dirty="0"/>
              <a:t>Why is there something rather than nothing?</a:t>
            </a:r>
          </a:p>
        </p:txBody>
      </p:sp>
    </p:spTree>
    <p:extLst>
      <p:ext uri="{BB962C8B-B14F-4D97-AF65-F5344CB8AC3E}">
        <p14:creationId xmlns:p14="http://schemas.microsoft.com/office/powerpoint/2010/main" val="1977192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2380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7709" y="2832379"/>
            <a:ext cx="8049491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6: A new force of Nature?</a:t>
            </a: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026" name="Picture 2" descr="Have Scientists Discovered a New Physics?">
            <a:extLst>
              <a:ext uri="{FF2B5EF4-FFF2-40B4-BE49-F238E27FC236}">
                <a16:creationId xmlns:a16="http://schemas.microsoft.com/office/drawing/2014/main" id="{62DAF592-2062-2D4F-ACD5-4519C0350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55" b="28483"/>
          <a:stretch/>
        </p:blipFill>
        <p:spPr bwMode="auto">
          <a:xfrm>
            <a:off x="9501935" y="4514852"/>
            <a:ext cx="2179730" cy="214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ave Scientists Discovered a New Physics?">
            <a:extLst>
              <a:ext uri="{FF2B5EF4-FFF2-40B4-BE49-F238E27FC236}">
                <a16:creationId xmlns:a16="http://schemas.microsoft.com/office/drawing/2014/main" id="{7D2DAB77-DE88-5C4B-8432-27DCA55F51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0" t="1169" r="13672" b="30224"/>
          <a:stretch/>
        </p:blipFill>
        <p:spPr bwMode="auto">
          <a:xfrm>
            <a:off x="7089375" y="4514852"/>
            <a:ext cx="2213760" cy="214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F2F378-7B97-C242-A463-F2391758E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238" y="402002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3E35C8D-07B8-174E-9389-1B00B3D6BC8F}"/>
              </a:ext>
            </a:extLst>
          </p:cNvPr>
          <p:cNvSpPr/>
          <p:nvPr/>
        </p:nvSpPr>
        <p:spPr bwMode="auto">
          <a:xfrm>
            <a:off x="9043985" y="2285994"/>
            <a:ext cx="259544" cy="315905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EE740E-D643-E443-8F34-CD74A3F47F9D}"/>
              </a:ext>
            </a:extLst>
          </p:cNvPr>
          <p:cNvSpPr/>
          <p:nvPr/>
        </p:nvSpPr>
        <p:spPr bwMode="auto">
          <a:xfrm>
            <a:off x="9382128" y="2281229"/>
            <a:ext cx="259544" cy="315905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2765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2380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7709" y="2832379"/>
            <a:ext cx="8049491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6: A new force of Nature?</a:t>
            </a: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026" name="Picture 2" descr="Have Scientists Discovered a New Physics?">
            <a:extLst>
              <a:ext uri="{FF2B5EF4-FFF2-40B4-BE49-F238E27FC236}">
                <a16:creationId xmlns:a16="http://schemas.microsoft.com/office/drawing/2014/main" id="{62DAF592-2062-2D4F-ACD5-4519C0350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55" b="28483"/>
          <a:stretch/>
        </p:blipFill>
        <p:spPr bwMode="auto">
          <a:xfrm>
            <a:off x="9501935" y="4514852"/>
            <a:ext cx="2179730" cy="214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ave Scientists Discovered a New Physics?">
            <a:extLst>
              <a:ext uri="{FF2B5EF4-FFF2-40B4-BE49-F238E27FC236}">
                <a16:creationId xmlns:a16="http://schemas.microsoft.com/office/drawing/2014/main" id="{7D2DAB77-DE88-5C4B-8432-27DCA55F51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0" t="1169" r="13672" b="30224"/>
          <a:stretch/>
        </p:blipFill>
        <p:spPr bwMode="auto">
          <a:xfrm>
            <a:off x="7089375" y="4514852"/>
            <a:ext cx="2213760" cy="214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iekeDassen.jpg">
            <a:extLst>
              <a:ext uri="{FF2B5EF4-FFF2-40B4-BE49-F238E27FC236}">
                <a16:creationId xmlns:a16="http://schemas.microsoft.com/office/drawing/2014/main" id="{13E83F2B-D0EC-AC7D-2794-47706A0DC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30" y="654779"/>
            <a:ext cx="3559205" cy="25025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483730-BBAF-B11F-CB68-7893F90C9076}"/>
              </a:ext>
            </a:extLst>
          </p:cNvPr>
          <p:cNvSpPr txBox="1"/>
          <p:nvPr/>
        </p:nvSpPr>
        <p:spPr>
          <a:xfrm>
            <a:off x="8736341" y="303831"/>
            <a:ext cx="1531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</a:rPr>
              <a:t>Pieke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err="1">
                <a:solidFill>
                  <a:schemeClr val="bg1"/>
                </a:solidFill>
              </a:rPr>
              <a:t>Dassen</a:t>
            </a:r>
            <a:r>
              <a:rPr lang="en-US" sz="1200" b="1" dirty="0">
                <a:solidFill>
                  <a:schemeClr val="bg1"/>
                </a:solidFill>
              </a:rPr>
              <a:t>: art</a:t>
            </a:r>
          </a:p>
        </p:txBody>
      </p:sp>
    </p:spTree>
    <p:extLst>
      <p:ext uri="{BB962C8B-B14F-4D97-AF65-F5344CB8AC3E}">
        <p14:creationId xmlns:p14="http://schemas.microsoft.com/office/powerpoint/2010/main" val="21404784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765B2-BC12-9F48-85AA-42BE9E06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Standard Model: Universality of the Forces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F06C4-3CBF-C340-814F-964573387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807" y="5480264"/>
            <a:ext cx="10448432" cy="1797050"/>
          </a:xfrm>
        </p:spPr>
        <p:txBody>
          <a:bodyPr/>
          <a:lstStyle/>
          <a:p>
            <a:pPr marL="0" indent="0">
              <a:buNone/>
            </a:pPr>
            <a:r>
              <a:rPr lang="en-NL" dirty="0">
                <a:solidFill>
                  <a:srgbClr val="66FFFF"/>
                </a:solidFill>
              </a:rPr>
              <a:t>Forces are identical for particles of 1</a:t>
            </a:r>
            <a:r>
              <a:rPr lang="en-NL" baseline="30000" dirty="0">
                <a:solidFill>
                  <a:srgbClr val="66FFFF"/>
                </a:solidFill>
              </a:rPr>
              <a:t>st</a:t>
            </a:r>
            <a:r>
              <a:rPr lang="en-NL" dirty="0">
                <a:solidFill>
                  <a:srgbClr val="66FFFF"/>
                </a:solidFill>
              </a:rPr>
              <a:t>, 2</a:t>
            </a:r>
            <a:r>
              <a:rPr lang="en-NL" baseline="30000" dirty="0">
                <a:solidFill>
                  <a:srgbClr val="66FFFF"/>
                </a:solidFill>
              </a:rPr>
              <a:t>nd</a:t>
            </a:r>
            <a:r>
              <a:rPr lang="en-NL" dirty="0">
                <a:solidFill>
                  <a:srgbClr val="66FFFF"/>
                </a:solidFill>
              </a:rPr>
              <a:t> en 3</a:t>
            </a:r>
            <a:r>
              <a:rPr lang="en-NL" baseline="30000" dirty="0">
                <a:solidFill>
                  <a:srgbClr val="66FFFF"/>
                </a:solidFill>
              </a:rPr>
              <a:t>rd</a:t>
            </a:r>
            <a:r>
              <a:rPr lang="en-NL" dirty="0">
                <a:solidFill>
                  <a:srgbClr val="66FFFF"/>
                </a:solidFill>
              </a:rPr>
              <a:t> generation.</a:t>
            </a:r>
          </a:p>
          <a:p>
            <a:pPr marL="0" indent="0" algn="ctr">
              <a:buNone/>
            </a:pPr>
            <a:r>
              <a:rPr lang="en-NL" dirty="0">
                <a:sym typeface="Wingdings" pitchFamily="2" charset="2"/>
              </a:rPr>
              <a:t> </a:t>
            </a:r>
            <a:r>
              <a:rPr lang="en-NL" dirty="0"/>
              <a:t>“Universality”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7C5CD702-7769-FE4E-8F36-D3EC9A4B5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7" y="1107190"/>
            <a:ext cx="4231470" cy="362179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76D6BFE1-D273-7B41-AF9F-37361E5F9CB5}"/>
              </a:ext>
            </a:extLst>
          </p:cNvPr>
          <p:cNvSpPr txBox="1"/>
          <p:nvPr/>
        </p:nvSpPr>
        <p:spPr>
          <a:xfrm>
            <a:off x="727244" y="2639424"/>
            <a:ext cx="475563" cy="570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DBF8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A7D1424-9C8D-9248-8B29-BCDFECBA5C43}"/>
              </a:ext>
            </a:extLst>
          </p:cNvPr>
          <p:cNvSpPr txBox="1"/>
          <p:nvPr/>
        </p:nvSpPr>
        <p:spPr>
          <a:xfrm>
            <a:off x="1261866" y="2635076"/>
            <a:ext cx="475563" cy="570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31CF37A-3E38-2744-A17B-63857E4ACC99}"/>
              </a:ext>
            </a:extLst>
          </p:cNvPr>
          <p:cNvSpPr txBox="1"/>
          <p:nvPr/>
        </p:nvSpPr>
        <p:spPr>
          <a:xfrm>
            <a:off x="1755009" y="2643773"/>
            <a:ext cx="475563" cy="570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67839A5-FBD4-1144-A7D9-44F32F3AA1F3}"/>
              </a:ext>
            </a:extLst>
          </p:cNvPr>
          <p:cNvSpPr/>
          <p:nvPr/>
        </p:nvSpPr>
        <p:spPr>
          <a:xfrm>
            <a:off x="727244" y="1590974"/>
            <a:ext cx="475565" cy="2672209"/>
          </a:xfrm>
          <a:prstGeom prst="rect">
            <a:avLst/>
          </a:prstGeom>
          <a:noFill/>
          <a:ln w="19050">
            <a:solidFill>
              <a:srgbClr val="DBF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6B11F74-0E3B-1440-AB8A-75CC7EC16E10}"/>
              </a:ext>
            </a:extLst>
          </p:cNvPr>
          <p:cNvSpPr/>
          <p:nvPr/>
        </p:nvSpPr>
        <p:spPr>
          <a:xfrm>
            <a:off x="1248040" y="1599671"/>
            <a:ext cx="475565" cy="2672209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AE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07BF7D9-F507-3C4B-B933-7A7A17BA5526}"/>
              </a:ext>
            </a:extLst>
          </p:cNvPr>
          <p:cNvSpPr/>
          <p:nvPr/>
        </p:nvSpPr>
        <p:spPr>
          <a:xfrm>
            <a:off x="1782661" y="1608368"/>
            <a:ext cx="475565" cy="2672209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C7A2058F-0E1E-0D49-B62F-2207B81F30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5" r="69276"/>
          <a:stretch/>
        </p:blipFill>
        <p:spPr>
          <a:xfrm>
            <a:off x="5576273" y="939443"/>
            <a:ext cx="2361899" cy="13673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88F6C582-5B3D-BC4A-B3E7-A769C8B499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008" r="34938"/>
          <a:stretch/>
        </p:blipFill>
        <p:spPr>
          <a:xfrm>
            <a:off x="9038103" y="3328840"/>
            <a:ext cx="2476702" cy="15167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36F96A9A-1847-0743-88B3-7168B6AC1F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726"/>
          <a:stretch/>
        </p:blipFill>
        <p:spPr>
          <a:xfrm>
            <a:off x="9041978" y="886473"/>
            <a:ext cx="2361899" cy="14910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B25578D-AFDF-0449-8B8A-A69BAA3BAAA3}"/>
              </a:ext>
            </a:extLst>
          </p:cNvPr>
          <p:cNvGrpSpPr/>
          <p:nvPr/>
        </p:nvGrpSpPr>
        <p:grpSpPr>
          <a:xfrm>
            <a:off x="5582815" y="3262829"/>
            <a:ext cx="2473452" cy="1632822"/>
            <a:chOff x="5582815" y="3262829"/>
            <a:chExt cx="2473452" cy="1632822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A6417990-C105-D847-A7A7-218EC3C68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008" r="34938"/>
            <a:stretch/>
          </p:blipFill>
          <p:spPr>
            <a:xfrm>
              <a:off x="5582815" y="3262829"/>
              <a:ext cx="2471866" cy="163282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bg1"/>
              </a:solidFill>
            </a:ln>
          </p:spPr>
        </p:pic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0C768FDE-3C91-6142-BB03-20A9690D66BA}"/>
                </a:ext>
              </a:extLst>
            </p:cNvPr>
            <p:cNvSpPr/>
            <p:nvPr/>
          </p:nvSpPr>
          <p:spPr bwMode="auto">
            <a:xfrm>
              <a:off x="5607636" y="3363576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5583256E-83D3-704A-B0EF-5FA8CED40A3E}"/>
                </a:ext>
              </a:extLst>
            </p:cNvPr>
            <p:cNvSpPr/>
            <p:nvPr/>
          </p:nvSpPr>
          <p:spPr bwMode="auto">
            <a:xfrm>
              <a:off x="6555280" y="4160830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D1481C45-5A15-3343-B84C-B33357027BB1}"/>
                </a:ext>
              </a:extLst>
            </p:cNvPr>
            <p:cNvSpPr/>
            <p:nvPr/>
          </p:nvSpPr>
          <p:spPr bwMode="auto">
            <a:xfrm>
              <a:off x="5666195" y="4543240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FD50DFF-8E26-F94A-849C-8BBC6D4A46E5}"/>
                </a:ext>
              </a:extLst>
            </p:cNvPr>
            <p:cNvSpPr/>
            <p:nvPr/>
          </p:nvSpPr>
          <p:spPr bwMode="auto">
            <a:xfrm>
              <a:off x="7498954" y="4523585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B276266-546E-1C4A-8A06-A1F8F26149EB}"/>
                </a:ext>
              </a:extLst>
            </p:cNvPr>
            <p:cNvSpPr/>
            <p:nvPr/>
          </p:nvSpPr>
          <p:spPr bwMode="auto">
            <a:xfrm>
              <a:off x="7498954" y="3322222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C68318D-A5B2-4246-AA92-9A24528038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55385" y="3983913"/>
              <a:ext cx="803149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EF24EA2-ECEC-5440-B570-538F4AD819EE}"/>
                </a:ext>
              </a:extLst>
            </p:cNvPr>
            <p:cNvSpPr txBox="1"/>
            <p:nvPr/>
          </p:nvSpPr>
          <p:spPr>
            <a:xfrm>
              <a:off x="6668446" y="4044814"/>
              <a:ext cx="416941" cy="472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36E4EEA-76A5-AB4C-89E4-46C8489D14CA}"/>
                </a:ext>
              </a:extLst>
            </p:cNvPr>
            <p:cNvSpPr txBox="1"/>
            <p:nvPr/>
          </p:nvSpPr>
          <p:spPr>
            <a:xfrm>
              <a:off x="5707992" y="3315318"/>
              <a:ext cx="439766" cy="51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6181E0B-B477-0E4A-966E-090216FE07F9}"/>
                </a:ext>
              </a:extLst>
            </p:cNvPr>
            <p:cNvSpPr txBox="1"/>
            <p:nvPr/>
          </p:nvSpPr>
          <p:spPr>
            <a:xfrm>
              <a:off x="7616501" y="4241921"/>
              <a:ext cx="439766" cy="51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865AAD1F-8743-844E-80CA-2DC00DF1DDD2}"/>
                </a:ext>
              </a:extLst>
            </p:cNvPr>
            <p:cNvSpPr txBox="1"/>
            <p:nvPr/>
          </p:nvSpPr>
          <p:spPr>
            <a:xfrm>
              <a:off x="5678151" y="4197935"/>
              <a:ext cx="439766" cy="51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89920028-7CB0-CA43-8DA1-BD4A86430371}"/>
                </a:ext>
              </a:extLst>
            </p:cNvPr>
            <p:cNvSpPr txBox="1"/>
            <p:nvPr/>
          </p:nvSpPr>
          <p:spPr>
            <a:xfrm>
              <a:off x="7575286" y="3333746"/>
              <a:ext cx="439766" cy="51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85D557C-4971-CE45-ABF0-E03889D9C2C8}"/>
              </a:ext>
            </a:extLst>
          </p:cNvPr>
          <p:cNvSpPr/>
          <p:nvPr/>
        </p:nvSpPr>
        <p:spPr>
          <a:xfrm>
            <a:off x="5950931" y="4907791"/>
            <a:ext cx="1024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dirty="0" err="1">
                <a:solidFill>
                  <a:srgbClr val="FFFF00"/>
                </a:solidFill>
                <a:latin typeface="Tahoma" pitchFamily="34" charset="0"/>
              </a:rPr>
              <a:t>Gravity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C65E785-0C00-7046-B46C-81C75FF23340}"/>
              </a:ext>
            </a:extLst>
          </p:cNvPr>
          <p:cNvSpPr txBox="1"/>
          <p:nvPr/>
        </p:nvSpPr>
        <p:spPr>
          <a:xfrm>
            <a:off x="5501263" y="2411099"/>
            <a:ext cx="2536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Elektromagnetism</a:t>
            </a: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BC35EBB-2228-1F4E-B7CD-B13776405C77}"/>
              </a:ext>
            </a:extLst>
          </p:cNvPr>
          <p:cNvSpPr txBox="1"/>
          <p:nvPr/>
        </p:nvSpPr>
        <p:spPr>
          <a:xfrm>
            <a:off x="8976546" y="2386160"/>
            <a:ext cx="2967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Strong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Nuclear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Force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6C4A717-0759-034F-B47D-E725EBE5E75C}"/>
              </a:ext>
            </a:extLst>
          </p:cNvPr>
          <p:cNvSpPr txBox="1"/>
          <p:nvPr/>
        </p:nvSpPr>
        <p:spPr>
          <a:xfrm>
            <a:off x="8943795" y="4877013"/>
            <a:ext cx="2752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2000" b="1" dirty="0" err="1">
                <a:solidFill>
                  <a:srgbClr val="FFFF00"/>
                </a:solidFill>
                <a:latin typeface="Tahoma" pitchFamily="34" charset="0"/>
              </a:rPr>
              <a:t>Weak</a:t>
            </a:r>
            <a:r>
              <a:rPr lang="nl-NL" sz="2000" b="1" dirty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nl-NL" sz="2000" b="1" dirty="0" err="1">
                <a:solidFill>
                  <a:srgbClr val="FFFF00"/>
                </a:solidFill>
                <a:latin typeface="Tahoma" pitchFamily="34" charset="0"/>
              </a:rPr>
              <a:t>Nuclear</a:t>
            </a:r>
            <a:r>
              <a:rPr lang="nl-NL" sz="2000" b="1" dirty="0">
                <a:solidFill>
                  <a:srgbClr val="FFFF00"/>
                </a:solidFill>
                <a:latin typeface="Tahoma" pitchFamily="34" charset="0"/>
              </a:rPr>
              <a:t> Force</a:t>
            </a: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07995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CBE97E-F83C-6B4A-BF38-7A7D71EEAF51}"/>
              </a:ext>
            </a:extLst>
          </p:cNvPr>
          <p:cNvSpPr/>
          <p:nvPr/>
        </p:nvSpPr>
        <p:spPr bwMode="auto">
          <a:xfrm>
            <a:off x="3732501" y="326012"/>
            <a:ext cx="6827704" cy="958447"/>
          </a:xfrm>
          <a:prstGeom prst="rect">
            <a:avLst/>
          </a:prstGeom>
          <a:solidFill>
            <a:schemeClr val="tx1">
              <a:alpha val="3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A61AC-F3A4-4249-97D7-D2FA1902E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228" y="436737"/>
            <a:ext cx="7263009" cy="762000"/>
          </a:xfrm>
        </p:spPr>
        <p:txBody>
          <a:bodyPr/>
          <a:lstStyle/>
          <a:p>
            <a:r>
              <a:rPr lang="en-NL" dirty="0"/>
              <a:t>   LHCb: Do B-particles decay the same way to </a:t>
            </a:r>
            <a:r>
              <a:rPr lang="en-NL" i="1" dirty="0">
                <a:solidFill>
                  <a:srgbClr val="00B0F0"/>
                </a:solidFill>
              </a:rPr>
              <a:t>electrons</a:t>
            </a:r>
            <a:r>
              <a:rPr lang="en-NL" dirty="0"/>
              <a:t> and </a:t>
            </a:r>
            <a:r>
              <a:rPr lang="en-NL" i="1" dirty="0">
                <a:solidFill>
                  <a:srgbClr val="FB93FF"/>
                </a:solidFill>
              </a:rPr>
              <a:t>muons </a:t>
            </a:r>
            <a:r>
              <a:rPr lang="en-NL" dirty="0"/>
              <a:t>?</a:t>
            </a:r>
            <a:r>
              <a:rPr lang="en-NL" dirty="0">
                <a:solidFill>
                  <a:srgbClr val="FB93FF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C04593-95B3-C048-91DD-8071DCF20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8" y="181884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0F7026-6105-AD4A-9AA5-F0995A97F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495" y="4524622"/>
            <a:ext cx="7263009" cy="219909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9488EA7-E4A4-5142-AD7C-6C51FFB557DE}"/>
              </a:ext>
            </a:extLst>
          </p:cNvPr>
          <p:cNvSpPr/>
          <p:nvPr/>
        </p:nvSpPr>
        <p:spPr>
          <a:xfrm>
            <a:off x="5806651" y="5671560"/>
            <a:ext cx="577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EF5853-9418-3842-907E-829A141DD8F0}"/>
              </a:ext>
            </a:extLst>
          </p:cNvPr>
          <p:cNvSpPr/>
          <p:nvPr/>
        </p:nvSpPr>
        <p:spPr bwMode="auto">
          <a:xfrm>
            <a:off x="1260769" y="921646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7BFF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7F4530-7170-A148-8D44-A04DCE53FCF7}"/>
              </a:ext>
            </a:extLst>
          </p:cNvPr>
          <p:cNvSpPr/>
          <p:nvPr/>
        </p:nvSpPr>
        <p:spPr bwMode="auto">
          <a:xfrm>
            <a:off x="928257" y="2078178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B9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4DC2D0-906F-BC48-8561-FB3AD58B85BD}"/>
              </a:ext>
            </a:extLst>
          </p:cNvPr>
          <p:cNvSpPr/>
          <p:nvPr/>
        </p:nvSpPr>
        <p:spPr bwMode="auto">
          <a:xfrm>
            <a:off x="595745" y="2085431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8DC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83DBE4-6696-3E4D-8741-54B23628E26A}"/>
              </a:ext>
            </a:extLst>
          </p:cNvPr>
          <p:cNvSpPr/>
          <p:nvPr/>
        </p:nvSpPr>
        <p:spPr bwMode="auto">
          <a:xfrm>
            <a:off x="941221" y="926565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8007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C04593-95B3-C048-91DD-8071DCF20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8" y="181884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3EF5853-9418-3842-907E-829A141DD8F0}"/>
              </a:ext>
            </a:extLst>
          </p:cNvPr>
          <p:cNvSpPr/>
          <p:nvPr/>
        </p:nvSpPr>
        <p:spPr bwMode="auto">
          <a:xfrm>
            <a:off x="1260769" y="921646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7BFF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7F4530-7170-A148-8D44-A04DCE53FCF7}"/>
              </a:ext>
            </a:extLst>
          </p:cNvPr>
          <p:cNvSpPr/>
          <p:nvPr/>
        </p:nvSpPr>
        <p:spPr bwMode="auto">
          <a:xfrm>
            <a:off x="928257" y="2078178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B9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4DC2D0-906F-BC48-8561-FB3AD58B85BD}"/>
              </a:ext>
            </a:extLst>
          </p:cNvPr>
          <p:cNvSpPr/>
          <p:nvPr/>
        </p:nvSpPr>
        <p:spPr bwMode="auto">
          <a:xfrm>
            <a:off x="595745" y="2085431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8DC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DA7D87-A906-F24F-89D1-D680CEB1DF78}"/>
              </a:ext>
            </a:extLst>
          </p:cNvPr>
          <p:cNvGrpSpPr/>
          <p:nvPr/>
        </p:nvGrpSpPr>
        <p:grpSpPr>
          <a:xfrm>
            <a:off x="1928163" y="4716649"/>
            <a:ext cx="8645897" cy="2059884"/>
            <a:chOff x="1440873" y="2850230"/>
            <a:chExt cx="8645897" cy="205988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02D1E0F-AF78-CE41-8F63-309DD7F3B952}"/>
                </a:ext>
              </a:extLst>
            </p:cNvPr>
            <p:cNvSpPr/>
            <p:nvPr/>
          </p:nvSpPr>
          <p:spPr bwMode="auto">
            <a:xfrm>
              <a:off x="1440873" y="2850230"/>
              <a:ext cx="8645897" cy="205988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0404C6-FE92-D042-B674-6AC467A89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2791" b="7545"/>
            <a:stretch/>
          </p:blipFill>
          <p:spPr>
            <a:xfrm>
              <a:off x="5160690" y="3050585"/>
              <a:ext cx="2991745" cy="1790253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9F932A2-EF2B-4F47-A3C7-B8A8ECC76585}"/>
                </a:ext>
              </a:extLst>
            </p:cNvPr>
            <p:cNvSpPr txBox="1"/>
            <p:nvPr/>
          </p:nvSpPr>
          <p:spPr>
            <a:xfrm>
              <a:off x="8323579" y="3277215"/>
              <a:ext cx="1610127" cy="1077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= R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73C3C29-7091-8F44-A53E-343FF483A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695" r="-1"/>
            <a:stretch/>
          </p:blipFill>
          <p:spPr>
            <a:xfrm>
              <a:off x="1712737" y="3019340"/>
              <a:ext cx="2595873" cy="1790253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B09C9AA-5284-4A4B-A153-1E065ADC5E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4215" t="9628" r="44962" b="26725"/>
            <a:stretch/>
          </p:blipFill>
          <p:spPr>
            <a:xfrm>
              <a:off x="4318962" y="3120862"/>
              <a:ext cx="879065" cy="157952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FC303A8-B298-874F-984B-A89EDEFA2B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037"/>
          <a:stretch/>
        </p:blipFill>
        <p:spPr>
          <a:xfrm>
            <a:off x="6296355" y="1452614"/>
            <a:ext cx="4399396" cy="3069751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B15E18-6423-A04D-A482-0867DCE7EB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883"/>
          <a:stretch/>
        </p:blipFill>
        <p:spPr>
          <a:xfrm>
            <a:off x="1565196" y="1456587"/>
            <a:ext cx="4612100" cy="3019593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05C9B285-622D-144E-83E6-677E2106CD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52258" y="4322208"/>
            <a:ext cx="1905000" cy="304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8C6E31A1-FEC1-F94E-8E1B-644A4636D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6583" y="4322208"/>
            <a:ext cx="3568700" cy="3048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4F0F6F-DAFD-D544-AA21-31308F04737B}"/>
              </a:ext>
            </a:extLst>
          </p:cNvPr>
          <p:cNvCxnSpPr>
            <a:cxnSpLocks/>
          </p:cNvCxnSpPr>
          <p:nvPr/>
        </p:nvCxnSpPr>
        <p:spPr bwMode="auto">
          <a:xfrm>
            <a:off x="6979818" y="2745871"/>
            <a:ext cx="3544264" cy="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A35C49C-6513-F742-8186-F0C9A50A64F3}"/>
              </a:ext>
            </a:extLst>
          </p:cNvPr>
          <p:cNvCxnSpPr>
            <a:cxnSpLocks/>
          </p:cNvCxnSpPr>
          <p:nvPr/>
        </p:nvCxnSpPr>
        <p:spPr bwMode="auto">
          <a:xfrm>
            <a:off x="2218969" y="2726213"/>
            <a:ext cx="3601901" cy="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6E759C9E-9996-5044-B6C6-FF9D8D8EB179}"/>
              </a:ext>
            </a:extLst>
          </p:cNvPr>
          <p:cNvSpPr/>
          <p:nvPr/>
        </p:nvSpPr>
        <p:spPr>
          <a:xfrm>
            <a:off x="6993073" y="2800984"/>
            <a:ext cx="949458" cy="373009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460847C-4203-0544-B422-E71AEFEA4896}"/>
              </a:ext>
            </a:extLst>
          </p:cNvPr>
          <p:cNvSpPr/>
          <p:nvPr/>
        </p:nvSpPr>
        <p:spPr>
          <a:xfrm>
            <a:off x="2273833" y="2931619"/>
            <a:ext cx="1339491" cy="373009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A51D37B-08FC-554B-860D-A5E707BBF593}"/>
              </a:ext>
            </a:extLst>
          </p:cNvPr>
          <p:cNvSpPr/>
          <p:nvPr/>
        </p:nvSpPr>
        <p:spPr bwMode="auto">
          <a:xfrm>
            <a:off x="2655234" y="3833039"/>
            <a:ext cx="7529906" cy="1044629"/>
          </a:xfrm>
          <a:prstGeom prst="rect">
            <a:avLst/>
          </a:prstGeom>
          <a:solidFill>
            <a:srgbClr val="D9DBFF"/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17A7FD-ED94-3A49-9823-EA5F5D7BB308}"/>
              </a:ext>
            </a:extLst>
          </p:cNvPr>
          <p:cNvSpPr txBox="1"/>
          <p:nvPr/>
        </p:nvSpPr>
        <p:spPr>
          <a:xfrm>
            <a:off x="2780368" y="3844070"/>
            <a:ext cx="7731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R not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 exactly equal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ahoma"/>
              </a:rPr>
              <a:t>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 1??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 </a:t>
            </a:r>
            <a:r>
              <a:rPr lang="en-US" sz="2800" noProof="0" dirty="0">
                <a:solidFill>
                  <a:srgbClr val="000000"/>
                </a:solidFill>
                <a:latin typeface="Tahoma"/>
                <a:sym typeface="Wingdings"/>
              </a:rPr>
              <a:t>Different force for electrons and muons?!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C00528-F667-1047-ACEA-3173DD0D3137}"/>
              </a:ext>
            </a:extLst>
          </p:cNvPr>
          <p:cNvSpPr txBox="1"/>
          <p:nvPr/>
        </p:nvSpPr>
        <p:spPr>
          <a:xfrm>
            <a:off x="2754927" y="328724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2021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ACD587-FC8C-1C41-BE6E-4628E0CA6EC7}"/>
              </a:ext>
            </a:extLst>
          </p:cNvPr>
          <p:cNvSpPr txBox="1"/>
          <p:nvPr/>
        </p:nvSpPr>
        <p:spPr>
          <a:xfrm>
            <a:off x="7059247" y="3194516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2021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A814D87-70BA-A348-A53A-1BCD7B9627CD}"/>
              </a:ext>
            </a:extLst>
          </p:cNvPr>
          <p:cNvSpPr/>
          <p:nvPr/>
        </p:nvSpPr>
        <p:spPr bwMode="auto">
          <a:xfrm>
            <a:off x="3732501" y="326012"/>
            <a:ext cx="6827704" cy="958447"/>
          </a:xfrm>
          <a:prstGeom prst="rect">
            <a:avLst/>
          </a:prstGeom>
          <a:solidFill>
            <a:schemeClr val="tx1">
              <a:alpha val="3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2E84346-1FBE-E442-99FD-458806891496}"/>
                  </a:ext>
                </a:extLst>
              </p:cNvPr>
              <p:cNvSpPr txBox="1"/>
              <p:nvPr/>
            </p:nvSpPr>
            <p:spPr>
              <a:xfrm>
                <a:off x="2273833" y="1771677"/>
                <a:ext cx="6526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kumimoji="0" lang="en-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2E84346-1FBE-E442-99FD-4588068914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833" y="1771677"/>
                <a:ext cx="652615" cy="461665"/>
              </a:xfrm>
              <a:prstGeom prst="rect">
                <a:avLst/>
              </a:prstGeom>
              <a:blipFill>
                <a:blip r:embed="rId8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E1E655C-33C3-6B4E-84EA-1591609B60C5}"/>
                  </a:ext>
                </a:extLst>
              </p:cNvPr>
              <p:cNvSpPr txBox="1"/>
              <p:nvPr/>
            </p:nvSpPr>
            <p:spPr>
              <a:xfrm>
                <a:off x="7047605" y="1778301"/>
                <a:ext cx="6526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kumimoji="0" lang="en-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E1E655C-33C3-6B4E-84EA-1591609B6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605" y="1778301"/>
                <a:ext cx="652615" cy="461665"/>
              </a:xfrm>
              <a:prstGeom prst="rect">
                <a:avLst/>
              </a:prstGeom>
              <a:blipFill>
                <a:blip r:embed="rId9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>
            <a:extLst>
              <a:ext uri="{FF2B5EF4-FFF2-40B4-BE49-F238E27FC236}">
                <a16:creationId xmlns:a16="http://schemas.microsoft.com/office/drawing/2014/main" id="{C87025C8-752B-794F-83CB-9B1B4B7A1737}"/>
              </a:ext>
            </a:extLst>
          </p:cNvPr>
          <p:cNvSpPr/>
          <p:nvPr/>
        </p:nvSpPr>
        <p:spPr bwMode="auto">
          <a:xfrm>
            <a:off x="941221" y="926565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7DF8494-B37C-7D05-58EC-2C97FCC3A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7A38901-C165-234C-AF7C-9649A188720E}"/>
              </a:ext>
            </a:extLst>
          </p:cNvPr>
          <p:cNvSpPr txBox="1">
            <a:spLocks/>
          </p:cNvSpPr>
          <p:nvPr/>
        </p:nvSpPr>
        <p:spPr bwMode="auto">
          <a:xfrm>
            <a:off x="3421228" y="436737"/>
            <a:ext cx="726300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r>
              <a:rPr lang="en-NL" kern="0" dirty="0"/>
              <a:t>   LHCb: Do B-particles decay the same way to </a:t>
            </a:r>
            <a:r>
              <a:rPr lang="en-NL" i="1" kern="0" dirty="0">
                <a:solidFill>
                  <a:srgbClr val="00B0F0"/>
                </a:solidFill>
              </a:rPr>
              <a:t>electrons</a:t>
            </a:r>
            <a:r>
              <a:rPr lang="en-NL" kern="0" dirty="0"/>
              <a:t> and </a:t>
            </a:r>
            <a:r>
              <a:rPr lang="en-NL" i="1" kern="0" dirty="0">
                <a:solidFill>
                  <a:srgbClr val="FB93FF"/>
                </a:solidFill>
              </a:rPr>
              <a:t>muons </a:t>
            </a:r>
            <a:r>
              <a:rPr lang="en-NL" kern="0" dirty="0"/>
              <a:t>?</a:t>
            </a:r>
            <a:r>
              <a:rPr lang="en-NL" kern="0" dirty="0">
                <a:solidFill>
                  <a:srgbClr val="FB93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93836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/>
      <p:bldP spid="3" grpId="0"/>
      <p:bldP spid="36" grpId="0"/>
      <p:bldP spid="37" grpId="0"/>
      <p:bldP spid="3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04EE-FF06-614A-94EC-D83420C23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dirty="0"/>
              <a:t>   23 March 2021: Headlines… “cautious excitement”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1B7E3-5A90-4E4C-B55D-928B86DAA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429" y="863229"/>
            <a:ext cx="3997058" cy="3399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5B785-0082-0340-B883-FFA5B33A9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" y="729049"/>
            <a:ext cx="3517165" cy="3749818"/>
          </a:xfrm>
          <a:prstGeom prst="rect">
            <a:avLst/>
          </a:prstGeom>
        </p:spPr>
      </p:pic>
      <p:pic>
        <p:nvPicPr>
          <p:cNvPr id="7" name="Picture 1" descr="page5image42127216">
            <a:extLst>
              <a:ext uri="{FF2B5EF4-FFF2-40B4-BE49-F238E27FC236}">
                <a16:creationId xmlns:a16="http://schemas.microsoft.com/office/drawing/2014/main" id="{0C486D91-DC35-B44E-956B-ABDF2D631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279" y="904314"/>
            <a:ext cx="3440522" cy="585452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7D3EF8-F226-244E-A250-98DC23C9CF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7909" y="3829675"/>
            <a:ext cx="2620241" cy="2912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1FC023-8448-1642-B2E4-134184011C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199" y="3831578"/>
            <a:ext cx="4465168" cy="28283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925DA1-AB34-B548-9D1E-640AE4FBE7DE}"/>
              </a:ext>
            </a:extLst>
          </p:cNvPr>
          <p:cNvSpPr txBox="1"/>
          <p:nvPr/>
        </p:nvSpPr>
        <p:spPr>
          <a:xfrm>
            <a:off x="6413385" y="1032800"/>
            <a:ext cx="117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Guardian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8E46515-29E2-2C41-9726-2F8151A0E8B5}"/>
              </a:ext>
            </a:extLst>
          </p:cNvPr>
          <p:cNvCxnSpPr/>
          <p:nvPr/>
        </p:nvCxnSpPr>
        <p:spPr>
          <a:xfrm>
            <a:off x="6389635" y="4971605"/>
            <a:ext cx="6858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285778-EBD7-694C-9CD0-573EAD749232}"/>
              </a:ext>
            </a:extLst>
          </p:cNvPr>
          <p:cNvCxnSpPr>
            <a:cxnSpLocks/>
          </p:cNvCxnSpPr>
          <p:nvPr/>
        </p:nvCxnSpPr>
        <p:spPr>
          <a:xfrm>
            <a:off x="4663833" y="1688592"/>
            <a:ext cx="102373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BA77993-2478-D144-822B-6E726C9E9CB3}"/>
              </a:ext>
            </a:extLst>
          </p:cNvPr>
          <p:cNvCxnSpPr>
            <a:cxnSpLocks/>
          </p:cNvCxnSpPr>
          <p:nvPr/>
        </p:nvCxnSpPr>
        <p:spPr>
          <a:xfrm>
            <a:off x="334722" y="1191768"/>
            <a:ext cx="219472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50B1F8F-B29D-6F45-813F-F65127809E13}"/>
              </a:ext>
            </a:extLst>
          </p:cNvPr>
          <p:cNvSpPr txBox="1"/>
          <p:nvPr/>
        </p:nvSpPr>
        <p:spPr>
          <a:xfrm>
            <a:off x="2439907" y="2941935"/>
            <a:ext cx="6784101" cy="46166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glow rad="127000">
              <a:srgbClr val="FB93FF"/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we discovering a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</a:t>
            </a:r>
            <a:r>
              <a:rPr lang="en-NL" sz="2400" b="1" i="1" dirty="0">
                <a:solidFill>
                  <a:srgbClr val="C00000"/>
                </a:solidFill>
                <a:latin typeface="Calibri" panose="020F0502020204030204"/>
              </a:rPr>
              <a:t>force for </a:t>
            </a:r>
            <a:r>
              <a:rPr kumimoji="0" lang="en-NL" sz="24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muon particles?</a:t>
            </a: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897861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C83C8-344E-CD44-8782-9E12FA780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dirty="0"/>
              <a:t>   Twee weeks later in Fermilab … muon magnetic moment?!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247069-DFD1-B74A-8416-93C9D7854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32" y="-1"/>
            <a:ext cx="5246364" cy="742426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9D13DC-9098-2C33-50F6-61B6C96072BE}"/>
              </a:ext>
            </a:extLst>
          </p:cNvPr>
          <p:cNvGrpSpPr/>
          <p:nvPr/>
        </p:nvGrpSpPr>
        <p:grpSpPr>
          <a:xfrm>
            <a:off x="6375347" y="777640"/>
            <a:ext cx="5488165" cy="5814802"/>
            <a:chOff x="5943605" y="1043198"/>
            <a:chExt cx="5488165" cy="581480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CEC43C-BCB8-F3BC-E4D3-814194F19FF6}"/>
                </a:ext>
              </a:extLst>
            </p:cNvPr>
            <p:cNvSpPr/>
            <p:nvPr/>
          </p:nvSpPr>
          <p:spPr bwMode="auto">
            <a:xfrm>
              <a:off x="5943605" y="1043198"/>
              <a:ext cx="5488165" cy="5814802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4DC15DF-E127-00CB-4BC5-5DDC10A6B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014526" y="1878530"/>
              <a:ext cx="5417244" cy="4062647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2EA97B2-EAA0-9149-FB88-5F47069A998A}"/>
              </a:ext>
            </a:extLst>
          </p:cNvPr>
          <p:cNvSpPr txBox="1"/>
          <p:nvPr/>
        </p:nvSpPr>
        <p:spPr>
          <a:xfrm>
            <a:off x="6768229" y="5599819"/>
            <a:ext cx="1778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518865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Standard Model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L" dirty="0">
                <a:solidFill>
                  <a:srgbClr val="518865"/>
                </a:solidFill>
                <a:latin typeface="Tahoma"/>
              </a:rPr>
              <a:t>pr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518865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ediction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350772-1C0E-D121-8D32-498E4678D77F}"/>
              </a:ext>
            </a:extLst>
          </p:cNvPr>
          <p:cNvSpPr txBox="1"/>
          <p:nvPr/>
        </p:nvSpPr>
        <p:spPr>
          <a:xfrm>
            <a:off x="9858549" y="5555069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98588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98588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xperimental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985881"/>
                </a:solidFill>
                <a:latin typeface="Tahoma"/>
              </a:rPr>
              <a:t>m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98588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easurement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D393CB-3BFE-2965-CF8A-E3CBCAA1C179}"/>
              </a:ext>
            </a:extLst>
          </p:cNvPr>
          <p:cNvCxnSpPr>
            <a:cxnSpLocks/>
          </p:cNvCxnSpPr>
          <p:nvPr/>
        </p:nvCxnSpPr>
        <p:spPr bwMode="auto">
          <a:xfrm flipV="1">
            <a:off x="7468218" y="5060950"/>
            <a:ext cx="0" cy="614669"/>
          </a:xfrm>
          <a:prstGeom prst="straightConnector1">
            <a:avLst/>
          </a:prstGeom>
          <a:solidFill>
            <a:srgbClr val="FFFF99"/>
          </a:solidFill>
          <a:ln w="50800" cap="flat" cmpd="sng" algn="ctr">
            <a:solidFill>
              <a:srgbClr val="51886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C030869-1B0A-6338-6791-032F10307886}"/>
              </a:ext>
            </a:extLst>
          </p:cNvPr>
          <p:cNvCxnSpPr>
            <a:cxnSpLocks/>
          </p:cNvCxnSpPr>
          <p:nvPr/>
        </p:nvCxnSpPr>
        <p:spPr bwMode="auto">
          <a:xfrm flipV="1">
            <a:off x="10505708" y="4985150"/>
            <a:ext cx="0" cy="614669"/>
          </a:xfrm>
          <a:prstGeom prst="straightConnector1">
            <a:avLst/>
          </a:prstGeom>
          <a:solidFill>
            <a:srgbClr val="FFFF99"/>
          </a:solidFill>
          <a:ln w="50800" cap="flat" cmpd="sng" algn="ctr">
            <a:solidFill>
              <a:srgbClr val="98588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52BEFD3-A1B3-4483-455A-0CAE35DBC6A0}"/>
              </a:ext>
            </a:extLst>
          </p:cNvPr>
          <p:cNvSpPr txBox="1"/>
          <p:nvPr/>
        </p:nvSpPr>
        <p:spPr>
          <a:xfrm>
            <a:off x="6912009" y="984873"/>
            <a:ext cx="4794198" cy="64633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Standard Model cannot explain measurement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 </a:t>
            </a:r>
            <a:r>
              <a:rPr lang="en-NL" dirty="0">
                <a:solidFill>
                  <a:srgbClr val="C00000"/>
                </a:solidFill>
                <a:latin typeface="Tahoma"/>
                <a:sym typeface="Wingdings" pitchFamily="2" charset="2"/>
              </a:rPr>
              <a:t>A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new </a:t>
            </a:r>
            <a:r>
              <a:rPr lang="en-NL" dirty="0">
                <a:solidFill>
                  <a:srgbClr val="C00000"/>
                </a:solidFill>
                <a:latin typeface="Tahoma"/>
              </a:rPr>
              <a:t>force acting up?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1D6AC2-5692-DB01-DDE2-DAB862E6EF1D}"/>
                  </a:ext>
                </a:extLst>
              </p:cNvPr>
              <p:cNvSpPr txBox="1"/>
              <p:nvPr/>
            </p:nvSpPr>
            <p:spPr>
              <a:xfrm>
                <a:off x="8679966" y="5949364"/>
                <a:ext cx="919611" cy="36933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“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NL" i="1" dirty="0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NL" dirty="0"/>
                  <a:t>”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1D6AC2-5692-DB01-DDE2-DAB862E6E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9966" y="5949364"/>
                <a:ext cx="919611" cy="369332"/>
              </a:xfrm>
              <a:prstGeom prst="rect">
                <a:avLst/>
              </a:prstGeom>
              <a:blipFill>
                <a:blip r:embed="rId5"/>
                <a:stretch>
                  <a:fillRect l="-5405" t="-6452" r="-4054" b="-22581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04988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CBE97E-F83C-6B4A-BF38-7A7D71EEAF51}"/>
              </a:ext>
            </a:extLst>
          </p:cNvPr>
          <p:cNvSpPr/>
          <p:nvPr/>
        </p:nvSpPr>
        <p:spPr bwMode="auto">
          <a:xfrm>
            <a:off x="3732501" y="326012"/>
            <a:ext cx="6827704" cy="958447"/>
          </a:xfrm>
          <a:prstGeom prst="rect">
            <a:avLst/>
          </a:prstGeom>
          <a:solidFill>
            <a:schemeClr val="tx1">
              <a:alpha val="3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A61AC-F3A4-4249-97D7-D2FA1902E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228" y="436737"/>
            <a:ext cx="7263009" cy="762000"/>
          </a:xfrm>
        </p:spPr>
        <p:txBody>
          <a:bodyPr/>
          <a:lstStyle/>
          <a:p>
            <a:r>
              <a:rPr lang="en-NL" dirty="0"/>
              <a:t> </a:t>
            </a:r>
            <a:r>
              <a:rPr lang="en-NL" kern="0" dirty="0"/>
              <a:t>LHCb: Do B-particles decay the same way to </a:t>
            </a:r>
            <a:r>
              <a:rPr lang="en-NL" i="1" kern="0" dirty="0">
                <a:solidFill>
                  <a:srgbClr val="00B0F0"/>
                </a:solidFill>
              </a:rPr>
              <a:t>electrons</a:t>
            </a:r>
            <a:r>
              <a:rPr lang="en-NL" kern="0" dirty="0"/>
              <a:t> and </a:t>
            </a:r>
            <a:r>
              <a:rPr lang="en-NL" i="1" kern="0" dirty="0">
                <a:solidFill>
                  <a:srgbClr val="FB93FF"/>
                </a:solidFill>
              </a:rPr>
              <a:t>muons </a:t>
            </a:r>
            <a:r>
              <a:rPr lang="en-NL" kern="0" dirty="0"/>
              <a:t>?</a:t>
            </a:r>
            <a:endParaRPr lang="en-NL" dirty="0">
              <a:solidFill>
                <a:srgbClr val="FB93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C04593-95B3-C048-91DD-8071DCF20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8" y="181884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0F7026-6105-AD4A-9AA5-F0995A97F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3669" y="5469832"/>
            <a:ext cx="4141242" cy="125388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9488EA7-E4A4-5142-AD7C-6C51FFB557DE}"/>
              </a:ext>
            </a:extLst>
          </p:cNvPr>
          <p:cNvSpPr/>
          <p:nvPr/>
        </p:nvSpPr>
        <p:spPr>
          <a:xfrm>
            <a:off x="6321302" y="6118238"/>
            <a:ext cx="38235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EF5853-9418-3842-907E-829A141DD8F0}"/>
              </a:ext>
            </a:extLst>
          </p:cNvPr>
          <p:cNvSpPr/>
          <p:nvPr/>
        </p:nvSpPr>
        <p:spPr bwMode="auto">
          <a:xfrm>
            <a:off x="1260769" y="921646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7BFF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7F4530-7170-A148-8D44-A04DCE53FCF7}"/>
              </a:ext>
            </a:extLst>
          </p:cNvPr>
          <p:cNvSpPr/>
          <p:nvPr/>
        </p:nvSpPr>
        <p:spPr bwMode="auto">
          <a:xfrm>
            <a:off x="928257" y="2078178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B9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4DC2D0-906F-BC48-8561-FB3AD58B85BD}"/>
              </a:ext>
            </a:extLst>
          </p:cNvPr>
          <p:cNvSpPr/>
          <p:nvPr/>
        </p:nvSpPr>
        <p:spPr bwMode="auto">
          <a:xfrm>
            <a:off x="595745" y="2085431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8DC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83DBE4-6696-3E4D-8741-54B23628E26A}"/>
              </a:ext>
            </a:extLst>
          </p:cNvPr>
          <p:cNvSpPr/>
          <p:nvPr/>
        </p:nvSpPr>
        <p:spPr bwMode="auto">
          <a:xfrm>
            <a:off x="941221" y="926565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910E1F3-8BF3-6CA4-5B93-4364982989CF}"/>
              </a:ext>
            </a:extLst>
          </p:cNvPr>
          <p:cNvSpPr txBox="1">
            <a:spLocks/>
          </p:cNvSpPr>
          <p:nvPr/>
        </p:nvSpPr>
        <p:spPr bwMode="auto">
          <a:xfrm>
            <a:off x="239897" y="3765892"/>
            <a:ext cx="4163772" cy="1611598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  December 2022: new measurement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for </a:t>
            </a: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electrons</a:t>
            </a: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…</a:t>
            </a:r>
            <a:endParaRPr kumimoji="0" lang="en-NL" sz="2800" b="1" i="0" u="none" strike="noStrike" kern="0" cap="none" spc="0" normalizeH="0" baseline="0" noProof="0" dirty="0">
              <a:ln>
                <a:noFill/>
              </a:ln>
              <a:solidFill>
                <a:srgbClr val="FB93FF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3005F3-7C51-23C8-5BFC-AAB30F35A1E8}"/>
              </a:ext>
            </a:extLst>
          </p:cNvPr>
          <p:cNvGrpSpPr/>
          <p:nvPr/>
        </p:nvGrpSpPr>
        <p:grpSpPr>
          <a:xfrm>
            <a:off x="4172278" y="1309462"/>
            <a:ext cx="6327568" cy="4075648"/>
            <a:chOff x="4720590" y="2785744"/>
            <a:chExt cx="4751333" cy="356299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0DE287-C87C-1F03-9BAC-18D70FB4C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45908" y="2785744"/>
              <a:ext cx="4626015" cy="356299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DE73066-7458-F004-4C7C-C5D29A33AFA9}"/>
                </a:ext>
              </a:extLst>
            </p:cNvPr>
            <p:cNvSpPr/>
            <p:nvPr/>
          </p:nvSpPr>
          <p:spPr>
            <a:xfrm>
              <a:off x="4720590" y="2785744"/>
              <a:ext cx="308610" cy="1434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24588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CBE97E-F83C-6B4A-BF38-7A7D71EEAF51}"/>
              </a:ext>
            </a:extLst>
          </p:cNvPr>
          <p:cNvSpPr/>
          <p:nvPr/>
        </p:nvSpPr>
        <p:spPr bwMode="auto">
          <a:xfrm>
            <a:off x="3732501" y="326012"/>
            <a:ext cx="6827704" cy="958447"/>
          </a:xfrm>
          <a:prstGeom prst="rect">
            <a:avLst/>
          </a:prstGeom>
          <a:solidFill>
            <a:schemeClr val="tx1">
              <a:alpha val="3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A61AC-F3A4-4249-97D7-D2FA1902E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228" y="436737"/>
            <a:ext cx="7263009" cy="762000"/>
          </a:xfrm>
        </p:spPr>
        <p:txBody>
          <a:bodyPr/>
          <a:lstStyle/>
          <a:p>
            <a:r>
              <a:rPr lang="en-NL" dirty="0"/>
              <a:t> </a:t>
            </a:r>
            <a:r>
              <a:rPr lang="en-NL" kern="0" dirty="0"/>
              <a:t>LHCb: Do B-particles decay the same way to </a:t>
            </a:r>
            <a:r>
              <a:rPr lang="en-NL" i="1" kern="0" dirty="0">
                <a:solidFill>
                  <a:srgbClr val="00B0F0"/>
                </a:solidFill>
              </a:rPr>
              <a:t>electrons</a:t>
            </a:r>
            <a:r>
              <a:rPr lang="en-NL" kern="0" dirty="0"/>
              <a:t> and </a:t>
            </a:r>
            <a:r>
              <a:rPr lang="en-NL" i="1" kern="0" dirty="0">
                <a:solidFill>
                  <a:srgbClr val="FB93FF"/>
                </a:solidFill>
              </a:rPr>
              <a:t>muons </a:t>
            </a:r>
            <a:r>
              <a:rPr lang="en-NL" kern="0" dirty="0"/>
              <a:t>?</a:t>
            </a:r>
            <a:endParaRPr lang="en-NL" dirty="0">
              <a:solidFill>
                <a:srgbClr val="FB93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C04593-95B3-C048-91DD-8071DCF20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8" y="181884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0F7026-6105-AD4A-9AA5-F0995A97F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3669" y="5469832"/>
            <a:ext cx="4141242" cy="125388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9488EA7-E4A4-5142-AD7C-6C51FFB557DE}"/>
              </a:ext>
            </a:extLst>
          </p:cNvPr>
          <p:cNvSpPr/>
          <p:nvPr/>
        </p:nvSpPr>
        <p:spPr>
          <a:xfrm>
            <a:off x="6321302" y="6118238"/>
            <a:ext cx="38235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EF5853-9418-3842-907E-829A141DD8F0}"/>
              </a:ext>
            </a:extLst>
          </p:cNvPr>
          <p:cNvSpPr/>
          <p:nvPr/>
        </p:nvSpPr>
        <p:spPr bwMode="auto">
          <a:xfrm>
            <a:off x="1260769" y="921646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7BFF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7F4530-7170-A148-8D44-A04DCE53FCF7}"/>
              </a:ext>
            </a:extLst>
          </p:cNvPr>
          <p:cNvSpPr/>
          <p:nvPr/>
        </p:nvSpPr>
        <p:spPr bwMode="auto">
          <a:xfrm>
            <a:off x="928257" y="2078178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B9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4DC2D0-906F-BC48-8561-FB3AD58B85BD}"/>
              </a:ext>
            </a:extLst>
          </p:cNvPr>
          <p:cNvSpPr/>
          <p:nvPr/>
        </p:nvSpPr>
        <p:spPr bwMode="auto">
          <a:xfrm>
            <a:off x="595745" y="2085431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8DC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83DBE4-6696-3E4D-8741-54B23628E26A}"/>
              </a:ext>
            </a:extLst>
          </p:cNvPr>
          <p:cNvSpPr/>
          <p:nvPr/>
        </p:nvSpPr>
        <p:spPr bwMode="auto">
          <a:xfrm>
            <a:off x="941221" y="926565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910E1F3-8BF3-6CA4-5B93-4364982989CF}"/>
              </a:ext>
            </a:extLst>
          </p:cNvPr>
          <p:cNvSpPr txBox="1">
            <a:spLocks/>
          </p:cNvSpPr>
          <p:nvPr/>
        </p:nvSpPr>
        <p:spPr bwMode="auto">
          <a:xfrm>
            <a:off x="239897" y="3765892"/>
            <a:ext cx="4163772" cy="1611598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  December 2022: new measurement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for </a:t>
            </a: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electrons</a:t>
            </a: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…</a:t>
            </a:r>
            <a:endParaRPr kumimoji="0" lang="en-NL" sz="2800" b="1" i="0" u="none" strike="noStrike" kern="0" cap="none" spc="0" normalizeH="0" baseline="0" noProof="0" dirty="0">
              <a:ln>
                <a:noFill/>
              </a:ln>
              <a:solidFill>
                <a:srgbClr val="FB93FF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3005F3-7C51-23C8-5BFC-AAB30F35A1E8}"/>
              </a:ext>
            </a:extLst>
          </p:cNvPr>
          <p:cNvGrpSpPr/>
          <p:nvPr/>
        </p:nvGrpSpPr>
        <p:grpSpPr>
          <a:xfrm>
            <a:off x="4172278" y="1309462"/>
            <a:ext cx="6327568" cy="4075648"/>
            <a:chOff x="4720590" y="2785744"/>
            <a:chExt cx="4751333" cy="356299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0DE287-C87C-1F03-9BAC-18D70FB4C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45908" y="2785744"/>
              <a:ext cx="4626015" cy="356299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DE73066-7458-F004-4C7C-C5D29A33AFA9}"/>
                </a:ext>
              </a:extLst>
            </p:cNvPr>
            <p:cNvSpPr/>
            <p:nvPr/>
          </p:nvSpPr>
          <p:spPr>
            <a:xfrm>
              <a:off x="4720590" y="2785744"/>
              <a:ext cx="308610" cy="1434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BCBBB33-1359-705F-3D00-9B0C7C3F4E57}"/>
              </a:ext>
            </a:extLst>
          </p:cNvPr>
          <p:cNvSpPr txBox="1"/>
          <p:nvPr/>
        </p:nvSpPr>
        <p:spPr>
          <a:xfrm>
            <a:off x="6684578" y="1776522"/>
            <a:ext cx="3626079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L" sz="2400" dirty="0">
                <a:solidFill>
                  <a:srgbClr val="C00000"/>
                </a:solidFill>
                <a:latin typeface="Tahoma"/>
              </a:rPr>
              <a:t>Th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 R </a:t>
            </a:r>
            <a:r>
              <a:rPr lang="en-NL" sz="2400" dirty="0">
                <a:solidFill>
                  <a:srgbClr val="C00000"/>
                </a:solidFill>
                <a:latin typeface="Tahoma"/>
              </a:rPr>
              <a:t>value now seems to agree with 1 ?!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808365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4E8D435-CE83-6F50-C152-11BC1059B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65" y="1106918"/>
            <a:ext cx="5611382" cy="56113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86101D-2659-1B1B-9B60-9F26D13493F4}"/>
              </a:ext>
            </a:extLst>
          </p:cNvPr>
          <p:cNvSpPr/>
          <p:nvPr/>
        </p:nvSpPr>
        <p:spPr bwMode="auto">
          <a:xfrm>
            <a:off x="573283" y="827028"/>
            <a:ext cx="5600364" cy="295714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34D1E-84EF-2C9F-87AA-45B7C88FF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But for </a:t>
            </a:r>
            <a:r>
              <a:rPr lang="en-NL" i="1" u="sng" dirty="0"/>
              <a:t>muons</a:t>
            </a:r>
            <a:r>
              <a:rPr lang="en-NL" dirty="0"/>
              <a:t> more and more measurements disagree!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EC3EC6-5AD6-4C23-11AA-FA48E5F6FC7B}"/>
              </a:ext>
            </a:extLst>
          </p:cNvPr>
          <p:cNvSpPr txBox="1"/>
          <p:nvPr/>
        </p:nvSpPr>
        <p:spPr>
          <a:xfrm>
            <a:off x="7279882" y="4220153"/>
            <a:ext cx="2522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E7B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Fermilab g-2 result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472958-127A-51EB-9AE6-2876FFFE190A}"/>
              </a:ext>
            </a:extLst>
          </p:cNvPr>
          <p:cNvSpPr/>
          <p:nvPr/>
        </p:nvSpPr>
        <p:spPr>
          <a:xfrm>
            <a:off x="686601" y="1262444"/>
            <a:ext cx="9276062" cy="3004461"/>
          </a:xfrm>
          <a:prstGeom prst="rect">
            <a:avLst/>
          </a:prstGeom>
          <a:solidFill>
            <a:schemeClr val="accent5">
              <a:lumMod val="40000"/>
              <a:lumOff val="60000"/>
              <a:alpha val="20000"/>
            </a:schemeClr>
          </a:solidFill>
          <a:ln w="25400">
            <a:solidFill>
              <a:srgbClr val="4CBF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D98896-B6D1-1180-4D6F-1C8D0D4D5CA3}"/>
              </a:ext>
            </a:extLst>
          </p:cNvPr>
          <p:cNvSpPr/>
          <p:nvPr/>
        </p:nvSpPr>
        <p:spPr>
          <a:xfrm>
            <a:off x="699301" y="4307644"/>
            <a:ext cx="9276062" cy="357717"/>
          </a:xfrm>
          <a:prstGeom prst="rect">
            <a:avLst/>
          </a:prstGeom>
          <a:solidFill>
            <a:srgbClr val="EFABFF">
              <a:alpha val="20000"/>
            </a:srgbClr>
          </a:solidFill>
          <a:ln w="25400">
            <a:solidFill>
              <a:srgbClr val="CC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9DAFD8-89B1-B2D8-0DFD-24CABC116089}"/>
              </a:ext>
            </a:extLst>
          </p:cNvPr>
          <p:cNvSpPr txBox="1"/>
          <p:nvPr/>
        </p:nvSpPr>
        <p:spPr>
          <a:xfrm>
            <a:off x="7572003" y="2618328"/>
            <a:ext cx="16044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0" u="none" strike="noStrike" kern="1200" cap="none" spc="0" normalizeH="0" baseline="0" noProof="0" dirty="0">
                <a:ln>
                  <a:noFill/>
                </a:ln>
                <a:solidFill>
                  <a:srgbClr val="98EC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LHCb results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909070-6C4C-AA19-7703-F387C070D228}"/>
              </a:ext>
            </a:extLst>
          </p:cNvPr>
          <p:cNvSpPr txBox="1"/>
          <p:nvPr/>
        </p:nvSpPr>
        <p:spPr>
          <a:xfrm>
            <a:off x="2908300" y="827028"/>
            <a:ext cx="698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S.M.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52D832-3BB8-FE08-7ADC-E1B604BDD36E}"/>
              </a:ext>
            </a:extLst>
          </p:cNvPr>
          <p:cNvSpPr txBox="1"/>
          <p:nvPr/>
        </p:nvSpPr>
        <p:spPr>
          <a:xfrm>
            <a:off x="4140199" y="820019"/>
            <a:ext cx="1460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easured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806FC0-6E62-B687-D56B-C894FBB5B949}"/>
              </a:ext>
            </a:extLst>
          </p:cNvPr>
          <p:cNvSpPr txBox="1"/>
          <p:nvPr/>
        </p:nvSpPr>
        <p:spPr>
          <a:xfrm>
            <a:off x="1071032" y="832237"/>
            <a:ext cx="1460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Observable</a:t>
            </a:r>
            <a:endParaRPr kumimoji="0" lang="en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F24265-7AF5-D13E-40A5-7F677259D9BA}"/>
              </a:ext>
            </a:extLst>
          </p:cNvPr>
          <p:cNvSpPr/>
          <p:nvPr/>
        </p:nvSpPr>
        <p:spPr>
          <a:xfrm>
            <a:off x="686601" y="4706100"/>
            <a:ext cx="9276062" cy="1385435"/>
          </a:xfrm>
          <a:prstGeom prst="rect">
            <a:avLst/>
          </a:prstGeom>
          <a:solidFill>
            <a:schemeClr val="accent5">
              <a:lumMod val="40000"/>
              <a:lumOff val="60000"/>
              <a:alpha val="20000"/>
            </a:schemeClr>
          </a:solidFill>
          <a:ln w="25400">
            <a:solidFill>
              <a:srgbClr val="4CBF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A51C64-50E8-1CFB-B319-C58321123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6264" y="5402856"/>
            <a:ext cx="3079143" cy="1098718"/>
          </a:xfr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NL" sz="3000" dirty="0">
                <a:solidFill>
                  <a:srgbClr val="C00000"/>
                </a:solidFill>
              </a:rPr>
              <a:t>The puzzle deepens further!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8E4266-5DA6-2327-1A79-09C9E636982C}"/>
              </a:ext>
            </a:extLst>
          </p:cNvPr>
          <p:cNvSpPr txBox="1"/>
          <p:nvPr/>
        </p:nvSpPr>
        <p:spPr>
          <a:xfrm>
            <a:off x="856593" y="6202186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28-8-2023</a:t>
            </a:r>
          </a:p>
        </p:txBody>
      </p:sp>
    </p:spTree>
    <p:extLst>
      <p:ext uri="{BB962C8B-B14F-4D97-AF65-F5344CB8AC3E}">
        <p14:creationId xmlns:p14="http://schemas.microsoft.com/office/powerpoint/2010/main" val="241319228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1D886-C459-F57D-2194-5EC1A5D75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19"/>
            <a:ext cx="12192000" cy="679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F45B4C5-A68F-BA64-965C-10B31CCDF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6916" y="2104285"/>
            <a:ext cx="9385546" cy="2228397"/>
          </a:xfrm>
          <a:solidFill>
            <a:schemeClr val="tx1">
              <a:alpha val="50000"/>
            </a:schemeClr>
          </a:solidFill>
          <a:ln w="12700">
            <a:solidFill>
              <a:schemeClr val="bg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NL" u="sng" dirty="0"/>
              <a:t>Lecture 10: </a:t>
            </a:r>
            <a:r>
              <a:rPr lang="en-US" u="sng" dirty="0"/>
              <a:t>Why is there something rather than nothing?</a:t>
            </a:r>
            <a:endParaRPr lang="en-NL" u="sng" dirty="0"/>
          </a:p>
          <a:p>
            <a:pPr marL="0" indent="0">
              <a:buNone/>
            </a:pPr>
            <a:r>
              <a:rPr lang="en-NL" dirty="0"/>
              <a:t>1: Discovery of the Higgs boson</a:t>
            </a:r>
          </a:p>
          <a:p>
            <a:pPr marL="0" indent="0">
              <a:buNone/>
            </a:pPr>
            <a:r>
              <a:rPr lang="en-NL" dirty="0"/>
              <a:t>2: Symmetry between Matter and Antimatter?</a:t>
            </a:r>
          </a:p>
          <a:p>
            <a:pPr marL="0" indent="0">
              <a:buNone/>
            </a:pPr>
            <a:r>
              <a:rPr lang="en-NL" dirty="0"/>
              <a:t>3: A new force of Nature?</a:t>
            </a:r>
          </a:p>
        </p:txBody>
      </p:sp>
    </p:spTree>
    <p:extLst>
      <p:ext uri="{BB962C8B-B14F-4D97-AF65-F5344CB8AC3E}">
        <p14:creationId xmlns:p14="http://schemas.microsoft.com/office/powerpoint/2010/main" val="19142290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Four(?) fundamental forces of nature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40" y="1010029"/>
            <a:ext cx="2124514" cy="1930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8408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7175045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9100" y="614034"/>
            <a:ext cx="1289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Graivity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975" y="3820508"/>
            <a:ext cx="2610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Electromagnetism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3256" y="654011"/>
            <a:ext cx="297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Strong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nuclear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force: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5148" y="3784465"/>
            <a:ext cx="2760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Weak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nuclear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force: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92808" y="3065290"/>
            <a:ext cx="294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cts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on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particles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with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mass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114" y="6174328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Acts on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all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charged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particles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93829" y="2922770"/>
            <a:ext cx="1685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Acts on quarks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57913" y="6178899"/>
            <a:ext cx="2152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Acts on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all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particles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4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4C9DB-85C0-924C-97F0-36208180DD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5" r="69276"/>
          <a:stretch/>
        </p:blipFill>
        <p:spPr>
          <a:xfrm>
            <a:off x="3569894" y="4765122"/>
            <a:ext cx="2203533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3B3D56-D73A-874B-8FD0-0F4BA6F9E9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08" r="34938"/>
          <a:stretch/>
        </p:blipFill>
        <p:spPr>
          <a:xfrm>
            <a:off x="9837053" y="4865705"/>
            <a:ext cx="2083172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8B90ED-BB45-714E-8500-C85A989EC0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26"/>
          <a:stretch/>
        </p:blipFill>
        <p:spPr>
          <a:xfrm>
            <a:off x="9853179" y="1881059"/>
            <a:ext cx="2020821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FD1D16-B0B8-B848-9600-72C613F4B94C}"/>
              </a:ext>
            </a:extLst>
          </p:cNvPr>
          <p:cNvSpPr txBox="1"/>
          <p:nvPr/>
        </p:nvSpPr>
        <p:spPr>
          <a:xfrm>
            <a:off x="3375246" y="1020589"/>
            <a:ext cx="218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Graviton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A414011-4C99-AF4B-8563-755477DB3E97}"/>
              </a:ext>
            </a:extLst>
          </p:cNvPr>
          <p:cNvGrpSpPr/>
          <p:nvPr/>
        </p:nvGrpSpPr>
        <p:grpSpPr>
          <a:xfrm>
            <a:off x="3417113" y="1673365"/>
            <a:ext cx="2084509" cy="1275713"/>
            <a:chOff x="3045483" y="831901"/>
            <a:chExt cx="2084509" cy="127571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C18D7C-D543-6D44-B980-C94D2C355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08" r="34938"/>
            <a:stretch/>
          </p:blipFill>
          <p:spPr>
            <a:xfrm>
              <a:off x="3045483" y="831901"/>
              <a:ext cx="2083172" cy="12757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80738FD-F52A-EF45-B5C1-27B1660B33BD}"/>
                </a:ext>
              </a:extLst>
            </p:cNvPr>
            <p:cNvSpPr/>
            <p:nvPr/>
          </p:nvSpPr>
          <p:spPr bwMode="auto">
            <a:xfrm>
              <a:off x="3066401" y="91061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6DE2996-623C-3F41-A697-BC0EBAD5D474}"/>
                </a:ext>
              </a:extLst>
            </p:cNvPr>
            <p:cNvSpPr/>
            <p:nvPr/>
          </p:nvSpPr>
          <p:spPr bwMode="auto">
            <a:xfrm>
              <a:off x="3865031" y="1533503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55EE45E-4077-CE40-9818-3504C398B030}"/>
                </a:ext>
              </a:extLst>
            </p:cNvPr>
            <p:cNvSpPr/>
            <p:nvPr/>
          </p:nvSpPr>
          <p:spPr bwMode="auto">
            <a:xfrm>
              <a:off x="3115752" y="1832278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9FBF8-FBFA-7842-ACE3-2D52ED85DE6C}"/>
                </a:ext>
              </a:extLst>
            </p:cNvPr>
            <p:cNvSpPr/>
            <p:nvPr/>
          </p:nvSpPr>
          <p:spPr bwMode="auto">
            <a:xfrm>
              <a:off x="4660315" y="1816921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E3C1B5B-AA22-044B-9286-437EBF960EE7}"/>
                </a:ext>
              </a:extLst>
            </p:cNvPr>
            <p:cNvSpPr/>
            <p:nvPr/>
          </p:nvSpPr>
          <p:spPr bwMode="auto">
            <a:xfrm>
              <a:off x="4660315" y="87830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289783-394B-7745-8AAC-14267A356A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0844" y="1395279"/>
              <a:ext cx="676856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C729D3-B6FF-AC42-9751-A75A1D949A0C}"/>
                </a:ext>
              </a:extLst>
            </p:cNvPr>
            <p:cNvSpPr txBox="1"/>
            <p:nvPr/>
          </p:nvSpPr>
          <p:spPr>
            <a:xfrm>
              <a:off x="3960402" y="1442861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DF6F37-FF82-6B46-99ED-0198F5231526}"/>
                </a:ext>
              </a:extLst>
            </p:cNvPr>
            <p:cNvSpPr txBox="1"/>
            <p:nvPr/>
          </p:nvSpPr>
          <p:spPr>
            <a:xfrm>
              <a:off x="3150976" y="87291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7C52B2-BE5A-9149-A1BC-2973AA39E161}"/>
                </a:ext>
              </a:extLst>
            </p:cNvPr>
            <p:cNvSpPr txBox="1"/>
            <p:nvPr/>
          </p:nvSpPr>
          <p:spPr>
            <a:xfrm>
              <a:off x="4759378" y="1596859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468DB0-FB14-5E43-90B5-730F92CD0B5A}"/>
                </a:ext>
              </a:extLst>
            </p:cNvPr>
            <p:cNvSpPr txBox="1"/>
            <p:nvPr/>
          </p:nvSpPr>
          <p:spPr>
            <a:xfrm>
              <a:off x="3125828" y="1562493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D920AC3-5DE3-FE44-8A19-97B0D9756595}"/>
                </a:ext>
              </a:extLst>
            </p:cNvPr>
            <p:cNvSpPr txBox="1"/>
            <p:nvPr/>
          </p:nvSpPr>
          <p:spPr>
            <a:xfrm>
              <a:off x="4724644" y="88730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F11992-1EED-BD4F-877D-2569908FA5AE}"/>
              </a:ext>
            </a:extLst>
          </p:cNvPr>
          <p:cNvCxnSpPr>
            <a:cxnSpLocks/>
          </p:cNvCxnSpPr>
          <p:nvPr/>
        </p:nvCxnSpPr>
        <p:spPr bwMode="auto">
          <a:xfrm>
            <a:off x="6573147" y="702932"/>
            <a:ext cx="0" cy="624079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7A53321-CBE7-F346-8452-91EEF93FE80F}"/>
              </a:ext>
            </a:extLst>
          </p:cNvPr>
          <p:cNvCxnSpPr>
            <a:cxnSpLocks/>
          </p:cNvCxnSpPr>
          <p:nvPr/>
        </p:nvCxnSpPr>
        <p:spPr bwMode="auto">
          <a:xfrm>
            <a:off x="0" y="3598724"/>
            <a:ext cx="120697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6A46428-8DD1-D54D-83DB-ACAF7608A47C}"/>
              </a:ext>
            </a:extLst>
          </p:cNvPr>
          <p:cNvSpPr txBox="1"/>
          <p:nvPr/>
        </p:nvSpPr>
        <p:spPr>
          <a:xfrm>
            <a:off x="9767074" y="946459"/>
            <a:ext cx="2134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gluon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92719-032D-484C-957D-9329F860E107}"/>
              </a:ext>
            </a:extLst>
          </p:cNvPr>
          <p:cNvSpPr txBox="1"/>
          <p:nvPr/>
        </p:nvSpPr>
        <p:spPr>
          <a:xfrm>
            <a:off x="9767074" y="4127249"/>
            <a:ext cx="200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exchange: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CA7DA9-63BF-FD4B-BFB1-C3208D6CFB93}"/>
              </a:ext>
            </a:extLst>
          </p:cNvPr>
          <p:cNvSpPr txBox="1"/>
          <p:nvPr/>
        </p:nvSpPr>
        <p:spPr>
          <a:xfrm>
            <a:off x="3547107" y="4006463"/>
            <a:ext cx="2221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photon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2D9880-D1EE-6A03-BD16-24E79F16BB9F}"/>
              </a:ext>
            </a:extLst>
          </p:cNvPr>
          <p:cNvSpPr txBox="1"/>
          <p:nvPr/>
        </p:nvSpPr>
        <p:spPr>
          <a:xfrm>
            <a:off x="4792915" y="2558926"/>
            <a:ext cx="3340979" cy="2123658"/>
          </a:xfrm>
          <a:prstGeom prst="rect">
            <a:avLst/>
          </a:prstGeom>
          <a:solidFill>
            <a:schemeClr val="tx1"/>
          </a:solidFill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0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+ ???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</a:t>
            </a:r>
            <a:r>
              <a:rPr lang="en-GB" sz="3200" dirty="0">
                <a:solidFill>
                  <a:srgbClr val="FFFFFF"/>
                </a:solidFill>
                <a:latin typeface="Tahoma"/>
              </a:rPr>
              <a:t>Fifth</a:t>
            </a:r>
            <a:r>
              <a:rPr kumimoji="0" lang="en-NL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force?</a:t>
            </a:r>
          </a:p>
        </p:txBody>
      </p:sp>
    </p:spTree>
    <p:extLst>
      <p:ext uri="{BB962C8B-B14F-4D97-AF65-F5344CB8AC3E}">
        <p14:creationId xmlns:p14="http://schemas.microsoft.com/office/powerpoint/2010/main" val="26429987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931545" y="3187378"/>
            <a:ext cx="1389990" cy="111067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523780" y="3236759"/>
            <a:ext cx="1116136" cy="114303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5" name="Rectangle 24"/>
          <p:cNvSpPr/>
          <p:nvPr/>
        </p:nvSpPr>
        <p:spPr bwMode="auto">
          <a:xfrm>
            <a:off x="2546246" y="2572500"/>
            <a:ext cx="8246398" cy="623112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57084" y="2577399"/>
            <a:ext cx="8135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FFFF"/>
                </a:solidFill>
                <a:latin typeface="Tahoma"/>
              </a:rPr>
              <a:t>Through a fifth force during the Big Bang…?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84412" y="2252498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alkduster" charset="0"/>
                <a:ea typeface="Chalkduster" charset="0"/>
                <a:cs typeface="Chalkduster" charset="0"/>
              </a:rPr>
              <a:t>+ ???</a:t>
            </a:r>
          </a:p>
        </p:txBody>
      </p:sp>
      <p:pic>
        <p:nvPicPr>
          <p:cNvPr id="30" name="Picture 29" descr="http://www.atlas.ch/angels-demons/images/page3.jpg">
            <a:hlinkClick r:id="rId8"/>
            <a:extLst>
              <a:ext uri="{FF2B5EF4-FFF2-40B4-BE49-F238E27FC236}">
                <a16:creationId xmlns:a16="http://schemas.microsoft.com/office/drawing/2014/main" id="{2C87E124-33F6-AA42-9B34-03C5E82C0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73" y="4718549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89FEE593-7E81-E749-8CB0-43C82FC27CD3}"/>
              </a:ext>
            </a:extLst>
          </p:cNvPr>
          <p:cNvSpPr txBox="1">
            <a:spLocks/>
          </p:cNvSpPr>
          <p:nvPr/>
        </p:nvSpPr>
        <p:spPr bwMode="auto">
          <a:xfrm>
            <a:off x="0" y="31455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How did antimatter disappear in the early universe?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43CDFA-00F3-6862-6E8D-97CB40A96455}"/>
              </a:ext>
            </a:extLst>
          </p:cNvPr>
          <p:cNvSpPr txBox="1">
            <a:spLocks/>
          </p:cNvSpPr>
          <p:nvPr/>
        </p:nvSpPr>
        <p:spPr bwMode="auto">
          <a:xfrm>
            <a:off x="83125" y="576864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Why is there something rather than nothing?</a:t>
            </a:r>
          </a:p>
        </p:txBody>
      </p:sp>
    </p:spTree>
    <p:extLst>
      <p:ext uri="{BB962C8B-B14F-4D97-AF65-F5344CB8AC3E}">
        <p14:creationId xmlns:p14="http://schemas.microsoft.com/office/powerpoint/2010/main" val="37000825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2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96134-E15A-7D4A-8180-10BE85D34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Future: “Circles and Triangles”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CCAFC-64E8-E342-B3B1-B0D88B405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01" y="4331458"/>
            <a:ext cx="3267097" cy="2452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ECAD20-ED34-E04D-BF53-270CCBC96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685" y="4393274"/>
            <a:ext cx="4597039" cy="2298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C4E338-9C98-334C-B385-BF37FB3C4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04" y="1103203"/>
            <a:ext cx="4597039" cy="2418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0E19A3-B975-1D48-A957-D777653E738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52" y="958910"/>
            <a:ext cx="3630706" cy="25628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498ED9-35E4-C047-A7BE-19A3B86F14CF}"/>
              </a:ext>
            </a:extLst>
          </p:cNvPr>
          <p:cNvSpPr txBox="1"/>
          <p:nvPr/>
        </p:nvSpPr>
        <p:spPr>
          <a:xfrm>
            <a:off x="1887071" y="680230"/>
            <a:ext cx="841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u="sng" dirty="0">
                <a:solidFill>
                  <a:srgbClr val="FFFF00"/>
                </a:solidFill>
                <a:latin typeface="Tahoma"/>
              </a:rPr>
              <a:t>P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article Colliders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simulate </a:t>
            </a:r>
            <a:r>
              <a:rPr lang="en-US" sz="2400" b="1" dirty="0" err="1">
                <a:solidFill>
                  <a:srgbClr val="FFFF00"/>
                </a:solidFill>
                <a:latin typeface="Tahoma"/>
              </a:rPr>
              <a:t>ph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ysics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of the Big Bang 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F41A9-1E43-B746-A501-9B4AAFABE1F0}"/>
              </a:ext>
            </a:extLst>
          </p:cNvPr>
          <p:cNvSpPr txBox="1"/>
          <p:nvPr/>
        </p:nvSpPr>
        <p:spPr>
          <a:xfrm>
            <a:off x="1900518" y="3835149"/>
            <a:ext cx="7835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Gravitation-detectors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listening to the Big Bang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993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F6DE05-61E0-C044-BA40-D90CBAFF9F8A}"/>
              </a:ext>
            </a:extLst>
          </p:cNvPr>
          <p:cNvSpPr txBox="1"/>
          <p:nvPr/>
        </p:nvSpPr>
        <p:spPr>
          <a:xfrm>
            <a:off x="6549886" y="2896162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FCC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3496EE-E1F6-C94E-956C-811C42445BCD}"/>
              </a:ext>
            </a:extLst>
          </p:cNvPr>
          <p:cNvSpPr txBox="1"/>
          <p:nvPr/>
        </p:nvSpPr>
        <p:spPr>
          <a:xfrm>
            <a:off x="6548628" y="4393274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9CCA3C-5A51-464E-A662-8593D4B5D3C7}"/>
              </a:ext>
            </a:extLst>
          </p:cNvPr>
          <p:cNvSpPr txBox="1"/>
          <p:nvPr/>
        </p:nvSpPr>
        <p:spPr>
          <a:xfrm>
            <a:off x="3600694" y="4379369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LISA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166E4B-A5EA-0C4F-81AF-3A8B94DA8D6C}"/>
              </a:ext>
            </a:extLst>
          </p:cNvPr>
          <p:cNvSpPr txBox="1"/>
          <p:nvPr/>
        </p:nvSpPr>
        <p:spPr>
          <a:xfrm>
            <a:off x="3657601" y="2877494"/>
            <a:ext cx="801823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LHC</a:t>
            </a:r>
          </a:p>
        </p:txBody>
      </p:sp>
    </p:spTree>
    <p:extLst>
      <p:ext uri="{BB962C8B-B14F-4D97-AF65-F5344CB8AC3E}">
        <p14:creationId xmlns:p14="http://schemas.microsoft.com/office/powerpoint/2010/main" val="1284933398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96134-E15A-7D4A-8180-10BE85D34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Future: “Circles and Triangles”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CCAFC-64E8-E342-B3B1-B0D88B405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01" y="4331458"/>
            <a:ext cx="3267097" cy="2452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ECAD20-ED34-E04D-BF53-270CCBC96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685" y="4393274"/>
            <a:ext cx="4597039" cy="2298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C4E338-9C98-334C-B385-BF37FB3C4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04" y="1103203"/>
            <a:ext cx="4597039" cy="2418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0E19A3-B975-1D48-A957-D777653E738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52" y="958910"/>
            <a:ext cx="3630706" cy="25628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498ED9-35E4-C047-A7BE-19A3B86F14CF}"/>
              </a:ext>
            </a:extLst>
          </p:cNvPr>
          <p:cNvSpPr txBox="1"/>
          <p:nvPr/>
        </p:nvSpPr>
        <p:spPr>
          <a:xfrm>
            <a:off x="1887071" y="680230"/>
            <a:ext cx="8719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Particle Colliders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simulating physics of the Big Bang 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F41A9-1E43-B746-A501-9B4AAFABE1F0}"/>
              </a:ext>
            </a:extLst>
          </p:cNvPr>
          <p:cNvSpPr txBox="1"/>
          <p:nvPr/>
        </p:nvSpPr>
        <p:spPr>
          <a:xfrm>
            <a:off x="1900518" y="3835149"/>
            <a:ext cx="7835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Gravitation-detectors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listening to the Big Bang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993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F6DE05-61E0-C044-BA40-D90CBAFF9F8A}"/>
              </a:ext>
            </a:extLst>
          </p:cNvPr>
          <p:cNvSpPr txBox="1"/>
          <p:nvPr/>
        </p:nvSpPr>
        <p:spPr>
          <a:xfrm>
            <a:off x="6549886" y="2896162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FCC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3496EE-E1F6-C94E-956C-811C42445BCD}"/>
              </a:ext>
            </a:extLst>
          </p:cNvPr>
          <p:cNvSpPr txBox="1"/>
          <p:nvPr/>
        </p:nvSpPr>
        <p:spPr>
          <a:xfrm>
            <a:off x="6548628" y="4393274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9CCA3C-5A51-464E-A662-8593D4B5D3C7}"/>
              </a:ext>
            </a:extLst>
          </p:cNvPr>
          <p:cNvSpPr txBox="1"/>
          <p:nvPr/>
        </p:nvSpPr>
        <p:spPr>
          <a:xfrm>
            <a:off x="3600694" y="4379369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LISA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166E4B-A5EA-0C4F-81AF-3A8B94DA8D6C}"/>
              </a:ext>
            </a:extLst>
          </p:cNvPr>
          <p:cNvSpPr txBox="1"/>
          <p:nvPr/>
        </p:nvSpPr>
        <p:spPr>
          <a:xfrm>
            <a:off x="3657601" y="2877494"/>
            <a:ext cx="801823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LHC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0B520E-EFC4-04FB-4FFF-D42988A1629D}"/>
              </a:ext>
            </a:extLst>
          </p:cNvPr>
          <p:cNvSpPr/>
          <p:nvPr/>
        </p:nvSpPr>
        <p:spPr bwMode="auto">
          <a:xfrm>
            <a:off x="2446169" y="5112236"/>
            <a:ext cx="7098457" cy="103752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08D51F-32F1-E3D3-3F25-F83B013F461B}"/>
              </a:ext>
            </a:extLst>
          </p:cNvPr>
          <p:cNvSpPr/>
          <p:nvPr/>
        </p:nvSpPr>
        <p:spPr bwMode="auto">
          <a:xfrm>
            <a:off x="1407375" y="1970561"/>
            <a:ext cx="8943125" cy="103752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7B04B3-E52B-054A-E055-0D5A4BFBAAD3}"/>
              </a:ext>
            </a:extLst>
          </p:cNvPr>
          <p:cNvSpPr txBox="1"/>
          <p:nvPr/>
        </p:nvSpPr>
        <p:spPr>
          <a:xfrm>
            <a:off x="1457144" y="2140049"/>
            <a:ext cx="88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L" sz="4000" b="1" i="1" dirty="0">
                <a:solidFill>
                  <a:srgbClr val="2D2DB9"/>
                </a:solidFill>
                <a:latin typeface="Tahoma"/>
              </a:rPr>
              <a:t>Lots of exciting research ongoing</a:t>
            </a:r>
            <a:endParaRPr kumimoji="0" lang="en-NL" sz="4000" b="1" i="1" u="none" strike="noStrike" kern="1200" cap="none" spc="0" normalizeH="0" baseline="0" noProof="0" dirty="0">
              <a:ln>
                <a:noFill/>
              </a:ln>
              <a:solidFill>
                <a:srgbClr val="2D2DB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5D8623-3CB0-FDF4-9AFC-BA15C140661F}"/>
              </a:ext>
            </a:extLst>
          </p:cNvPr>
          <p:cNvSpPr txBox="1"/>
          <p:nvPr/>
        </p:nvSpPr>
        <p:spPr>
          <a:xfrm>
            <a:off x="2758773" y="5279695"/>
            <a:ext cx="6947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L" sz="4000" b="1" i="1" dirty="0">
                <a:solidFill>
                  <a:srgbClr val="2D2DB9"/>
                </a:solidFill>
                <a:latin typeface="Tahoma"/>
              </a:rPr>
              <a:t>Thanks</a:t>
            </a:r>
            <a:r>
              <a:rPr kumimoji="0" lang="en-NL" sz="4000" b="1" i="1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lang="en-NL" sz="4000" b="1" i="1" dirty="0">
                <a:solidFill>
                  <a:srgbClr val="2D2DB9"/>
                </a:solidFill>
                <a:latin typeface="Tahoma"/>
              </a:rPr>
              <a:t>for your</a:t>
            </a:r>
            <a:r>
              <a:rPr kumimoji="0" lang="en-NL" sz="4000" b="1" i="1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attention!</a:t>
            </a:r>
          </a:p>
        </p:txBody>
      </p:sp>
    </p:spTree>
    <p:extLst>
      <p:ext uri="{BB962C8B-B14F-4D97-AF65-F5344CB8AC3E}">
        <p14:creationId xmlns:p14="http://schemas.microsoft.com/office/powerpoint/2010/main" val="166893072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0B195-83BD-E4FA-A164-27AD9FB3C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41BEA-59BA-4C40-0FE4-9D1BD6D13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3AECE-735D-93BA-E142-45D96A42C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24 april 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32A17-CEFA-0686-B182-A564CE055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18749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64F41-7197-9071-E565-49626395E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65F04-07E7-8B7D-E803-12F7D6B88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74CA2-C03E-9E6F-6DD7-7ED513296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36781-2885-8F6F-C7F2-D8F7D8186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64679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Applications of Science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84414" y="1754794"/>
            <a:ext cx="6601314" cy="348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591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pic>
        <p:nvPicPr>
          <p:cNvPr id="5" name="Picture 4" descr="PeterVanStraaten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1041400"/>
            <a:ext cx="669290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10265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-1136650"/>
            <a:ext cx="9144000" cy="9131300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 bwMode="auto">
          <a:xfrm>
            <a:off x="2674726" y="2878132"/>
            <a:ext cx="184731" cy="523220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Waar is de Anti-materie heen?</a:t>
            </a:r>
          </a:p>
        </p:txBody>
      </p:sp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676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FF"/>
                </a:solidFill>
                <a:latin typeface="Tahoma"/>
              </a:rPr>
              <a:t>Quantum </a:t>
            </a:r>
            <a:r>
              <a:rPr lang="en-US" sz="2800" b="1" dirty="0" err="1">
                <a:solidFill>
                  <a:srgbClr val="FFFFFF"/>
                </a:solidFill>
                <a:latin typeface="Tahoma"/>
              </a:rPr>
              <a:t>Velden</a:t>
            </a:r>
            <a:r>
              <a:rPr lang="en-US" sz="2800" b="1" dirty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ahoma"/>
              </a:rPr>
              <a:t>Theorie</a:t>
            </a:r>
            <a:endParaRPr lang="en-US" sz="2800" b="1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34729" y="1052486"/>
            <a:ext cx="4610927" cy="83099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 err="1">
                <a:solidFill>
                  <a:srgbClr val="FFFF99"/>
                </a:solidFill>
                <a:latin typeface="Tahoma"/>
              </a:rPr>
              <a:t>Deeltjes</a:t>
            </a:r>
            <a:r>
              <a:rPr lang="en-US" sz="2000" dirty="0">
                <a:solidFill>
                  <a:srgbClr val="FFFF99"/>
                </a:solidFill>
                <a:latin typeface="Tahoma"/>
              </a:rPr>
              <a:t> en </a:t>
            </a:r>
            <a:r>
              <a:rPr lang="en-US" sz="2000" dirty="0" err="1">
                <a:solidFill>
                  <a:srgbClr val="FFFF99"/>
                </a:solidFill>
                <a:latin typeface="Tahoma"/>
              </a:rPr>
              <a:t>Krachten</a:t>
            </a:r>
            <a:r>
              <a:rPr lang="en-US" sz="2000" dirty="0">
                <a:solidFill>
                  <a:srgbClr val="FFFF99"/>
                </a:solidFill>
                <a:latin typeface="Tahoma"/>
              </a:rPr>
              <a:t> </a:t>
            </a:r>
            <a:r>
              <a:rPr lang="en-US" sz="2000" dirty="0" err="1">
                <a:solidFill>
                  <a:srgbClr val="FFFF99"/>
                </a:solidFill>
                <a:latin typeface="Tahoma"/>
              </a:rPr>
              <a:t>zijn</a:t>
            </a:r>
            <a:r>
              <a:rPr lang="en-US" sz="2000" dirty="0">
                <a:solidFill>
                  <a:srgbClr val="FFFF99"/>
                </a:solidFill>
                <a:latin typeface="Tahoma"/>
              </a:rPr>
              <a:t> </a:t>
            </a:r>
            <a:r>
              <a:rPr lang="en-US" sz="2000" b="1" i="1" dirty="0">
                <a:solidFill>
                  <a:srgbClr val="FFFF99"/>
                </a:solidFill>
                <a:latin typeface="Tahoma"/>
              </a:rPr>
              <a:t>“</a:t>
            </a:r>
            <a:r>
              <a:rPr lang="en-US" sz="2000" b="1" i="1" dirty="0" err="1">
                <a:solidFill>
                  <a:srgbClr val="FFFF99"/>
                </a:solidFill>
                <a:latin typeface="Tahoma"/>
              </a:rPr>
              <a:t>velden</a:t>
            </a:r>
            <a:r>
              <a:rPr lang="en-US" sz="2000" b="1" i="1" dirty="0">
                <a:solidFill>
                  <a:srgbClr val="FFFF99"/>
                </a:solidFill>
                <a:latin typeface="Tahoma"/>
              </a:rPr>
              <a:t>”  </a:t>
            </a:r>
            <a:r>
              <a:rPr lang="en-US" sz="2000" dirty="0" err="1">
                <a:solidFill>
                  <a:srgbClr val="FFFF99"/>
                </a:solidFill>
                <a:latin typeface="Tahoma"/>
              </a:rPr>
              <a:t>denk</a:t>
            </a:r>
            <a:r>
              <a:rPr lang="en-US" sz="2000" dirty="0">
                <a:solidFill>
                  <a:srgbClr val="FFFF99"/>
                </a:solidFill>
                <a:latin typeface="Tahoma"/>
              </a:rPr>
              <a:t> </a:t>
            </a:r>
            <a:r>
              <a:rPr lang="en-US" sz="2000" dirty="0" err="1">
                <a:solidFill>
                  <a:srgbClr val="FFFF99"/>
                </a:solidFill>
                <a:latin typeface="Tahoma"/>
              </a:rPr>
              <a:t>aan</a:t>
            </a:r>
            <a:r>
              <a:rPr lang="en-US" sz="2000" dirty="0">
                <a:solidFill>
                  <a:srgbClr val="FFFF99"/>
                </a:solidFill>
                <a:latin typeface="Tahoma"/>
              </a:rPr>
              <a:t> quantum </a:t>
            </a:r>
            <a:r>
              <a:rPr lang="en-US" sz="2000" dirty="0" err="1">
                <a:solidFill>
                  <a:srgbClr val="FFFF99"/>
                </a:solidFill>
                <a:latin typeface="Tahoma"/>
              </a:rPr>
              <a:t>golffuncties</a:t>
            </a:r>
            <a:r>
              <a:rPr lang="en-US" sz="2000" dirty="0">
                <a:solidFill>
                  <a:srgbClr val="FFFF99"/>
                </a:solidFill>
                <a:latin typeface="Tahoma"/>
              </a:rPr>
              <a:t>:  </a:t>
            </a:r>
            <a:r>
              <a:rPr lang="en-US" sz="2800" i="1" dirty="0" err="1">
                <a:solidFill>
                  <a:srgbClr val="66FFFF"/>
                </a:solidFill>
                <a:latin typeface="Symbol"/>
              </a:rPr>
              <a:t>y</a:t>
            </a:r>
            <a:r>
              <a:rPr lang="en-US" dirty="0" err="1">
                <a:solidFill>
                  <a:srgbClr val="66FFFF"/>
                </a:solidFill>
                <a:latin typeface="Tahoma"/>
              </a:rPr>
              <a:t>(x,t</a:t>
            </a:r>
            <a:r>
              <a:rPr lang="en-US" dirty="0">
                <a:solidFill>
                  <a:srgbClr val="66FFFF"/>
                </a:solidFill>
                <a:latin typeface="Tahoma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76451" y="5199167"/>
            <a:ext cx="8456161" cy="147732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i="1" u="sng" dirty="0" err="1">
                <a:solidFill>
                  <a:srgbClr val="FF9900"/>
                </a:solidFill>
                <a:latin typeface="Tahoma"/>
              </a:rPr>
              <a:t>Standaardmodel</a:t>
            </a:r>
            <a:r>
              <a:rPr lang="en-US" i="1" u="sng" dirty="0">
                <a:solidFill>
                  <a:srgbClr val="FF9900"/>
                </a:solidFill>
                <a:latin typeface="Tahoma"/>
              </a:rPr>
              <a:t> van Quantum </a:t>
            </a:r>
            <a:r>
              <a:rPr lang="en-US" i="1" u="sng" dirty="0" err="1">
                <a:solidFill>
                  <a:srgbClr val="FF9900"/>
                </a:solidFill>
                <a:latin typeface="Tahoma"/>
              </a:rPr>
              <a:t>Velden</a:t>
            </a:r>
            <a:r>
              <a:rPr lang="en-US" i="1" u="sng" dirty="0">
                <a:solidFill>
                  <a:srgbClr val="FF9900"/>
                </a:solidFill>
                <a:latin typeface="Tahoma"/>
              </a:rPr>
              <a:t> </a:t>
            </a:r>
            <a:r>
              <a:rPr lang="en-US" i="1" u="sng" dirty="0" err="1">
                <a:solidFill>
                  <a:srgbClr val="FF9900"/>
                </a:solidFill>
                <a:latin typeface="Tahoma"/>
              </a:rPr>
              <a:t>Theorie</a:t>
            </a:r>
            <a:r>
              <a:rPr lang="en-US" i="1" u="sng" dirty="0">
                <a:solidFill>
                  <a:srgbClr val="FF9900"/>
                </a:solidFill>
                <a:latin typeface="Tahoma"/>
              </a:rPr>
              <a:t> (</a:t>
            </a:r>
            <a:r>
              <a:rPr lang="en-US" i="1" u="sng" dirty="0" err="1">
                <a:solidFill>
                  <a:srgbClr val="FF9900"/>
                </a:solidFill>
                <a:latin typeface="Tahoma"/>
              </a:rPr>
              <a:t>Recept</a:t>
            </a:r>
            <a:r>
              <a:rPr lang="en-US" i="1" u="sng" dirty="0">
                <a:solidFill>
                  <a:srgbClr val="FF9900"/>
                </a:solidFill>
                <a:latin typeface="Tahoma"/>
              </a:rPr>
              <a:t> </a:t>
            </a:r>
            <a:r>
              <a:rPr lang="en-US" i="1" u="sng" dirty="0" err="1">
                <a:solidFill>
                  <a:srgbClr val="FF9900"/>
                </a:solidFill>
                <a:latin typeface="Tahoma"/>
              </a:rPr>
              <a:t>voor</a:t>
            </a:r>
            <a:r>
              <a:rPr lang="en-US" i="1" u="sng" dirty="0">
                <a:solidFill>
                  <a:srgbClr val="FF9900"/>
                </a:solidFill>
                <a:latin typeface="Tahoma"/>
              </a:rPr>
              <a:t> experts):</a:t>
            </a:r>
          </a:p>
          <a:p>
            <a:pPr defTabSz="457200">
              <a:buFont typeface="Arial"/>
              <a:buChar char="•"/>
            </a:pPr>
            <a:r>
              <a:rPr lang="en-US" dirty="0">
                <a:solidFill>
                  <a:srgbClr val="FFFCCE"/>
                </a:solidFill>
                <a:latin typeface="Tahoma"/>
              </a:rPr>
              <a:t> </a:t>
            </a:r>
            <a:r>
              <a:rPr lang="en-US" dirty="0" err="1">
                <a:solidFill>
                  <a:srgbClr val="FFFCCE"/>
                </a:solidFill>
                <a:latin typeface="Tahoma"/>
              </a:rPr>
              <a:t>Schrijf</a:t>
            </a:r>
            <a:r>
              <a:rPr lang="en-US" dirty="0">
                <a:solidFill>
                  <a:srgbClr val="FFFCCE"/>
                </a:solidFill>
                <a:latin typeface="Tahoma"/>
              </a:rPr>
              <a:t> de </a:t>
            </a:r>
            <a:r>
              <a:rPr lang="en-US" dirty="0" err="1">
                <a:solidFill>
                  <a:srgbClr val="FFFCCE"/>
                </a:solidFill>
                <a:latin typeface="Tahoma"/>
              </a:rPr>
              <a:t>Lagrangiaan</a:t>
            </a:r>
            <a:r>
              <a:rPr lang="en-US" dirty="0">
                <a:solidFill>
                  <a:srgbClr val="FFFCCE"/>
                </a:solidFill>
                <a:latin typeface="Tahoma"/>
              </a:rPr>
              <a:t> </a:t>
            </a:r>
            <a:r>
              <a:rPr lang="en-US" dirty="0" err="1">
                <a:solidFill>
                  <a:srgbClr val="FFFCCE"/>
                </a:solidFill>
                <a:latin typeface="Tahoma"/>
              </a:rPr>
              <a:t>voor</a:t>
            </a:r>
            <a:r>
              <a:rPr lang="en-US" dirty="0">
                <a:solidFill>
                  <a:srgbClr val="FFFCCE"/>
                </a:solidFill>
                <a:latin typeface="Tahoma"/>
              </a:rPr>
              <a:t> </a:t>
            </a:r>
            <a:r>
              <a:rPr lang="en-US" dirty="0" err="1">
                <a:solidFill>
                  <a:srgbClr val="FFFCCE"/>
                </a:solidFill>
                <a:latin typeface="Tahoma"/>
              </a:rPr>
              <a:t>alle</a:t>
            </a:r>
            <a:r>
              <a:rPr lang="en-US" dirty="0">
                <a:solidFill>
                  <a:srgbClr val="FFFCCE"/>
                </a:solidFill>
                <a:latin typeface="Tahoma"/>
              </a:rPr>
              <a:t> </a:t>
            </a:r>
            <a:r>
              <a:rPr lang="en-US" dirty="0" err="1">
                <a:solidFill>
                  <a:srgbClr val="FFFCCE"/>
                </a:solidFill>
                <a:latin typeface="Tahoma"/>
              </a:rPr>
              <a:t>bestaande</a:t>
            </a:r>
            <a:r>
              <a:rPr lang="en-US" dirty="0">
                <a:solidFill>
                  <a:srgbClr val="FFFCCE"/>
                </a:solidFill>
                <a:latin typeface="Tahoma"/>
              </a:rPr>
              <a:t> </a:t>
            </a:r>
            <a:r>
              <a:rPr lang="en-US" dirty="0" err="1">
                <a:solidFill>
                  <a:srgbClr val="FFFCCE"/>
                </a:solidFill>
                <a:latin typeface="Tahoma"/>
              </a:rPr>
              <a:t>deeltjes</a:t>
            </a:r>
            <a:r>
              <a:rPr lang="en-US" dirty="0">
                <a:solidFill>
                  <a:srgbClr val="FFFCCE"/>
                </a:solidFill>
                <a:latin typeface="Tahoma"/>
              </a:rPr>
              <a:t> en </a:t>
            </a:r>
            <a:r>
              <a:rPr lang="en-US" dirty="0" err="1">
                <a:solidFill>
                  <a:srgbClr val="FFFCCE"/>
                </a:solidFill>
                <a:latin typeface="Tahoma"/>
              </a:rPr>
              <a:t>krachten</a:t>
            </a:r>
            <a:endParaRPr lang="en-US" dirty="0">
              <a:solidFill>
                <a:srgbClr val="FFFCCE"/>
              </a:solidFill>
              <a:latin typeface="Tahoma"/>
            </a:endParaRPr>
          </a:p>
          <a:p>
            <a:pPr defTabSz="457200"/>
            <a:r>
              <a:rPr lang="en-US" dirty="0">
                <a:solidFill>
                  <a:srgbClr val="FFFCCE"/>
                </a:solidFill>
                <a:latin typeface="Tahoma"/>
              </a:rPr>
              <a:t>  (</a:t>
            </a:r>
            <a:r>
              <a:rPr lang="en-US" dirty="0" err="1">
                <a:solidFill>
                  <a:srgbClr val="FFFCCE"/>
                </a:solidFill>
                <a:latin typeface="Tahoma"/>
              </a:rPr>
              <a:t>Elektromagnetisme</a:t>
            </a:r>
            <a:r>
              <a:rPr lang="en-US" dirty="0">
                <a:solidFill>
                  <a:srgbClr val="FFFCCE"/>
                </a:solidFill>
                <a:latin typeface="Tahoma"/>
              </a:rPr>
              <a:t> + </a:t>
            </a:r>
            <a:r>
              <a:rPr lang="en-US" dirty="0" err="1">
                <a:solidFill>
                  <a:srgbClr val="FFFCCE"/>
                </a:solidFill>
                <a:latin typeface="Tahoma"/>
              </a:rPr>
              <a:t>Zwakke</a:t>
            </a:r>
            <a:r>
              <a:rPr lang="en-US" dirty="0">
                <a:solidFill>
                  <a:srgbClr val="FFFCCE"/>
                </a:solidFill>
                <a:latin typeface="Tahoma"/>
              </a:rPr>
              <a:t> </a:t>
            </a:r>
            <a:r>
              <a:rPr lang="en-US" dirty="0" err="1">
                <a:solidFill>
                  <a:srgbClr val="FFFCCE"/>
                </a:solidFill>
                <a:latin typeface="Tahoma"/>
              </a:rPr>
              <a:t>kracht</a:t>
            </a:r>
            <a:r>
              <a:rPr lang="en-US" dirty="0">
                <a:solidFill>
                  <a:srgbClr val="FFFCCE"/>
                </a:solidFill>
                <a:latin typeface="Tahoma"/>
              </a:rPr>
              <a:t> + </a:t>
            </a:r>
            <a:r>
              <a:rPr lang="en-US" dirty="0" err="1">
                <a:solidFill>
                  <a:srgbClr val="FFFCCE"/>
                </a:solidFill>
                <a:latin typeface="Tahoma"/>
              </a:rPr>
              <a:t>Sterke</a:t>
            </a:r>
            <a:r>
              <a:rPr lang="en-US" dirty="0">
                <a:solidFill>
                  <a:srgbClr val="FFFCCE"/>
                </a:solidFill>
                <a:latin typeface="Tahoma"/>
              </a:rPr>
              <a:t> </a:t>
            </a:r>
            <a:r>
              <a:rPr lang="en-US" dirty="0" err="1">
                <a:solidFill>
                  <a:srgbClr val="FFFCCE"/>
                </a:solidFill>
                <a:latin typeface="Tahoma"/>
              </a:rPr>
              <a:t>kracht</a:t>
            </a:r>
            <a:r>
              <a:rPr lang="en-US" dirty="0">
                <a:solidFill>
                  <a:srgbClr val="FFFCCE"/>
                </a:solidFill>
                <a:latin typeface="Tahoma"/>
              </a:rPr>
              <a:t>, </a:t>
            </a:r>
            <a:r>
              <a:rPr lang="en-US" dirty="0" err="1">
                <a:solidFill>
                  <a:srgbClr val="FFFCCE"/>
                </a:solidFill>
                <a:latin typeface="Tahoma"/>
              </a:rPr>
              <a:t>vergeet</a:t>
            </a:r>
            <a:r>
              <a:rPr lang="en-US" dirty="0">
                <a:solidFill>
                  <a:srgbClr val="FFFCCE"/>
                </a:solidFill>
                <a:latin typeface="Tahoma"/>
              </a:rPr>
              <a:t> </a:t>
            </a:r>
            <a:r>
              <a:rPr lang="en-US" dirty="0" err="1">
                <a:solidFill>
                  <a:srgbClr val="FFFCCE"/>
                </a:solidFill>
                <a:latin typeface="Tahoma"/>
              </a:rPr>
              <a:t>Zwaartekracht</a:t>
            </a:r>
            <a:r>
              <a:rPr lang="en-US" dirty="0">
                <a:solidFill>
                  <a:srgbClr val="FFFCCE"/>
                </a:solidFill>
                <a:latin typeface="Tahoma"/>
              </a:rPr>
              <a:t>)</a:t>
            </a:r>
          </a:p>
          <a:p>
            <a:pPr defTabSz="457200">
              <a:buFont typeface="Arial"/>
              <a:buChar char="•"/>
            </a:pPr>
            <a:r>
              <a:rPr lang="en-US" dirty="0">
                <a:solidFill>
                  <a:srgbClr val="FFFCCE"/>
                </a:solidFill>
                <a:latin typeface="Tahoma"/>
              </a:rPr>
              <a:t> </a:t>
            </a:r>
            <a:r>
              <a:rPr lang="en-US" dirty="0" err="1">
                <a:solidFill>
                  <a:srgbClr val="FFFCCE"/>
                </a:solidFill>
                <a:latin typeface="Tahoma"/>
              </a:rPr>
              <a:t>Eis</a:t>
            </a:r>
            <a:r>
              <a:rPr lang="en-US" dirty="0">
                <a:solidFill>
                  <a:srgbClr val="FFFCCE"/>
                </a:solidFill>
                <a:latin typeface="Tahoma"/>
              </a:rPr>
              <a:t> </a:t>
            </a:r>
            <a:r>
              <a:rPr lang="en-US" dirty="0" err="1">
                <a:solidFill>
                  <a:srgbClr val="FFFCCE"/>
                </a:solidFill>
                <a:latin typeface="Tahoma"/>
              </a:rPr>
              <a:t>dat</a:t>
            </a:r>
            <a:r>
              <a:rPr lang="en-US" dirty="0">
                <a:solidFill>
                  <a:srgbClr val="FFFCCE"/>
                </a:solidFill>
                <a:latin typeface="Tahoma"/>
              </a:rPr>
              <a:t> de </a:t>
            </a:r>
            <a:r>
              <a:rPr lang="en-US" dirty="0" err="1">
                <a:solidFill>
                  <a:srgbClr val="FFFCCE"/>
                </a:solidFill>
                <a:latin typeface="Tahoma"/>
              </a:rPr>
              <a:t>Lagrangiaan</a:t>
            </a:r>
            <a:r>
              <a:rPr lang="en-US" dirty="0">
                <a:solidFill>
                  <a:srgbClr val="FFFCCE"/>
                </a:solidFill>
                <a:latin typeface="Tahoma"/>
              </a:rPr>
              <a:t> </a:t>
            </a:r>
            <a:r>
              <a:rPr lang="en-US" dirty="0" err="1">
                <a:solidFill>
                  <a:srgbClr val="FFFCCE"/>
                </a:solidFill>
                <a:latin typeface="Tahoma"/>
              </a:rPr>
              <a:t>een</a:t>
            </a:r>
            <a:r>
              <a:rPr lang="en-US" dirty="0">
                <a:solidFill>
                  <a:srgbClr val="FFFCCE"/>
                </a:solidFill>
                <a:latin typeface="Tahoma"/>
              </a:rPr>
              <a:t> </a:t>
            </a:r>
            <a:r>
              <a:rPr lang="en-US" dirty="0" err="1">
                <a:solidFill>
                  <a:srgbClr val="FFFCCE"/>
                </a:solidFill>
                <a:latin typeface="Tahoma"/>
              </a:rPr>
              <a:t>aantal</a:t>
            </a:r>
            <a:r>
              <a:rPr lang="en-US" dirty="0">
                <a:solidFill>
                  <a:srgbClr val="FFFCCE"/>
                </a:solidFill>
                <a:latin typeface="Tahoma"/>
              </a:rPr>
              <a:t> </a:t>
            </a:r>
            <a:r>
              <a:rPr lang="en-US" dirty="0" err="1">
                <a:solidFill>
                  <a:srgbClr val="FFFCCE"/>
                </a:solidFill>
                <a:latin typeface="Tahoma"/>
              </a:rPr>
              <a:t>wiskundige</a:t>
            </a:r>
            <a:r>
              <a:rPr lang="en-US" dirty="0">
                <a:solidFill>
                  <a:srgbClr val="FFFCCE"/>
                </a:solidFill>
                <a:latin typeface="Tahoma"/>
              </a:rPr>
              <a:t> </a:t>
            </a:r>
            <a:r>
              <a:rPr lang="en-US" dirty="0" err="1">
                <a:solidFill>
                  <a:srgbClr val="FFFCCE"/>
                </a:solidFill>
                <a:latin typeface="Tahoma"/>
              </a:rPr>
              <a:t>symmetrieën</a:t>
            </a:r>
            <a:r>
              <a:rPr lang="en-US" dirty="0">
                <a:solidFill>
                  <a:srgbClr val="FFFCCE"/>
                </a:solidFill>
                <a:latin typeface="Tahoma"/>
              </a:rPr>
              <a:t> </a:t>
            </a:r>
            <a:r>
              <a:rPr lang="en-US" dirty="0" err="1">
                <a:solidFill>
                  <a:srgbClr val="FFFCCE"/>
                </a:solidFill>
                <a:latin typeface="Tahoma"/>
              </a:rPr>
              <a:t>heeft</a:t>
            </a:r>
            <a:r>
              <a:rPr lang="en-US" dirty="0">
                <a:solidFill>
                  <a:srgbClr val="FFFCCE"/>
                </a:solidFill>
                <a:latin typeface="Tahoma"/>
              </a:rPr>
              <a:t>.</a:t>
            </a:r>
          </a:p>
          <a:p>
            <a:pPr defTabSz="457200">
              <a:buFont typeface="Arial"/>
              <a:buChar char="•"/>
            </a:pPr>
            <a:r>
              <a:rPr lang="en-US" dirty="0">
                <a:solidFill>
                  <a:srgbClr val="FFFCCE"/>
                </a:solidFill>
                <a:latin typeface="Tahoma"/>
              </a:rPr>
              <a:t> De rest </a:t>
            </a:r>
            <a:r>
              <a:rPr lang="en-US" dirty="0" err="1">
                <a:solidFill>
                  <a:srgbClr val="FFFCCE"/>
                </a:solidFill>
                <a:latin typeface="Tahoma"/>
              </a:rPr>
              <a:t>volgt</a:t>
            </a:r>
            <a:r>
              <a:rPr lang="en-US" dirty="0">
                <a:solidFill>
                  <a:srgbClr val="FFFCCE"/>
                </a:solidFill>
                <a:latin typeface="Tahoma"/>
              </a:rPr>
              <a:t> </a:t>
            </a:r>
            <a:r>
              <a:rPr lang="en-US" dirty="0" err="1">
                <a:solidFill>
                  <a:srgbClr val="FFFCCE"/>
                </a:solidFill>
                <a:latin typeface="Tahoma"/>
              </a:rPr>
              <a:t>vanzelf</a:t>
            </a:r>
            <a:r>
              <a:rPr lang="en-US" dirty="0">
                <a:solidFill>
                  <a:srgbClr val="FFFCCE"/>
                </a:solidFill>
                <a:latin typeface="Tahoma"/>
              </a:rPr>
              <a:t>: het </a:t>
            </a:r>
            <a:r>
              <a:rPr lang="en-US" dirty="0" err="1">
                <a:solidFill>
                  <a:srgbClr val="FFFCCE"/>
                </a:solidFill>
                <a:latin typeface="Tahoma"/>
              </a:rPr>
              <a:t>gedrag</a:t>
            </a:r>
            <a:r>
              <a:rPr lang="en-US" dirty="0">
                <a:solidFill>
                  <a:srgbClr val="FFFCCE"/>
                </a:solidFill>
                <a:latin typeface="Tahoma"/>
              </a:rPr>
              <a:t> van </a:t>
            </a:r>
            <a:r>
              <a:rPr lang="en-US" dirty="0" err="1">
                <a:solidFill>
                  <a:srgbClr val="FFFCCE"/>
                </a:solidFill>
                <a:latin typeface="Tahoma"/>
              </a:rPr>
              <a:t>alle</a:t>
            </a:r>
            <a:r>
              <a:rPr lang="en-US" dirty="0">
                <a:solidFill>
                  <a:srgbClr val="FFFCCE"/>
                </a:solidFill>
                <a:latin typeface="Tahoma"/>
              </a:rPr>
              <a:t> </a:t>
            </a:r>
            <a:r>
              <a:rPr lang="en-US" dirty="0" err="1">
                <a:solidFill>
                  <a:srgbClr val="FFFCCE"/>
                </a:solidFill>
                <a:latin typeface="Tahoma"/>
              </a:rPr>
              <a:t>deeltjes</a:t>
            </a:r>
            <a:r>
              <a:rPr lang="en-US" dirty="0">
                <a:solidFill>
                  <a:srgbClr val="FFFCCE"/>
                </a:solidFill>
                <a:latin typeface="Tahoma"/>
              </a:rPr>
              <a:t> en </a:t>
            </a:r>
            <a:r>
              <a:rPr lang="en-US" dirty="0" err="1">
                <a:solidFill>
                  <a:srgbClr val="FFFCCE"/>
                </a:solidFill>
                <a:latin typeface="Tahoma"/>
              </a:rPr>
              <a:t>hun</a:t>
            </a:r>
            <a:r>
              <a:rPr lang="en-US" dirty="0">
                <a:solidFill>
                  <a:srgbClr val="FFFCCE"/>
                </a:solidFill>
                <a:latin typeface="Tahoma"/>
              </a:rPr>
              <a:t> </a:t>
            </a:r>
            <a:r>
              <a:rPr lang="en-US" dirty="0" err="1">
                <a:solidFill>
                  <a:srgbClr val="FFFCCE"/>
                </a:solidFill>
                <a:latin typeface="Tahoma"/>
              </a:rPr>
              <a:t>interacties</a:t>
            </a:r>
            <a:r>
              <a:rPr lang="en-US" dirty="0">
                <a:solidFill>
                  <a:srgbClr val="FFFCCE"/>
                </a:solidFill>
                <a:latin typeface="Tahoma"/>
              </a:rPr>
              <a:t>!</a:t>
            </a:r>
          </a:p>
        </p:txBody>
      </p:sp>
      <p:pic>
        <p:nvPicPr>
          <p:cNvPr id="19" name="Picture 18" descr="William_Rowan_Hamilton_portrait_oval_combin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678" y="2833210"/>
            <a:ext cx="1392546" cy="191148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66508" y="4151395"/>
            <a:ext cx="12835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600" dirty="0">
                <a:solidFill>
                  <a:srgbClr val="FFFFFF"/>
                </a:solidFill>
                <a:latin typeface="Tahoma"/>
              </a:rPr>
              <a:t>Hamilton</a:t>
            </a:r>
          </a:p>
          <a:p>
            <a:pPr algn="ctr" defTabSz="457200"/>
            <a:r>
              <a:rPr lang="en-US" sz="1600" dirty="0">
                <a:solidFill>
                  <a:srgbClr val="FFFFFF"/>
                </a:solidFill>
                <a:latin typeface="Tahoma"/>
              </a:rPr>
              <a:t>1805 - 1865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16840" y="2989640"/>
            <a:ext cx="1718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66FFFF"/>
                </a:solidFill>
                <a:latin typeface="Lucida Calligraphy"/>
              </a:rPr>
              <a:t>L</a:t>
            </a:r>
            <a:r>
              <a:rPr lang="en-US" dirty="0">
                <a:solidFill>
                  <a:srgbClr val="66FFFF"/>
                </a:solidFill>
                <a:latin typeface="Tahoma"/>
              </a:rPr>
              <a:t> </a:t>
            </a:r>
            <a:r>
              <a:rPr lang="en-US" sz="2800" i="1" dirty="0">
                <a:solidFill>
                  <a:srgbClr val="66FFFF"/>
                </a:solidFill>
                <a:latin typeface="Tahoma"/>
              </a:rPr>
              <a:t>= T - V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61154" y="3785990"/>
            <a:ext cx="2756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i="1" dirty="0">
                <a:solidFill>
                  <a:srgbClr val="66FFFF"/>
                </a:solidFill>
                <a:latin typeface="Tahoma"/>
              </a:rPr>
              <a:t>T</a:t>
            </a:r>
            <a:r>
              <a:rPr lang="en-US" sz="2000" dirty="0">
                <a:solidFill>
                  <a:srgbClr val="66FFFF"/>
                </a:solidFill>
                <a:latin typeface="Tahoma"/>
              </a:rPr>
              <a:t> </a:t>
            </a:r>
            <a:r>
              <a:rPr lang="en-US" sz="2000" dirty="0">
                <a:solidFill>
                  <a:srgbClr val="FFFCCE"/>
                </a:solidFill>
                <a:latin typeface="Tahoma"/>
              </a:rPr>
              <a:t>= </a:t>
            </a:r>
            <a:r>
              <a:rPr lang="en-US" sz="2000" dirty="0" err="1">
                <a:solidFill>
                  <a:srgbClr val="FFFCCE"/>
                </a:solidFill>
                <a:latin typeface="Tahoma"/>
              </a:rPr>
              <a:t>Kinetische</a:t>
            </a:r>
            <a:r>
              <a:rPr lang="en-US" sz="2000" dirty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2000" dirty="0" err="1">
                <a:solidFill>
                  <a:srgbClr val="FFFCCE"/>
                </a:solidFill>
                <a:latin typeface="Tahoma"/>
              </a:rPr>
              <a:t>energie</a:t>
            </a:r>
            <a:endParaRPr lang="en-US" sz="2000" dirty="0">
              <a:solidFill>
                <a:srgbClr val="FFFCCE"/>
              </a:solidFill>
              <a:latin typeface="Tahoma"/>
            </a:endParaRPr>
          </a:p>
          <a:p>
            <a:pPr defTabSz="457200"/>
            <a:r>
              <a:rPr lang="en-US" sz="2000" i="1" dirty="0">
                <a:solidFill>
                  <a:srgbClr val="66FFFF"/>
                </a:solidFill>
                <a:latin typeface="Tahoma"/>
              </a:rPr>
              <a:t>V</a:t>
            </a:r>
            <a:r>
              <a:rPr lang="en-US" sz="2000" dirty="0">
                <a:solidFill>
                  <a:srgbClr val="66FFFF"/>
                </a:solidFill>
                <a:latin typeface="Tahoma"/>
              </a:rPr>
              <a:t> </a:t>
            </a:r>
            <a:r>
              <a:rPr lang="en-US" sz="2000" dirty="0">
                <a:solidFill>
                  <a:srgbClr val="FFFCCE"/>
                </a:solidFill>
                <a:latin typeface="Tahoma"/>
              </a:rPr>
              <a:t>= </a:t>
            </a:r>
            <a:r>
              <a:rPr lang="en-US" sz="2000" dirty="0" err="1">
                <a:solidFill>
                  <a:srgbClr val="FFFCCE"/>
                </a:solidFill>
                <a:latin typeface="Tahoma"/>
              </a:rPr>
              <a:t>Potentiele</a:t>
            </a:r>
            <a:r>
              <a:rPr lang="en-US" sz="2000" dirty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2000" dirty="0" err="1">
                <a:solidFill>
                  <a:srgbClr val="FFFCCE"/>
                </a:solidFill>
                <a:latin typeface="Tahoma"/>
              </a:rPr>
              <a:t>energie</a:t>
            </a:r>
            <a:endParaRPr lang="en-US" sz="2000" dirty="0">
              <a:solidFill>
                <a:srgbClr val="FFFCCE"/>
              </a:solidFill>
              <a:latin typeface="Tahom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38517" y="1986198"/>
            <a:ext cx="5655665" cy="6617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FF99"/>
                </a:solidFill>
                <a:latin typeface="Tahoma"/>
              </a:rPr>
              <a:t>De </a:t>
            </a:r>
            <a:r>
              <a:rPr lang="en-US" sz="2000" dirty="0" err="1">
                <a:solidFill>
                  <a:srgbClr val="FFFF99"/>
                </a:solidFill>
                <a:latin typeface="Tahoma"/>
              </a:rPr>
              <a:t>fundamentele</a:t>
            </a:r>
            <a:r>
              <a:rPr lang="en-US" sz="2000" dirty="0">
                <a:solidFill>
                  <a:srgbClr val="FFFF99"/>
                </a:solidFill>
                <a:latin typeface="Tahoma"/>
              </a:rPr>
              <a:t> </a:t>
            </a:r>
            <a:r>
              <a:rPr lang="en-US" sz="2000" dirty="0" err="1">
                <a:solidFill>
                  <a:srgbClr val="FFFF99"/>
                </a:solidFill>
                <a:latin typeface="Tahoma"/>
              </a:rPr>
              <a:t>grootheid</a:t>
            </a:r>
            <a:r>
              <a:rPr lang="en-US" sz="2000" dirty="0">
                <a:solidFill>
                  <a:srgbClr val="FFFF99"/>
                </a:solidFill>
                <a:latin typeface="Tahoma"/>
              </a:rPr>
              <a:t> is de</a:t>
            </a:r>
            <a:r>
              <a:rPr lang="en-US" sz="2000" b="1" i="1" dirty="0">
                <a:solidFill>
                  <a:srgbClr val="FFFF99"/>
                </a:solidFill>
                <a:latin typeface="Tahoma"/>
              </a:rPr>
              <a:t> </a:t>
            </a:r>
            <a:r>
              <a:rPr lang="en-US" sz="2000" b="1" i="1" dirty="0" err="1">
                <a:solidFill>
                  <a:srgbClr val="66FFFF"/>
                </a:solidFill>
                <a:latin typeface="Tahoma"/>
              </a:rPr>
              <a:t>Lagrangiaan</a:t>
            </a:r>
            <a:endParaRPr lang="en-US" sz="2000" dirty="0">
              <a:solidFill>
                <a:srgbClr val="FFFCCE"/>
              </a:solidFill>
              <a:latin typeface="Tahoma"/>
            </a:endParaRPr>
          </a:p>
          <a:p>
            <a:pPr defTabSz="457200"/>
            <a:r>
              <a:rPr lang="en-US" sz="1700" dirty="0">
                <a:solidFill>
                  <a:srgbClr val="FFFF99"/>
                </a:solidFill>
                <a:latin typeface="Tahoma"/>
              </a:rPr>
              <a:t>(</a:t>
            </a:r>
            <a:r>
              <a:rPr lang="en-US" sz="1700" dirty="0" err="1">
                <a:solidFill>
                  <a:srgbClr val="FFFF99"/>
                </a:solidFill>
                <a:latin typeface="Tahoma"/>
              </a:rPr>
              <a:t>Klassieke</a:t>
            </a:r>
            <a:r>
              <a:rPr lang="en-US" sz="1700" dirty="0">
                <a:solidFill>
                  <a:srgbClr val="FFFF99"/>
                </a:solidFill>
                <a:latin typeface="Tahoma"/>
              </a:rPr>
              <a:t> </a:t>
            </a:r>
            <a:r>
              <a:rPr lang="en-US" sz="1700" dirty="0" err="1">
                <a:solidFill>
                  <a:srgbClr val="FFFF99"/>
                </a:solidFill>
                <a:latin typeface="Tahoma"/>
              </a:rPr>
              <a:t>mechanica</a:t>
            </a:r>
            <a:r>
              <a:rPr lang="en-US" sz="1700" dirty="0">
                <a:solidFill>
                  <a:srgbClr val="FFFF99"/>
                </a:solidFill>
                <a:latin typeface="Tahoma"/>
              </a:rPr>
              <a:t>: </a:t>
            </a:r>
            <a:r>
              <a:rPr lang="en-US" sz="1700" dirty="0" err="1">
                <a:solidFill>
                  <a:srgbClr val="FFFF99"/>
                </a:solidFill>
                <a:latin typeface="Tahoma"/>
              </a:rPr>
              <a:t>Bewegingsvergelijkingen</a:t>
            </a:r>
            <a:r>
              <a:rPr lang="en-US" sz="1700" dirty="0">
                <a:solidFill>
                  <a:srgbClr val="FFFF99"/>
                </a:solidFill>
                <a:latin typeface="Tahoma"/>
              </a:rPr>
              <a:t> </a:t>
            </a:r>
            <a:r>
              <a:rPr lang="en-US" sz="1700" dirty="0" err="1">
                <a:solidFill>
                  <a:srgbClr val="FFFF99"/>
                </a:solidFill>
                <a:latin typeface="Tahoma"/>
              </a:rPr>
              <a:t>volgen</a:t>
            </a:r>
            <a:r>
              <a:rPr lang="en-US" sz="1700" dirty="0">
                <a:solidFill>
                  <a:srgbClr val="FFFF99"/>
                </a:solidFill>
                <a:latin typeface="Tahoma"/>
              </a:rPr>
              <a:t>)</a:t>
            </a:r>
          </a:p>
        </p:txBody>
      </p:sp>
      <p:pic>
        <p:nvPicPr>
          <p:cNvPr id="17" name="Picture 16" descr="Langrange_portrai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2952" y="2940492"/>
            <a:ext cx="1575666" cy="17701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919441" y="4147049"/>
            <a:ext cx="12835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600" dirty="0">
                <a:solidFill>
                  <a:srgbClr val="FFFFFF"/>
                </a:solidFill>
                <a:latin typeface="Tahoma"/>
              </a:rPr>
              <a:t>Lagrange</a:t>
            </a:r>
          </a:p>
          <a:p>
            <a:pPr algn="ctr" defTabSz="457200"/>
            <a:r>
              <a:rPr lang="en-US" sz="1600" dirty="0">
                <a:solidFill>
                  <a:srgbClr val="FFFFFF"/>
                </a:solidFill>
                <a:latin typeface="Tahoma"/>
              </a:rPr>
              <a:t>1736 - 1813</a:t>
            </a:r>
          </a:p>
        </p:txBody>
      </p:sp>
    </p:spTree>
    <p:extLst>
      <p:ext uri="{BB962C8B-B14F-4D97-AF65-F5344CB8AC3E}">
        <p14:creationId xmlns:p14="http://schemas.microsoft.com/office/powerpoint/2010/main" val="17660853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04800"/>
            <a:ext cx="8065701" cy="457200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FFFF"/>
                </a:solidFill>
              </a:rPr>
              <a:t>Het Standaard Model van elementaire deeltjes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4479073" y="2304550"/>
            <a:ext cx="2976174" cy="3041208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 fontAlgn="base">
              <a:spcBef>
                <a:spcPct val="0"/>
              </a:spcBef>
              <a:spcAft>
                <a:spcPct val="0"/>
              </a:spcAft>
            </a:pPr>
            <a:endParaRPr lang="nl-NL" sz="1400">
              <a:solidFill>
                <a:srgbClr val="3333CC"/>
              </a:solidFill>
              <a:latin typeface="Verdan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4430697" y="2199797"/>
            <a:ext cx="3115431" cy="3488147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1757053" y="1010481"/>
            <a:ext cx="2829201" cy="1003309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nl-NL" sz="2000" i="1" dirty="0">
                <a:solidFill>
                  <a:srgbClr val="04FF00"/>
                </a:solidFill>
                <a:latin typeface="Helvetica Neue Light"/>
                <a:cs typeface="Helvetica Neue Light"/>
              </a:rPr>
              <a:t>Werkt bij zeer kleine afstanden</a:t>
            </a:r>
            <a:br>
              <a:rPr lang="nl-NL" sz="2000" i="1" dirty="0">
                <a:solidFill>
                  <a:srgbClr val="04FF00"/>
                </a:solidFill>
                <a:latin typeface="Helvetica Neue Light"/>
                <a:cs typeface="Helvetica Neue Light"/>
              </a:rPr>
            </a:br>
            <a:r>
              <a:rPr lang="nl-NL" sz="2000" i="1" dirty="0">
                <a:solidFill>
                  <a:srgbClr val="04FF00"/>
                </a:solidFill>
                <a:latin typeface="Helvetica Neue Light"/>
                <a:cs typeface="Helvetica Neue Light"/>
              </a:rPr>
              <a:t>(Kwantummechanica)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65219" y="1052730"/>
            <a:ext cx="2829201" cy="1003309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i="1" dirty="0">
                <a:solidFill>
                  <a:srgbClr val="04FF00"/>
                </a:solidFill>
                <a:latin typeface="Helvetica Neue Light"/>
                <a:cs typeface="Helvetica Neue Light"/>
              </a:rPr>
              <a:t>Werkt bij zeer hoge energie (Speciale </a:t>
            </a:r>
            <a:r>
              <a:rPr lang="nl-NL" sz="2000" i="1" dirty="0" err="1">
                <a:solidFill>
                  <a:srgbClr val="04FF00"/>
                </a:solidFill>
                <a:latin typeface="Helvetica Neue Light"/>
                <a:cs typeface="Helvetica Neue Light"/>
              </a:rPr>
              <a:t>Relativeitstheorie</a:t>
            </a:r>
            <a:r>
              <a:rPr lang="nl-NL" sz="2000" i="1" dirty="0">
                <a:solidFill>
                  <a:srgbClr val="04FF00"/>
                </a:solidFill>
                <a:latin typeface="Helvetica Neue Light"/>
                <a:cs typeface="Helvetica Neue Light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4245" y="2862129"/>
            <a:ext cx="2829201" cy="1311086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nl-NL" sz="20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Beschrijft alle</a:t>
            </a:r>
            <a:br>
              <a:rPr lang="nl-NL" sz="2000" i="1" dirty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nl-NL" sz="20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natuurkrachten</a:t>
            </a:r>
            <a:br>
              <a:rPr lang="nl-NL" sz="2000" i="1" dirty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nl-NL" sz="2000" b="1" dirty="0">
                <a:solidFill>
                  <a:srgbClr val="FFFF00"/>
                </a:solidFill>
                <a:latin typeface="Helvetica Neue"/>
                <a:cs typeface="Helvetica Neue"/>
              </a:rPr>
              <a:t>behalve zwaartekracht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65419" y="2758596"/>
            <a:ext cx="2121901" cy="1311086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000" i="1" dirty="0">
                <a:solidFill>
                  <a:srgbClr val="FFEC02"/>
                </a:solidFill>
                <a:latin typeface="Helvetica Neue Light"/>
                <a:cs typeface="Helvetica Neue Light"/>
              </a:rPr>
              <a:t>Beschrijft alle </a:t>
            </a:r>
            <a:br>
              <a:rPr lang="nl-NL" sz="2000" i="1" dirty="0">
                <a:solidFill>
                  <a:srgbClr val="FFEC02"/>
                </a:solidFill>
                <a:latin typeface="Helvetica Neue Light"/>
                <a:cs typeface="Helvetica Neue Light"/>
              </a:rPr>
            </a:br>
            <a:r>
              <a:rPr lang="nl-NL" sz="2000" i="1" dirty="0">
                <a:solidFill>
                  <a:srgbClr val="FFEC02"/>
                </a:solidFill>
                <a:latin typeface="Helvetica Neue Light"/>
                <a:cs typeface="Helvetica Neue Light"/>
              </a:rPr>
              <a:t>bekende materie</a:t>
            </a:r>
            <a:br>
              <a:rPr lang="nl-NL" sz="2000" i="1" dirty="0">
                <a:solidFill>
                  <a:srgbClr val="FFEC02"/>
                </a:solidFill>
                <a:latin typeface="Helvetica Neue Light"/>
                <a:cs typeface="Helvetica Neue Light"/>
              </a:rPr>
            </a:br>
            <a:r>
              <a:rPr lang="nl-NL" sz="2000" i="1" dirty="0">
                <a:solidFill>
                  <a:srgbClr val="FFEC02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b="1" dirty="0">
                <a:solidFill>
                  <a:srgbClr val="FFEC02"/>
                </a:solidFill>
                <a:latin typeface="Helvetica Neue"/>
                <a:cs typeface="Helvetica Neue"/>
              </a:rPr>
              <a:t>behalve donkere</a:t>
            </a:r>
            <a:r>
              <a:rPr lang="nl-NL" sz="2000" i="1" dirty="0">
                <a:solidFill>
                  <a:srgbClr val="FFEC02"/>
                </a:solidFill>
                <a:latin typeface="Helvetica Neue Light"/>
                <a:cs typeface="Helvetica Neue Light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69053" y="4687077"/>
            <a:ext cx="2576890" cy="100330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000" i="1" dirty="0">
                <a:solidFill>
                  <a:srgbClr val="FFB006"/>
                </a:solidFill>
                <a:latin typeface="Helvetica Neue Light"/>
                <a:cs typeface="Helvetica Neue Light"/>
              </a:rPr>
              <a:t>Onduidelijk theorie</a:t>
            </a:r>
            <a:br>
              <a:rPr lang="nl-NL" sz="2000" i="1" dirty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>
                <a:solidFill>
                  <a:srgbClr val="FFB006"/>
                </a:solidFill>
                <a:latin typeface="Helvetica Neue Light"/>
                <a:cs typeface="Helvetica Neue Light"/>
              </a:rPr>
              <a:t>ook voor Big Bang </a:t>
            </a:r>
            <a:br>
              <a:rPr lang="nl-NL" sz="2000" i="1" dirty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>
                <a:solidFill>
                  <a:srgbClr val="FFB006"/>
                </a:solidFill>
                <a:latin typeface="Helvetica Neue Light"/>
                <a:cs typeface="Helvetica Neue Light"/>
              </a:rPr>
              <a:t>natuurkunde geldig 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26944" y="5003076"/>
            <a:ext cx="3439701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000" i="1" dirty="0">
                <a:solidFill>
                  <a:srgbClr val="FFB006"/>
                </a:solidFill>
                <a:latin typeface="Helvetica Neue Light"/>
                <a:cs typeface="Helvetica Neue Light"/>
              </a:rPr>
              <a:t>17 </a:t>
            </a:r>
            <a:r>
              <a:rPr lang="nl-NL" sz="2000" i="1" dirty="0" err="1">
                <a:solidFill>
                  <a:srgbClr val="FFB006"/>
                </a:solidFill>
                <a:latin typeface="Helvetica Neue Light"/>
                <a:cs typeface="Helvetica Neue Light"/>
              </a:rPr>
              <a:t>onvoorspelde</a:t>
            </a:r>
            <a:r>
              <a:rPr lang="nl-NL" sz="2000" i="1" dirty="0">
                <a:solidFill>
                  <a:srgbClr val="FFB006"/>
                </a:solidFill>
                <a:latin typeface="Helvetica Neue Light"/>
                <a:cs typeface="Helvetica Neue Light"/>
              </a:rPr>
              <a:t> parameters</a:t>
            </a:r>
            <a:br>
              <a:rPr lang="nl-NL" sz="2000" i="1" dirty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>
                <a:solidFill>
                  <a:srgbClr val="FFB006"/>
                </a:solidFill>
                <a:latin typeface="Helvetica Neue Light"/>
                <a:cs typeface="Helvetica Neue Light"/>
              </a:rPr>
              <a:t>(dus niet heel erg </a:t>
            </a:r>
            <a:r>
              <a:rPr lang="nl-NL" sz="2000" i="1" dirty="0" err="1">
                <a:solidFill>
                  <a:srgbClr val="FFB006"/>
                </a:solidFill>
                <a:latin typeface="Helvetica Neue Light"/>
                <a:cs typeface="Helvetica Neue Light"/>
              </a:rPr>
              <a:t>predictive</a:t>
            </a:r>
            <a:r>
              <a:rPr lang="nl-NL" sz="2000" i="1" dirty="0">
                <a:solidFill>
                  <a:srgbClr val="FFB006"/>
                </a:solidFill>
                <a:latin typeface="Helvetica Neue Light"/>
                <a:cs typeface="Helvetica Neue Light"/>
              </a:rPr>
              <a:t>?)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59268" y="5996634"/>
            <a:ext cx="5170891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i="1" dirty="0">
                <a:solidFill>
                  <a:srgbClr val="FFB006"/>
                </a:solidFill>
                <a:latin typeface="Helvetica Neue Light"/>
                <a:cs typeface="Helvetica Neue Light"/>
              </a:rPr>
              <a:t>Beschrijft maar verklaart niet tal</a:t>
            </a:r>
            <a:br>
              <a:rPr lang="nl-NL" sz="2000" i="1" dirty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>
                <a:solidFill>
                  <a:srgbClr val="FFB006"/>
                </a:solidFill>
                <a:latin typeface="Helvetica Neue Light"/>
                <a:cs typeface="Helvetica Neue Light"/>
              </a:rPr>
              <a:t>van opvallende </a:t>
            </a:r>
            <a:r>
              <a:rPr lang="nl-NL" sz="2000" i="1" dirty="0" err="1">
                <a:solidFill>
                  <a:srgbClr val="FFB006"/>
                </a:solidFill>
                <a:latin typeface="Helvetica Neue Light"/>
                <a:cs typeface="Helvetica Neue Light"/>
              </a:rPr>
              <a:t>strukturen</a:t>
            </a:r>
            <a:r>
              <a:rPr lang="nl-NL" sz="2000" i="1" dirty="0">
                <a:solidFill>
                  <a:srgbClr val="FFB006"/>
                </a:solidFill>
                <a:latin typeface="Helvetica Neue Light"/>
                <a:cs typeface="Helvetica Neue Light"/>
              </a:rPr>
              <a:t> in de natuurwetten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97075" y="1334504"/>
            <a:ext cx="1978273" cy="387756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000" i="1" dirty="0">
                <a:solidFill>
                  <a:srgbClr val="04FF00"/>
                </a:solidFill>
                <a:latin typeface="Helvetica Neue Light"/>
                <a:cs typeface="Helvetica Neue Light"/>
              </a:rPr>
              <a:t>(en tegelijkertijd)</a:t>
            </a:r>
          </a:p>
        </p:txBody>
      </p:sp>
    </p:spTree>
    <p:extLst>
      <p:ext uri="{BB962C8B-B14F-4D97-AF65-F5344CB8AC3E}">
        <p14:creationId xmlns:p14="http://schemas.microsoft.com/office/powerpoint/2010/main" val="126078287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9509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93399" y="3728254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1: Discovery of the </a:t>
            </a:r>
            <a:br>
              <a:rPr lang="en-US" sz="4000" dirty="0"/>
            </a:br>
            <a:r>
              <a:rPr lang="en-US" sz="4000" dirty="0"/>
              <a:t>Higgs boson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" name="Picture 2" descr="Peter_Higgs_2Curtains.jpg">
            <a:extLst>
              <a:ext uri="{FF2B5EF4-FFF2-40B4-BE49-F238E27FC236}">
                <a16:creationId xmlns:a16="http://schemas.microsoft.com/office/drawing/2014/main" id="{EE1A14C4-8360-4A0E-F97F-9AE660E6800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62497" y="333934"/>
            <a:ext cx="4334851" cy="2705786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pic>
        <p:nvPicPr>
          <p:cNvPr id="4" name="Picture 3" descr="05-0440-01D">
            <a:extLst>
              <a:ext uri="{FF2B5EF4-FFF2-40B4-BE49-F238E27FC236}">
                <a16:creationId xmlns:a16="http://schemas.microsoft.com/office/drawing/2014/main" id="{99099B62-5D52-E26E-3DAA-373E0C2AC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1329" y="4732681"/>
            <a:ext cx="2420619" cy="19388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7713200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ubble_achtergro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Donkere</a:t>
            </a:r>
            <a:r>
              <a:rPr lang="en-US" dirty="0"/>
              <a:t> </a:t>
            </a:r>
            <a:r>
              <a:rPr lang="en-US" dirty="0" err="1"/>
              <a:t>Materie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Hubble_H-H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19" name="Text Box 3"/>
          <p:cNvSpPr txBox="1">
            <a:spLocks noChangeArrowheads="1"/>
          </p:cNvSpPr>
          <p:nvPr/>
        </p:nvSpPr>
        <p:spPr bwMode="auto">
          <a:xfrm rot="244221">
            <a:off x="6211889" y="3044825"/>
            <a:ext cx="25034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-105" charset="0"/>
                <a:ea typeface="Arial" pitchFamily="-105" charset="0"/>
                <a:cs typeface="Arial" pitchFamily="-105" charset="0"/>
              </a:rPr>
              <a:t>helium </a:t>
            </a:r>
            <a:r>
              <a: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-105" charset="0"/>
                <a:ea typeface="Arial" pitchFamily="-105" charset="0"/>
                <a:cs typeface="Arial" pitchFamily="-105" charset="0"/>
              </a:rPr>
              <a:t>(He)</a:t>
            </a:r>
          </a:p>
        </p:txBody>
      </p:sp>
      <p:sp>
        <p:nvSpPr>
          <p:cNvPr id="188420" name="Text Box 4"/>
          <p:cNvSpPr txBox="1">
            <a:spLocks noChangeArrowheads="1"/>
          </p:cNvSpPr>
          <p:nvPr/>
        </p:nvSpPr>
        <p:spPr bwMode="auto">
          <a:xfrm rot="244618">
            <a:off x="2890838" y="3090864"/>
            <a:ext cx="28321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-105" charset="0"/>
                <a:ea typeface="Arial" pitchFamily="-105" charset="0"/>
                <a:cs typeface="Arial" pitchFamily="-105" charset="0"/>
              </a:rPr>
              <a:t>waterstof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-105" charset="0"/>
                <a:ea typeface="Arial" pitchFamily="-105" charset="0"/>
                <a:cs typeface="Arial" pitchFamily="-105" charset="0"/>
              </a:rPr>
              <a:t>(H)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Zichtbare</a:t>
            </a:r>
            <a:r>
              <a:rPr lang="en-US" dirty="0"/>
              <a:t> “</a:t>
            </a:r>
            <a:r>
              <a:rPr lang="en-US" dirty="0" err="1"/>
              <a:t>baryonische</a:t>
            </a:r>
            <a:r>
              <a:rPr lang="en-US" dirty="0"/>
              <a:t>” </a:t>
            </a:r>
            <a:r>
              <a:rPr lang="en-US" dirty="0" err="1"/>
              <a:t>materie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darkmatte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8542" y="867761"/>
            <a:ext cx="7694001" cy="5770501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139926" y="5720848"/>
            <a:ext cx="6186715" cy="76200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Gewone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materie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verstrooit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en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blijft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achter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Donkere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materie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beweegt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ongestoord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verder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2" descr="ngc1232all_vlt">
            <a:extLst>
              <a:ext uri="{FF2B5EF4-FFF2-40B4-BE49-F238E27FC236}">
                <a16:creationId xmlns:a16="http://schemas.microsoft.com/office/drawing/2014/main" id="{9E4DD677-B521-6540-9912-8BDEB3C9A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626" y="851719"/>
            <a:ext cx="3616920" cy="582789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grpSp>
        <p:nvGrpSpPr>
          <p:cNvPr id="7" name="Group 4">
            <a:extLst>
              <a:ext uri="{FF2B5EF4-FFF2-40B4-BE49-F238E27FC236}">
                <a16:creationId xmlns:a16="http://schemas.microsoft.com/office/drawing/2014/main" id="{AF5C29E4-8F4E-7D45-9988-9C0A135B4CD7}"/>
              </a:ext>
            </a:extLst>
          </p:cNvPr>
          <p:cNvGrpSpPr>
            <a:grpSpLocks/>
          </p:cNvGrpSpPr>
          <p:nvPr/>
        </p:nvGrpSpPr>
        <p:grpSpPr bwMode="auto">
          <a:xfrm>
            <a:off x="586373" y="2603860"/>
            <a:ext cx="3284404" cy="4049271"/>
            <a:chOff x="-78" y="1035"/>
            <a:chExt cx="2795" cy="2894"/>
          </a:xfrm>
        </p:grpSpPr>
        <p:grpSp>
          <p:nvGrpSpPr>
            <p:cNvPr id="8" name="Group 5">
              <a:extLst>
                <a:ext uri="{FF2B5EF4-FFF2-40B4-BE49-F238E27FC236}">
                  <a16:creationId xmlns:a16="http://schemas.microsoft.com/office/drawing/2014/main" id="{788F3C3F-BB48-614E-85A1-814673803D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78" y="1035"/>
              <a:ext cx="2795" cy="2894"/>
              <a:chOff x="-78" y="1035"/>
              <a:chExt cx="2795" cy="2894"/>
            </a:xfrm>
          </p:grpSpPr>
          <p:grpSp>
            <p:nvGrpSpPr>
              <p:cNvPr id="11" name="Group 6">
                <a:extLst>
                  <a:ext uri="{FF2B5EF4-FFF2-40B4-BE49-F238E27FC236}">
                    <a16:creationId xmlns:a16="http://schemas.microsoft.com/office/drawing/2014/main" id="{D21EC060-469E-994E-8D3D-229151A0A2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78" y="1035"/>
                <a:ext cx="2795" cy="2894"/>
                <a:chOff x="-78" y="1035"/>
                <a:chExt cx="2795" cy="2894"/>
              </a:xfrm>
            </p:grpSpPr>
            <p:grpSp>
              <p:nvGrpSpPr>
                <p:cNvPr id="75" name="Group 7">
                  <a:extLst>
                    <a:ext uri="{FF2B5EF4-FFF2-40B4-BE49-F238E27FC236}">
                      <a16:creationId xmlns:a16="http://schemas.microsoft.com/office/drawing/2014/main" id="{570FFD8F-FE18-BF44-BAC6-F2624D85B9A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60" y="3620"/>
                  <a:ext cx="2057" cy="309"/>
                  <a:chOff x="660" y="3620"/>
                  <a:chExt cx="2057" cy="309"/>
                </a:xfrm>
              </p:grpSpPr>
              <p:sp>
                <p:nvSpPr>
                  <p:cNvPr id="82" name="Text Box 8">
                    <a:extLst>
                      <a:ext uri="{FF2B5EF4-FFF2-40B4-BE49-F238E27FC236}">
                        <a16:creationId xmlns:a16="http://schemas.microsoft.com/office/drawing/2014/main" id="{6CEF35E8-543B-644C-A3C7-8339E6C2653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0" y="3621"/>
                    <a:ext cx="248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rPr>
                      <a:t>5</a:t>
                    </a:r>
                  </a:p>
                </p:txBody>
              </p:sp>
              <p:sp>
                <p:nvSpPr>
                  <p:cNvPr id="83" name="Text Box 9">
                    <a:extLst>
                      <a:ext uri="{FF2B5EF4-FFF2-40B4-BE49-F238E27FC236}">
                        <a16:creationId xmlns:a16="http://schemas.microsoft.com/office/drawing/2014/main" id="{4361673A-1AB5-E44A-9F61-3E1E3F395E6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33" y="3621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rPr>
                      <a:t>10</a:t>
                    </a:r>
                  </a:p>
                </p:txBody>
              </p:sp>
              <p:sp>
                <p:nvSpPr>
                  <p:cNvPr id="84" name="Text Box 10">
                    <a:extLst>
                      <a:ext uri="{FF2B5EF4-FFF2-40B4-BE49-F238E27FC236}">
                        <a16:creationId xmlns:a16="http://schemas.microsoft.com/office/drawing/2014/main" id="{0AF26C76-A3AF-D84D-B6D3-A64F9CDD6B5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56" y="3620"/>
                    <a:ext cx="1161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  <a:sym typeface="Symbol" pitchFamily="18" charset="2"/>
                      </a:rPr>
                      <a:t> </a:t>
                    </a:r>
                    <a:r>
                      <a: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rPr>
                      <a:t>R (kpc)</a:t>
                    </a:r>
                  </a:p>
                </p:txBody>
              </p:sp>
            </p:grpSp>
            <p:grpSp>
              <p:nvGrpSpPr>
                <p:cNvPr id="76" name="Group 11">
                  <a:extLst>
                    <a:ext uri="{FF2B5EF4-FFF2-40B4-BE49-F238E27FC236}">
                      <a16:creationId xmlns:a16="http://schemas.microsoft.com/office/drawing/2014/main" id="{6B6EBBCF-4606-124E-B4F3-158CAFFB97F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78" y="1080"/>
                  <a:ext cx="512" cy="2123"/>
                  <a:chOff x="-78" y="1080"/>
                  <a:chExt cx="512" cy="2123"/>
                </a:xfrm>
              </p:grpSpPr>
              <p:sp>
                <p:nvSpPr>
                  <p:cNvPr id="79" name="Text Box 12">
                    <a:extLst>
                      <a:ext uri="{FF2B5EF4-FFF2-40B4-BE49-F238E27FC236}">
                        <a16:creationId xmlns:a16="http://schemas.microsoft.com/office/drawing/2014/main" id="{54C2D7FA-90B5-6F47-BB32-2308264B255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2" y="2895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rPr>
                      <a:t>50</a:t>
                    </a:r>
                  </a:p>
                </p:txBody>
              </p:sp>
              <p:sp>
                <p:nvSpPr>
                  <p:cNvPr id="80" name="Text Box 13">
                    <a:extLst>
                      <a:ext uri="{FF2B5EF4-FFF2-40B4-BE49-F238E27FC236}">
                        <a16:creationId xmlns:a16="http://schemas.microsoft.com/office/drawing/2014/main" id="{21E07229-26B2-4A40-B66B-B8C999BC29C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78" y="2365"/>
                    <a:ext cx="512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rPr>
                      <a:t>100</a:t>
                    </a:r>
                  </a:p>
                </p:txBody>
              </p:sp>
              <p:sp>
                <p:nvSpPr>
                  <p:cNvPr id="81" name="Text Box 14">
                    <a:extLst>
                      <a:ext uri="{FF2B5EF4-FFF2-40B4-BE49-F238E27FC236}">
                        <a16:creationId xmlns:a16="http://schemas.microsoft.com/office/drawing/2014/main" id="{768AE7AB-8D3F-8443-8462-F4CD43E4AA2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-5400000">
                    <a:off x="-475" y="1579"/>
                    <a:ext cx="1305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  <a:sym typeface="Symbol" pitchFamily="18" charset="2"/>
                      </a:rPr>
                      <a:t> </a:t>
                    </a:r>
                    <a:r>
                      <a:rPr kumimoji="0" lang="en-US" sz="2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rPr>
                      <a:t>v (km/s)</a:t>
                    </a:r>
                  </a:p>
                </p:txBody>
              </p:sp>
            </p:grpSp>
            <p:sp>
              <p:nvSpPr>
                <p:cNvPr id="77" name="Line 15">
                  <a:extLst>
                    <a:ext uri="{FF2B5EF4-FFF2-40B4-BE49-F238E27FC236}">
                      <a16:creationId xmlns:a16="http://schemas.microsoft.com/office/drawing/2014/main" id="{C9BE3537-D6D9-0743-B61D-92B6734989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8" y="1035"/>
                  <a:ext cx="32" cy="2526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Line 16">
                  <a:extLst>
                    <a:ext uri="{FF2B5EF4-FFF2-40B4-BE49-F238E27FC236}">
                      <a16:creationId xmlns:a16="http://schemas.microsoft.com/office/drawing/2014/main" id="{2A0CC8D0-E765-A448-A6E1-8E8C564555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0" y="3561"/>
                  <a:ext cx="2006" cy="5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7">
                <a:extLst>
                  <a:ext uri="{FF2B5EF4-FFF2-40B4-BE49-F238E27FC236}">
                    <a16:creationId xmlns:a16="http://schemas.microsoft.com/office/drawing/2014/main" id="{A1096B1F-4FE4-4342-85CD-6AFA7EB089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" y="1930"/>
                <a:ext cx="2020" cy="1605"/>
                <a:chOff x="420" y="1930"/>
                <a:chExt cx="2020" cy="1605"/>
              </a:xfrm>
            </p:grpSpPr>
            <p:sp>
              <p:nvSpPr>
                <p:cNvPr id="13" name="Freeform 18">
                  <a:extLst>
                    <a:ext uri="{FF2B5EF4-FFF2-40B4-BE49-F238E27FC236}">
                      <a16:creationId xmlns:a16="http://schemas.microsoft.com/office/drawing/2014/main" id="{86DBB47E-42CD-3A40-A83B-57375C6006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" y="2806"/>
                  <a:ext cx="2020" cy="729"/>
                </a:xfrm>
                <a:custGeom>
                  <a:avLst/>
                  <a:gdLst/>
                  <a:ahLst/>
                  <a:cxnLst>
                    <a:cxn ang="0">
                      <a:pos x="0" y="1277"/>
                    </a:cxn>
                    <a:cxn ang="0">
                      <a:pos x="182" y="642"/>
                    </a:cxn>
                    <a:cxn ang="0">
                      <a:pos x="318" y="188"/>
                    </a:cxn>
                    <a:cxn ang="0">
                      <a:pos x="545" y="7"/>
                    </a:cxn>
                    <a:cxn ang="0">
                      <a:pos x="953" y="143"/>
                    </a:cxn>
                    <a:cxn ang="0">
                      <a:pos x="1497" y="370"/>
                    </a:cxn>
                    <a:cxn ang="0">
                      <a:pos x="2087" y="551"/>
                    </a:cxn>
                    <a:cxn ang="0">
                      <a:pos x="2677" y="642"/>
                    </a:cxn>
                    <a:cxn ang="0">
                      <a:pos x="3538" y="733"/>
                    </a:cxn>
                  </a:cxnLst>
                  <a:rect l="0" t="0" r="r" b="b"/>
                  <a:pathLst>
                    <a:path w="3538" h="1277">
                      <a:moveTo>
                        <a:pt x="0" y="1277"/>
                      </a:moveTo>
                      <a:cubicBezTo>
                        <a:pt x="64" y="1050"/>
                        <a:pt x="129" y="824"/>
                        <a:pt x="182" y="642"/>
                      </a:cubicBezTo>
                      <a:cubicBezTo>
                        <a:pt x="235" y="460"/>
                        <a:pt x="257" y="294"/>
                        <a:pt x="318" y="188"/>
                      </a:cubicBezTo>
                      <a:cubicBezTo>
                        <a:pt x="379" y="82"/>
                        <a:pt x="439" y="14"/>
                        <a:pt x="545" y="7"/>
                      </a:cubicBezTo>
                      <a:cubicBezTo>
                        <a:pt x="651" y="0"/>
                        <a:pt x="794" y="83"/>
                        <a:pt x="953" y="143"/>
                      </a:cubicBezTo>
                      <a:cubicBezTo>
                        <a:pt x="1112" y="203"/>
                        <a:pt x="1308" y="302"/>
                        <a:pt x="1497" y="370"/>
                      </a:cubicBezTo>
                      <a:cubicBezTo>
                        <a:pt x="1686" y="438"/>
                        <a:pt x="1890" y="506"/>
                        <a:pt x="2087" y="551"/>
                      </a:cubicBezTo>
                      <a:cubicBezTo>
                        <a:pt x="2284" y="596"/>
                        <a:pt x="2435" y="612"/>
                        <a:pt x="2677" y="642"/>
                      </a:cubicBezTo>
                      <a:cubicBezTo>
                        <a:pt x="2919" y="672"/>
                        <a:pt x="3228" y="702"/>
                        <a:pt x="3538" y="733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 19">
                  <a:extLst>
                    <a:ext uri="{FF2B5EF4-FFF2-40B4-BE49-F238E27FC236}">
                      <a16:creationId xmlns:a16="http://schemas.microsoft.com/office/drawing/2014/main" id="{40ED7B61-8252-024D-B593-2311EE206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" y="2007"/>
                  <a:ext cx="2020" cy="1528"/>
                </a:xfrm>
                <a:custGeom>
                  <a:avLst/>
                  <a:gdLst/>
                  <a:ahLst/>
                  <a:cxnLst>
                    <a:cxn ang="0">
                      <a:pos x="0" y="2676"/>
                    </a:cxn>
                    <a:cxn ang="0">
                      <a:pos x="227" y="1497"/>
                    </a:cxn>
                    <a:cxn ang="0">
                      <a:pos x="499" y="952"/>
                    </a:cxn>
                    <a:cxn ang="0">
                      <a:pos x="953" y="680"/>
                    </a:cxn>
                    <a:cxn ang="0">
                      <a:pos x="1633" y="453"/>
                    </a:cxn>
                    <a:cxn ang="0">
                      <a:pos x="2813" y="181"/>
                    </a:cxn>
                    <a:cxn ang="0">
                      <a:pos x="3538" y="0"/>
                    </a:cxn>
                  </a:cxnLst>
                  <a:rect l="0" t="0" r="r" b="b"/>
                  <a:pathLst>
                    <a:path w="3538" h="2676">
                      <a:moveTo>
                        <a:pt x="0" y="2676"/>
                      </a:moveTo>
                      <a:cubicBezTo>
                        <a:pt x="72" y="2230"/>
                        <a:pt x="144" y="1784"/>
                        <a:pt x="227" y="1497"/>
                      </a:cubicBezTo>
                      <a:cubicBezTo>
                        <a:pt x="310" y="1210"/>
                        <a:pt x="378" y="1088"/>
                        <a:pt x="499" y="952"/>
                      </a:cubicBezTo>
                      <a:cubicBezTo>
                        <a:pt x="620" y="816"/>
                        <a:pt x="764" y="763"/>
                        <a:pt x="953" y="680"/>
                      </a:cubicBezTo>
                      <a:cubicBezTo>
                        <a:pt x="1142" y="597"/>
                        <a:pt x="1323" y="536"/>
                        <a:pt x="1633" y="453"/>
                      </a:cubicBezTo>
                      <a:cubicBezTo>
                        <a:pt x="1943" y="370"/>
                        <a:pt x="2496" y="256"/>
                        <a:pt x="2813" y="181"/>
                      </a:cubicBezTo>
                      <a:cubicBezTo>
                        <a:pt x="3130" y="106"/>
                        <a:pt x="3334" y="53"/>
                        <a:pt x="3538" y="0"/>
                      </a:cubicBezTo>
                    </a:path>
                  </a:pathLst>
                </a:custGeom>
                <a:noFill/>
                <a:ln w="7620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" name="Group 20">
                  <a:extLst>
                    <a:ext uri="{FF2B5EF4-FFF2-40B4-BE49-F238E27FC236}">
                      <a16:creationId xmlns:a16="http://schemas.microsoft.com/office/drawing/2014/main" id="{8FF7682F-70AB-1645-AC58-FD141ABFFA5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59" y="1981"/>
                  <a:ext cx="44" cy="207"/>
                  <a:chOff x="4799" y="935"/>
                  <a:chExt cx="77" cy="363"/>
                </a:xfrm>
              </p:grpSpPr>
              <p:sp>
                <p:nvSpPr>
                  <p:cNvPr id="73" name="Oval 21">
                    <a:extLst>
                      <a:ext uri="{FF2B5EF4-FFF2-40B4-BE49-F238E27FC236}">
                        <a16:creationId xmlns:a16="http://schemas.microsoft.com/office/drawing/2014/main" id="{0C369564-3759-8145-97DA-1C65FE1C3BF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Line 22">
                    <a:extLst>
                      <a:ext uri="{FF2B5EF4-FFF2-40B4-BE49-F238E27FC236}">
                        <a16:creationId xmlns:a16="http://schemas.microsoft.com/office/drawing/2014/main" id="{6384FDB3-884C-AF48-87A1-B5BE0912A5D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" name="Group 23">
                  <a:extLst>
                    <a:ext uri="{FF2B5EF4-FFF2-40B4-BE49-F238E27FC236}">
                      <a16:creationId xmlns:a16="http://schemas.microsoft.com/office/drawing/2014/main" id="{2A5C0523-2A5F-5A4E-98FC-9F7DFD9416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89" y="1930"/>
                  <a:ext cx="44" cy="207"/>
                  <a:chOff x="4799" y="935"/>
                  <a:chExt cx="77" cy="363"/>
                </a:xfrm>
              </p:grpSpPr>
              <p:sp>
                <p:nvSpPr>
                  <p:cNvPr id="71" name="Oval 24">
                    <a:extLst>
                      <a:ext uri="{FF2B5EF4-FFF2-40B4-BE49-F238E27FC236}">
                        <a16:creationId xmlns:a16="http://schemas.microsoft.com/office/drawing/2014/main" id="{2D5E0D54-8087-C245-BCF7-040FA120340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Line 25">
                    <a:extLst>
                      <a:ext uri="{FF2B5EF4-FFF2-40B4-BE49-F238E27FC236}">
                        <a16:creationId xmlns:a16="http://schemas.microsoft.com/office/drawing/2014/main" id="{23D07609-74C9-4B43-8529-B4792CD96DF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" name="Group 26">
                  <a:extLst>
                    <a:ext uri="{FF2B5EF4-FFF2-40B4-BE49-F238E27FC236}">
                      <a16:creationId xmlns:a16="http://schemas.microsoft.com/office/drawing/2014/main" id="{3E40494A-CD3E-8D45-A6AA-29A84D4B3EA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86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69" name="Oval 27">
                    <a:extLst>
                      <a:ext uri="{FF2B5EF4-FFF2-40B4-BE49-F238E27FC236}">
                        <a16:creationId xmlns:a16="http://schemas.microsoft.com/office/drawing/2014/main" id="{5B478985-8870-4B4F-AE03-2878B702A05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Line 28">
                    <a:extLst>
                      <a:ext uri="{FF2B5EF4-FFF2-40B4-BE49-F238E27FC236}">
                        <a16:creationId xmlns:a16="http://schemas.microsoft.com/office/drawing/2014/main" id="{847CFD88-A132-8340-8E71-7B1C143117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" name="Group 29">
                  <a:extLst>
                    <a:ext uri="{FF2B5EF4-FFF2-40B4-BE49-F238E27FC236}">
                      <a16:creationId xmlns:a16="http://schemas.microsoft.com/office/drawing/2014/main" id="{A70B0C23-9D89-E040-BBEC-C1E9E9A3EB1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34" y="2395"/>
                  <a:ext cx="44" cy="78"/>
                  <a:chOff x="2744" y="2024"/>
                  <a:chExt cx="77" cy="136"/>
                </a:xfrm>
              </p:grpSpPr>
              <p:sp>
                <p:nvSpPr>
                  <p:cNvPr id="67" name="Oval 30">
                    <a:extLst>
                      <a:ext uri="{FF2B5EF4-FFF2-40B4-BE49-F238E27FC236}">
                        <a16:creationId xmlns:a16="http://schemas.microsoft.com/office/drawing/2014/main" id="{B0054C17-2D96-7545-84FD-30F1CB9EEED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Line 31">
                    <a:extLst>
                      <a:ext uri="{FF2B5EF4-FFF2-40B4-BE49-F238E27FC236}">
                        <a16:creationId xmlns:a16="http://schemas.microsoft.com/office/drawing/2014/main" id="{23060E7C-B782-DC48-8449-63377A9A4A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" name="Group 32">
                  <a:extLst>
                    <a:ext uri="{FF2B5EF4-FFF2-40B4-BE49-F238E27FC236}">
                      <a16:creationId xmlns:a16="http://schemas.microsoft.com/office/drawing/2014/main" id="{14A5BF38-0BFE-B049-8D07-B2BDECD1852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82" y="2421"/>
                  <a:ext cx="44" cy="78"/>
                  <a:chOff x="2744" y="2024"/>
                  <a:chExt cx="77" cy="136"/>
                </a:xfrm>
              </p:grpSpPr>
              <p:sp>
                <p:nvSpPr>
                  <p:cNvPr id="65" name="Oval 33">
                    <a:extLst>
                      <a:ext uri="{FF2B5EF4-FFF2-40B4-BE49-F238E27FC236}">
                        <a16:creationId xmlns:a16="http://schemas.microsoft.com/office/drawing/2014/main" id="{7646BE4B-60C6-824D-9C27-D868DAAE4AD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Line 34">
                    <a:extLst>
                      <a:ext uri="{FF2B5EF4-FFF2-40B4-BE49-F238E27FC236}">
                        <a16:creationId xmlns:a16="http://schemas.microsoft.com/office/drawing/2014/main" id="{ED81AB73-5243-8047-855B-65AE21F65E7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0" name="Group 35">
                  <a:extLst>
                    <a:ext uri="{FF2B5EF4-FFF2-40B4-BE49-F238E27FC236}">
                      <a16:creationId xmlns:a16="http://schemas.microsoft.com/office/drawing/2014/main" id="{9E4AFE29-DC50-4348-A53B-AE94C715D45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31" y="2473"/>
                  <a:ext cx="44" cy="78"/>
                  <a:chOff x="2744" y="2024"/>
                  <a:chExt cx="77" cy="136"/>
                </a:xfrm>
              </p:grpSpPr>
              <p:sp>
                <p:nvSpPr>
                  <p:cNvPr id="63" name="Oval 36">
                    <a:extLst>
                      <a:ext uri="{FF2B5EF4-FFF2-40B4-BE49-F238E27FC236}">
                        <a16:creationId xmlns:a16="http://schemas.microsoft.com/office/drawing/2014/main" id="{BB7C89A7-84F6-824A-9693-59B0E64925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Line 37">
                    <a:extLst>
                      <a:ext uri="{FF2B5EF4-FFF2-40B4-BE49-F238E27FC236}">
                        <a16:creationId xmlns:a16="http://schemas.microsoft.com/office/drawing/2014/main" id="{8DBF61AD-25EB-5D4F-B132-44EED4778E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" name="Group 38">
                  <a:extLst>
                    <a:ext uri="{FF2B5EF4-FFF2-40B4-BE49-F238E27FC236}">
                      <a16:creationId xmlns:a16="http://schemas.microsoft.com/office/drawing/2014/main" id="{9C297594-B9E8-314E-9404-C6098D02B0F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05" y="2525"/>
                  <a:ext cx="44" cy="78"/>
                  <a:chOff x="2744" y="2024"/>
                  <a:chExt cx="77" cy="136"/>
                </a:xfrm>
              </p:grpSpPr>
              <p:sp>
                <p:nvSpPr>
                  <p:cNvPr id="61" name="Oval 39">
                    <a:extLst>
                      <a:ext uri="{FF2B5EF4-FFF2-40B4-BE49-F238E27FC236}">
                        <a16:creationId xmlns:a16="http://schemas.microsoft.com/office/drawing/2014/main" id="{66D305BF-AF23-2E43-A23A-4EEC123D86E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Line 40">
                    <a:extLst>
                      <a:ext uri="{FF2B5EF4-FFF2-40B4-BE49-F238E27FC236}">
                        <a16:creationId xmlns:a16="http://schemas.microsoft.com/office/drawing/2014/main" id="{20BA9B69-D678-5E42-95A2-C3350AD499D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" name="Group 41">
                  <a:extLst>
                    <a:ext uri="{FF2B5EF4-FFF2-40B4-BE49-F238E27FC236}">
                      <a16:creationId xmlns:a16="http://schemas.microsoft.com/office/drawing/2014/main" id="{E8D272F0-BCE2-2543-B4BB-A4AFAF17DF8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53" y="2551"/>
                  <a:ext cx="44" cy="77"/>
                  <a:chOff x="2744" y="2024"/>
                  <a:chExt cx="77" cy="136"/>
                </a:xfrm>
              </p:grpSpPr>
              <p:sp>
                <p:nvSpPr>
                  <p:cNvPr id="59" name="Oval 42">
                    <a:extLst>
                      <a:ext uri="{FF2B5EF4-FFF2-40B4-BE49-F238E27FC236}">
                        <a16:creationId xmlns:a16="http://schemas.microsoft.com/office/drawing/2014/main" id="{53359AA8-9750-A841-A03E-9C53BA5335A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" name="Line 43">
                    <a:extLst>
                      <a:ext uri="{FF2B5EF4-FFF2-40B4-BE49-F238E27FC236}">
                        <a16:creationId xmlns:a16="http://schemas.microsoft.com/office/drawing/2014/main" id="{598CED08-7F12-C343-A753-7B3733D0B0C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" name="Group 44">
                  <a:extLst>
                    <a:ext uri="{FF2B5EF4-FFF2-40B4-BE49-F238E27FC236}">
                      <a16:creationId xmlns:a16="http://schemas.microsoft.com/office/drawing/2014/main" id="{94A1C7D0-C549-8541-9485-67A7F0FFC0D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01" y="2628"/>
                  <a:ext cx="44" cy="78"/>
                  <a:chOff x="2744" y="2024"/>
                  <a:chExt cx="77" cy="136"/>
                </a:xfrm>
              </p:grpSpPr>
              <p:sp>
                <p:nvSpPr>
                  <p:cNvPr id="57" name="Oval 45">
                    <a:extLst>
                      <a:ext uri="{FF2B5EF4-FFF2-40B4-BE49-F238E27FC236}">
                        <a16:creationId xmlns:a16="http://schemas.microsoft.com/office/drawing/2014/main" id="{A8E71EEF-33FC-F24E-B3E0-0E57F77FBED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Line 46">
                    <a:extLst>
                      <a:ext uri="{FF2B5EF4-FFF2-40B4-BE49-F238E27FC236}">
                        <a16:creationId xmlns:a16="http://schemas.microsoft.com/office/drawing/2014/main" id="{036025E7-BD25-3349-8DA8-8E2E8519505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" name="Group 47">
                  <a:extLst>
                    <a:ext uri="{FF2B5EF4-FFF2-40B4-BE49-F238E27FC236}">
                      <a16:creationId xmlns:a16="http://schemas.microsoft.com/office/drawing/2014/main" id="{FDE96BDB-3420-2949-AFF3-24BA252707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57" y="2758"/>
                  <a:ext cx="44" cy="78"/>
                  <a:chOff x="2744" y="2024"/>
                  <a:chExt cx="77" cy="136"/>
                </a:xfrm>
              </p:grpSpPr>
              <p:sp>
                <p:nvSpPr>
                  <p:cNvPr id="55" name="Oval 48">
                    <a:extLst>
                      <a:ext uri="{FF2B5EF4-FFF2-40B4-BE49-F238E27FC236}">
                        <a16:creationId xmlns:a16="http://schemas.microsoft.com/office/drawing/2014/main" id="{ABC56397-7EF1-2640-B7A0-27C44920933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Line 49">
                    <a:extLst>
                      <a:ext uri="{FF2B5EF4-FFF2-40B4-BE49-F238E27FC236}">
                        <a16:creationId xmlns:a16="http://schemas.microsoft.com/office/drawing/2014/main" id="{9A36BD5B-B266-2A43-8AB6-B25B3C4E606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" name="Group 50">
                  <a:extLst>
                    <a:ext uri="{FF2B5EF4-FFF2-40B4-BE49-F238E27FC236}">
                      <a16:creationId xmlns:a16="http://schemas.microsoft.com/office/drawing/2014/main" id="{7335802E-D1CE-BB4D-8A4E-7947EDE6B3F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6" y="2888"/>
                  <a:ext cx="43" cy="77"/>
                  <a:chOff x="2744" y="2024"/>
                  <a:chExt cx="77" cy="136"/>
                </a:xfrm>
              </p:grpSpPr>
              <p:sp>
                <p:nvSpPr>
                  <p:cNvPr id="53" name="Oval 51">
                    <a:extLst>
                      <a:ext uri="{FF2B5EF4-FFF2-40B4-BE49-F238E27FC236}">
                        <a16:creationId xmlns:a16="http://schemas.microsoft.com/office/drawing/2014/main" id="{41F7C633-43C3-1D49-AD41-A23B8551DC3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Line 52">
                    <a:extLst>
                      <a:ext uri="{FF2B5EF4-FFF2-40B4-BE49-F238E27FC236}">
                        <a16:creationId xmlns:a16="http://schemas.microsoft.com/office/drawing/2014/main" id="{20687506-5325-0A4D-B237-985A906C1B8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" name="Group 53">
                  <a:extLst>
                    <a:ext uri="{FF2B5EF4-FFF2-40B4-BE49-F238E27FC236}">
                      <a16:creationId xmlns:a16="http://schemas.microsoft.com/office/drawing/2014/main" id="{6CAF21F7-7C0F-D04C-86B3-8F4AA446104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2" y="3095"/>
                  <a:ext cx="44" cy="77"/>
                  <a:chOff x="2744" y="2024"/>
                  <a:chExt cx="77" cy="136"/>
                </a:xfrm>
              </p:grpSpPr>
              <p:sp>
                <p:nvSpPr>
                  <p:cNvPr id="51" name="Oval 54">
                    <a:extLst>
                      <a:ext uri="{FF2B5EF4-FFF2-40B4-BE49-F238E27FC236}">
                        <a16:creationId xmlns:a16="http://schemas.microsoft.com/office/drawing/2014/main" id="{B81AFC10-4C11-7B43-B43A-AC2B96AA013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Line 55">
                    <a:extLst>
                      <a:ext uri="{FF2B5EF4-FFF2-40B4-BE49-F238E27FC236}">
                        <a16:creationId xmlns:a16="http://schemas.microsoft.com/office/drawing/2014/main" id="{D918AABC-339A-C542-8A60-4588566A0A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" name="Group 56">
                  <a:extLst>
                    <a:ext uri="{FF2B5EF4-FFF2-40B4-BE49-F238E27FC236}">
                      <a16:creationId xmlns:a16="http://schemas.microsoft.com/office/drawing/2014/main" id="{4974D647-209C-DB48-A460-B99A4D46EC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38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49" name="Oval 57">
                    <a:extLst>
                      <a:ext uri="{FF2B5EF4-FFF2-40B4-BE49-F238E27FC236}">
                        <a16:creationId xmlns:a16="http://schemas.microsoft.com/office/drawing/2014/main" id="{894A5719-FF0C-4C4C-B46B-909FEDEEEDC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Line 58">
                    <a:extLst>
                      <a:ext uri="{FF2B5EF4-FFF2-40B4-BE49-F238E27FC236}">
                        <a16:creationId xmlns:a16="http://schemas.microsoft.com/office/drawing/2014/main" id="{9D5F63BE-5437-DE4B-A9E6-8C3B9E4126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" name="Group 59">
                  <a:extLst>
                    <a:ext uri="{FF2B5EF4-FFF2-40B4-BE49-F238E27FC236}">
                      <a16:creationId xmlns:a16="http://schemas.microsoft.com/office/drawing/2014/main" id="{7B01C217-A97A-5E4F-AB32-248C2132E03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75" y="2343"/>
                  <a:ext cx="44" cy="78"/>
                  <a:chOff x="2744" y="2024"/>
                  <a:chExt cx="77" cy="136"/>
                </a:xfrm>
              </p:grpSpPr>
              <p:sp>
                <p:nvSpPr>
                  <p:cNvPr id="47" name="Oval 60">
                    <a:extLst>
                      <a:ext uri="{FF2B5EF4-FFF2-40B4-BE49-F238E27FC236}">
                        <a16:creationId xmlns:a16="http://schemas.microsoft.com/office/drawing/2014/main" id="{6F0B16A2-43C4-4341-BB58-6E1C402C632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Line 61">
                    <a:extLst>
                      <a:ext uri="{FF2B5EF4-FFF2-40B4-BE49-F238E27FC236}">
                        <a16:creationId xmlns:a16="http://schemas.microsoft.com/office/drawing/2014/main" id="{18080414-FD32-234B-B0BA-B9BF48F274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" name="Group 62">
                  <a:extLst>
                    <a:ext uri="{FF2B5EF4-FFF2-40B4-BE49-F238E27FC236}">
                      <a16:creationId xmlns:a16="http://schemas.microsoft.com/office/drawing/2014/main" id="{709CFAFA-D8B0-B640-993F-E96057C06CF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05" y="2292"/>
                  <a:ext cx="44" cy="78"/>
                  <a:chOff x="2744" y="2024"/>
                  <a:chExt cx="77" cy="136"/>
                </a:xfrm>
              </p:grpSpPr>
              <p:sp>
                <p:nvSpPr>
                  <p:cNvPr id="45" name="Oval 63">
                    <a:extLst>
                      <a:ext uri="{FF2B5EF4-FFF2-40B4-BE49-F238E27FC236}">
                        <a16:creationId xmlns:a16="http://schemas.microsoft.com/office/drawing/2014/main" id="{BF108CAA-EC61-AF4E-83B5-55A25794B7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Line 64">
                    <a:extLst>
                      <a:ext uri="{FF2B5EF4-FFF2-40B4-BE49-F238E27FC236}">
                        <a16:creationId xmlns:a16="http://schemas.microsoft.com/office/drawing/2014/main" id="{3370724A-A7FA-C547-A1C0-38CC5185631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" name="Group 65">
                  <a:extLst>
                    <a:ext uri="{FF2B5EF4-FFF2-40B4-BE49-F238E27FC236}">
                      <a16:creationId xmlns:a16="http://schemas.microsoft.com/office/drawing/2014/main" id="{EF0063D3-2304-4F42-AA4B-5694A4B1AB2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52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43" name="Oval 66">
                    <a:extLst>
                      <a:ext uri="{FF2B5EF4-FFF2-40B4-BE49-F238E27FC236}">
                        <a16:creationId xmlns:a16="http://schemas.microsoft.com/office/drawing/2014/main" id="{F3A66045-E7B5-5B4C-AC99-1DF8E78391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Line 67">
                    <a:extLst>
                      <a:ext uri="{FF2B5EF4-FFF2-40B4-BE49-F238E27FC236}">
                        <a16:creationId xmlns:a16="http://schemas.microsoft.com/office/drawing/2014/main" id="{C495151B-AD8B-C347-AC93-C7CDEFA46B0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" name="Group 68">
                  <a:extLst>
                    <a:ext uri="{FF2B5EF4-FFF2-40B4-BE49-F238E27FC236}">
                      <a16:creationId xmlns:a16="http://schemas.microsoft.com/office/drawing/2014/main" id="{0CE0A675-7EB8-9F4C-ABBA-7EAD6F765B8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90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41" name="Oval 69">
                    <a:extLst>
                      <a:ext uri="{FF2B5EF4-FFF2-40B4-BE49-F238E27FC236}">
                        <a16:creationId xmlns:a16="http://schemas.microsoft.com/office/drawing/2014/main" id="{BE4E5728-6516-854D-B61E-F23B56534E8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Line 70">
                    <a:extLst>
                      <a:ext uri="{FF2B5EF4-FFF2-40B4-BE49-F238E27FC236}">
                        <a16:creationId xmlns:a16="http://schemas.microsoft.com/office/drawing/2014/main" id="{67220B47-F815-6D4D-9A64-7F46202AEA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" name="Group 71">
                  <a:extLst>
                    <a:ext uri="{FF2B5EF4-FFF2-40B4-BE49-F238E27FC236}">
                      <a16:creationId xmlns:a16="http://schemas.microsoft.com/office/drawing/2014/main" id="{C0FE7956-6538-C642-AD0A-4E1A0811347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637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39" name="Oval 72">
                    <a:extLst>
                      <a:ext uri="{FF2B5EF4-FFF2-40B4-BE49-F238E27FC236}">
                        <a16:creationId xmlns:a16="http://schemas.microsoft.com/office/drawing/2014/main" id="{02672FB8-9776-4F44-A4B5-8F3BB3AC12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Line 73">
                    <a:extLst>
                      <a:ext uri="{FF2B5EF4-FFF2-40B4-BE49-F238E27FC236}">
                        <a16:creationId xmlns:a16="http://schemas.microsoft.com/office/drawing/2014/main" id="{28517EFE-3AFF-D741-8271-91CA5BBC85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" name="Group 74">
                  <a:extLst>
                    <a:ext uri="{FF2B5EF4-FFF2-40B4-BE49-F238E27FC236}">
                      <a16:creationId xmlns:a16="http://schemas.microsoft.com/office/drawing/2014/main" id="{99025BBE-63CB-8A46-80C4-1F9CF97FB3F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67" y="2136"/>
                  <a:ext cx="44" cy="130"/>
                  <a:chOff x="4322" y="1253"/>
                  <a:chExt cx="77" cy="227"/>
                </a:xfrm>
              </p:grpSpPr>
              <p:sp>
                <p:nvSpPr>
                  <p:cNvPr id="37" name="Oval 75">
                    <a:extLst>
                      <a:ext uri="{FF2B5EF4-FFF2-40B4-BE49-F238E27FC236}">
                        <a16:creationId xmlns:a16="http://schemas.microsoft.com/office/drawing/2014/main" id="{5A2C39E8-3A0B-594A-B3AE-6BA7C45FFA5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Line 76">
                    <a:extLst>
                      <a:ext uri="{FF2B5EF4-FFF2-40B4-BE49-F238E27FC236}">
                        <a16:creationId xmlns:a16="http://schemas.microsoft.com/office/drawing/2014/main" id="{A4B261EA-E08E-1D44-B98A-5BD758DE4FC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oup 77">
                  <a:extLst>
                    <a:ext uri="{FF2B5EF4-FFF2-40B4-BE49-F238E27FC236}">
                      <a16:creationId xmlns:a16="http://schemas.microsoft.com/office/drawing/2014/main" id="{44732736-EFD3-2F4C-BEFB-889F2730F4A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04" y="2111"/>
                  <a:ext cx="44" cy="129"/>
                  <a:chOff x="4322" y="1253"/>
                  <a:chExt cx="77" cy="227"/>
                </a:xfrm>
              </p:grpSpPr>
              <p:sp>
                <p:nvSpPr>
                  <p:cNvPr id="35" name="Oval 78">
                    <a:extLst>
                      <a:ext uri="{FF2B5EF4-FFF2-40B4-BE49-F238E27FC236}">
                        <a16:creationId xmlns:a16="http://schemas.microsoft.com/office/drawing/2014/main" id="{8B745371-8956-5141-A549-19D6917179E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Line 79">
                    <a:extLst>
                      <a:ext uri="{FF2B5EF4-FFF2-40B4-BE49-F238E27FC236}">
                        <a16:creationId xmlns:a16="http://schemas.microsoft.com/office/drawing/2014/main" id="{98B30E7E-F38B-CE46-B01F-21688A648B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9" name="Text Box 80">
              <a:extLst>
                <a:ext uri="{FF2B5EF4-FFF2-40B4-BE49-F238E27FC236}">
                  <a16:creationId xmlns:a16="http://schemas.microsoft.com/office/drawing/2014/main" id="{52663C1B-32F8-1E49-A54F-8F893D758C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0" y="2637"/>
              <a:ext cx="129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verwacht</a:t>
              </a:r>
            </a:p>
          </p:txBody>
        </p:sp>
        <p:sp>
          <p:nvSpPr>
            <p:cNvPr id="10" name="Text Box 81">
              <a:extLst>
                <a:ext uri="{FF2B5EF4-FFF2-40B4-BE49-F238E27FC236}">
                  <a16:creationId xmlns:a16="http://schemas.microsoft.com/office/drawing/2014/main" id="{25ECC044-4A75-2448-8BB8-418E4599A2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" y="1775"/>
              <a:ext cx="12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gemeten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81639"/>
            <a:ext cx="9144000" cy="762000"/>
          </a:xfrm>
        </p:spPr>
        <p:txBody>
          <a:bodyPr/>
          <a:lstStyle/>
          <a:p>
            <a:r>
              <a:rPr lang="en-US" dirty="0" err="1"/>
              <a:t>Spiraalarm</a:t>
            </a:r>
            <a:r>
              <a:rPr lang="en-US" dirty="0"/>
              <a:t> </a:t>
            </a:r>
            <a:r>
              <a:rPr lang="en-US" dirty="0" err="1"/>
              <a:t>rotatie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gravitationele</a:t>
            </a:r>
            <a:r>
              <a:rPr lang="en-US" dirty="0"/>
              <a:t> </a:t>
            </a:r>
            <a:r>
              <a:rPr lang="en-US" dirty="0" err="1"/>
              <a:t>lensen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hubble_H-He-donk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5867400" y="2392364"/>
            <a:ext cx="7318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itchFamily="-105" charset="0"/>
                <a:ea typeface="Arial" pitchFamily="-105" charset="0"/>
                <a:cs typeface="Arial" pitchFamily="-105" charset="0"/>
              </a:rPr>
              <a:t>He</a:t>
            </a: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6934200" y="2468564"/>
            <a:ext cx="488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-105" charset="0"/>
                <a:ea typeface="Arial" pitchFamily="-105" charset="0"/>
                <a:cs typeface="Arial" pitchFamily="-105" charset="0"/>
              </a:rPr>
              <a:t>H</a:t>
            </a: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313349" name="Text Box 5"/>
          <p:cNvSpPr txBox="1">
            <a:spLocks noChangeArrowheads="1"/>
          </p:cNvSpPr>
          <p:nvPr/>
        </p:nvSpPr>
        <p:spPr bwMode="auto">
          <a:xfrm rot="223577">
            <a:off x="2160588" y="4037014"/>
            <a:ext cx="8126412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-105" charset="0"/>
                <a:ea typeface="Arial" pitchFamily="-105" charset="0"/>
                <a:cs typeface="Arial" pitchFamily="-105" charset="0"/>
              </a:rPr>
              <a:t>donkere energie &amp; donkere materie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Donkere</a:t>
            </a:r>
            <a:r>
              <a:rPr lang="en-US" dirty="0"/>
              <a:t> </a:t>
            </a:r>
            <a:r>
              <a:rPr lang="en-US" dirty="0" err="1"/>
              <a:t>Materie</a:t>
            </a:r>
            <a:endParaRPr lang="en-US" dirty="0"/>
          </a:p>
        </p:txBody>
      </p:sp>
      <p:pic>
        <p:nvPicPr>
          <p:cNvPr id="8" name="Picture 4" descr="susyparticles_sm">
            <a:extLst>
              <a:ext uri="{FF2B5EF4-FFF2-40B4-BE49-F238E27FC236}">
                <a16:creationId xmlns:a16="http://schemas.microsoft.com/office/drawing/2014/main" id="{FCC2AE10-3762-9E49-9F91-39EF218B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525" y="4514175"/>
            <a:ext cx="4488876" cy="220658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7569" y="112294"/>
            <a:ext cx="8992873" cy="6745705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</p:spPr>
      </p:pic>
      <p:sp>
        <p:nvSpPr>
          <p:cNvPr id="185346" name="Rectangle 2"/>
          <p:cNvSpPr>
            <a:spLocks/>
          </p:cNvSpPr>
          <p:nvPr/>
        </p:nvSpPr>
        <p:spPr bwMode="auto">
          <a:xfrm>
            <a:off x="3625666" y="5978191"/>
            <a:ext cx="7886700" cy="58293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pitals" pitchFamily="-104" charset="0"/>
                <a:ea typeface="Capitals" pitchFamily="-104" charset="0"/>
                <a:cs typeface="Capitals" pitchFamily="-104" charset="0"/>
                <a:sym typeface="Capitals" pitchFamily="-104" charset="0"/>
              </a:rPr>
              <a:t>“The Dark Side rules the Universe”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Picture 5" descr="NewPhysicsPuzzl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64325"/>
            <a:ext cx="9144000" cy="63293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55822-BD3B-DF00-9F74-A37B343E1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F7B02-08D6-39A9-C26D-AF6B4C401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78BBC-D3D1-57D7-EBD6-70ACEE87D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2DE6-93C9-DD6A-0038-243B0F106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10184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9509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93399" y="3728254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1: Discovery of the </a:t>
            </a:r>
            <a:br>
              <a:rPr lang="en-US" sz="4000" dirty="0"/>
            </a:br>
            <a:r>
              <a:rPr lang="en-US" sz="4000" dirty="0"/>
              <a:t>Higgs boson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2" name="Picture 3" descr="05-0440-01D">
            <a:extLst>
              <a:ext uri="{FF2B5EF4-FFF2-40B4-BE49-F238E27FC236}">
                <a16:creationId xmlns:a16="http://schemas.microsoft.com/office/drawing/2014/main" id="{75C7A31C-900D-D39A-AABE-84CA2485F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1329" y="4732681"/>
            <a:ext cx="2420619" cy="1938863"/>
          </a:xfrm>
          <a:prstGeom prst="rect">
            <a:avLst/>
          </a:prstGeom>
          <a:noFill/>
        </p:spPr>
      </p:pic>
      <p:pic>
        <p:nvPicPr>
          <p:cNvPr id="4" name="Picture 3" descr="Minckeleers2.jpg">
            <a:extLst>
              <a:ext uri="{FF2B5EF4-FFF2-40B4-BE49-F238E27FC236}">
                <a16:creationId xmlns:a16="http://schemas.microsoft.com/office/drawing/2014/main" id="{97DD8687-3680-9FDC-0683-D05021326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0350" y="182677"/>
            <a:ext cx="2365994" cy="27687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DB0C99-45A3-CE6D-4459-13E9539FA348}"/>
              </a:ext>
            </a:extLst>
          </p:cNvPr>
          <p:cNvSpPr txBox="1"/>
          <p:nvPr/>
        </p:nvSpPr>
        <p:spPr>
          <a:xfrm>
            <a:off x="8551689" y="202002"/>
            <a:ext cx="2299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chemeClr val="tx1"/>
                </a:solidFill>
              </a:rPr>
              <a:t>Minckeleers</a:t>
            </a:r>
            <a:r>
              <a:rPr lang="en-US" sz="1200" b="1" dirty="0">
                <a:solidFill>
                  <a:schemeClr val="tx1"/>
                </a:solidFill>
              </a:rPr>
              <a:t>: also discovery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30F1864-98F6-3993-02AC-0054AEB9048A}"/>
              </a:ext>
            </a:extLst>
          </p:cNvPr>
          <p:cNvSpPr/>
          <p:nvPr/>
        </p:nvSpPr>
        <p:spPr bwMode="auto">
          <a:xfrm>
            <a:off x="9093661" y="785004"/>
            <a:ext cx="552196" cy="57984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3766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7D378911-5895-C44F-A716-510E2B99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199" y="-660400"/>
            <a:ext cx="12268200" cy="75184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56CBAF-C6B5-C442-8448-345EDADE1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</a:t>
            </a:r>
            <a:r>
              <a:rPr lang="en-NL" dirty="0">
                <a:solidFill>
                  <a:schemeClr val="bg1"/>
                </a:solidFill>
              </a:rPr>
              <a:t>CERN:</a:t>
            </a:r>
            <a:r>
              <a:rPr lang="en-NL" i="1" dirty="0">
                <a:solidFill>
                  <a:schemeClr val="bg1"/>
                </a:solidFill>
              </a:rPr>
              <a:t> </a:t>
            </a:r>
            <a:r>
              <a:rPr lang="en-NL" i="1" dirty="0">
                <a:solidFill>
                  <a:srgbClr val="FFFF00"/>
                </a:solidFill>
              </a:rPr>
              <a:t>Atlas</a:t>
            </a:r>
            <a:r>
              <a:rPr lang="en-NL" i="1" dirty="0"/>
              <a:t> </a:t>
            </a:r>
            <a:r>
              <a:rPr lang="en-NL" i="1" dirty="0">
                <a:solidFill>
                  <a:srgbClr val="FFFF00"/>
                </a:solidFill>
              </a:rPr>
              <a:t>experiment at the LHC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8548382-8D98-3FDF-4968-42C1731E321B}"/>
              </a:ext>
            </a:extLst>
          </p:cNvPr>
          <p:cNvSpPr/>
          <p:nvPr/>
        </p:nvSpPr>
        <p:spPr bwMode="auto">
          <a:xfrm>
            <a:off x="6514318" y="3772509"/>
            <a:ext cx="1571173" cy="735747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01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9A6B28F-4F50-1DE2-D7C0-509322983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4706" y="370354"/>
            <a:ext cx="10085294" cy="649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4C27F7-A633-5A31-8DB0-01ECE1282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Discovery of the Higgs boson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A9DB1A-EEF5-B52C-E06E-A43AB26BB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52700" y="5803900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pp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ahoma"/>
                <a:ea typeface="+mj-ea"/>
                <a:cs typeface="+mj-cs"/>
                <a:sym typeface="Symbol" pitchFamily="-104" charset="2"/>
              </a:rPr>
              <a:t>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Higgs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ahoma"/>
                <a:ea typeface="+mj-ea"/>
                <a:cs typeface="+mj-cs"/>
                <a:sym typeface="Symbol" pitchFamily="-104" charset="2"/>
              </a:rPr>
              <a:t>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j-ea"/>
                <a:cs typeface="+mj-cs"/>
                <a:sym typeface="Symbol" pitchFamily="-104" charset="2"/>
              </a:rPr>
              <a:t></a:t>
            </a:r>
          </a:p>
        </p:txBody>
      </p:sp>
    </p:spTree>
    <p:extLst>
      <p:ext uri="{BB962C8B-B14F-4D97-AF65-F5344CB8AC3E}">
        <p14:creationId xmlns:p14="http://schemas.microsoft.com/office/powerpoint/2010/main" val="117978571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9A6B28F-4F50-1DE2-D7C0-509322983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4706" y="370354"/>
            <a:ext cx="10085294" cy="649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4C27F7-A633-5A31-8DB0-01ECE1282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Discovery of the H</a:t>
            </a:r>
            <a:r>
              <a:rPr lang="en-GB" dirty="0" err="1"/>
              <a:t>i</a:t>
            </a:r>
            <a:r>
              <a:rPr lang="en-NL" dirty="0"/>
              <a:t>ggs boson</a:t>
            </a:r>
          </a:p>
        </p:txBody>
      </p:sp>
      <p:pic>
        <p:nvPicPr>
          <p:cNvPr id="4" name="HiggsGRID.mp4">
            <a:hlinkClick r:id="" action="ppaction://media"/>
            <a:extLst>
              <a:ext uri="{FF2B5EF4-FFF2-40B4-BE49-F238E27FC236}">
                <a16:creationId xmlns:a16="http://schemas.microsoft.com/office/drawing/2014/main" id="{B052A41F-023A-0241-B46A-BAA7796548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1800" y="3810000"/>
            <a:ext cx="4876800" cy="2743200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D398FD3-7CF6-8C5B-0ABC-2306D8D90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52700" y="5803900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pp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ahoma"/>
                <a:ea typeface="+mj-ea"/>
                <a:cs typeface="+mj-cs"/>
                <a:sym typeface="Symbol" pitchFamily="-104" charset="2"/>
              </a:rPr>
              <a:t>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Higgs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ahoma"/>
                <a:ea typeface="+mj-ea"/>
                <a:cs typeface="+mj-cs"/>
                <a:sym typeface="Symbol" pitchFamily="-104" charset="2"/>
              </a:rPr>
              <a:t>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j-ea"/>
                <a:cs typeface="+mj-cs"/>
                <a:sym typeface="Symbol" pitchFamily="-104" charset="2"/>
              </a:rPr>
              <a:t></a:t>
            </a:r>
          </a:p>
        </p:txBody>
      </p:sp>
    </p:spTree>
    <p:extLst>
      <p:ext uri="{BB962C8B-B14F-4D97-AF65-F5344CB8AC3E}">
        <p14:creationId xmlns:p14="http://schemas.microsoft.com/office/powerpoint/2010/main" val="3060924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13978</TotalTime>
  <Words>1752</Words>
  <Application>Microsoft Macintosh PowerPoint</Application>
  <PresentationFormat>Widescreen</PresentationFormat>
  <Paragraphs>390</Paragraphs>
  <Slides>56</Slides>
  <Notes>33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56</vt:i4>
      </vt:variant>
    </vt:vector>
  </HeadingPairs>
  <TitlesOfParts>
    <vt:vector size="81" baseType="lpstr">
      <vt:lpstr>Arial</vt:lpstr>
      <vt:lpstr>Arial Hebrew Light</vt:lpstr>
      <vt:lpstr>Calibri</vt:lpstr>
      <vt:lpstr>Calibri Light</vt:lpstr>
      <vt:lpstr>Cambria Math</vt:lpstr>
      <vt:lpstr>Capitals</vt:lpstr>
      <vt:lpstr>Chalkduster</vt:lpstr>
      <vt:lpstr>Helvetica Neue</vt:lpstr>
      <vt:lpstr>Helvetica Neue Light</vt:lpstr>
      <vt:lpstr>Helvetica Neue Medium</vt:lpstr>
      <vt:lpstr>Lucida Calligraphy</vt:lpstr>
      <vt:lpstr>Symbol</vt:lpstr>
      <vt:lpstr>Tahoma</vt:lpstr>
      <vt:lpstr>Times New Roman</vt:lpstr>
      <vt:lpstr>Verdana</vt:lpstr>
      <vt:lpstr>Wingdings</vt:lpstr>
      <vt:lpstr>4_Default Design</vt:lpstr>
      <vt:lpstr>7_Default Design</vt:lpstr>
      <vt:lpstr>9_Default Design</vt:lpstr>
      <vt:lpstr>3_Default Design</vt:lpstr>
      <vt:lpstr>Office Theme</vt:lpstr>
      <vt:lpstr>13_Default Design</vt:lpstr>
      <vt:lpstr>5_Default Design</vt:lpstr>
      <vt:lpstr>Default Design</vt:lpstr>
      <vt:lpstr>14_Default Design</vt:lpstr>
      <vt:lpstr>PowerPoint Presentation</vt:lpstr>
      <vt:lpstr>   The Relativistic Quantum World</vt:lpstr>
      <vt:lpstr>Why is there something rather than nothing?</vt:lpstr>
      <vt:lpstr>PowerPoint Presentation</vt:lpstr>
      <vt:lpstr>1: Discovery of the  Higgs boson  </vt:lpstr>
      <vt:lpstr>1: Discovery of the  Higgs boson  </vt:lpstr>
      <vt:lpstr>   CERN: Atlas experiment at the LHC</vt:lpstr>
      <vt:lpstr>Discovery of the Higgs boson</vt:lpstr>
      <vt:lpstr>Discovery of the Higgs boson</vt:lpstr>
      <vt:lpstr>Higgs: collecting data and testing theory</vt:lpstr>
      <vt:lpstr>ppHiggs</vt:lpstr>
      <vt:lpstr>PowerPoint Presentation</vt:lpstr>
      <vt:lpstr>PowerPoint Presentation</vt:lpstr>
      <vt:lpstr>What did we discover?</vt:lpstr>
      <vt:lpstr>Higgs Field f and Particle H</vt:lpstr>
      <vt:lpstr>July 4, 2012: The Vacuum</vt:lpstr>
      <vt:lpstr>PowerPoint Presentation</vt:lpstr>
      <vt:lpstr>PowerPoint Presentation</vt:lpstr>
      <vt:lpstr>PowerPoint Presentation</vt:lpstr>
      <vt:lpstr>Hence…</vt:lpstr>
      <vt:lpstr>2: Symmetry between  matter and antimatter? </vt:lpstr>
      <vt:lpstr>2: Symmetry between  matter and antimatter? </vt:lpstr>
      <vt:lpstr>   LHCb Experiment: decays of b-particles</vt:lpstr>
      <vt:lpstr>   LHCb Detector: B-particles</vt:lpstr>
      <vt:lpstr>B-decay process:  matter vs antimatter </vt:lpstr>
      <vt:lpstr>PowerPoint Presentation</vt:lpstr>
      <vt:lpstr>PowerPoint Presentation</vt:lpstr>
      <vt:lpstr>PowerPoint Presentation</vt:lpstr>
      <vt:lpstr>PowerPoint Presentation</vt:lpstr>
      <vt:lpstr>6: A new force of Nature?</vt:lpstr>
      <vt:lpstr>6: A new force of Nature?</vt:lpstr>
      <vt:lpstr>Standard Model: Universality of the Forces </vt:lpstr>
      <vt:lpstr>   LHCb: Do B-particles decay the same way to electrons and muons ? </vt:lpstr>
      <vt:lpstr>PowerPoint Presentation</vt:lpstr>
      <vt:lpstr>   23 March 2021: Headlines… “cautious excitement” </vt:lpstr>
      <vt:lpstr>   Twee weeks later in Fermilab … muon magnetic moment?!</vt:lpstr>
      <vt:lpstr> LHCb: Do B-particles decay the same way to electrons and muons ?</vt:lpstr>
      <vt:lpstr> LHCb: Do B-particles decay the same way to electrons and muons ?</vt:lpstr>
      <vt:lpstr>  But for muons more and more measurements disagree!</vt:lpstr>
      <vt:lpstr>Four(?) fundamental forces of nature</vt:lpstr>
      <vt:lpstr>PowerPoint Presentation</vt:lpstr>
      <vt:lpstr>Future: “Circles and Triangles”</vt:lpstr>
      <vt:lpstr>Future: “Circles and Triangles”</vt:lpstr>
      <vt:lpstr>PowerPoint Presentation</vt:lpstr>
      <vt:lpstr>PowerPoint Presentation</vt:lpstr>
      <vt:lpstr>Applications of Science</vt:lpstr>
      <vt:lpstr>PowerPoint Presentation</vt:lpstr>
      <vt:lpstr>PowerPoint Presentation</vt:lpstr>
      <vt:lpstr>Het Standaard Model van elementaire deeltjes</vt:lpstr>
      <vt:lpstr>Donkere Materie</vt:lpstr>
      <vt:lpstr>Zichtbare “baryonische” materie</vt:lpstr>
      <vt:lpstr>Spiraalarm rotatie en gravitationele lensen</vt:lpstr>
      <vt:lpstr>Donkere Materie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909</cp:revision>
  <cp:lastPrinted>2021-01-20T08:03:16Z</cp:lastPrinted>
  <dcterms:created xsi:type="dcterms:W3CDTF">2018-08-16T13:53:51Z</dcterms:created>
  <dcterms:modified xsi:type="dcterms:W3CDTF">2023-11-29T14:04:57Z</dcterms:modified>
</cp:coreProperties>
</file>