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1529" r:id="rId2"/>
    <p:sldId id="1528" r:id="rId3"/>
    <p:sldId id="1496" r:id="rId4"/>
    <p:sldId id="1532" r:id="rId5"/>
    <p:sldId id="1522" r:id="rId6"/>
    <p:sldId id="1499" r:id="rId7"/>
    <p:sldId id="1500" r:id="rId8"/>
    <p:sldId id="1502" r:id="rId9"/>
    <p:sldId id="1525" r:id="rId10"/>
    <p:sldId id="1503" r:id="rId11"/>
    <p:sldId id="1534" r:id="rId12"/>
    <p:sldId id="1505" r:id="rId13"/>
    <p:sldId id="1508" r:id="rId14"/>
    <p:sldId id="1509" r:id="rId15"/>
    <p:sldId id="1510" r:id="rId16"/>
    <p:sldId id="1511" r:id="rId17"/>
    <p:sldId id="1512" r:id="rId18"/>
    <p:sldId id="1513" r:id="rId19"/>
    <p:sldId id="1527" r:id="rId20"/>
    <p:sldId id="1515" r:id="rId21"/>
    <p:sldId id="1516" r:id="rId22"/>
    <p:sldId id="1517" r:id="rId23"/>
    <p:sldId id="1518" r:id="rId24"/>
    <p:sldId id="1519" r:id="rId25"/>
    <p:sldId id="15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660066"/>
    <a:srgbClr val="8B8FE3"/>
    <a:srgbClr val="DBF8FF"/>
    <a:srgbClr val="DEEBF6"/>
    <a:srgbClr val="CC00FF"/>
    <a:srgbClr val="011892"/>
    <a:srgbClr val="FF9900"/>
    <a:srgbClr val="425A87"/>
    <a:srgbClr val="BE6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9"/>
    <p:restoredTop sz="94547"/>
  </p:normalViewPr>
  <p:slideViewPr>
    <p:cSldViewPr snapToGrid="0" snapToObjects="1">
      <p:cViewPr>
        <p:scale>
          <a:sx n="80" d="100"/>
          <a:sy n="80" d="100"/>
        </p:scale>
        <p:origin x="50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137D5-22EE-044B-BDF9-2D17F7CD4D25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2104C-D876-7547-BD6A-DAEDAB4B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5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measure the length of a train. Rule? Now special device</a:t>
            </a:r>
            <a:r>
              <a:rPr lang="en-US" baseline="0" dirty="0" smtClean="0"/>
              <a:t> to compare to Bob.</a:t>
            </a:r>
          </a:p>
          <a:p>
            <a:r>
              <a:rPr lang="en-US" baseline="0" dirty="0" smtClean="0"/>
              <a:t>Simultaneous ticks om the track by Alice and Bob in front “F” and rear “R”</a:t>
            </a:r>
          </a:p>
          <a:p>
            <a:r>
              <a:rPr lang="en-US" baseline="0" dirty="0" smtClean="0"/>
              <a:t>Alice will say Bob puts B too early and A too late </a:t>
            </a:r>
          </a:p>
          <a:p>
            <a:r>
              <a:rPr lang="en-US" dirty="0" smtClean="0"/>
              <a:t>It is</a:t>
            </a:r>
            <a:r>
              <a:rPr lang="en-US" baseline="0" dirty="0" smtClean="0"/>
              <a:t> *not* an optical illusion. Why have we never seen it? Because it requires velocities of the order of the </a:t>
            </a:r>
            <a:r>
              <a:rPr lang="en-US" baseline="0" dirty="0" err="1" smtClean="0"/>
              <a:t>lightspeed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54F-0118-DB43-936C-A6A4B578BD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Perfect clock</a:t>
            </a:r>
            <a:r>
              <a:rPr lang="en-US" baseline="0" dirty="0" smtClean="0"/>
              <a:t> = </a:t>
            </a:r>
            <a:r>
              <a:rPr lang="en-US" dirty="0" smtClean="0"/>
              <a:t>Light clock</a:t>
            </a:r>
            <a:r>
              <a:rPr lang="en-US" baseline="0" dirty="0" smtClean="0"/>
              <a:t>. Never runs wrong! It ticks 300 million times per second</a:t>
            </a:r>
          </a:p>
          <a:p>
            <a:r>
              <a:rPr lang="en-US" baseline="0" dirty="0" smtClean="0"/>
              <a:t>Alice takes the clock on the train – nothing changes</a:t>
            </a:r>
          </a:p>
          <a:p>
            <a:r>
              <a:rPr lang="en-US" baseline="0" dirty="0" smtClean="0"/>
              <a:t>Bob looks from station: longer distance, same </a:t>
            </a:r>
            <a:r>
              <a:rPr lang="en-US" baseline="0" dirty="0" err="1" smtClean="0"/>
              <a:t>lightspeed</a:t>
            </a:r>
            <a:r>
              <a:rPr lang="en-US" baseline="0" dirty="0" smtClean="0"/>
              <a:t> -&gt; slower ticks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Calculation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0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Delta_t</a:t>
            </a:r>
            <a:r>
              <a:rPr lang="en-US" baseline="0" dirty="0" smtClean="0"/>
              <a:t>=d/c    </a:t>
            </a:r>
            <a:r>
              <a:rPr lang="en-US" baseline="0" dirty="0" err="1" smtClean="0"/>
              <a:t>Delta_t</a:t>
            </a:r>
            <a:r>
              <a:rPr lang="en-US" baseline="0" dirty="0" smtClean="0"/>
              <a:t>’=d’/c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through </a:t>
            </a:r>
            <a:r>
              <a:rPr lang="en-US" baseline="0" dirty="0" err="1" smtClean="0"/>
              <a:t>calculation.</a:t>
            </a:r>
            <a:r>
              <a:rPr lang="en-US" baseline="0" dirty="0" err="1" smtClean="0">
                <a:sym typeface="Wingdings"/>
              </a:rPr>
              <a:t></a:t>
            </a:r>
            <a:r>
              <a:rPr lang="en-US" baseline="0" dirty="0" err="1" smtClean="0"/>
              <a:t>Time</a:t>
            </a:r>
            <a:r>
              <a:rPr lang="en-US" baseline="0" dirty="0" smtClean="0"/>
              <a:t> dilation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Bob sees Alice’s clock slow down, does it mean that Alice sees Bob’s clock speed up? NO!!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Time goes slower on objects moving relatively to you!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Think about seeing someone smaller in the distance.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54F-0118-DB43-936C-A6A4B578BD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the gamma factor.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every day speed it is 1. That’s why we never see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at high speeds it is really different!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Cosmic proton come from energetic</a:t>
            </a:r>
            <a:r>
              <a:rPr lang="en-US" baseline="0" dirty="0" smtClean="0"/>
              <a:t> sources in the universe (</a:t>
            </a:r>
            <a:r>
              <a:rPr lang="en-US" baseline="0" dirty="0" err="1" smtClean="0"/>
              <a:t>quasers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High (~10 km) in the atmosphere they collide with oxygen or nitrogen atoms and make new particles: also muons.</a:t>
            </a:r>
          </a:p>
          <a:p>
            <a:r>
              <a:rPr lang="en-US" baseline="0" dirty="0" smtClean="0"/>
              <a:t>Know them well in the lab.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Satellites go at ~ 40 000 km/h = 11km/s </a:t>
            </a:r>
            <a:r>
              <a:rPr lang="en-US" baseline="0" dirty="0" smtClean="0">
                <a:sym typeface="Wingdings"/>
              </a:rPr>
              <a:t> correction is 60 micro sec/day -&gt; mistake 17 km (</a:t>
            </a:r>
            <a:r>
              <a:rPr lang="en-US" baseline="0" dirty="0" err="1" smtClean="0">
                <a:sym typeface="Wingdings"/>
              </a:rPr>
              <a:t>lightspeed</a:t>
            </a:r>
            <a:r>
              <a:rPr lang="en-US" baseline="0" dirty="0" smtClean="0">
                <a:sym typeface="Wingding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clock ticks don’t change, it does take Alice 6 years! </a:t>
            </a:r>
          </a:p>
          <a:p>
            <a:endParaRPr lang="en-US" dirty="0" smtClean="0"/>
          </a:p>
          <a:p>
            <a:r>
              <a:rPr lang="en-US" dirty="0" smtClean="0"/>
              <a:t>Confusing</a:t>
            </a:r>
            <a:r>
              <a:rPr lang="en-US" dirty="0" smtClean="0"/>
              <a:t>: Bob sees Alice’s clock slow down. Alice does not notice time slow down</a:t>
            </a:r>
            <a:r>
              <a:rPr lang="en-US" baseline="0" dirty="0" smtClean="0"/>
              <a:t> but the distance, as seen by Bob, has shrunk.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54F-0118-DB43-936C-A6A4B578BD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situation</a:t>
            </a:r>
          </a:p>
          <a:p>
            <a:r>
              <a:rPr lang="en-US" dirty="0" smtClean="0"/>
              <a:t>Confusing: Bob sees Alice’s clock slow down. </a:t>
            </a:r>
          </a:p>
          <a:p>
            <a:r>
              <a:rPr lang="en-US" dirty="0" smtClean="0"/>
              <a:t>Alice does not notice time slow down</a:t>
            </a:r>
            <a:r>
              <a:rPr lang="en-US" baseline="0" dirty="0" smtClean="0"/>
              <a:t> but the distance, as seen by Bob, has shrunk.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54F-0118-DB43-936C-A6A4B578BD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Confusing: Bob sees Alice’s clock slow down. Alice does not notice time slow down</a:t>
            </a:r>
            <a:r>
              <a:rPr lang="en-US" baseline="0" dirty="0" smtClean="0"/>
              <a:t> but the distance, as seen by Bob, has shrunk.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54F-0118-DB43-936C-A6A4B578BD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a fast article passing through the universe. It lives longer then expected</a:t>
            </a:r>
            <a:r>
              <a:rPr lang="en-US" baseline="0" dirty="0" smtClean="0"/>
              <a:t> (muon).</a:t>
            </a:r>
            <a:endParaRPr lang="en-US" dirty="0" smtClean="0"/>
          </a:p>
          <a:p>
            <a:r>
              <a:rPr lang="en-US" dirty="0" smtClean="0"/>
              <a:t>Th</a:t>
            </a:r>
            <a:r>
              <a:rPr lang="en-US" baseline="0" dirty="0" smtClean="0"/>
              <a:t>e </a:t>
            </a:r>
            <a:r>
              <a:rPr lang="en-US" baseline="0" dirty="0" err="1" smtClean="0"/>
              <a:t>partice</a:t>
            </a:r>
            <a:r>
              <a:rPr lang="en-US" baseline="0" dirty="0" smtClean="0"/>
              <a:t> sees the universe contracted in the direction of motion.</a:t>
            </a:r>
          </a:p>
          <a:p>
            <a:r>
              <a:rPr lang="en-US" baseline="0" dirty="0" smtClean="0"/>
              <a:t>Photon?? Everywhere at the same time. Time does not exist. </a:t>
            </a:r>
            <a:r>
              <a:rPr lang="en-US" baseline="0" dirty="0" err="1" smtClean="0"/>
              <a:t>Longitudunal</a:t>
            </a:r>
            <a:r>
              <a:rPr lang="en-US" baseline="0" dirty="0" smtClean="0"/>
              <a:t> distance does not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Revisit muons. They know how long they live: 1.56 micro sec. But they see a shorter distance.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All consistent, but different arguments by different observers.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the consequences</a:t>
            </a:r>
            <a:r>
              <a:rPr lang="en-US" baseline="0" dirty="0" smtClean="0"/>
              <a:t> of the principle of relativity and the constant </a:t>
            </a:r>
            <a:r>
              <a:rPr lang="en-US" baseline="0" dirty="0" err="1" smtClean="0"/>
              <a:t>lightspeed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5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r>
              <a:rPr lang="en-US" baseline="0" dirty="0" smtClean="0"/>
              <a:t> time will interesting paradoxes and also </a:t>
            </a:r>
            <a:r>
              <a:rPr lang="en-US" baseline="0" smtClean="0"/>
              <a:t>a real </a:t>
            </a:r>
            <a:r>
              <a:rPr lang="en-US" baseline="0" dirty="0" smtClean="0"/>
              <a:t>experiment!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  <a:r>
              <a:rPr lang="en-US" baseline="0" dirty="0" smtClean="0"/>
              <a:t> of time and distances for different observers will be affected. </a:t>
            </a:r>
          </a:p>
          <a:p>
            <a:r>
              <a:rPr lang="en-US" baseline="0" dirty="0" smtClean="0"/>
              <a:t>A somewhat peculiar quote from Einstein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Cinder= burning piece of coal or wood. NL: </a:t>
            </a:r>
            <a:r>
              <a:rPr lang="en-US" baseline="0" dirty="0" err="1" smtClean="0"/>
              <a:t>sintel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a bit formal:</a:t>
            </a:r>
            <a:r>
              <a:rPr lang="en-US" baseline="0" dirty="0" smtClean="0"/>
              <a:t> coordinate systems. </a:t>
            </a:r>
          </a:p>
          <a:p>
            <a:r>
              <a:rPr lang="en-US" baseline="0" dirty="0" smtClean="0"/>
              <a:t>Coordinate system S’ moves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S.</a:t>
            </a:r>
          </a:p>
          <a:p>
            <a:r>
              <a:rPr lang="en-US" baseline="0" dirty="0" smtClean="0"/>
              <a:t>How to go from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t,x,y,z</a:t>
            </a:r>
            <a:r>
              <a:rPr lang="en-US" baseline="0" dirty="0" smtClean="0"/>
              <a:t>,) </a:t>
            </a:r>
            <a:r>
              <a:rPr lang="en-US" baseline="0" dirty="0" smtClean="0"/>
              <a:t>to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t,x</a:t>
            </a:r>
            <a:r>
              <a:rPr lang="en-US" baseline="0" dirty="0" err="1" smtClean="0"/>
              <a:t>’,y’,z</a:t>
            </a:r>
            <a:r>
              <a:rPr lang="en-US" baseline="0" dirty="0" smtClean="0"/>
              <a:t>’)</a:t>
            </a:r>
            <a:endParaRPr lang="en-US" baseline="0" dirty="0" smtClean="0"/>
          </a:p>
          <a:p>
            <a:r>
              <a:rPr lang="en-US" baseline="0" dirty="0" smtClean="0"/>
              <a:t>A “event” is a happening at specific place and time. (bat hits the ball)</a:t>
            </a:r>
          </a:p>
          <a:p>
            <a:r>
              <a:rPr lang="en-US" baseline="0" dirty="0" smtClean="0"/>
              <a:t>Or beginning of a football match: seen by ref or by someone in airplane. </a:t>
            </a:r>
          </a:p>
          <a:p>
            <a:r>
              <a:rPr lang="en-US" baseline="0" dirty="0" smtClean="0"/>
              <a:t>How to go from S to S’ for the same event?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Velocity = distance /</a:t>
            </a:r>
            <a:r>
              <a:rPr lang="en-US" baseline="0" dirty="0" smtClean="0"/>
              <a:t> time. A universal existence of time? In classical theory it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54F-0118-DB43-936C-A6A4B578BD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 experiment. Alice in the train,</a:t>
            </a:r>
            <a:r>
              <a:rPr lang="en-US" baseline="0" dirty="0" smtClean="0"/>
              <a:t> Bob stands on the tracks. Lightning strikes two trees exactly when Alice is at the same position as Bob.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 different moving observers</a:t>
            </a:r>
            <a:r>
              <a:rPr lang="en-US" baseline="0" dirty="0" smtClean="0"/>
              <a:t> there is never agreement of simultaneity of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4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light-bulb flashes in the middle of a rocket. Light reaches front</a:t>
            </a:r>
            <a:r>
              <a:rPr lang="en-US" baseline="0" dirty="0" smtClean="0"/>
              <a:t> and back at the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7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from outside</a:t>
            </a:r>
            <a:r>
              <a:rPr lang="en-US" baseline="0" dirty="0" smtClean="0"/>
              <a:t>: front and back not at the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104C-D876-7547-BD6A-DAEDAB4BE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0707" cy="672352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44" y="1208868"/>
            <a:ext cx="5299129" cy="1983784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  <a:lvl2pPr marL="504000">
              <a:defRPr baseline="0">
                <a:solidFill>
                  <a:srgbClr val="7030A0"/>
                </a:solidFill>
              </a:defRPr>
            </a:lvl2pPr>
            <a:lvl3pPr marL="756000">
              <a:defRPr baseline="0">
                <a:solidFill>
                  <a:srgbClr val="C00000"/>
                </a:solidFill>
              </a:defRPr>
            </a:lvl3pPr>
            <a:lvl4pPr marL="1008000">
              <a:defRPr baseline="0">
                <a:solidFill>
                  <a:schemeClr val="tx1"/>
                </a:solidFill>
              </a:defRPr>
            </a:lvl4pPr>
            <a:lvl5pPr marL="1260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8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A805-B2F1-6048-9EDD-07862E7BBE3B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693D-5110-E948-BE44-E9C26C476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2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9.png"/><Relationship Id="rId5" Type="http://schemas.openxmlformats.org/officeDocument/2006/relationships/image" Target="../media/image20.gi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ikhef.nl/~i93/Teachin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rn-lhc-aeri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7517461"/>
          </a:xfrm>
          <a:prstGeom prst="rect">
            <a:avLst/>
          </a:prstGeom>
        </p:spPr>
      </p:pic>
      <p:pic>
        <p:nvPicPr>
          <p:cNvPr id="4" name="Picture 3" descr="twin-parad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228" y="3447338"/>
            <a:ext cx="2816171" cy="15629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 descr="SchrodingersCat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02" y="3442896"/>
            <a:ext cx="2949044" cy="156741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93276" y="821253"/>
            <a:ext cx="8046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CCE"/>
                </a:solidFill>
              </a:rPr>
              <a:t>A lecture series on Relativity Theory and Quantum Mechanics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515" y="163831"/>
            <a:ext cx="559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The Relativistic Quantum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8976" y="6085291"/>
            <a:ext cx="614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CCE"/>
                </a:solidFill>
              </a:rPr>
              <a:t>University of Maastricht, </a:t>
            </a:r>
            <a:r>
              <a:rPr lang="en-US" sz="2400" dirty="0" smtClean="0">
                <a:solidFill>
                  <a:srgbClr val="FFFCCE"/>
                </a:solidFill>
              </a:rPr>
              <a:t>Sept 16 </a:t>
            </a:r>
            <a:r>
              <a:rPr lang="mr-IN" sz="2400" dirty="0" smtClean="0">
                <a:solidFill>
                  <a:srgbClr val="FFFCCE"/>
                </a:solidFill>
              </a:rPr>
              <a:t>–</a:t>
            </a:r>
            <a:r>
              <a:rPr lang="en-US" sz="2400" dirty="0" smtClean="0">
                <a:solidFill>
                  <a:srgbClr val="FFFCCE"/>
                </a:solidFill>
              </a:rPr>
              <a:t> Oct 14,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7711" y="1465596"/>
            <a:ext cx="1550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CCE"/>
                </a:solidFill>
              </a:rPr>
              <a:t>Marcel </a:t>
            </a:r>
            <a:r>
              <a:rPr lang="en-US" sz="2000" b="1" dirty="0" err="1">
                <a:solidFill>
                  <a:srgbClr val="FFFCCE"/>
                </a:solidFill>
              </a:rPr>
              <a:t>Merk</a:t>
            </a:r>
            <a:endParaRPr lang="en-US" sz="2000" b="1" dirty="0">
              <a:solidFill>
                <a:srgbClr val="FFFC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Alternative Explanation</a:t>
            </a:r>
            <a:endParaRPr lang="en-US" dirty="0"/>
          </a:p>
        </p:txBody>
      </p:sp>
      <p:pic>
        <p:nvPicPr>
          <p:cNvPr id="4" name="Picture 3" descr="CHrelativ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" y="1409075"/>
            <a:ext cx="12002353" cy="406233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377659" y="3057993"/>
            <a:ext cx="1481528" cy="2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80682" y="3315325"/>
            <a:ext cx="1741357" cy="124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07699" y="2086132"/>
            <a:ext cx="2292245" cy="173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22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496970" y="4088131"/>
            <a:ext cx="8137525" cy="863600"/>
            <a:chOff x="539750" y="5593832"/>
            <a:chExt cx="8137525" cy="863600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539750" y="5593838"/>
              <a:ext cx="8137530" cy="863601"/>
              <a:chOff x="385" y="3385"/>
              <a:chExt cx="5126" cy="544"/>
            </a:xfrm>
          </p:grpSpPr>
          <p:sp>
            <p:nvSpPr>
              <p:cNvPr id="43" name="AutoShape 23"/>
              <p:cNvSpPr>
                <a:spLocks noChangeArrowheads="1"/>
              </p:cNvSpPr>
              <p:nvPr/>
            </p:nvSpPr>
            <p:spPr bwMode="auto">
              <a:xfrm>
                <a:off x="1983" y="3611"/>
                <a:ext cx="2280" cy="227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>
                <a:off x="1814" y="3747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1814" y="361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4263" y="365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2993" y="3657"/>
                <a:ext cx="91" cy="9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0" name="Text Box 30"/>
              <p:cNvSpPr txBox="1">
                <a:spLocks noChangeArrowheads="1"/>
              </p:cNvSpPr>
              <p:nvPr/>
            </p:nvSpPr>
            <p:spPr bwMode="auto">
              <a:xfrm>
                <a:off x="1718" y="3385"/>
                <a:ext cx="20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447675" indent="-447675"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nl-NL"/>
                  <a:t>A</a:t>
                </a:r>
              </a:p>
            </p:txBody>
          </p:sp>
          <p:sp>
            <p:nvSpPr>
              <p:cNvPr id="51" name="Text Box 31"/>
              <p:cNvSpPr txBox="1">
                <a:spLocks noChangeArrowheads="1"/>
              </p:cNvSpPr>
              <p:nvPr/>
            </p:nvSpPr>
            <p:spPr bwMode="auto">
              <a:xfrm>
                <a:off x="4159" y="3403"/>
                <a:ext cx="18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447675" indent="-447675"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nl-NL" smtClean="0"/>
                  <a:t>F</a:t>
                </a:r>
                <a:endParaRPr lang="nl-NL" dirty="0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auto">
              <a:xfrm>
                <a:off x="2041" y="3838"/>
                <a:ext cx="90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3" name="Oval 33"/>
              <p:cNvSpPr>
                <a:spLocks noChangeArrowheads="1"/>
              </p:cNvSpPr>
              <p:nvPr/>
            </p:nvSpPr>
            <p:spPr bwMode="auto">
              <a:xfrm>
                <a:off x="2131" y="3838"/>
                <a:ext cx="90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4" name="Oval 34"/>
              <p:cNvSpPr>
                <a:spLocks noChangeArrowheads="1"/>
              </p:cNvSpPr>
              <p:nvPr/>
            </p:nvSpPr>
            <p:spPr bwMode="auto">
              <a:xfrm>
                <a:off x="2222" y="3838"/>
                <a:ext cx="90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3810" y="3838"/>
                <a:ext cx="90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6" name="Oval 36"/>
              <p:cNvSpPr>
                <a:spLocks noChangeArrowheads="1"/>
              </p:cNvSpPr>
              <p:nvPr/>
            </p:nvSpPr>
            <p:spPr bwMode="auto">
              <a:xfrm>
                <a:off x="3900" y="3838"/>
                <a:ext cx="90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>
                <a:off x="3991" y="3838"/>
                <a:ext cx="90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>
                <a:off x="385" y="3929"/>
                <a:ext cx="5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6804025" y="6015927"/>
              <a:ext cx="792163" cy="215900"/>
            </a:xfrm>
            <a:prstGeom prst="rightArrow">
              <a:avLst>
                <a:gd name="adj1" fmla="val 50000"/>
                <a:gd name="adj2" fmla="val 9172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Relativity of Distance (“</a:t>
            </a:r>
            <a:r>
              <a:rPr lang="en-US" dirty="0" err="1"/>
              <a:t>G</a:t>
            </a:r>
            <a:r>
              <a:rPr lang="en-US" dirty="0" err="1" smtClean="0"/>
              <a:t>edankenexperiment</a:t>
            </a:r>
            <a:r>
              <a:rPr lang="en-US" dirty="0" smtClean="0"/>
              <a:t>”)</a:t>
            </a:r>
            <a:endParaRPr lang="en-US" dirty="0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990725" y="1469035"/>
            <a:ext cx="8064500" cy="863600"/>
            <a:chOff x="340" y="1344"/>
            <a:chExt cx="5080" cy="544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1474" y="1570"/>
              <a:ext cx="2449" cy="22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474" y="1706"/>
              <a:ext cx="244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474" y="157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923" y="161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653" y="1616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379" y="1344"/>
              <a:ext cx="1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837" y="1389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1701" y="1797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791" y="1797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1882" y="1797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470" y="1797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560" y="1797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651" y="1797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40" y="1888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auto">
            <a:xfrm>
              <a:off x="4014" y="1616"/>
              <a:ext cx="499" cy="136"/>
            </a:xfrm>
            <a:prstGeom prst="rightArrow">
              <a:avLst>
                <a:gd name="adj1" fmla="val 50000"/>
                <a:gd name="adj2" fmla="val 9172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3788962" y="1900835"/>
            <a:ext cx="1988" cy="451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V="1">
            <a:off x="6980472" y="5176470"/>
            <a:ext cx="440643" cy="23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V="1">
            <a:off x="3870228" y="5135907"/>
            <a:ext cx="440643" cy="23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0"/>
          </p:cNvCxnSpPr>
          <p:nvPr/>
        </p:nvCxnSpPr>
        <p:spPr>
          <a:xfrm flipH="1">
            <a:off x="7676356" y="1900835"/>
            <a:ext cx="2382" cy="425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98260" y="709736"/>
            <a:ext cx="732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Alice: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measure the length of the train by setting </a:t>
            </a:r>
            <a:r>
              <a:rPr lang="en-US" sz="2000" i="1" dirty="0">
                <a:solidFill>
                  <a:srgbClr val="FF0000"/>
                </a:solidFill>
              </a:rPr>
              <a:t>simultaneously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two tick marks at the track at position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/>
              <a:t> (front) and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 (</a:t>
            </a:r>
            <a:r>
              <a:rPr lang="en-US" sz="2000" smtClean="0"/>
              <a:t>rear)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2198260" y="3111592"/>
            <a:ext cx="721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</a:rPr>
              <a:t>Bob: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measure the length of the train by setting </a:t>
            </a:r>
            <a:r>
              <a:rPr lang="en-US" sz="2000" i="1" dirty="0">
                <a:solidFill>
                  <a:srgbClr val="0000FF"/>
                </a:solidFill>
              </a:rPr>
              <a:t>simultaneously</a:t>
            </a:r>
            <a:r>
              <a:rPr lang="en-US" sz="2000" dirty="0"/>
              <a:t> two tick marks at the track corresponding to the positions </a:t>
            </a:r>
            <a:r>
              <a:rPr lang="en-US" sz="2000" dirty="0" smtClean="0">
                <a:solidFill>
                  <a:srgbClr val="0432FF"/>
                </a:solidFill>
              </a:rPr>
              <a:t>F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432FF"/>
                </a:solidFill>
              </a:rPr>
              <a:t>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1713053" y="5609114"/>
            <a:ext cx="8585190" cy="101566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Since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don’t agree on the simultaneity of making the tick marks they will observe a different length.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will claim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puts tick mark at </a:t>
            </a:r>
            <a:r>
              <a:rPr lang="en-US" sz="2000" dirty="0" smtClean="0"/>
              <a:t>Front </a:t>
            </a:r>
            <a:r>
              <a:rPr lang="en-US" sz="2000" i="1" dirty="0">
                <a:solidFill>
                  <a:srgbClr val="7030A0"/>
                </a:solidFill>
              </a:rPr>
              <a:t>too early </a:t>
            </a:r>
            <a:r>
              <a:rPr lang="en-US" sz="2000" dirty="0" smtClean="0"/>
              <a:t>and rear </a:t>
            </a:r>
            <a:r>
              <a:rPr lang="en-US" sz="2000" i="1" dirty="0" smtClean="0">
                <a:solidFill>
                  <a:srgbClr val="7030A0"/>
                </a:solidFill>
              </a:rPr>
              <a:t>too late </a:t>
            </a:r>
            <a:r>
              <a:rPr lang="en-US" sz="2000" dirty="0" smtClean="0"/>
              <a:t>such </a:t>
            </a:r>
            <a:r>
              <a:rPr lang="en-US" sz="2000" dirty="0"/>
              <a:t>that he sees a </a:t>
            </a:r>
            <a:r>
              <a:rPr lang="en-US" sz="2000" i="1" dirty="0">
                <a:solidFill>
                  <a:srgbClr val="7030A0"/>
                </a:solidFill>
              </a:rPr>
              <a:t>shorter</a:t>
            </a:r>
            <a:r>
              <a:rPr lang="en-US" sz="2000" dirty="0"/>
              <a:t> train: </a:t>
            </a:r>
            <a:r>
              <a:rPr lang="en-US" sz="2000" b="1" i="1" dirty="0"/>
              <a:t>Lorentz contraction</a:t>
            </a:r>
            <a:r>
              <a:rPr lang="en-US" sz="2000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683502" y="2352455"/>
            <a:ext cx="668" cy="258874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900" y="176345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Alice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46065" y="491339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Bob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060405" y="4047290"/>
            <a:ext cx="8137530" cy="863601"/>
            <a:chOff x="385" y="3385"/>
            <a:chExt cx="5126" cy="544"/>
          </a:xfrm>
        </p:grpSpPr>
        <p:sp>
          <p:nvSpPr>
            <p:cNvPr id="69" name="AutoShape 23"/>
            <p:cNvSpPr>
              <a:spLocks noChangeArrowheads="1"/>
            </p:cNvSpPr>
            <p:nvPr/>
          </p:nvSpPr>
          <p:spPr bwMode="auto">
            <a:xfrm>
              <a:off x="2111" y="3611"/>
              <a:ext cx="2151" cy="22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flipV="1">
              <a:off x="2258" y="3747"/>
              <a:ext cx="2005" cy="0"/>
            </a:xfrm>
            <a:prstGeom prst="line">
              <a:avLst/>
            </a:prstGeom>
            <a:noFill/>
            <a:ln w="12700">
              <a:solidFill>
                <a:srgbClr val="0432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5"/>
            <p:cNvSpPr>
              <a:spLocks noChangeShapeType="1"/>
            </p:cNvSpPr>
            <p:nvPr/>
          </p:nvSpPr>
          <p:spPr bwMode="auto">
            <a:xfrm>
              <a:off x="2104" y="361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6"/>
            <p:cNvSpPr>
              <a:spLocks noChangeShapeType="1"/>
            </p:cNvSpPr>
            <p:nvPr/>
          </p:nvSpPr>
          <p:spPr bwMode="auto">
            <a:xfrm>
              <a:off x="4263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3132" y="365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4171" y="3430"/>
              <a:ext cx="1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/>
                <a:t>B</a:t>
              </a:r>
            </a:p>
          </p:txBody>
        </p:sp>
        <p:sp>
          <p:nvSpPr>
            <p:cNvPr id="80" name="Oval 32"/>
            <p:cNvSpPr>
              <a:spLocks noChangeArrowheads="1"/>
            </p:cNvSpPr>
            <p:nvPr/>
          </p:nvSpPr>
          <p:spPr bwMode="auto">
            <a:xfrm>
              <a:off x="2041" y="3838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81" name="Oval 33"/>
            <p:cNvSpPr>
              <a:spLocks noChangeArrowheads="1"/>
            </p:cNvSpPr>
            <p:nvPr/>
          </p:nvSpPr>
          <p:spPr bwMode="auto">
            <a:xfrm>
              <a:off x="2131" y="3838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82" name="Oval 34"/>
            <p:cNvSpPr>
              <a:spLocks noChangeArrowheads="1"/>
            </p:cNvSpPr>
            <p:nvPr/>
          </p:nvSpPr>
          <p:spPr bwMode="auto">
            <a:xfrm>
              <a:off x="2222" y="3838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83" name="Oval 35"/>
            <p:cNvSpPr>
              <a:spLocks noChangeArrowheads="1"/>
            </p:cNvSpPr>
            <p:nvPr/>
          </p:nvSpPr>
          <p:spPr bwMode="auto">
            <a:xfrm>
              <a:off x="3810" y="3838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84" name="Oval 36"/>
            <p:cNvSpPr>
              <a:spLocks noChangeArrowheads="1"/>
            </p:cNvSpPr>
            <p:nvPr/>
          </p:nvSpPr>
          <p:spPr bwMode="auto">
            <a:xfrm>
              <a:off x="3900" y="3838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85" name="Oval 37"/>
            <p:cNvSpPr>
              <a:spLocks noChangeArrowheads="1"/>
            </p:cNvSpPr>
            <p:nvPr/>
          </p:nvSpPr>
          <p:spPr bwMode="auto">
            <a:xfrm>
              <a:off x="3991" y="3838"/>
              <a:ext cx="90" cy="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-105" charset="2"/>
                <a:buNone/>
              </a:pPr>
              <a:endParaRPr lang="nl-NL"/>
            </a:p>
          </p:txBody>
        </p:sp>
        <p:sp>
          <p:nvSpPr>
            <p:cNvPr id="86" name="Line 38"/>
            <p:cNvSpPr>
              <a:spLocks noChangeShapeType="1"/>
            </p:cNvSpPr>
            <p:nvPr/>
          </p:nvSpPr>
          <p:spPr bwMode="auto">
            <a:xfrm>
              <a:off x="385" y="3929"/>
              <a:ext cx="5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1936" y="3385"/>
              <a:ext cx="1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 dirty="0"/>
                <a:t>R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3782007" y="4411145"/>
            <a:ext cx="4411" cy="323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200766" y="2469769"/>
            <a:ext cx="668" cy="2377169"/>
          </a:xfrm>
          <a:prstGeom prst="line">
            <a:avLst/>
          </a:prstGeom>
          <a:ln w="12700">
            <a:solidFill>
              <a:srgbClr val="0000FF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23694" y="4130920"/>
            <a:ext cx="196199" cy="2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3927016" y="404729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nl-NL" dirty="0" smtClean="0">
                <a:solidFill>
                  <a:srgbClr val="0432FF"/>
                </a:solidFill>
              </a:rPr>
              <a:t>R</a:t>
            </a:r>
            <a:endParaRPr lang="nl-NL" dirty="0">
              <a:solidFill>
                <a:srgbClr val="0432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13970" y="4163400"/>
            <a:ext cx="196199" cy="24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Box 13"/>
          <p:cNvSpPr txBox="1">
            <a:spLocks noChangeArrowheads="1"/>
          </p:cNvSpPr>
          <p:nvPr/>
        </p:nvSpPr>
        <p:spPr bwMode="auto">
          <a:xfrm>
            <a:off x="7057090" y="4079770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nl-NL" dirty="0">
                <a:solidFill>
                  <a:srgbClr val="0432FF"/>
                </a:solidFill>
              </a:rPr>
              <a:t>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073599" y="2359797"/>
            <a:ext cx="668" cy="2377169"/>
          </a:xfrm>
          <a:prstGeom prst="line">
            <a:avLst/>
          </a:prstGeom>
          <a:ln w="12700">
            <a:solidFill>
              <a:srgbClr val="0000FF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6417" y="2355567"/>
            <a:ext cx="668" cy="258874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48" grpId="0"/>
      <p:bldP spid="10" grpId="0" animBg="1"/>
      <p:bldP spid="66" grpId="0"/>
      <p:bldP spid="87" grpId="0" animBg="1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obAliceT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2" y="3858848"/>
            <a:ext cx="4881319" cy="2999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Perfect clock on a Relativistic Train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744863" y="1108524"/>
            <a:ext cx="2330488" cy="2087563"/>
            <a:chOff x="4036223" y="2133600"/>
            <a:chExt cx="2330488" cy="2087563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036223" y="2133600"/>
              <a:ext cx="2094701" cy="2087563"/>
              <a:chOff x="4498" y="799"/>
              <a:chExt cx="1149" cy="1180"/>
            </a:xfrm>
          </p:grpSpPr>
          <p:sp>
            <p:nvSpPr>
              <p:cNvPr id="5" name="Oval 6"/>
              <p:cNvSpPr>
                <a:spLocks noChangeArrowheads="1"/>
              </p:cNvSpPr>
              <p:nvPr/>
            </p:nvSpPr>
            <p:spPr bwMode="auto">
              <a:xfrm>
                <a:off x="5148" y="1842"/>
                <a:ext cx="136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4785" y="799"/>
                <a:ext cx="862" cy="9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785" y="1888"/>
                <a:ext cx="862" cy="9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5216" y="1389"/>
                <a:ext cx="0" cy="40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5216" y="890"/>
                <a:ext cx="0" cy="2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853" y="890"/>
                <a:ext cx="72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4785" y="935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498" y="1252"/>
                <a:ext cx="31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447675" indent="-447675"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nl-NL" sz="2000" dirty="0"/>
                  <a:t>1 m</a:t>
                </a:r>
                <a:endParaRPr lang="nl-NL" sz="2000" baseline="-25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571251" y="2316519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mirror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683412" y="4060173"/>
              <a:ext cx="53780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469152" y="4060173"/>
              <a:ext cx="53780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6241" y="3715314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mirror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2333" y="3679597"/>
              <a:ext cx="596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light</a:t>
              </a:r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5995556" y="1086632"/>
            <a:ext cx="5198584" cy="2303462"/>
            <a:chOff x="1897063" y="2562690"/>
            <a:chExt cx="5198584" cy="2303462"/>
          </a:xfrm>
        </p:grpSpPr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1897063" y="4434352"/>
              <a:ext cx="1570037" cy="242888"/>
              <a:chOff x="1240" y="2551"/>
              <a:chExt cx="989" cy="153"/>
            </a:xfrm>
          </p:grpSpPr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1656" y="2551"/>
                <a:ext cx="156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240" y="2603"/>
                <a:ext cx="989" cy="10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</p:grp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2771775" y="2778590"/>
              <a:ext cx="1098550" cy="15843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3852863" y="2778590"/>
              <a:ext cx="1079500" cy="15843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3090863" y="2562690"/>
              <a:ext cx="1570037" cy="160337"/>
              <a:chOff x="1837" y="1389"/>
              <a:chExt cx="989" cy="101"/>
            </a:xfrm>
          </p:grpSpPr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1837" y="1389"/>
                <a:ext cx="989" cy="10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1915" y="1490"/>
                <a:ext cx="833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897063" y="2803990"/>
              <a:ext cx="0" cy="160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906483" y="3354852"/>
              <a:ext cx="5382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 dirty="0"/>
                <a:t>1 m</a:t>
              </a:r>
              <a:endParaRPr lang="nl-NL" baseline="-25000" dirty="0"/>
            </a:p>
          </p:txBody>
        </p: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4284663" y="4434352"/>
              <a:ext cx="1570037" cy="242888"/>
              <a:chOff x="1240" y="2551"/>
              <a:chExt cx="989" cy="153"/>
            </a:xfrm>
          </p:grpSpPr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1656" y="2551"/>
                <a:ext cx="156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1240" y="2603"/>
                <a:ext cx="989" cy="10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</p:grp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3852863" y="2778590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2700338" y="486615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817779" y="3453226"/>
              <a:ext cx="2277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 sz="2000" dirty="0"/>
                <a:t>v: speed of </a:t>
              </a:r>
              <a:r>
                <a:rPr lang="nl-NL" sz="2000" dirty="0" err="1"/>
                <a:t>the</a:t>
              </a:r>
              <a:r>
                <a:rPr lang="nl-NL" sz="2000" dirty="0"/>
                <a:t> train</a:t>
              </a:r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2397811" y="4145427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/>
                <a:t>A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4995007" y="4145427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/>
                <a:t>C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914706" y="2705565"/>
              <a:ext cx="3097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nl-NL"/>
                <a:t>B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783756" y="3380531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Symbol"/>
              </a:rPr>
              <a:t>D</a:t>
            </a:r>
            <a:r>
              <a:rPr lang="en-US" sz="2000" dirty="0" err="1"/>
              <a:t>x</a:t>
            </a:r>
            <a:r>
              <a:rPr lang="en-US" sz="2000" dirty="0"/>
              <a:t>’ = </a:t>
            </a:r>
            <a:r>
              <a:rPr lang="en-US" sz="2000" dirty="0" err="1"/>
              <a:t>v</a:t>
            </a:r>
            <a:r>
              <a:rPr lang="en-US" sz="2000" dirty="0"/>
              <a:t> </a:t>
            </a:r>
            <a:r>
              <a:rPr lang="en-US" sz="2000" dirty="0" err="1">
                <a:latin typeface="Symbol"/>
              </a:rPr>
              <a:t>D</a:t>
            </a:r>
            <a:r>
              <a:rPr lang="en-US" sz="2000" dirty="0" err="1"/>
              <a:t>t</a:t>
            </a:r>
            <a:r>
              <a:rPr lang="en-US" sz="2000" dirty="0"/>
              <a:t>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130" y="659795"/>
            <a:ext cx="226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u="sng" dirty="0">
                <a:solidFill>
                  <a:srgbClr val="FF0000"/>
                </a:solidFill>
              </a:rPr>
              <a:t>S: Alice in the train: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5739" y="674785"/>
            <a:ext cx="2418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</a:rPr>
              <a:t>S’: Bob at the station: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12908" y="4048048"/>
            <a:ext cx="4269293" cy="16312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Bob </a:t>
            </a:r>
            <a:r>
              <a:rPr lang="en-US" sz="2000" dirty="0"/>
              <a:t>sees that the ticks </a:t>
            </a:r>
            <a:r>
              <a:rPr lang="en-US" sz="2000" dirty="0">
                <a:solidFill>
                  <a:srgbClr val="FF0000"/>
                </a:solidFill>
              </a:rPr>
              <a:t>of Alice’s </a:t>
            </a:r>
            <a:r>
              <a:rPr lang="en-US" sz="2000" dirty="0"/>
              <a:t>clock slow down!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concludes that </a:t>
            </a:r>
            <a:r>
              <a:rPr lang="en-US" sz="2000" b="1" dirty="0">
                <a:solidFill>
                  <a:srgbClr val="7030A0"/>
                </a:solidFill>
              </a:rPr>
              <a:t>time runs slower</a:t>
            </a:r>
            <a:r>
              <a:rPr lang="en-US" sz="2000" b="1" dirty="0"/>
              <a:t> </a:t>
            </a:r>
            <a:r>
              <a:rPr lang="en-US" sz="2000" dirty="0"/>
              <a:t>for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than for himself:</a:t>
            </a:r>
          </a:p>
          <a:p>
            <a:r>
              <a:rPr lang="en-US" sz="2000" b="1" i="1" dirty="0"/>
              <a:t>Time Dilation!!!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2199" y="3319461"/>
            <a:ext cx="443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Light-clock: 300 </a:t>
            </a:r>
            <a:r>
              <a:rPr lang="en-US" sz="2000" dirty="0"/>
              <a:t>million ticks per second.</a:t>
            </a: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5759220" y="5685952"/>
            <a:ext cx="716535" cy="228457"/>
          </a:xfrm>
          <a:prstGeom prst="rightArrow">
            <a:avLst>
              <a:gd name="adj1" fmla="val 50000"/>
              <a:gd name="adj2" fmla="val 9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-105" charset="2"/>
              <a:buNone/>
            </a:pPr>
            <a:endParaRPr lang="nl-NL"/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5974293" y="5861520"/>
            <a:ext cx="352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nl-NL" sz="2000" dirty="0"/>
              <a:t>v</a:t>
            </a:r>
            <a:r>
              <a:rPr lang="nl-NL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55552" y="630264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97867" y="4342832"/>
            <a:ext cx="68961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Alice</a:t>
            </a:r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29" y="5789692"/>
            <a:ext cx="4214174" cy="70622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9006733" y="1815264"/>
            <a:ext cx="716535" cy="228457"/>
          </a:xfrm>
          <a:prstGeom prst="rightArrow">
            <a:avLst>
              <a:gd name="adj1" fmla="val 50000"/>
              <a:gd name="adj2" fmla="val 9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-105" charset="2"/>
              <a:buNone/>
            </a:pPr>
            <a:endParaRPr lang="nl-NL"/>
          </a:p>
        </p:txBody>
      </p:sp>
      <p:sp>
        <p:nvSpPr>
          <p:cNvPr id="51" name="TextBox 50"/>
          <p:cNvSpPr txBox="1"/>
          <p:nvPr/>
        </p:nvSpPr>
        <p:spPr>
          <a:xfrm>
            <a:off x="8598650" y="3364916"/>
            <a:ext cx="253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Clock ticks slow down!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4" grpId="0" animBg="1"/>
      <p:bldP spid="46" grpId="0" animBg="1"/>
      <p:bldP spid="47" grpId="0"/>
      <p:bldP spid="45" grpId="0"/>
      <p:bldP spid="48" grpId="0" animBg="1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Time Dilation</a:t>
            </a:r>
            <a:endParaRPr lang="en-US" dirty="0"/>
          </a:p>
        </p:txBody>
      </p:sp>
      <p:pic>
        <p:nvPicPr>
          <p:cNvPr id="4" name="Picture 3" descr="Light-clock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43" y="1244180"/>
            <a:ext cx="4686694" cy="267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707" y="705302"/>
            <a:ext cx="228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S: Alice on the train: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6250" y="723132"/>
            <a:ext cx="2418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</a:rPr>
              <a:t>S’: Bob at the station: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260" y="1853057"/>
            <a:ext cx="2679700" cy="393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41" y="4913313"/>
            <a:ext cx="4622800" cy="77470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173785" y="5990063"/>
            <a:ext cx="6107121" cy="49244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600" dirty="0">
                <a:solidFill>
                  <a:srgbClr val="7030A0"/>
                </a:solidFill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sz="2200" dirty="0">
                <a:solidFill>
                  <a:srgbClr val="7030A0"/>
                </a:solidFill>
              </a:rPr>
              <a:t>is called the </a:t>
            </a:r>
            <a:r>
              <a:rPr lang="en-US" sz="2200" b="1" dirty="0">
                <a:solidFill>
                  <a:srgbClr val="7030A0"/>
                </a:solidFill>
              </a:rPr>
              <a:t>time dilation </a:t>
            </a:r>
            <a:r>
              <a:rPr lang="en-US" sz="2200" dirty="0">
                <a:solidFill>
                  <a:srgbClr val="7030A0"/>
                </a:solidFill>
              </a:rPr>
              <a:t>factor or Lorentz factor.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802" y="4116691"/>
            <a:ext cx="1231900" cy="3302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137" y="4107405"/>
            <a:ext cx="1397000" cy="35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4043" y="1427503"/>
            <a:ext cx="2536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Pythagorean theorem: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49" y="2435572"/>
            <a:ext cx="4991100" cy="1943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5921115" y="2465552"/>
            <a:ext cx="0" cy="1486719"/>
          </a:xfrm>
          <a:prstGeom prst="line">
            <a:avLst/>
          </a:prstGeom>
          <a:ln w="254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16774" y="4255710"/>
            <a:ext cx="625863" cy="0"/>
          </a:xfrm>
          <a:prstGeom prst="line">
            <a:avLst/>
          </a:prstGeom>
          <a:ln w="254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9162" y="4048470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21342" y="2121733"/>
            <a:ext cx="292259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“juggling” with linear algebra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2543" y="2154566"/>
                <a:ext cx="8159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Δ</m:t>
                      </m:r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543" y="2154566"/>
                <a:ext cx="815993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103929" y="2154566"/>
            <a:ext cx="754607" cy="0"/>
          </a:xfrm>
          <a:prstGeom prst="line">
            <a:avLst/>
          </a:prstGeom>
          <a:ln w="127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0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Time Dilation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71" y="912765"/>
            <a:ext cx="4622800" cy="7747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400856" y="801375"/>
            <a:ext cx="5460298" cy="3060381"/>
            <a:chOff x="400856" y="801375"/>
            <a:chExt cx="5460298" cy="3060381"/>
          </a:xfrm>
        </p:grpSpPr>
        <p:pic>
          <p:nvPicPr>
            <p:cNvPr id="5" name="Picture 4" descr="Lorentzfacto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856" y="801375"/>
              <a:ext cx="5460298" cy="3060381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41688" y="1426047"/>
              <a:ext cx="370211" cy="5105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Symbol"/>
                </a:rPr>
                <a:t>g</a:t>
              </a:r>
              <a:endParaRPr lang="en-US" sz="2400" dirty="0">
                <a:latin typeface="Symbo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6348" y="2088412"/>
              <a:ext cx="295551" cy="265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000694" y="3530733"/>
              <a:ext cx="693660" cy="237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850282" y="3369420"/>
              <a:ext cx="1359680" cy="4084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Speed </a:t>
              </a:r>
              <a:r>
                <a:rPr lang="en-US" i="1" dirty="0" err="1"/>
                <a:t>v/c</a:t>
              </a:r>
              <a:endParaRPr lang="en-US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0857" y="4090316"/>
            <a:ext cx="5460298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“low” (</a:t>
            </a:r>
            <a:r>
              <a:rPr lang="en-US" sz="2000" b="1" i="1" dirty="0" err="1"/>
              <a:t>v</a:t>
            </a:r>
            <a:r>
              <a:rPr lang="en-US" sz="2000" b="1" i="1" dirty="0"/>
              <a:t>&lt;&lt;</a:t>
            </a:r>
            <a:r>
              <a:rPr lang="en-US" sz="2000" b="1" i="1" dirty="0" err="1"/>
              <a:t>c</a:t>
            </a:r>
            <a:r>
              <a:rPr lang="en-US" sz="2000" dirty="0"/>
              <a:t>) relative speeds: </a:t>
            </a:r>
            <a:r>
              <a:rPr lang="en-US" sz="2000" b="1" i="1" dirty="0"/>
              <a:t>no effect</a:t>
            </a:r>
            <a:r>
              <a:rPr lang="en-US" sz="2000" dirty="0"/>
              <a:t>, time stays the same.  </a:t>
            </a:r>
            <a:r>
              <a:rPr lang="en-US" sz="2000" b="1" i="1" dirty="0">
                <a:solidFill>
                  <a:srgbClr val="0000FF"/>
                </a:solidFill>
              </a:rPr>
              <a:t>This we know from every day life.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856" y="5072528"/>
            <a:ext cx="5460298" cy="101566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“high” (</a:t>
            </a:r>
            <a:r>
              <a:rPr lang="en-US" sz="2000" b="1" i="1" dirty="0" err="1"/>
              <a:t>v</a:t>
            </a:r>
            <a:r>
              <a:rPr lang="en-US" sz="2000" b="1" i="1" dirty="0" err="1">
                <a:sym typeface="Wingdings"/>
              </a:rPr>
              <a:t></a:t>
            </a:r>
            <a:r>
              <a:rPr lang="en-US" sz="2000" b="1" i="1" dirty="0" err="1"/>
              <a:t>c</a:t>
            </a:r>
            <a:r>
              <a:rPr lang="en-US" sz="2000" dirty="0"/>
              <a:t>) relative speeds: </a:t>
            </a:r>
            <a:r>
              <a:rPr lang="en-US" sz="2000" b="1" i="1" dirty="0"/>
              <a:t>large effect</a:t>
            </a:r>
            <a:r>
              <a:rPr lang="en-US" sz="2000" dirty="0"/>
              <a:t>, time runs very slow!    </a:t>
            </a:r>
            <a:r>
              <a:rPr lang="en-US" sz="2000" b="1" i="1" dirty="0">
                <a:solidFill>
                  <a:srgbClr val="0000FF"/>
                </a:solidFill>
              </a:rPr>
              <a:t>This we have never really seen in every day life.</a:t>
            </a:r>
          </a:p>
        </p:txBody>
      </p:sp>
      <p:pic>
        <p:nvPicPr>
          <p:cNvPr id="16" name="Picture 15" descr="dilation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807" y="2181928"/>
            <a:ext cx="3569043" cy="267678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095352" y="4616016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</a:t>
            </a:r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ocket goes at  </a:t>
            </a:r>
          </a:p>
          <a:p>
            <a:r>
              <a:rPr lang="en-US" sz="2000" dirty="0" smtClean="0">
                <a:latin typeface="Times New Roman"/>
              </a:rPr>
              <a:t>v=0.8 </a:t>
            </a:r>
            <a:r>
              <a:rPr lang="en-US" sz="2000" dirty="0">
                <a:latin typeface="Times New Roman"/>
              </a:rPr>
              <a:t>c = 4/5 c :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985" y="5123848"/>
            <a:ext cx="3454400" cy="876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0104" y="6163141"/>
            <a:ext cx="6404254" cy="4308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1 second inside the rocket lasts 1.66 seconds on earth.</a:t>
            </a:r>
            <a:endParaRPr lang="en-US" sz="2200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Einstein and Relativity </a:t>
            </a:r>
            <a:endParaRPr lang="en-US" dirty="0"/>
          </a:p>
        </p:txBody>
      </p:sp>
      <p:pic>
        <p:nvPicPr>
          <p:cNvPr id="4" name="Picture 3" descr="Einstein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56" y="736015"/>
            <a:ext cx="5696535" cy="569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Time Dilation: Is it real? Cosmic Muons! (Real Experiment)</a:t>
            </a:r>
            <a:endParaRPr lang="en-US" dirty="0"/>
          </a:p>
        </p:txBody>
      </p:sp>
      <p:pic>
        <p:nvPicPr>
          <p:cNvPr id="4" name="Picture 3" descr="MuonHalfLif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809" y="808194"/>
            <a:ext cx="3518393" cy="568242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9666" y="765335"/>
            <a:ext cx="6610662" cy="33547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Muons</a:t>
            </a:r>
            <a:r>
              <a:rPr lang="en-US" sz="2000" b="1" dirty="0"/>
              <a:t>: </a:t>
            </a:r>
            <a:r>
              <a:rPr lang="en-US" sz="2000" dirty="0"/>
              <a:t>unstable particles with a decay life-time of: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=1.56 </a:t>
            </a:r>
            <a:r>
              <a:rPr lang="en-US" sz="2000" dirty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s </a:t>
            </a:r>
            <a:r>
              <a:rPr lang="en-US" sz="2000" dirty="0"/>
              <a:t>= 0.00000156 </a:t>
            </a:r>
            <a:r>
              <a:rPr lang="en-US" sz="2000" dirty="0" err="1"/>
              <a:t>s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smtClean="0"/>
              <a:t>After </a:t>
            </a:r>
            <a:r>
              <a:rPr lang="en-US" sz="2000" dirty="0"/>
              <a:t>1.56 </a:t>
            </a:r>
            <a:r>
              <a:rPr lang="en-US" sz="2000" dirty="0" err="1">
                <a:latin typeface="Symbol"/>
              </a:rPr>
              <a:t>m</a:t>
            </a:r>
            <a:r>
              <a:rPr lang="en-US" sz="2000" dirty="0" err="1"/>
              <a:t>s</a:t>
            </a:r>
            <a:r>
              <a:rPr lang="en-US" sz="2000" dirty="0"/>
              <a:t> </a:t>
            </a:r>
            <a:r>
              <a:rPr lang="en-US" sz="2000" dirty="0" smtClean="0"/>
              <a:t>50% </a:t>
            </a:r>
            <a:r>
              <a:rPr lang="en-US" sz="2000" dirty="0"/>
              <a:t>survive, after 2x1.56 </a:t>
            </a:r>
            <a:r>
              <a:rPr lang="en-US" sz="2000" dirty="0">
                <a:latin typeface="Symbol"/>
              </a:rPr>
              <a:t>m</a:t>
            </a:r>
            <a:r>
              <a:rPr lang="en-US" sz="2000" dirty="0"/>
              <a:t>s 25%, </a:t>
            </a:r>
            <a:r>
              <a:rPr lang="mr-IN" sz="2000" dirty="0" smtClean="0"/>
              <a:t>…</a:t>
            </a:r>
            <a:r>
              <a:rPr lang="en-US" sz="2000" dirty="0" smtClean="0"/>
              <a:t>etc.: </a:t>
            </a:r>
            <a:r>
              <a:rPr lang="en-US" sz="2400" dirty="0" smtClean="0">
                <a:solidFill>
                  <a:srgbClr val="0000FF"/>
                </a:solidFill>
              </a:rPr>
              <a:t>½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 )</a:t>
            </a:r>
            <a:endParaRPr lang="en-US" sz="2000" dirty="0"/>
          </a:p>
          <a:p>
            <a:endParaRPr lang="en-US" sz="800" dirty="0"/>
          </a:p>
          <a:p>
            <a:r>
              <a:rPr lang="en-US" sz="2000" dirty="0"/>
              <a:t>Muon particles are produced at </a:t>
            </a:r>
            <a:r>
              <a:rPr lang="en-US" sz="2000" dirty="0">
                <a:solidFill>
                  <a:srgbClr val="0000FF"/>
                </a:solidFill>
              </a:rPr>
              <a:t>10 km </a:t>
            </a:r>
            <a:r>
              <a:rPr lang="en-US" sz="2000" dirty="0"/>
              <a:t>height (by cosmic rays) with 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FF"/>
                </a:solidFill>
              </a:rPr>
              <a:t>98</a:t>
            </a:r>
            <a:r>
              <a:rPr lang="en-US" sz="2000" dirty="0">
                <a:solidFill>
                  <a:srgbClr val="0000FF"/>
                </a:solidFill>
              </a:rPr>
              <a:t>% light-speed</a:t>
            </a:r>
            <a:r>
              <a:rPr lang="en-US" sz="2000" dirty="0"/>
              <a:t>.</a:t>
            </a:r>
          </a:p>
          <a:p>
            <a:endParaRPr lang="en-US" sz="800" dirty="0"/>
          </a:p>
          <a:p>
            <a:r>
              <a:rPr lang="en-US" sz="2000" dirty="0"/>
              <a:t>Expectation:  </a:t>
            </a:r>
            <a:r>
              <a:rPr lang="en-US" sz="2000" dirty="0" smtClean="0"/>
              <a:t>even at </a:t>
            </a:r>
            <a:r>
              <a:rPr lang="en-US" sz="2000" dirty="0"/>
              <a:t>light-speed </a:t>
            </a:r>
            <a:r>
              <a:rPr lang="en-US" sz="2000" dirty="0" smtClean="0"/>
              <a:t>it would </a:t>
            </a:r>
            <a:r>
              <a:rPr lang="en-US" sz="2000" dirty="0"/>
              <a:t>take them a time: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 = 10 km / 300 000 km/s = 33 </a:t>
            </a:r>
            <a:r>
              <a:rPr lang="en-US" sz="2000" dirty="0" err="1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 err="1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to reach the ground = </a:t>
            </a:r>
            <a:r>
              <a:rPr lang="en-US" sz="2000" dirty="0" smtClean="0"/>
              <a:t>21 </a:t>
            </a:r>
            <a:r>
              <a:rPr lang="en-US" sz="2000" dirty="0"/>
              <a:t>x half-life </a:t>
            </a:r>
            <a:r>
              <a:rPr lang="en-US" sz="2000" dirty="0" smtClean="0"/>
              <a:t>time: </a:t>
            </a:r>
            <a:r>
              <a:rPr lang="en-US" sz="2200" dirty="0" smtClean="0">
                <a:solidFill>
                  <a:srgbClr val="0000FF"/>
                </a:solidFill>
              </a:rPr>
              <a:t>½</a:t>
            </a:r>
            <a:r>
              <a:rPr lang="en-US" sz="2200" baseline="30000" dirty="0" smtClean="0">
                <a:solidFill>
                  <a:srgbClr val="0000FF"/>
                </a:solidFill>
              </a:rPr>
              <a:t>21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~ 1 / 1 000 000</a:t>
            </a:r>
            <a:endParaRPr lang="en-US" sz="2000" baseline="30000" dirty="0"/>
          </a:p>
          <a:p>
            <a:r>
              <a:rPr lang="en-US" sz="2000" dirty="0">
                <a:solidFill>
                  <a:srgbClr val="F60025"/>
                </a:solidFill>
              </a:rPr>
              <a:t>Expect: </a:t>
            </a:r>
            <a:r>
              <a:rPr lang="en-US" sz="2000" dirty="0" smtClean="0">
                <a:solidFill>
                  <a:srgbClr val="F60025"/>
                </a:solidFill>
              </a:rPr>
              <a:t>only 1 </a:t>
            </a:r>
            <a:r>
              <a:rPr lang="en-US" sz="2000" dirty="0">
                <a:solidFill>
                  <a:srgbClr val="F60025"/>
                </a:solidFill>
              </a:rPr>
              <a:t>in a million muons arrive on the ground. </a:t>
            </a:r>
          </a:p>
          <a:p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839450" y="6162717"/>
            <a:ext cx="6115986" cy="40011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 </a:t>
            </a:r>
            <a:r>
              <a:rPr lang="en-US" sz="2000" dirty="0" smtClean="0">
                <a:solidFill>
                  <a:srgbClr val="7030A0"/>
                </a:solidFill>
              </a:rPr>
              <a:t>Also </a:t>
            </a:r>
            <a:r>
              <a:rPr lang="en-US" sz="2000" dirty="0">
                <a:solidFill>
                  <a:srgbClr val="7030A0"/>
                </a:solidFill>
              </a:rPr>
              <a:t>in GPS navigation devices relativity is essential!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666" y="4244001"/>
            <a:ext cx="6610662" cy="169277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Measurement: ~ 5% makes it to the ground!</a:t>
            </a:r>
          </a:p>
          <a:p>
            <a:endParaRPr lang="en-US" sz="800" dirty="0"/>
          </a:p>
          <a:p>
            <a:r>
              <a:rPr lang="en-US" sz="2000" dirty="0"/>
              <a:t>Relativity:</a:t>
            </a:r>
          </a:p>
          <a:p>
            <a:endParaRPr lang="en-US" sz="800" dirty="0"/>
          </a:p>
          <a:p>
            <a:r>
              <a:rPr lang="en-US" sz="2000" dirty="0"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Lifetime = 5x</a:t>
            </a:r>
            <a:r>
              <a:rPr lang="en-US" sz="2000" dirty="0">
                <a:solidFill>
                  <a:srgbClr val="0000FF"/>
                </a:solidFill>
              </a:rPr>
              <a:t>1.56 </a:t>
            </a:r>
            <a:r>
              <a:rPr lang="en-US" sz="2000" dirty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s = 7.8 </a:t>
            </a:r>
            <a:r>
              <a:rPr lang="en-US" sz="2000" dirty="0" err="1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 err="1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Takes 33/7.8 = 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800" dirty="0"/>
          </a:p>
          <a:p>
            <a:r>
              <a:rPr lang="en-US" sz="2000" dirty="0"/>
              <a:t>Consistent with observation!  </a:t>
            </a:r>
            <a:r>
              <a:rPr lang="en-US" sz="2000" dirty="0" smtClean="0"/>
              <a:t>   Since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½</a:t>
            </a:r>
            <a:r>
              <a:rPr lang="en-US" sz="2000" baseline="30000" dirty="0">
                <a:solidFill>
                  <a:srgbClr val="0000FF"/>
                </a:solidFill>
              </a:rPr>
              <a:t>(33/7.8) </a:t>
            </a:r>
            <a:r>
              <a:rPr lang="en-US" sz="2000" dirty="0">
                <a:solidFill>
                  <a:srgbClr val="0000FF"/>
                </a:solidFill>
              </a:rPr>
              <a:t>= 0.05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5%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484" y="4699981"/>
            <a:ext cx="25273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Lorentz Contraction (</a:t>
            </a:r>
            <a:r>
              <a:rPr lang="en-US" dirty="0" err="1" smtClean="0"/>
              <a:t>Gedankenexperiment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space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08" y="749026"/>
            <a:ext cx="3892686" cy="305575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pSp>
        <p:nvGrpSpPr>
          <p:cNvPr id="3" name="Group 6"/>
          <p:cNvGrpSpPr/>
          <p:nvPr/>
        </p:nvGrpSpPr>
        <p:grpSpPr>
          <a:xfrm>
            <a:off x="8173461" y="4022879"/>
            <a:ext cx="1839969" cy="1978391"/>
            <a:chOff x="4559451" y="2133600"/>
            <a:chExt cx="1705618" cy="2087563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559451" y="2133600"/>
              <a:ext cx="1571483" cy="2087563"/>
              <a:chOff x="4785" y="799"/>
              <a:chExt cx="862" cy="1180"/>
            </a:xfrm>
          </p:grpSpPr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5148" y="1842"/>
                <a:ext cx="136" cy="9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4785" y="799"/>
                <a:ext cx="862" cy="9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4785" y="1888"/>
                <a:ext cx="862" cy="9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-105" charset="2"/>
                  <a:buNone/>
                </a:pPr>
                <a:endParaRPr lang="nl-NL"/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5216" y="1389"/>
                <a:ext cx="0" cy="40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5216" y="890"/>
                <a:ext cx="0" cy="2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4853" y="890"/>
                <a:ext cx="72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4785" y="935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16221" y="2406459"/>
              <a:ext cx="648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mirror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683412" y="4060173"/>
              <a:ext cx="53780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69152" y="4060173"/>
              <a:ext cx="53780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6221" y="3745294"/>
              <a:ext cx="648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mirror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2293" y="3679597"/>
              <a:ext cx="504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light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4538" y="785144"/>
            <a:ext cx="5933795" cy="255454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boards a super spaceship with her clock and travels with </a:t>
            </a:r>
            <a:r>
              <a:rPr lang="en-US" sz="2000" dirty="0">
                <a:solidFill>
                  <a:srgbClr val="7030A0"/>
                </a:solidFill>
              </a:rPr>
              <a:t>v=0.8c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to a distant star (</a:t>
            </a:r>
            <a:r>
              <a:rPr lang="en-US" sz="2000" dirty="0">
                <a:solidFill>
                  <a:srgbClr val="0000FF"/>
                </a:solidFill>
              </a:rPr>
              <a:t>L = 8 light-years</a:t>
            </a:r>
            <a:r>
              <a:rPr lang="en-US" sz="2000" dirty="0"/>
              <a:t>).</a:t>
            </a:r>
          </a:p>
          <a:p>
            <a:endParaRPr lang="en-US" sz="800" dirty="0"/>
          </a:p>
          <a:p>
            <a:r>
              <a:rPr lang="en-US" sz="2000" dirty="0"/>
              <a:t>From earth,</a:t>
            </a:r>
            <a:r>
              <a:rPr lang="en-US" sz="2000" dirty="0">
                <a:solidFill>
                  <a:srgbClr val="0000FF"/>
                </a:solidFill>
              </a:rPr>
              <a:t> Bob </a:t>
            </a:r>
            <a:r>
              <a:rPr lang="en-US" sz="2000" dirty="0"/>
              <a:t>calculates that the trip takes about 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10 </a:t>
            </a:r>
            <a:r>
              <a:rPr lang="en-US" sz="2000" b="1" i="1" dirty="0">
                <a:solidFill>
                  <a:srgbClr val="0000FF"/>
                </a:solidFill>
              </a:rPr>
              <a:t>years</a:t>
            </a:r>
            <a:r>
              <a:rPr lang="en-US" sz="2000" dirty="0"/>
              <a:t>, </a:t>
            </a:r>
            <a:r>
              <a:rPr lang="en-US" sz="2000" dirty="0" smtClean="0"/>
              <a:t>since:   </a:t>
            </a:r>
            <a:r>
              <a:rPr lang="en-US" sz="2000" dirty="0" smtClean="0">
                <a:solidFill>
                  <a:srgbClr val="0000FF"/>
                </a:solidFill>
              </a:rPr>
              <a:t>L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7030A0"/>
                </a:solidFill>
              </a:rPr>
              <a:t>v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                   </a:t>
            </a:r>
            <a:r>
              <a:rPr lang="en-US" sz="2000" dirty="0" smtClean="0">
                <a:sym typeface="Wingdings"/>
              </a:rPr>
              <a:t>   </a:t>
            </a:r>
            <a:r>
              <a:rPr lang="en-US" sz="2000" dirty="0" smtClean="0">
                <a:solidFill>
                  <a:srgbClr val="0432FF"/>
                </a:solidFill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 = </a:t>
            </a:r>
            <a:r>
              <a:rPr lang="en-US" sz="2000" dirty="0" smtClean="0">
                <a:solidFill>
                  <a:srgbClr val="0432FF"/>
                </a:solidFill>
                <a:sym typeface="Wingdings"/>
              </a:rPr>
              <a:t>8</a:t>
            </a:r>
            <a:r>
              <a:rPr lang="en-US" sz="2000" dirty="0" smtClean="0">
                <a:sym typeface="Wingdings"/>
              </a:rPr>
              <a:t> / </a:t>
            </a:r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0.8 </a:t>
            </a:r>
            <a:r>
              <a:rPr lang="en-US" sz="2000" dirty="0" smtClean="0">
                <a:sym typeface="Wingdings"/>
              </a:rPr>
              <a:t>=</a:t>
            </a:r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432FF"/>
                </a:solidFill>
                <a:sym typeface="Wingdings"/>
              </a:rPr>
              <a:t>10</a:t>
            </a:r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800" dirty="0"/>
          </a:p>
          <a:p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calculates that since </a:t>
            </a:r>
            <a:r>
              <a:rPr lang="en-US" sz="2000" dirty="0">
                <a:solidFill>
                  <a:srgbClr val="FF0000"/>
                </a:solidFill>
              </a:rPr>
              <a:t>Alice’s</a:t>
            </a:r>
            <a:r>
              <a:rPr lang="en-US" sz="2000" dirty="0"/>
              <a:t> clock runs slower, for her the trip takes </a:t>
            </a:r>
            <a:r>
              <a:rPr lang="en-US" sz="2000" b="1" i="1" dirty="0">
                <a:solidFill>
                  <a:srgbClr val="FF0000"/>
                </a:solidFill>
              </a:rPr>
              <a:t>6 years</a:t>
            </a:r>
            <a:r>
              <a:rPr lang="en-US" sz="2000" dirty="0"/>
              <a:t>, </a:t>
            </a:r>
            <a:r>
              <a:rPr lang="en-US" sz="2000" dirty="0" smtClean="0"/>
              <a:t> since  </a:t>
            </a:r>
            <a:r>
              <a:rPr lang="en-US" sz="2200" b="1" dirty="0" smtClean="0">
                <a:solidFill>
                  <a:srgbClr val="7030A0"/>
                </a:solidFill>
                <a:latin typeface="Symbol"/>
              </a:rPr>
              <a:t>g</a:t>
            </a:r>
            <a:r>
              <a:rPr lang="en-US" sz="2000" b="1" dirty="0" smtClean="0">
                <a:solidFill>
                  <a:srgbClr val="7030A0"/>
                </a:solidFill>
                <a:latin typeface="Symbol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Symbol"/>
              </a:rPr>
              <a:t>= </a:t>
            </a:r>
            <a:r>
              <a:rPr lang="en-US" sz="2000" dirty="0">
                <a:solidFill>
                  <a:srgbClr val="7030A0"/>
                </a:solidFill>
              </a:rPr>
              <a:t>1 / √(1-0.8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) = </a:t>
            </a:r>
            <a:r>
              <a:rPr lang="en-US" sz="2000" b="1" dirty="0">
                <a:solidFill>
                  <a:srgbClr val="7030A0"/>
                </a:solidFill>
                <a:latin typeface="Symbol"/>
              </a:rPr>
              <a:t>5/3  </a:t>
            </a:r>
            <a:r>
              <a:rPr lang="en-US" sz="2000" dirty="0"/>
              <a:t>and </a:t>
            </a:r>
            <a:r>
              <a:rPr lang="en-US" sz="2000" dirty="0" smtClean="0"/>
              <a:t>                        </a:t>
            </a:r>
            <a:r>
              <a:rPr lang="en-US" sz="2000" dirty="0" smtClean="0">
                <a:solidFill>
                  <a:srgbClr val="0000FF"/>
                </a:solidFill>
              </a:rPr>
              <a:t>L 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7030A0"/>
                </a:solidFill>
              </a:rPr>
              <a:t> v </a:t>
            </a:r>
            <a:r>
              <a:rPr lang="en-US" sz="2000" dirty="0">
                <a:solidFill>
                  <a:srgbClr val="0000FF"/>
                </a:solidFill>
              </a:rPr>
              <a:t>t 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7030A0"/>
                </a:solidFill>
              </a:rPr>
              <a:t> v  </a:t>
            </a:r>
            <a:r>
              <a:rPr lang="en-US" sz="2000" b="1" dirty="0">
                <a:latin typeface="Symbol"/>
              </a:rPr>
              <a:t>g</a:t>
            </a:r>
            <a:r>
              <a:rPr lang="en-US" sz="2000" dirty="0">
                <a:latin typeface="Symbol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t’</a:t>
            </a:r>
            <a:r>
              <a:rPr lang="en-US" sz="2000" dirty="0">
                <a:solidFill>
                  <a:srgbClr val="0000FF"/>
                </a:solidFill>
              </a:rPr>
              <a:t>   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 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t’ </a:t>
            </a:r>
            <a:r>
              <a:rPr lang="en-US" sz="2000" dirty="0"/>
              <a:t>=  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dirty="0" smtClean="0"/>
              <a:t> / 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7030A0"/>
                </a:solidFill>
                <a:latin typeface="Symbol"/>
              </a:rPr>
              <a:t>g</a:t>
            </a:r>
            <a:r>
              <a:rPr lang="en-US" sz="2200" b="1" dirty="0">
                <a:latin typeface="Symbol"/>
              </a:rPr>
              <a:t> </a:t>
            </a:r>
            <a:r>
              <a:rPr lang="en-US" sz="2200" b="1" dirty="0" smtClean="0">
                <a:latin typeface="Symbol"/>
              </a:rPr>
              <a:t> </a:t>
            </a:r>
            <a:r>
              <a:rPr lang="en-US" sz="2000" b="1" dirty="0" smtClean="0">
                <a:latin typeface="Symbol"/>
              </a:rPr>
              <a:t>= 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latin typeface="Symbol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820" y="6216391"/>
            <a:ext cx="3276600" cy="48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04538" y="3438028"/>
            <a:ext cx="5933795" cy="270843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Sin</a:t>
            </a:r>
            <a:r>
              <a:rPr lang="en-US" sz="2000" dirty="0"/>
              <a:t>ce:</a:t>
            </a:r>
          </a:p>
          <a:p>
            <a:r>
              <a:rPr lang="en-US" sz="2000" dirty="0"/>
              <a:t>1)  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and</a:t>
            </a:r>
            <a:r>
              <a:rPr lang="en-US" sz="2000" dirty="0">
                <a:solidFill>
                  <a:srgbClr val="0000FF"/>
                </a:solidFill>
              </a:rPr>
              <a:t> Bob </a:t>
            </a:r>
            <a:r>
              <a:rPr lang="en-US" sz="2000" dirty="0"/>
              <a:t>agree on the velocity </a:t>
            </a:r>
            <a:r>
              <a:rPr lang="en-US" sz="2000" dirty="0">
                <a:solidFill>
                  <a:srgbClr val="7030A0"/>
                </a:solidFill>
              </a:rPr>
              <a:t>v</a:t>
            </a:r>
          </a:p>
          <a:p>
            <a:r>
              <a:rPr lang="en-US" sz="2000" dirty="0"/>
              <a:t>2)  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agree on the </a:t>
            </a:r>
            <a:r>
              <a:rPr lang="en-US" sz="2000" dirty="0">
                <a:solidFill>
                  <a:srgbClr val="7030A0"/>
                </a:solidFill>
              </a:rPr>
              <a:t>number </a:t>
            </a:r>
            <a:r>
              <a:rPr lang="en-US" sz="2000" dirty="0" smtClean="0">
                <a:solidFill>
                  <a:srgbClr val="7030A0"/>
                </a:solidFill>
              </a:rPr>
              <a:t>of clock </a:t>
            </a:r>
            <a:r>
              <a:rPr lang="en-US" sz="2000" dirty="0">
                <a:solidFill>
                  <a:srgbClr val="7030A0"/>
                </a:solidFill>
              </a:rPr>
              <a:t>ticks</a:t>
            </a:r>
          </a:p>
          <a:p>
            <a:r>
              <a:rPr lang="en-US" sz="2000" dirty="0" smtClean="0"/>
              <a:t>3)   For </a:t>
            </a:r>
            <a:r>
              <a:rPr lang="en-US" sz="2000" dirty="0"/>
              <a:t>Alice a </a:t>
            </a:r>
            <a:r>
              <a:rPr lang="en-US" sz="2000" dirty="0">
                <a:solidFill>
                  <a:srgbClr val="7030A0"/>
                </a:solidFill>
              </a:rPr>
              <a:t>clock tick does not </a:t>
            </a:r>
            <a:r>
              <a:rPr lang="en-US" sz="2000" dirty="0" smtClean="0">
                <a:solidFill>
                  <a:srgbClr val="7030A0"/>
                </a:solidFill>
              </a:rPr>
              <a:t>change</a:t>
            </a:r>
            <a:r>
              <a:rPr lang="en-US" sz="2000" dirty="0" smtClean="0"/>
              <a:t>, so the trip         </a:t>
            </a:r>
          </a:p>
          <a:p>
            <a:r>
              <a:rPr lang="en-US" sz="2000" dirty="0" smtClean="0"/>
              <a:t>       takes indeed </a:t>
            </a:r>
            <a:r>
              <a:rPr lang="en-US" sz="2000" dirty="0" smtClean="0">
                <a:solidFill>
                  <a:srgbClr val="FF0000"/>
                </a:solidFill>
              </a:rPr>
              <a:t>6 years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/>
            <a:r>
              <a:rPr lang="en-US" sz="2000" dirty="0" smtClean="0"/>
              <a:t>Alice </a:t>
            </a:r>
            <a:r>
              <a:rPr lang="en-US" sz="2000" dirty="0"/>
              <a:t>observes: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rgbClr val="FF0000"/>
                </a:solidFill>
              </a:rPr>
              <a:t>’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7030A0"/>
                </a:solidFill>
              </a:rPr>
              <a:t>v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t’ 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0.8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 6 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 4.8 </a:t>
            </a:r>
            <a:r>
              <a:rPr lang="en-US" sz="2000" dirty="0">
                <a:solidFill>
                  <a:srgbClr val="FF0000"/>
                </a:solidFill>
              </a:rPr>
              <a:t>light-years! </a:t>
            </a:r>
          </a:p>
          <a:p>
            <a:pPr marL="342900" indent="-342900"/>
            <a:endParaRPr lang="en-US" sz="800" dirty="0"/>
          </a:p>
          <a:p>
            <a:pPr marL="342900" indent="-342900"/>
            <a:r>
              <a:rPr lang="en-US" sz="2000" b="1" i="1" dirty="0"/>
              <a:t>Lorentz contraction: </a:t>
            </a:r>
            <a:r>
              <a:rPr lang="en-US" sz="2000" b="1" i="1" dirty="0">
                <a:solidFill>
                  <a:srgbClr val="FF0000"/>
                </a:solidFill>
              </a:rPr>
              <a:t>L’ </a:t>
            </a:r>
            <a:r>
              <a:rPr lang="en-US" sz="2000" b="1" i="1" dirty="0"/>
              <a:t>=</a:t>
            </a:r>
            <a:r>
              <a:rPr lang="en-US" sz="2000" b="1" i="1" dirty="0">
                <a:solidFill>
                  <a:srgbClr val="0000FF"/>
                </a:solidFill>
              </a:rPr>
              <a:t> L </a:t>
            </a:r>
            <a:r>
              <a:rPr lang="en-US" sz="2000" b="1" i="1" dirty="0"/>
              <a:t>/</a:t>
            </a:r>
            <a:r>
              <a:rPr lang="en-US" sz="2200" b="1" i="1" dirty="0"/>
              <a:t> </a:t>
            </a:r>
            <a:r>
              <a:rPr lang="en-US" sz="2200" b="1" i="1" dirty="0" err="1">
                <a:solidFill>
                  <a:srgbClr val="7030A0"/>
                </a:solidFill>
                <a:latin typeface="Symbol"/>
              </a:rPr>
              <a:t>g</a:t>
            </a:r>
            <a:endParaRPr lang="en-US" sz="2200" b="1" i="1" dirty="0">
              <a:solidFill>
                <a:srgbClr val="7030A0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sym typeface="Wingdings"/>
              </a:rPr>
              <a:t> </a:t>
            </a:r>
            <a:r>
              <a:rPr lang="en-US" sz="2000" dirty="0" smtClean="0">
                <a:solidFill>
                  <a:srgbClr val="7030A0"/>
                </a:solidFill>
              </a:rPr>
              <a:t>Distances </a:t>
            </a:r>
            <a:r>
              <a:rPr lang="en-US" sz="2000" dirty="0">
                <a:solidFill>
                  <a:srgbClr val="7030A0"/>
                </a:solidFill>
              </a:rPr>
              <a:t>shrink at high speed!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71607" y="4648099"/>
            <a:ext cx="2642795" cy="178734"/>
          </a:xfrm>
          <a:prstGeom prst="line">
            <a:avLst/>
          </a:prstGeom>
          <a:ln w="12700">
            <a:solidFill>
              <a:srgbClr val="7030A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17127" y="1462164"/>
            <a:ext cx="1993692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43397" y="5337287"/>
            <a:ext cx="3469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Lorentz Contraction</a:t>
            </a:r>
            <a:endParaRPr lang="en-US" dirty="0"/>
          </a:p>
        </p:txBody>
      </p:sp>
      <p:pic>
        <p:nvPicPr>
          <p:cNvPr id="6" name="Picture 5" descr="LorentzContr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47" y="653493"/>
            <a:ext cx="8314025" cy="544402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62633" y="1751286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9894" y="3815375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7684" y="780351"/>
            <a:ext cx="340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 = 0.8 c      </a:t>
            </a:r>
            <a:r>
              <a:rPr lang="en-US" dirty="0"/>
              <a:t>Lorentz factor: </a:t>
            </a:r>
            <a:r>
              <a:rPr lang="en-US" sz="2000" b="1" dirty="0">
                <a:latin typeface="Symbol"/>
              </a:rPr>
              <a:t>g</a:t>
            </a:r>
            <a:r>
              <a:rPr lang="en-US" b="1" dirty="0">
                <a:latin typeface="Symbol"/>
              </a:rPr>
              <a:t> = 5/3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8698" y="1810105"/>
            <a:ext cx="165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</a:t>
            </a:r>
            <a:r>
              <a:rPr lang="en-US" b="1" i="1" baseline="-25000" dirty="0"/>
              <a:t>0</a:t>
            </a:r>
            <a:r>
              <a:rPr lang="en-US" dirty="0">
                <a:solidFill>
                  <a:srgbClr val="0000FF"/>
                </a:solidFill>
              </a:rPr>
              <a:t> = 8 lightyears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3098" y="5170926"/>
            <a:ext cx="253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 = 3/5 L</a:t>
            </a:r>
            <a:r>
              <a:rPr lang="en-US" b="1" i="1" baseline="-25000" dirty="0"/>
              <a:t>0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4.8 lightyears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8898" y="6213311"/>
            <a:ext cx="8934137" cy="40011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/>
              <a:t>This is called:  </a:t>
            </a:r>
            <a:r>
              <a:rPr lang="en-US" sz="2000" b="1" i="1" dirty="0">
                <a:solidFill>
                  <a:srgbClr val="0000FF"/>
                </a:solidFill>
              </a:rPr>
              <a:t>Lorentz </a:t>
            </a:r>
            <a:r>
              <a:rPr lang="en-US" sz="2000" b="1" i="1" dirty="0" smtClean="0">
                <a:solidFill>
                  <a:srgbClr val="0000FF"/>
                </a:solidFill>
              </a:rPr>
              <a:t>contraction: </a:t>
            </a:r>
            <a:r>
              <a:rPr lang="en-US" sz="2000" b="1" i="1" dirty="0">
                <a:solidFill>
                  <a:srgbClr val="0000FF"/>
                </a:solidFill>
              </a:rPr>
              <a:t>L’ = L / </a:t>
            </a:r>
            <a:r>
              <a:rPr lang="en-US" sz="2000" b="1" i="1">
                <a:solidFill>
                  <a:srgbClr val="0000FF"/>
                </a:solidFill>
                <a:latin typeface="Symbol"/>
              </a:rPr>
              <a:t>g</a:t>
            </a:r>
            <a:r>
              <a:rPr lang="en-US" sz="2000" b="1" i="1">
                <a:solidFill>
                  <a:srgbClr val="0000FF"/>
                </a:solidFill>
              </a:rPr>
              <a:t>  </a:t>
            </a:r>
            <a:r>
              <a:rPr lang="en-US" sz="2000" b="1" i="1" smtClean="0">
                <a:solidFill>
                  <a:srgbClr val="0000FF"/>
                </a:solidFill>
              </a:rPr>
              <a:t>.     </a:t>
            </a:r>
            <a:r>
              <a:rPr lang="en-US" sz="2000" b="1" dirty="0">
                <a:solidFill>
                  <a:srgbClr val="FF0000"/>
                </a:solidFill>
              </a:rPr>
              <a:t>Distances shrink at high velocities!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61792" y="311982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=3/5 </a:t>
            </a:r>
            <a:r>
              <a:rPr lang="en-US" i="1" dirty="0" err="1">
                <a:latin typeface="Symbol" charset="2"/>
                <a:cs typeface="Symbol" charset="2"/>
              </a:rPr>
              <a:t>D</a:t>
            </a:r>
            <a:r>
              <a:rPr lang="en-US" i="1" dirty="0" err="1">
                <a:cs typeface="Symbol" charset="2"/>
              </a:rPr>
              <a:t>t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Lorentz Contraction</a:t>
            </a:r>
            <a:endParaRPr lang="en-US" dirty="0"/>
          </a:p>
        </p:txBody>
      </p:sp>
      <p:pic>
        <p:nvPicPr>
          <p:cNvPr id="6" name="Picture 5" descr="LorentzContr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47" y="653493"/>
            <a:ext cx="8314025" cy="544402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62633" y="1751286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9894" y="3815375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7684" y="780351"/>
            <a:ext cx="340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 = 0.8 c      </a:t>
            </a:r>
            <a:r>
              <a:rPr lang="en-US" dirty="0"/>
              <a:t>Lorentz factor: </a:t>
            </a:r>
            <a:r>
              <a:rPr lang="en-US" sz="2000" b="1" dirty="0">
                <a:latin typeface="Symbol"/>
              </a:rPr>
              <a:t>g</a:t>
            </a:r>
            <a:r>
              <a:rPr lang="en-US" b="1" dirty="0">
                <a:latin typeface="Symbol"/>
              </a:rPr>
              <a:t> = 5/3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8698" y="1810105"/>
            <a:ext cx="165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</a:t>
            </a:r>
            <a:r>
              <a:rPr lang="en-US" b="1" i="1" baseline="-25000" dirty="0"/>
              <a:t>0</a:t>
            </a:r>
            <a:r>
              <a:rPr lang="en-US" dirty="0">
                <a:solidFill>
                  <a:srgbClr val="0000FF"/>
                </a:solidFill>
              </a:rPr>
              <a:t> = 8 lightyears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3098" y="5170926"/>
            <a:ext cx="253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 = 3/5 L</a:t>
            </a:r>
            <a:r>
              <a:rPr lang="en-US" b="1" i="1" baseline="-25000" dirty="0"/>
              <a:t>0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4.8 lightyears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8898" y="6213311"/>
            <a:ext cx="8934137" cy="40011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/>
              <a:t>This is called:  </a:t>
            </a:r>
            <a:r>
              <a:rPr lang="en-US" sz="2000" b="1" i="1" dirty="0">
                <a:solidFill>
                  <a:srgbClr val="0000FF"/>
                </a:solidFill>
              </a:rPr>
              <a:t>Lorentz </a:t>
            </a:r>
            <a:r>
              <a:rPr lang="en-US" sz="2000" b="1" i="1" dirty="0" smtClean="0">
                <a:solidFill>
                  <a:srgbClr val="0000FF"/>
                </a:solidFill>
              </a:rPr>
              <a:t>contraction: </a:t>
            </a:r>
            <a:r>
              <a:rPr lang="en-US" sz="2000" b="1" i="1" dirty="0">
                <a:solidFill>
                  <a:srgbClr val="0000FF"/>
                </a:solidFill>
              </a:rPr>
              <a:t>L’ = L / </a:t>
            </a:r>
            <a:r>
              <a:rPr lang="en-US" sz="2000" b="1" i="1" dirty="0">
                <a:solidFill>
                  <a:srgbClr val="0000FF"/>
                </a:solidFill>
                <a:latin typeface="Symbol"/>
              </a:rPr>
              <a:t>g</a:t>
            </a:r>
            <a:r>
              <a:rPr lang="en-US" sz="2000" b="1" i="1" dirty="0">
                <a:solidFill>
                  <a:srgbClr val="0000FF"/>
                </a:solidFill>
              </a:rPr>
              <a:t>  </a:t>
            </a:r>
            <a:r>
              <a:rPr lang="en-US" sz="2000" b="1" i="1" dirty="0" smtClean="0">
                <a:solidFill>
                  <a:srgbClr val="0000FF"/>
                </a:solidFill>
              </a:rPr>
              <a:t>.     </a:t>
            </a:r>
            <a:r>
              <a:rPr lang="en-US" sz="2000" b="1" dirty="0">
                <a:solidFill>
                  <a:srgbClr val="FF0000"/>
                </a:solidFill>
              </a:rPr>
              <a:t>Distances shrink at high velocities!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61792" y="311982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=3/5 </a:t>
            </a:r>
            <a:r>
              <a:rPr lang="en-US" i="1" dirty="0" err="1">
                <a:latin typeface="Symbol" charset="2"/>
                <a:cs typeface="Symbol" charset="2"/>
              </a:rPr>
              <a:t>D</a:t>
            </a:r>
            <a:r>
              <a:rPr lang="en-US" i="1" dirty="0" err="1">
                <a:cs typeface="Symbol" charset="2"/>
              </a:rPr>
              <a:t>t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26098" y="2799713"/>
            <a:ext cx="653980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254000">
              <a:srgbClr val="C00000"/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</a:rPr>
              <a:t>Special Relativity: 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The running of time and the size of distances are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different for observers moving at relative speeds!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The Relativistic Quantum World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906820" y="1386868"/>
            <a:ext cx="115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Relativity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968166" y="3293986"/>
            <a:ext cx="130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Quantum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Mechanics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04984" y="5022493"/>
            <a:ext cx="1124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Standard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2946" y="6074340"/>
            <a:ext cx="8083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Lecture notes, written for this course, are available:  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www.nikhef.nl/~i93/Teaching/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Prerequisite for the course: High school level physics &amp; mathematics.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1486" y="830252"/>
            <a:ext cx="6430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Lecture 1: The Principle of Relativity and the Speed of Light</a:t>
            </a:r>
            <a:endParaRPr lang="en-US" sz="6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Lecture 2: Time Dilation and Lorentz Contraction</a:t>
            </a:r>
          </a:p>
          <a:p>
            <a:endParaRPr lang="en-US" sz="1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Lecture 3: The Lorentz Transformation and Paradoxes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Lecture 4: General Relativity and Gravitational Waves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486" y="2801632"/>
            <a:ext cx="63103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Lecture 5: The Early Quantum Theory</a:t>
            </a:r>
            <a:endParaRPr lang="en-US" sz="6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Lecture 6: Feynman’s Double Slit Experiment</a:t>
            </a:r>
          </a:p>
          <a:p>
            <a:endParaRPr lang="en-US" sz="1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Lecture 7: Wheeler’s Delayed Choice and Schrodinger’s Cat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Lecture 8: Quantum Reality and the EPR Paradox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1486" y="5025251"/>
            <a:ext cx="5160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Lecture   9: The Standard Model and Antimatter</a:t>
            </a:r>
            <a:endParaRPr lang="en-US" sz="6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Lecture 10: The Large Hadron Collider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8871" y="778446"/>
            <a:ext cx="10273553" cy="1656783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8870" y="2745873"/>
            <a:ext cx="10273553" cy="1818957"/>
          </a:xfrm>
          <a:prstGeom prst="rect">
            <a:avLst/>
          </a:prstGeom>
          <a:noFill/>
          <a:ln w="12700">
            <a:solidFill>
              <a:srgbClr val="7030A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8870" y="4866629"/>
            <a:ext cx="10273553" cy="1080582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0777" y="992125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Sept. 16: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0777" y="1764098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Sept. 23: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30777" y="3169344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Sept. 30: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30777" y="382201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7: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94283" y="522225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14: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0069" y="763667"/>
            <a:ext cx="8443586" cy="243687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Different perspectives of the universe</a:t>
            </a:r>
            <a:endParaRPr lang="en-US" dirty="0"/>
          </a:p>
        </p:txBody>
      </p:sp>
      <p:pic>
        <p:nvPicPr>
          <p:cNvPr id="4" name="Picture 3" descr="pink-spiral-galax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187379" y="1151209"/>
            <a:ext cx="2931442" cy="1832151"/>
          </a:xfrm>
          <a:prstGeom prst="rect">
            <a:avLst/>
          </a:prstGeom>
        </p:spPr>
      </p:pic>
      <p:pic>
        <p:nvPicPr>
          <p:cNvPr id="5" name="Picture 4" descr="Galaxy-crash-sparks-large-spir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041" y="1139965"/>
            <a:ext cx="2503626" cy="18777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53041" y="978182"/>
            <a:ext cx="6427082" cy="1588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0070" y="876798"/>
            <a:ext cx="89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particle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50069" y="3495605"/>
            <a:ext cx="8555142" cy="2465820"/>
            <a:chOff x="326069" y="3495605"/>
            <a:chExt cx="8555142" cy="2465820"/>
          </a:xfrm>
        </p:grpSpPr>
        <p:sp>
          <p:nvSpPr>
            <p:cNvPr id="11" name="Rectangle 10"/>
            <p:cNvSpPr/>
            <p:nvPr/>
          </p:nvSpPr>
          <p:spPr>
            <a:xfrm>
              <a:off x="326069" y="3524552"/>
              <a:ext cx="8555142" cy="24368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pink-spiral-galax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932667" y="3912093"/>
              <a:ext cx="574921" cy="1832151"/>
            </a:xfrm>
            <a:prstGeom prst="rect">
              <a:avLst/>
            </a:prstGeom>
          </p:spPr>
        </p:pic>
        <p:pic>
          <p:nvPicPr>
            <p:cNvPr id="13" name="Picture 12" descr="Galaxy-crash-sparks-large-spir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4688" y="3866525"/>
              <a:ext cx="491017" cy="1877719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29041" y="3864937"/>
              <a:ext cx="6427082" cy="1588"/>
            </a:xfrm>
            <a:prstGeom prst="straightConnector1">
              <a:avLst/>
            </a:prstGeom>
            <a:ln>
              <a:solidFill>
                <a:srgbClr val="FF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8469" y="3495605"/>
              <a:ext cx="891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8000"/>
                  </a:solidFill>
                </a:rPr>
                <a:t>particle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83612" y="6162175"/>
            <a:ext cx="4487575" cy="43088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How does a photon see the universe?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0712" y="6177962"/>
            <a:ext cx="3647665" cy="40011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For a photon time does not exist!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beration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04900"/>
            <a:ext cx="5778500" cy="463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Muon particles revisited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626" y="1574023"/>
            <a:ext cx="7060367" cy="33547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From the muon particle’s own point of view </a:t>
            </a:r>
            <a:r>
              <a:rPr lang="en-US" sz="2000" b="1" i="1" dirty="0"/>
              <a:t>it does not live longer</a:t>
            </a:r>
            <a:r>
              <a:rPr lang="en-US" sz="2000" i="1" dirty="0" smtClean="0"/>
              <a:t>.</a:t>
            </a:r>
          </a:p>
          <a:p>
            <a:r>
              <a:rPr lang="en-US" sz="2000" i="1" dirty="0" smtClean="0"/>
              <a:t>Its lifetime is what it is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t=1.56 </a:t>
            </a:r>
            <a:r>
              <a:rPr lang="en-US" sz="2000" dirty="0" err="1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 err="1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US" sz="2000" i="1" dirty="0"/>
          </a:p>
          <a:p>
            <a:endParaRPr lang="en-US" dirty="0"/>
          </a:p>
          <a:p>
            <a:r>
              <a:rPr lang="en-US" sz="2000" dirty="0"/>
              <a:t>The distance from the atmosphere to the surface has reduced from </a:t>
            </a:r>
            <a:r>
              <a:rPr lang="en-US" sz="2000" dirty="0">
                <a:solidFill>
                  <a:srgbClr val="0000FF"/>
                </a:solidFill>
              </a:rPr>
              <a:t>10 km </a:t>
            </a:r>
            <a:r>
              <a:rPr lang="en-US" sz="2000" dirty="0"/>
              <a:t>to </a:t>
            </a:r>
            <a:r>
              <a:rPr lang="en-US" sz="2000" dirty="0">
                <a:solidFill>
                  <a:srgbClr val="0000FF"/>
                </a:solidFill>
              </a:rPr>
              <a:t>2 km</a:t>
            </a:r>
            <a:r>
              <a:rPr lang="en-US" sz="2000" dirty="0"/>
              <a:t>, such that it does not take </a:t>
            </a:r>
            <a:r>
              <a:rPr lang="en-US" sz="2000" dirty="0">
                <a:solidFill>
                  <a:srgbClr val="0000FF"/>
                </a:solidFill>
              </a:rPr>
              <a:t>33 </a:t>
            </a:r>
            <a:r>
              <a:rPr lang="en-US" sz="2000" dirty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s </a:t>
            </a:r>
            <a:r>
              <a:rPr lang="en-US" sz="2000" dirty="0"/>
              <a:t>to reach the ground but only </a:t>
            </a:r>
            <a:r>
              <a:rPr lang="en-US" sz="2000" dirty="0">
                <a:solidFill>
                  <a:srgbClr val="0000FF"/>
                </a:solidFill>
              </a:rPr>
              <a:t>6.8 </a:t>
            </a:r>
            <a:r>
              <a:rPr lang="en-US" sz="2000" dirty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s.</a:t>
            </a:r>
            <a:endParaRPr lang="en-US" sz="2000" dirty="0"/>
          </a:p>
          <a:p>
            <a:endParaRPr lang="en-US" dirty="0"/>
          </a:p>
          <a:p>
            <a:r>
              <a:rPr lang="en-US" sz="2000" dirty="0"/>
              <a:t>The result is the </a:t>
            </a:r>
            <a:r>
              <a:rPr lang="en-US" sz="2000" dirty="0" smtClean="0"/>
              <a:t>consistent: many </a:t>
            </a:r>
            <a:r>
              <a:rPr lang="en-US" sz="2000" dirty="0"/>
              <a:t>muons reach the surface!</a:t>
            </a:r>
          </a:p>
          <a:p>
            <a:endParaRPr lang="en-US" dirty="0"/>
          </a:p>
          <a:p>
            <a:r>
              <a:rPr lang="en-US" sz="2000" dirty="0"/>
              <a:t>Since also </a:t>
            </a:r>
            <a:r>
              <a:rPr lang="en-US" sz="2000" dirty="0">
                <a:solidFill>
                  <a:srgbClr val="0000FF"/>
                </a:solidFill>
              </a:rPr>
              <a:t>½</a:t>
            </a:r>
            <a:r>
              <a:rPr lang="en-US" sz="2000" baseline="30000" dirty="0">
                <a:solidFill>
                  <a:srgbClr val="0000FF"/>
                </a:solidFill>
              </a:rPr>
              <a:t>(6.8/1.56) </a:t>
            </a:r>
            <a:r>
              <a:rPr lang="en-US" sz="2000" dirty="0">
                <a:solidFill>
                  <a:srgbClr val="0000FF"/>
                </a:solidFill>
              </a:rPr>
              <a:t>= 0.05 </a:t>
            </a:r>
            <a:r>
              <a:rPr lang="en-US" sz="2000" dirty="0" err="1">
                <a:sym typeface="Wingdings"/>
              </a:rPr>
              <a:t></a:t>
            </a:r>
            <a:r>
              <a:rPr lang="en-US" sz="2000" dirty="0">
                <a:sym typeface="Wingdings"/>
              </a:rPr>
              <a:t> 5%</a:t>
            </a:r>
            <a:endParaRPr lang="en-US" sz="2000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 descr="MuonHalfLif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809" y="808194"/>
            <a:ext cx="3518393" cy="568242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21" y="5370281"/>
            <a:ext cx="25273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Relativistic Effects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8076" y="997217"/>
            <a:ext cx="1756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chemeClr val="accent1"/>
                </a:solidFill>
              </a:rPr>
              <a:t>Time dilation: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5456" y="2423629"/>
            <a:ext cx="2484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solidFill>
                  <a:schemeClr val="accent1"/>
                </a:solidFill>
              </a:rPr>
              <a:t>Lorentz contraction: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9551" y="4034225"/>
            <a:ext cx="3182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with the relativistic factor: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9873" y="937554"/>
            <a:ext cx="3512107" cy="1116542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01245" y="2423630"/>
            <a:ext cx="3500735" cy="110233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89873" y="4024711"/>
            <a:ext cx="3512107" cy="231612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9179" y="1342170"/>
                <a:ext cx="23389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𝛾</m:t>
                      </m:r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𝑡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9" y="1342170"/>
                <a:ext cx="2338974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69179" y="2811862"/>
                <a:ext cx="2018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′=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79" y="2811862"/>
                <a:ext cx="201869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9551" y="4375510"/>
                <a:ext cx="2789097" cy="1822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𝛾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sz="36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mr-IN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51" y="4375510"/>
                <a:ext cx="2789097" cy="18221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348431" y="2249121"/>
            <a:ext cx="6086349" cy="178510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accent1"/>
                </a:solidFill>
              </a:rPr>
              <a:t>Two definitions: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Time in rest frame </a:t>
            </a:r>
            <a:r>
              <a:rPr lang="en-US" sz="2200" dirty="0" smtClean="0">
                <a:solidFill>
                  <a:schemeClr val="accent1"/>
                </a:solidFill>
              </a:rPr>
              <a:t>=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“</a:t>
            </a:r>
            <a:r>
              <a:rPr lang="en-US" sz="2200" dirty="0" err="1">
                <a:solidFill>
                  <a:srgbClr val="C00000"/>
                </a:solidFill>
              </a:rPr>
              <a:t>eigen</a:t>
            </a:r>
            <a:r>
              <a:rPr lang="en-US" sz="2200" dirty="0">
                <a:solidFill>
                  <a:srgbClr val="C00000"/>
                </a:solidFill>
              </a:rPr>
              <a:t>-time” </a:t>
            </a:r>
            <a:r>
              <a:rPr lang="en-US" sz="2200" dirty="0">
                <a:solidFill>
                  <a:schemeClr val="accent1"/>
                </a:solidFill>
              </a:rPr>
              <a:t>or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“proper-time”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Length in rest frame = 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“</a:t>
            </a:r>
            <a:r>
              <a:rPr lang="en-US" sz="2200" dirty="0">
                <a:solidFill>
                  <a:srgbClr val="C00000"/>
                </a:solidFill>
              </a:rPr>
              <a:t>proper length”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Calvin’s Relativity</a:t>
            </a:r>
            <a:endParaRPr lang="en-US" dirty="0"/>
          </a:p>
        </p:txBody>
      </p:sp>
      <p:pic>
        <p:nvPicPr>
          <p:cNvPr id="4" name="Picture 3" descr="calvin_and_hobbes_time_fli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50" y="1439056"/>
            <a:ext cx="10969546" cy="3537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Next Lecture… Paradoxes!</a:t>
            </a:r>
            <a:endParaRPr lang="en-US" dirty="0"/>
          </a:p>
        </p:txBody>
      </p:sp>
      <p:pic>
        <p:nvPicPr>
          <p:cNvPr id="5" name="Picture 4" descr="twin-parad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26" y="3025349"/>
            <a:ext cx="5734225" cy="31824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Picture 9" descr="SherlockHolmesWats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72" y="1575811"/>
            <a:ext cx="3792086" cy="463477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80966" y="990411"/>
            <a:ext cx="174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Causality…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528" y="2354909"/>
            <a:ext cx="375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Travelling to the future…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02826" y="148624"/>
            <a:ext cx="418704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0611" y="1475854"/>
            <a:ext cx="153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Lecture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6885" y="2265264"/>
            <a:ext cx="571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Time Dilation and Lorentz Contraction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1758" y="1295663"/>
            <a:ext cx="7542593" cy="175043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544" y="3998534"/>
            <a:ext cx="7342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7030A0"/>
                </a:solidFill>
              </a:rPr>
              <a:t>“When you are courting a nice girl an hour seems like a second. When you sit on a red-hot cinder a second seems like an hour. That’s relativity.”</a:t>
            </a:r>
          </a:p>
          <a:p>
            <a:pPr>
              <a:buFontTx/>
              <a:buChar char="-"/>
            </a:pPr>
            <a:r>
              <a:rPr lang="en-US" sz="2200" dirty="0" smtClean="0">
                <a:solidFill>
                  <a:schemeClr val="accent1"/>
                </a:solidFill>
              </a:rPr>
              <a:t> Albert </a:t>
            </a:r>
            <a:r>
              <a:rPr lang="en-US" sz="2200" dirty="0">
                <a:solidFill>
                  <a:schemeClr val="accent1"/>
                </a:solidFill>
              </a:rPr>
              <a:t>Einstein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40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Coordinate 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834" y="1345378"/>
            <a:ext cx="5493091" cy="430887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 </a:t>
            </a:r>
            <a:r>
              <a:rPr lang="en-US" sz="2000" b="1" i="1" dirty="0">
                <a:solidFill>
                  <a:schemeClr val="accent1"/>
                </a:solidFill>
              </a:rPr>
              <a:t>reference system </a:t>
            </a:r>
            <a:r>
              <a:rPr lang="en-US" sz="2000" b="1" dirty="0">
                <a:solidFill>
                  <a:schemeClr val="accent1"/>
                </a:solidFill>
              </a:rPr>
              <a:t>or </a:t>
            </a:r>
            <a:r>
              <a:rPr lang="en-US" sz="2000" b="1" i="1" dirty="0">
                <a:solidFill>
                  <a:schemeClr val="accent1"/>
                </a:solidFill>
              </a:rPr>
              <a:t>coordinate system </a:t>
            </a:r>
            <a:r>
              <a:rPr lang="en-US" sz="2000" dirty="0">
                <a:solidFill>
                  <a:schemeClr val="accent1"/>
                </a:solidFill>
              </a:rPr>
              <a:t>is used to determine the time and position of  an event.</a:t>
            </a:r>
          </a:p>
          <a:p>
            <a:endParaRPr lang="en-US" dirty="0"/>
          </a:p>
          <a:p>
            <a:r>
              <a:rPr lang="en-US" sz="2000" dirty="0"/>
              <a:t>Reference system 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 is linked to observer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at position (</a:t>
            </a:r>
            <a:r>
              <a:rPr lang="en-US" sz="2000" dirty="0" err="1"/>
              <a:t>x,y,z</a:t>
            </a:r>
            <a:r>
              <a:rPr lang="en-US" sz="2000" dirty="0"/>
              <a:t>) = (0,0,0)</a:t>
            </a:r>
          </a:p>
          <a:p>
            <a:r>
              <a:rPr lang="en-US" sz="2000" dirty="0"/>
              <a:t>An </a:t>
            </a:r>
            <a:r>
              <a:rPr lang="en-US" sz="2000" i="1" dirty="0">
                <a:solidFill>
                  <a:srgbClr val="7030A0"/>
                </a:solidFill>
              </a:rPr>
              <a:t>event</a:t>
            </a:r>
            <a:r>
              <a:rPr lang="en-US" sz="2000" dirty="0"/>
              <a:t> (batter hits the ball) is fully specified by giving its coordinates in time and space: </a:t>
            </a:r>
            <a:r>
              <a:rPr lang="en-US" sz="2000" dirty="0">
                <a:solidFill>
                  <a:srgbClr val="0000FF"/>
                </a:solidFill>
              </a:rPr>
              <a:t>(t, x, y, z)</a:t>
            </a:r>
          </a:p>
          <a:p>
            <a:endParaRPr lang="en-US" dirty="0"/>
          </a:p>
          <a:p>
            <a:r>
              <a:rPr lang="en-US" sz="2000" dirty="0"/>
              <a:t>Reference system </a:t>
            </a:r>
            <a:r>
              <a:rPr lang="en-US" sz="2000" dirty="0">
                <a:solidFill>
                  <a:srgbClr val="FF0000"/>
                </a:solidFill>
              </a:rPr>
              <a:t>S’ </a:t>
            </a:r>
            <a:r>
              <a:rPr lang="en-US" sz="2000" dirty="0"/>
              <a:t>is linked to observer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who </a:t>
            </a:r>
            <a:r>
              <a:rPr lang="en-US" sz="2000" dirty="0" smtClean="0"/>
              <a:t>moves with </a:t>
            </a:r>
            <a:r>
              <a:rPr lang="en-US" sz="2000" dirty="0"/>
              <a:t>velocity </a:t>
            </a:r>
            <a:r>
              <a:rPr lang="en-US" sz="2000" dirty="0" smtClean="0"/>
              <a:t>“v” </a:t>
            </a:r>
            <a:r>
              <a:rPr lang="en-US" sz="2000" dirty="0"/>
              <a:t>with respect to </a:t>
            </a:r>
            <a:r>
              <a:rPr lang="en-US" sz="2000" dirty="0">
                <a:solidFill>
                  <a:srgbClr val="0000FF"/>
                </a:solidFill>
              </a:rPr>
              <a:t>S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.</a:t>
            </a:r>
          </a:p>
          <a:p>
            <a:endParaRPr lang="en-US" dirty="0"/>
          </a:p>
          <a:p>
            <a:r>
              <a:rPr lang="en-US" sz="2000" dirty="0"/>
              <a:t>How are the coordinates of the </a:t>
            </a:r>
            <a:r>
              <a:rPr lang="en-US" sz="2000" dirty="0">
                <a:solidFill>
                  <a:srgbClr val="7030A0"/>
                </a:solidFill>
              </a:rPr>
              <a:t>event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(batter hits the ball) expressed in coordinates for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(t’, x’, y’, z’) </a:t>
            </a:r>
            <a:r>
              <a:rPr lang="en-US" sz="2000" dirty="0"/>
              <a:t>(running outfielder)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233" y="5173900"/>
            <a:ext cx="271234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.: Is it true that 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t’ </a:t>
            </a:r>
            <a:r>
              <a:rPr lang="en-US" sz="2000" dirty="0"/>
              <a:t>?</a:t>
            </a:r>
          </a:p>
          <a:p>
            <a:r>
              <a:rPr lang="en-US" sz="2000" dirty="0"/>
              <a:t>(universal time </a:t>
            </a:r>
            <a:r>
              <a:rPr lang="mr-IN" sz="2000" dirty="0"/>
              <a:t>–</a:t>
            </a:r>
            <a:r>
              <a:rPr lang="en-US" sz="2000" dirty="0"/>
              <a:t> Galilei)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0963" y="6157591"/>
            <a:ext cx="7733784" cy="43088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7030A0"/>
                </a:solidFill>
              </a:rPr>
              <a:t>How is the trajectory of the ball for </a:t>
            </a:r>
            <a:r>
              <a:rPr lang="en-US" sz="2200" dirty="0">
                <a:solidFill>
                  <a:srgbClr val="FF0000"/>
                </a:solidFill>
              </a:rPr>
              <a:t>Alice</a:t>
            </a:r>
            <a:r>
              <a:rPr lang="en-US" sz="2200" dirty="0">
                <a:solidFill>
                  <a:srgbClr val="7030A0"/>
                </a:solidFill>
              </a:rPr>
              <a:t> related to that for </a:t>
            </a:r>
            <a:r>
              <a:rPr lang="en-US" sz="2200" dirty="0">
                <a:solidFill>
                  <a:srgbClr val="0000FF"/>
                </a:solidFill>
              </a:rPr>
              <a:t>Bob</a:t>
            </a:r>
            <a:r>
              <a:rPr lang="en-US" sz="22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77689" y="1686501"/>
            <a:ext cx="7640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Event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51920" y="580001"/>
            <a:ext cx="5203908" cy="1854788"/>
            <a:chOff x="168309" y="562007"/>
            <a:chExt cx="7631868" cy="2987859"/>
          </a:xfrm>
        </p:grpSpPr>
        <p:pic>
          <p:nvPicPr>
            <p:cNvPr id="18" name="Picture 17" descr="BatterBall.jpg"/>
            <p:cNvPicPr>
              <a:picLocks noChangeAspect="1"/>
            </p:cNvPicPr>
            <p:nvPr/>
          </p:nvPicPr>
          <p:blipFill rotWithShape="1">
            <a:blip r:embed="rId3"/>
            <a:srcRect t="1" b="26424"/>
            <a:stretch/>
          </p:blipFill>
          <p:spPr>
            <a:xfrm>
              <a:off x="168309" y="742307"/>
              <a:ext cx="7631868" cy="280755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29160" y="1911188"/>
              <a:ext cx="663427" cy="69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v=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7878" y="225010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63791" y="2325564"/>
              <a:ext cx="399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S‘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611" y="562007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Bob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46656" y="575197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Alice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0917" y="2216858"/>
            <a:ext cx="5573063" cy="3359484"/>
            <a:chOff x="729125" y="1799780"/>
            <a:chExt cx="6030747" cy="4151315"/>
          </a:xfrm>
        </p:grpSpPr>
        <p:grpSp>
          <p:nvGrpSpPr>
            <p:cNvPr id="27" name="Group 26"/>
            <p:cNvGrpSpPr/>
            <p:nvPr/>
          </p:nvGrpSpPr>
          <p:grpSpPr>
            <a:xfrm>
              <a:off x="1049311" y="2428407"/>
              <a:ext cx="3297837" cy="3522688"/>
              <a:chOff x="1049311" y="2428407"/>
              <a:chExt cx="3297837" cy="3522688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948721" y="2428407"/>
                <a:ext cx="0" cy="2458388"/>
              </a:xfrm>
              <a:prstGeom prst="line">
                <a:avLst/>
              </a:prstGeom>
              <a:ln w="25400">
                <a:solidFill>
                  <a:srgbClr val="0432FF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933733" y="4886795"/>
                <a:ext cx="2413415" cy="2499"/>
              </a:xfrm>
              <a:prstGeom prst="line">
                <a:avLst/>
              </a:prstGeom>
              <a:ln w="25400">
                <a:solidFill>
                  <a:srgbClr val="0432FF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049311" y="4886795"/>
                <a:ext cx="899412" cy="1064300"/>
              </a:xfrm>
              <a:prstGeom prst="line">
                <a:avLst/>
              </a:prstGeom>
              <a:ln w="25400">
                <a:solidFill>
                  <a:srgbClr val="0432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090462" y="2370947"/>
              <a:ext cx="3297837" cy="3522688"/>
              <a:chOff x="1049311" y="2428407"/>
              <a:chExt cx="3297837" cy="352268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948721" y="2428407"/>
                <a:ext cx="0" cy="245838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33733" y="4886795"/>
                <a:ext cx="2413415" cy="249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1049311" y="4886795"/>
                <a:ext cx="899412" cy="106430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3952011" y="4853255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432FF"/>
                  </a:solidFill>
                </a:rPr>
                <a:t>x</a:t>
              </a:r>
              <a:endParaRPr lang="en-US" sz="2800" dirty="0">
                <a:solidFill>
                  <a:srgbClr val="0432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125" y="5427875"/>
              <a:ext cx="325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432FF"/>
                  </a:solidFill>
                </a:rPr>
                <a:t>z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99017" y="2166797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432FF"/>
                  </a:solidFill>
                </a:rPr>
                <a:t>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1354" y="4829335"/>
              <a:ext cx="438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x’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0167" y="2109337"/>
              <a:ext cx="447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y</a:t>
              </a:r>
              <a:r>
                <a:rPr lang="en-US" sz="2800" dirty="0" smtClean="0">
                  <a:solidFill>
                    <a:srgbClr val="FF0000"/>
                  </a:solidFill>
                </a:rPr>
                <a:t>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88631" y="5427875"/>
              <a:ext cx="420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278505" y="3577656"/>
              <a:ext cx="869429" cy="14990"/>
            </a:xfrm>
            <a:prstGeom prst="straightConnector1">
              <a:avLst/>
            </a:prstGeom>
            <a:ln w="25400">
              <a:solidFill>
                <a:srgbClr val="660066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251018" y="3511983"/>
              <a:ext cx="139915" cy="154512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2953434" y="4557006"/>
              <a:ext cx="1014798" cy="9998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64108" y="1799780"/>
              <a:ext cx="373820" cy="584775"/>
            </a:xfrm>
            <a:prstGeom prst="rect">
              <a:avLst/>
            </a:prstGeom>
            <a:noFill/>
            <a:ln w="12700"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432FF"/>
                  </a:solidFill>
                </a:rPr>
                <a:t>S</a:t>
              </a:r>
              <a:endParaRPr lang="en-US" sz="3200" dirty="0">
                <a:solidFill>
                  <a:srgbClr val="0432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2090" y="1877587"/>
              <a:ext cx="473976" cy="584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S’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207760" y="1412703"/>
            <a:ext cx="1154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w=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4906" y="418225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79215" y="3282631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w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01593" y="3217721"/>
            <a:ext cx="764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Event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25231" y="1653177"/>
            <a:ext cx="1154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=?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1715" y="3554951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0707" cy="672352"/>
          </a:xfrm>
        </p:spPr>
        <p:txBody>
          <a:bodyPr/>
          <a:lstStyle/>
          <a:p>
            <a:r>
              <a:rPr lang="en-US" dirty="0" smtClean="0"/>
              <a:t>   Universality of Time</a:t>
            </a:r>
            <a:endParaRPr lang="en-US" dirty="0"/>
          </a:p>
        </p:txBody>
      </p:sp>
      <p:pic>
        <p:nvPicPr>
          <p:cNvPr id="4" name="Picture 3" descr="Galileo_Galilei_1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899" y="887189"/>
            <a:ext cx="2739024" cy="3479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4266" y="5789660"/>
            <a:ext cx="4751878" cy="70788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“Classical” law of adding </a:t>
            </a:r>
            <a:r>
              <a:rPr lang="en-US" sz="2000" dirty="0" smtClean="0">
                <a:solidFill>
                  <a:schemeClr val="accent1"/>
                </a:solidFill>
              </a:rPr>
              <a:t>velocities assumes </a:t>
            </a:r>
            <a:r>
              <a:rPr lang="en-US" sz="2000" i="1" dirty="0">
                <a:solidFill>
                  <a:schemeClr val="accent1"/>
                </a:solidFill>
              </a:rPr>
              <a:t>time</a:t>
            </a:r>
            <a:r>
              <a:rPr lang="en-US" sz="2000" dirty="0">
                <a:solidFill>
                  <a:schemeClr val="accent1"/>
                </a:solidFill>
              </a:rPr>
              <a:t> is universal for all observers.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7206" y="5795951"/>
            <a:ext cx="4148983" cy="707886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Let us first look at the concept of “simultaneity” in the eyes of Einstein.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7155" y="4171797"/>
            <a:ext cx="164269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w’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w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+ </a:t>
            </a:r>
            <a:r>
              <a:rPr lang="en-US" sz="2800" dirty="0" err="1"/>
              <a:t>v</a:t>
            </a:r>
            <a:endParaRPr lang="en-US" sz="2800" dirty="0"/>
          </a:p>
        </p:txBody>
      </p:sp>
      <p:pic>
        <p:nvPicPr>
          <p:cNvPr id="12" name="Picture 11" descr="IsaacNewton-16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554" y="887190"/>
            <a:ext cx="2533489" cy="34796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958" y="4465381"/>
            <a:ext cx="211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Isaac Newton (1689)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5331" y="4465381"/>
            <a:ext cx="213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Galileo </a:t>
            </a:r>
            <a:r>
              <a:rPr lang="en-US" dirty="0" err="1"/>
              <a:t>Galilei</a:t>
            </a:r>
            <a:r>
              <a:rPr lang="en-US" dirty="0"/>
              <a:t> (1636)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1" y="5168348"/>
            <a:ext cx="8662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velocity = distance / time ,  but are </a:t>
            </a:r>
            <a:r>
              <a:rPr lang="en-US" sz="2000" i="1" dirty="0"/>
              <a:t>distance</a:t>
            </a:r>
            <a:r>
              <a:rPr lang="en-US" sz="2000" dirty="0"/>
              <a:t> and </a:t>
            </a:r>
            <a:r>
              <a:rPr lang="en-US" sz="2000" i="1" dirty="0"/>
              <a:t>time</a:t>
            </a:r>
            <a:r>
              <a:rPr lang="en-US" sz="2000" dirty="0"/>
              <a:t> the same for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000" y="1097049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Bob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866" y="1081825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4843" y="1190653"/>
            <a:ext cx="5156623" cy="2991605"/>
            <a:chOff x="729125" y="1799780"/>
            <a:chExt cx="6030747" cy="4151315"/>
          </a:xfrm>
        </p:grpSpPr>
        <p:grpSp>
          <p:nvGrpSpPr>
            <p:cNvPr id="19" name="Group 18"/>
            <p:cNvGrpSpPr/>
            <p:nvPr/>
          </p:nvGrpSpPr>
          <p:grpSpPr>
            <a:xfrm>
              <a:off x="1049311" y="2428407"/>
              <a:ext cx="3297837" cy="3522688"/>
              <a:chOff x="1049311" y="2428407"/>
              <a:chExt cx="3297837" cy="352268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948721" y="2428407"/>
                <a:ext cx="0" cy="2458388"/>
              </a:xfrm>
              <a:prstGeom prst="line">
                <a:avLst/>
              </a:prstGeom>
              <a:ln w="25400">
                <a:solidFill>
                  <a:srgbClr val="0432FF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933733" y="4886795"/>
                <a:ext cx="2413415" cy="2499"/>
              </a:xfrm>
              <a:prstGeom prst="line">
                <a:avLst/>
              </a:prstGeom>
              <a:ln w="25400">
                <a:solidFill>
                  <a:srgbClr val="0432FF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049311" y="4886795"/>
                <a:ext cx="899412" cy="1064300"/>
              </a:xfrm>
              <a:prstGeom prst="line">
                <a:avLst/>
              </a:prstGeom>
              <a:ln w="25400">
                <a:solidFill>
                  <a:srgbClr val="0432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090462" y="2370947"/>
              <a:ext cx="3297837" cy="3522688"/>
              <a:chOff x="1049311" y="2428407"/>
              <a:chExt cx="3297837" cy="352268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948721" y="2428407"/>
                <a:ext cx="0" cy="245838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933733" y="4886795"/>
                <a:ext cx="2413415" cy="249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049311" y="4886795"/>
                <a:ext cx="899412" cy="106430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952011" y="4853255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432FF"/>
                  </a:solidFill>
                </a:rPr>
                <a:t>x</a:t>
              </a:r>
              <a:endParaRPr lang="en-US" sz="2800" dirty="0">
                <a:solidFill>
                  <a:srgbClr val="0432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9125" y="5427875"/>
              <a:ext cx="325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432FF"/>
                  </a:solidFill>
                </a:rPr>
                <a:t>z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99017" y="2166797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432FF"/>
                  </a:solidFill>
                </a:rPr>
                <a:t>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1354" y="4829335"/>
              <a:ext cx="438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x’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0167" y="2109337"/>
              <a:ext cx="447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y</a:t>
              </a:r>
              <a:r>
                <a:rPr lang="en-US" sz="2800" dirty="0" smtClean="0">
                  <a:solidFill>
                    <a:srgbClr val="FF0000"/>
                  </a:solidFill>
                </a:rPr>
                <a:t>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88631" y="5427875"/>
              <a:ext cx="420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’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278505" y="3577656"/>
              <a:ext cx="869429" cy="14990"/>
            </a:xfrm>
            <a:prstGeom prst="straightConnector1">
              <a:avLst/>
            </a:prstGeom>
            <a:ln w="25400">
              <a:solidFill>
                <a:srgbClr val="660066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251018" y="3511983"/>
              <a:ext cx="139915" cy="154512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953434" y="4557006"/>
              <a:ext cx="1014798" cy="9998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64108" y="1799780"/>
              <a:ext cx="373820" cy="584775"/>
            </a:xfrm>
            <a:prstGeom prst="rect">
              <a:avLst/>
            </a:prstGeom>
            <a:noFill/>
            <a:ln w="12700"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432FF"/>
                  </a:solidFill>
                </a:rPr>
                <a:t>S</a:t>
              </a:r>
              <a:endParaRPr lang="en-US" sz="3200" dirty="0">
                <a:solidFill>
                  <a:srgbClr val="0432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42090" y="1877587"/>
              <a:ext cx="473976" cy="584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S’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80925" y="2953616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56711" y="206704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w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74201" y="2429302"/>
            <a:ext cx="49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65679" y="2033501"/>
            <a:ext cx="764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Event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Simultaneity of moving observers (“</a:t>
            </a:r>
            <a:r>
              <a:rPr lang="en-US" dirty="0" err="1" smtClean="0"/>
              <a:t>Gedankenexperiment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3" descr="simultaneity_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" y="1665676"/>
            <a:ext cx="6565597" cy="393935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0038" y="806880"/>
            <a:ext cx="9100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sees two lightning strokes </a:t>
            </a:r>
            <a:r>
              <a:rPr lang="en-US" sz="2000" b="1" i="1" dirty="0"/>
              <a:t>at the same time</a:t>
            </a:r>
            <a:r>
              <a:rPr lang="en-US" sz="2000" dirty="0"/>
              <a:t>.  </a:t>
            </a:r>
            <a:r>
              <a:rPr lang="en-US" sz="2000" i="1" dirty="0"/>
              <a:t>AC</a:t>
            </a:r>
            <a:r>
              <a:rPr lang="en-US" sz="2000" dirty="0"/>
              <a:t> = </a:t>
            </a:r>
            <a:r>
              <a:rPr lang="en-US" sz="2000" i="1" dirty="0"/>
              <a:t>BC</a:t>
            </a:r>
            <a:r>
              <a:rPr lang="en-US" sz="2000" dirty="0"/>
              <a:t> = 10 km.</a:t>
            </a:r>
          </a:p>
          <a:p>
            <a:r>
              <a:rPr lang="en-US" sz="2000" dirty="0"/>
              <a:t>At the time of the lightning strike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passes </a:t>
            </a:r>
            <a:r>
              <a:rPr lang="en-US" sz="2000" dirty="0">
                <a:solidFill>
                  <a:srgbClr val="0000FF"/>
                </a:solidFill>
              </a:rPr>
              <a:t>Bob</a:t>
            </a:r>
            <a:r>
              <a:rPr lang="en-US" sz="2000" dirty="0"/>
              <a:t> at position </a:t>
            </a:r>
            <a:r>
              <a:rPr lang="en-US" sz="2000" i="1" dirty="0"/>
              <a:t>D</a:t>
            </a:r>
            <a:r>
              <a:rPr lang="en-US" sz="2000" dirty="0"/>
              <a:t>. Also: </a:t>
            </a:r>
            <a:r>
              <a:rPr lang="en-US" sz="2000" i="1" dirty="0"/>
              <a:t>AD</a:t>
            </a:r>
            <a:r>
              <a:rPr lang="en-US" sz="2000" dirty="0"/>
              <a:t>=</a:t>
            </a:r>
            <a:r>
              <a:rPr lang="en-US" sz="2000" i="1" dirty="0"/>
              <a:t>BD</a:t>
            </a:r>
            <a:r>
              <a:rPr lang="en-US" sz="2000" dirty="0"/>
              <a:t>=10 km.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2311" y="6218846"/>
            <a:ext cx="7716286" cy="4308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22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Simultaneity of events depends on the speed of the observer!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6673" y="5726795"/>
            <a:ext cx="862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In case </a:t>
            </a:r>
            <a:r>
              <a:rPr lang="en-US" sz="2000" dirty="0">
                <a:solidFill>
                  <a:srgbClr val="0432FF"/>
                </a:solidFill>
              </a:rPr>
              <a:t>Bob</a:t>
            </a:r>
            <a:r>
              <a:rPr lang="en-US" sz="2000" dirty="0">
                <a:solidFill>
                  <a:srgbClr val="000090"/>
                </a:solidFill>
              </a:rPr>
              <a:t> and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>
                <a:solidFill>
                  <a:srgbClr val="000090"/>
                </a:solidFill>
              </a:rPr>
              <a:t> travelling in empty space: who is moving and who is not?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6878" y="433089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7495" y="2831472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5280" y="1730948"/>
            <a:ext cx="47518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sees the same events from the speeding train. </a:t>
            </a:r>
            <a:endParaRPr lang="en-US" sz="2000" dirty="0" smtClean="0"/>
          </a:p>
          <a:p>
            <a:endParaRPr lang="en-US" sz="800" dirty="0" smtClean="0"/>
          </a:p>
          <a:p>
            <a:r>
              <a:rPr lang="en-US" sz="2000" dirty="0" smtClean="0"/>
              <a:t>By </a:t>
            </a:r>
            <a:r>
              <a:rPr lang="en-US" sz="2000" dirty="0"/>
              <a:t>the time the light has travelled 10 km,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 moved a bit towards </a:t>
            </a:r>
            <a:r>
              <a:rPr lang="en-US" sz="2000" i="1" dirty="0"/>
              <a:t>B</a:t>
            </a:r>
            <a:r>
              <a:rPr lang="en-US" sz="2000" dirty="0"/>
              <a:t> and the light of </a:t>
            </a:r>
            <a:r>
              <a:rPr lang="en-US" sz="2000" i="1" dirty="0"/>
              <a:t>B</a:t>
            </a:r>
            <a:r>
              <a:rPr lang="en-US" sz="2000" dirty="0"/>
              <a:t> reaches her before </a:t>
            </a:r>
            <a:r>
              <a:rPr lang="en-US" sz="2000" i="1" dirty="0"/>
              <a:t>A</a:t>
            </a:r>
            <a:r>
              <a:rPr lang="en-US" sz="2000" dirty="0" smtClean="0"/>
              <a:t>.</a:t>
            </a:r>
          </a:p>
          <a:p>
            <a:endParaRPr lang="en-US" sz="800" dirty="0"/>
          </a:p>
          <a:p>
            <a:r>
              <a:rPr lang="en-US" sz="2000" dirty="0"/>
              <a:t>Since also for </a:t>
            </a:r>
            <a:r>
              <a:rPr lang="en-US" sz="2000" dirty="0">
                <a:solidFill>
                  <a:srgbClr val="FF0000"/>
                </a:solidFill>
              </a:rPr>
              <a:t>Alice</a:t>
            </a:r>
            <a:r>
              <a:rPr lang="en-US" sz="2000" dirty="0"/>
              <a:t>, the speed of light from </a:t>
            </a:r>
            <a:r>
              <a:rPr lang="en-US" sz="2000" i="1" dirty="0"/>
              <a:t>AD</a:t>
            </a:r>
            <a:r>
              <a:rPr lang="en-US" sz="2000" dirty="0"/>
              <a:t> is the same as that of </a:t>
            </a:r>
            <a:r>
              <a:rPr lang="en-US" sz="2000" i="1" dirty="0"/>
              <a:t>BD</a:t>
            </a:r>
            <a:r>
              <a:rPr lang="en-US" sz="2000" dirty="0"/>
              <a:t> she will conclude that strike </a:t>
            </a:r>
            <a:r>
              <a:rPr lang="en-US" sz="2000" i="1" dirty="0"/>
              <a:t>B</a:t>
            </a:r>
            <a:r>
              <a:rPr lang="en-US" sz="2000" dirty="0"/>
              <a:t> happened </a:t>
            </a:r>
            <a:r>
              <a:rPr lang="en-US" sz="2000" b="1" i="1" dirty="0"/>
              <a:t>before</a:t>
            </a:r>
            <a:r>
              <a:rPr lang="en-US" sz="2000" dirty="0"/>
              <a:t> strike </a:t>
            </a:r>
            <a:r>
              <a:rPr lang="en-US" sz="2000" i="1" dirty="0"/>
              <a:t>A</a:t>
            </a:r>
            <a:r>
              <a:rPr lang="en-US" sz="2000" dirty="0" smtClean="0"/>
              <a:t>.</a:t>
            </a:r>
          </a:p>
          <a:p>
            <a:endParaRPr lang="en-US" sz="800" dirty="0"/>
          </a:p>
          <a:p>
            <a:r>
              <a:rPr lang="en-US" sz="2000" dirty="0" smtClean="0">
                <a:solidFill>
                  <a:srgbClr val="0432FF"/>
                </a:solidFill>
              </a:rPr>
              <a:t>Bob</a:t>
            </a:r>
            <a:r>
              <a:rPr lang="en-US" sz="2000" dirty="0" smtClean="0"/>
              <a:t> says two </a:t>
            </a:r>
            <a:r>
              <a:rPr lang="en-US" sz="2000" dirty="0" err="1" smtClean="0"/>
              <a:t>lightnings</a:t>
            </a:r>
            <a:r>
              <a:rPr lang="en-US" sz="2000" dirty="0" smtClean="0"/>
              <a:t> are </a:t>
            </a:r>
            <a:r>
              <a:rPr lang="en-US" sz="2000" b="1" dirty="0" smtClean="0"/>
              <a:t>simultaneous</a:t>
            </a:r>
            <a:r>
              <a:rPr lang="en-US" sz="2000" dirty="0" smtClean="0"/>
              <a:t>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Alice</a:t>
            </a:r>
            <a:r>
              <a:rPr lang="en-US" sz="2000" dirty="0" smtClean="0"/>
              <a:t> claims they are </a:t>
            </a:r>
            <a:r>
              <a:rPr lang="en-US" sz="2000" b="1" dirty="0" smtClean="0"/>
              <a:t>not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0070C0"/>
                </a:solidFill>
              </a:rPr>
              <a:t>Who is right?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3725878"/>
            <a:ext cx="0" cy="396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42311" y="372587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 km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06808" y="375513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 km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4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Simultaneity of moving observers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8018" y="40684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Simultaneit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0243" y="848140"/>
            <a:ext cx="7279860" cy="5459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26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40431" y="626768"/>
            <a:ext cx="5096148" cy="4979534"/>
            <a:chOff x="3540431" y="626768"/>
            <a:chExt cx="5096148" cy="4979534"/>
          </a:xfrm>
        </p:grpSpPr>
        <p:pic>
          <p:nvPicPr>
            <p:cNvPr id="5" name="Picture 4" descr="lightflash-relativity-simultaneit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5421" y="626768"/>
              <a:ext cx="5081158" cy="49795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540431" y="2563319"/>
              <a:ext cx="5003963" cy="2953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0707" cy="672352"/>
          </a:xfrm>
        </p:spPr>
        <p:txBody>
          <a:bodyPr/>
          <a:lstStyle/>
          <a:p>
            <a:r>
              <a:rPr lang="en-US" dirty="0" smtClean="0"/>
              <a:t>   Alternative Illustration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42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flash-relativity-simultane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21" y="626768"/>
            <a:ext cx="5081158" cy="497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525" y="5518717"/>
            <a:ext cx="11047754" cy="101566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Inside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the rocket the light reaches the front and back </a:t>
            </a:r>
            <a:r>
              <a:rPr lang="en-US" sz="2000" b="1" i="1" dirty="0">
                <a:solidFill>
                  <a:schemeClr val="accent1"/>
                </a:solidFill>
              </a:rPr>
              <a:t>simultaneous</a:t>
            </a:r>
            <a:r>
              <a:rPr lang="en-US" sz="2000" dirty="0">
                <a:solidFill>
                  <a:schemeClr val="accent1"/>
                </a:solidFill>
              </a:rPr>
              <a:t>, independent of the </a:t>
            </a:r>
            <a:r>
              <a:rPr lang="en-US" sz="2000" dirty="0" smtClean="0">
                <a:solidFill>
                  <a:schemeClr val="accent1"/>
                </a:solidFill>
              </a:rPr>
              <a:t>rocket speed. </a:t>
            </a:r>
            <a:r>
              <a:rPr lang="en-US" sz="2000" dirty="0">
                <a:solidFill>
                  <a:schemeClr val="accent1"/>
                </a:solidFill>
              </a:rPr>
              <a:t>Seen from the</a:t>
            </a:r>
            <a:r>
              <a:rPr lang="en-US" sz="2000" b="1" i="1" dirty="0">
                <a:solidFill>
                  <a:schemeClr val="accent1"/>
                </a:solidFill>
              </a:rPr>
              <a:t> outside </a:t>
            </a:r>
            <a:r>
              <a:rPr lang="en-US" sz="2000" dirty="0">
                <a:solidFill>
                  <a:schemeClr val="accent1"/>
                </a:solidFill>
              </a:rPr>
              <a:t>this is different.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But, what is different if we let the rocket “stand still” and the earth move in the opposite direction?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2811" y="5557558"/>
            <a:ext cx="7949677" cy="954107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Simultaneity depends on the velocity of the observer.</a:t>
            </a:r>
          </a:p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Time is not universal!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9" y="1"/>
            <a:ext cx="12190707" cy="672352"/>
          </a:xfrm>
        </p:spPr>
        <p:txBody>
          <a:bodyPr/>
          <a:lstStyle/>
          <a:p>
            <a:r>
              <a:rPr lang="en-US" dirty="0" smtClean="0"/>
              <a:t>   Alternative Illustration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89167" y="1294279"/>
            <a:ext cx="195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</a:t>
            </a:r>
            <a:r>
              <a:rPr lang="en-US" sz="2000" b="1" dirty="0" smtClean="0"/>
              <a:t>inside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89167" y="3116535"/>
            <a:ext cx="211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</a:t>
            </a:r>
            <a:r>
              <a:rPr lang="en-US" sz="2000" b="1" dirty="0" smtClean="0"/>
              <a:t>outside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77776" y="148624"/>
            <a:ext cx="30168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14098</TotalTime>
  <Words>2456</Words>
  <Application>Microsoft Macintosh PowerPoint</Application>
  <PresentationFormat>Widescreen</PresentationFormat>
  <Paragraphs>353</Paragraphs>
  <Slides>25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Calibri Light</vt:lpstr>
      <vt:lpstr>Cambria Math</vt:lpstr>
      <vt:lpstr>Mangal</vt:lpstr>
      <vt:lpstr>Symbol</vt:lpstr>
      <vt:lpstr>Times New Roman</vt:lpstr>
      <vt:lpstr>Wingdings</vt:lpstr>
      <vt:lpstr>Arial</vt:lpstr>
      <vt:lpstr>Office Theme</vt:lpstr>
      <vt:lpstr>PowerPoint Presentation</vt:lpstr>
      <vt:lpstr>   The Relativistic Quantum World</vt:lpstr>
      <vt:lpstr>PowerPoint Presentation</vt:lpstr>
      <vt:lpstr>   Coordinate Systems</vt:lpstr>
      <vt:lpstr>   Universality of Time</vt:lpstr>
      <vt:lpstr>   Simultaneity of moving observers (“Gedankenexperiment”)</vt:lpstr>
      <vt:lpstr>   Simultaneity of moving observers</vt:lpstr>
      <vt:lpstr>   Alternative Illustration</vt:lpstr>
      <vt:lpstr>   Alternative Illustration</vt:lpstr>
      <vt:lpstr>   Alternative Explanation</vt:lpstr>
      <vt:lpstr>   Relativity of Distance (“Gedankenexperiment”)</vt:lpstr>
      <vt:lpstr>   Perfect clock on a Relativistic Train</vt:lpstr>
      <vt:lpstr>   Time Dilation</vt:lpstr>
      <vt:lpstr>   Time Dilation</vt:lpstr>
      <vt:lpstr>   Einstein and Relativity </vt:lpstr>
      <vt:lpstr>   Time Dilation: Is it real? Cosmic Muons! (Real Experiment)</vt:lpstr>
      <vt:lpstr>   Lorentz Contraction (Gedankenexperiment)</vt:lpstr>
      <vt:lpstr>   Lorentz Contraction</vt:lpstr>
      <vt:lpstr>   Lorentz Contraction</vt:lpstr>
      <vt:lpstr>   Different perspectives of the universe</vt:lpstr>
      <vt:lpstr>PowerPoint Presentation</vt:lpstr>
      <vt:lpstr>   Muon particles revisited</vt:lpstr>
      <vt:lpstr>   Relativistic Effects</vt:lpstr>
      <vt:lpstr>   Calvin’s Relativity</vt:lpstr>
      <vt:lpstr>   Next Lecture… Paradoxes!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Flavour</dc:title>
  <dc:creator>Marcel Merk</dc:creator>
  <cp:lastModifiedBy>Marcel Merk</cp:lastModifiedBy>
  <cp:revision>1011</cp:revision>
  <dcterms:created xsi:type="dcterms:W3CDTF">2018-08-16T13:53:51Z</dcterms:created>
  <dcterms:modified xsi:type="dcterms:W3CDTF">2020-09-16T11:02:56Z</dcterms:modified>
</cp:coreProperties>
</file>