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1418" r:id="rId2"/>
    <p:sldId id="1442" r:id="rId3"/>
    <p:sldId id="1446" r:id="rId4"/>
    <p:sldId id="1447" r:id="rId5"/>
    <p:sldId id="1475" r:id="rId6"/>
    <p:sldId id="1449" r:id="rId7"/>
    <p:sldId id="1424" r:id="rId8"/>
    <p:sldId id="1425" r:id="rId9"/>
    <p:sldId id="1469" r:id="rId10"/>
    <p:sldId id="1427" r:id="rId11"/>
    <p:sldId id="1428" r:id="rId12"/>
    <p:sldId id="1457" r:id="rId13"/>
    <p:sldId id="1458" r:id="rId14"/>
    <p:sldId id="1432" r:id="rId15"/>
    <p:sldId id="1470" r:id="rId16"/>
    <p:sldId id="1471" r:id="rId17"/>
    <p:sldId id="1433" r:id="rId18"/>
    <p:sldId id="1472" r:id="rId19"/>
    <p:sldId id="1474" r:id="rId20"/>
    <p:sldId id="1473" r:id="rId21"/>
    <p:sldId id="1436" r:id="rId22"/>
    <p:sldId id="1463" r:id="rId23"/>
    <p:sldId id="1467" r:id="rId24"/>
    <p:sldId id="1439" r:id="rId25"/>
    <p:sldId id="1440" r:id="rId26"/>
    <p:sldId id="144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8B8FE3"/>
    <a:srgbClr val="DBF8FF"/>
    <a:srgbClr val="DEEBF6"/>
    <a:srgbClr val="CC00FF"/>
    <a:srgbClr val="011892"/>
    <a:srgbClr val="FF9900"/>
    <a:srgbClr val="425A87"/>
    <a:srgbClr val="BE664C"/>
    <a:srgbClr val="00B3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51"/>
    <p:restoredTop sz="94547"/>
  </p:normalViewPr>
  <p:slideViewPr>
    <p:cSldViewPr snapToGrid="0" snapToObjects="1">
      <p:cViewPr>
        <p:scale>
          <a:sx n="85" d="100"/>
          <a:sy n="85" d="100"/>
        </p:scale>
        <p:origin x="296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9/16/20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cours</a:t>
            </a:r>
            <a:r>
              <a:rPr lang="en-US" baseline="0" dirty="0" smtClean="0"/>
              <a:t> eon relativity and QM.</a:t>
            </a:r>
          </a:p>
          <a:p>
            <a:r>
              <a:rPr lang="en-US" baseline="0" dirty="0" smtClean="0"/>
              <a:t>Course March-April; interrupted Covid-19. Begin from the start.</a:t>
            </a:r>
          </a:p>
          <a:p>
            <a:endParaRPr lang="en-US" baseline="0" dirty="0" smtClean="0"/>
          </a:p>
          <a:p>
            <a:r>
              <a:rPr lang="en-US" dirty="0" smtClean="0"/>
              <a:t>Explain</a:t>
            </a:r>
            <a:r>
              <a:rPr lang="en-US" baseline="0" dirty="0" smtClean="0"/>
              <a:t> </a:t>
            </a:r>
            <a:r>
              <a:rPr lang="en-US" baseline="0" dirty="0" smtClean="0"/>
              <a:t>picture. Interesting (“bizarre”) aspects of relativity and QM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20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all “know” nothing can move faster than speed of light. It</a:t>
            </a:r>
            <a:r>
              <a:rPr lang="en-US" baseline="0" dirty="0" smtClean="0"/>
              <a:t> is actually a strange statement.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33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Galilei</a:t>
            </a:r>
            <a:r>
              <a:rPr lang="en-US" dirty="0" smtClean="0"/>
              <a:t> is famous for supporting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Heliocentrism</a:t>
            </a:r>
            <a:r>
              <a:rPr lang="en-US" baseline="0" dirty="0" smtClean="0"/>
              <a:t> of Copernicus (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Geocentrism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Ptolemaeus</a:t>
            </a:r>
            <a:r>
              <a:rPr lang="en-US" baseline="0" dirty="0" smtClean="0"/>
              <a:t> and Aristotle) and was given house arrest by the inquisition.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3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</a:t>
            </a:r>
            <a:r>
              <a:rPr lang="en-US" baseline="0" dirty="0" smtClean="0"/>
              <a:t> we replace the ball by light again and things go really fast. Not daily life speeds.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24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Imagine new situation: Alice on a boat, Bob on shore. </a:t>
            </a:r>
            <a:endParaRPr lang="en-US" dirty="0" smtClean="0"/>
          </a:p>
          <a:p>
            <a:r>
              <a:rPr lang="en-US" dirty="0" smtClean="0"/>
              <a:t>What is the real speed?</a:t>
            </a:r>
          </a:p>
          <a:p>
            <a:endParaRPr lang="en-US" dirty="0" smtClean="0"/>
          </a:p>
          <a:p>
            <a:r>
              <a:rPr lang="en-US" dirty="0" smtClean="0"/>
              <a:t>First thought experiment.</a:t>
            </a:r>
            <a:r>
              <a:rPr lang="en-US" baseline="0" dirty="0" smtClean="0"/>
              <a:t> Throw up a ball. Can’t measure absolute speed! Only relative by looking out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Andre </a:t>
            </a:r>
            <a:r>
              <a:rPr lang="en-US" baseline="0" dirty="0" err="1" smtClean="0"/>
              <a:t>Kuipers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30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During</a:t>
            </a:r>
            <a:r>
              <a:rPr lang="en-US" baseline="0" dirty="0" smtClean="0"/>
              <a:t> time in patent office in Bern Einstein formulated postulates. 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One cannot do an experiment to determine absolute velocity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Speed of light in vacuum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358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fact, Einstein predicts something different</a:t>
            </a:r>
            <a:r>
              <a:rPr lang="en-US" baseline="0" dirty="0" smtClean="0"/>
              <a:t> for baseball as well! Almost correct!. Just bit different. Nobody notices!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45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for very high speed the differences in the same formula</a:t>
            </a:r>
            <a:r>
              <a:rPr lang="en-US" baseline="0" dirty="0" smtClean="0"/>
              <a:t> are large. </a:t>
            </a:r>
            <a:endParaRPr lang="en-US" baseline="0" dirty="0" smtClean="0"/>
          </a:p>
          <a:p>
            <a:r>
              <a:rPr lang="en-US" baseline="0" dirty="0" smtClean="0"/>
              <a:t>4 / (1 + 1/3) = 4 / ((3+1)/3) = 12 / 4 = 3!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</a:t>
            </a:r>
            <a:r>
              <a:rPr lang="en-US" baseline="0" dirty="0" smtClean="0"/>
              <a:t>will later “prove” the formula! Alternative: do the experiment.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42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light?</a:t>
            </a:r>
            <a:r>
              <a:rPr lang="en-US" baseline="0" dirty="0" smtClean="0"/>
              <a:t> EM wave. Electric and Magnetic fields.</a:t>
            </a:r>
          </a:p>
          <a:p>
            <a:r>
              <a:rPr lang="en-US" dirty="0" smtClean="0"/>
              <a:t>Epsilon: electric permittivity of vacuum; Mu magnetic permeability of vacuum.</a:t>
            </a:r>
            <a:r>
              <a:rPr lang="en-US" baseline="0" dirty="0" smtClean="0"/>
              <a:t> </a:t>
            </a:r>
            <a:r>
              <a:rPr lang="en-US" dirty="0" smtClean="0"/>
              <a:t>No need to understand</a:t>
            </a:r>
          </a:p>
          <a:p>
            <a:endParaRPr lang="en-US" dirty="0" smtClean="0"/>
          </a:p>
          <a:p>
            <a:r>
              <a:rPr lang="en-US" dirty="0" smtClean="0"/>
              <a:t>Armand </a:t>
            </a:r>
            <a:r>
              <a:rPr lang="en-US" dirty="0" err="1" smtClean="0"/>
              <a:t>Hippolyte</a:t>
            </a:r>
            <a:r>
              <a:rPr lang="en-US" dirty="0" smtClean="0"/>
              <a:t> </a:t>
            </a:r>
            <a:r>
              <a:rPr lang="en-US" dirty="0" err="1" smtClean="0"/>
              <a:t>Fizeau</a:t>
            </a:r>
            <a:r>
              <a:rPr lang="en-US" dirty="0" smtClean="0"/>
              <a:t>:</a:t>
            </a:r>
            <a:r>
              <a:rPr lang="en-US" baseline="0" dirty="0" smtClean="0"/>
              <a:t> shine light through semi transparent lens. Via cogwheel to mirror at 8 km! Block the light that returns: darkness if rotation blocked. Detector can be eye.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Foucault: More precise. Shine light detector on a rotating mirror onto a distant (35 km) stationary mirror. When returns it has changed: angle=2 theta: c = 2 d omega / theta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951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Water waves need water,</a:t>
            </a:r>
            <a:r>
              <a:rPr lang="en-US" baseline="0" dirty="0" smtClean="0"/>
              <a:t> air waves need air, electromagnetic waves need </a:t>
            </a:r>
            <a:r>
              <a:rPr lang="en-US" baseline="0" dirty="0" err="1" smtClean="0"/>
              <a:t>aether</a:t>
            </a:r>
            <a:r>
              <a:rPr lang="en-US" baseline="0" dirty="0" smtClean="0"/>
              <a:t> as a medium?</a:t>
            </a:r>
          </a:p>
          <a:p>
            <a:r>
              <a:rPr lang="en-US" baseline="0" dirty="0" smtClean="0"/>
              <a:t>Universe filled with </a:t>
            </a:r>
            <a:r>
              <a:rPr lang="en-US" baseline="0" dirty="0" err="1" smtClean="0"/>
              <a:t>aether</a:t>
            </a:r>
            <a:r>
              <a:rPr lang="en-US" baseline="0" dirty="0" smtClean="0"/>
              <a:t>. </a:t>
            </a:r>
          </a:p>
          <a:p>
            <a:r>
              <a:rPr lang="en-US" baseline="0" dirty="0" smtClean="0"/>
              <a:t>On earth </a:t>
            </a:r>
            <a:r>
              <a:rPr lang="en-US" baseline="0" dirty="0" err="1" smtClean="0"/>
              <a:t>eather</a:t>
            </a:r>
            <a:r>
              <a:rPr lang="en-US" baseline="0" dirty="0" smtClean="0"/>
              <a:t> “wind” from certain direction.</a:t>
            </a:r>
          </a:p>
          <a:p>
            <a:r>
              <a:rPr lang="en-US" baseline="0" dirty="0" smtClean="0"/>
              <a:t>Measure precisely speed of light in different directions </a:t>
            </a:r>
            <a:r>
              <a:rPr lang="en-US" baseline="0" dirty="0" err="1" smtClean="0"/>
              <a:t>wrt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aether</a:t>
            </a:r>
            <a:r>
              <a:rPr lang="en-US" baseline="0" dirty="0" smtClean="0"/>
              <a:t>. </a:t>
            </a:r>
          </a:p>
          <a:p>
            <a:r>
              <a:rPr lang="en-US" baseline="0" dirty="0" smtClean="0"/>
              <a:t>Michelson Morley interference experiment: details do not matter. Interference comes back in lecture 5.</a:t>
            </a:r>
          </a:p>
          <a:p>
            <a:r>
              <a:rPr lang="en-US" baseline="0" dirty="0" smtClean="0"/>
              <a:t>Beam splitter is semi transparent mirror.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200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</a:t>
            </a:r>
            <a:r>
              <a:rPr lang="en-US" baseline="0" dirty="0" smtClean="0"/>
              <a:t> a picture of the real set-up.</a:t>
            </a:r>
          </a:p>
          <a:p>
            <a:endParaRPr lang="en-US" baseline="0" dirty="0" smtClean="0"/>
          </a:p>
          <a:p>
            <a:r>
              <a:rPr lang="en-US" baseline="0" dirty="0" smtClean="0"/>
              <a:t>Experiment can be compared to swimming in a canal</a:t>
            </a:r>
            <a:r>
              <a:rPr lang="mr-IN" baseline="0" dirty="0" smtClean="0"/>
              <a:t>…</a:t>
            </a:r>
            <a:endParaRPr lang="en-US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05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497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100 m wide canal with water flowing 3 m/s. Swim speed 5 m/s. </a:t>
            </a:r>
          </a:p>
          <a:p>
            <a:r>
              <a:rPr lang="en-US" dirty="0" smtClean="0"/>
              <a:t>Swim up-and-down: A-&gt;D-&gt;A (200 m)</a:t>
            </a:r>
          </a:p>
          <a:p>
            <a:r>
              <a:rPr lang="en-US" dirty="0" smtClean="0"/>
              <a:t>Swim across A-&gt;B-&gt;A (200 m)</a:t>
            </a:r>
          </a:p>
          <a:p>
            <a:r>
              <a:rPr lang="en-US" dirty="0" smtClean="0"/>
              <a:t>Which is</a:t>
            </a:r>
            <a:r>
              <a:rPr lang="en-US" baseline="0" dirty="0" smtClean="0"/>
              <a:t> faster? We will show that across (AB) goes faster than up and down (AD).</a:t>
            </a:r>
          </a:p>
          <a:p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This is the same experiment as Michelson-Morley: but they found: no difference!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34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 the proof for the canal!</a:t>
            </a:r>
          </a:p>
          <a:p>
            <a:r>
              <a:rPr lang="en-US" dirty="0" smtClean="0"/>
              <a:t>First AD+DA</a:t>
            </a:r>
          </a:p>
          <a:p>
            <a:r>
              <a:rPr lang="en-US" dirty="0" smtClean="0"/>
              <a:t>Against the stream: v=2 ;</a:t>
            </a:r>
            <a:r>
              <a:rPr lang="en-US" baseline="0" dirty="0" smtClean="0"/>
              <a:t> </a:t>
            </a:r>
            <a:r>
              <a:rPr lang="en-US" dirty="0" smtClean="0"/>
              <a:t> with the </a:t>
            </a:r>
            <a:r>
              <a:rPr lang="en-US" dirty="0" err="1" smtClean="0"/>
              <a:t>spream</a:t>
            </a:r>
            <a:r>
              <a:rPr lang="en-US" dirty="0" smtClean="0"/>
              <a:t> v=8</a:t>
            </a:r>
          </a:p>
          <a:p>
            <a:endParaRPr lang="en-US" dirty="0" smtClean="0"/>
          </a:p>
          <a:p>
            <a:r>
              <a:rPr lang="en-US" dirty="0" smtClean="0"/>
              <a:t>Then AB+BA</a:t>
            </a:r>
          </a:p>
          <a:p>
            <a:r>
              <a:rPr lang="en-US" dirty="0" smtClean="0"/>
              <a:t>In order</a:t>
            </a:r>
            <a:r>
              <a:rPr lang="en-US" baseline="0" dirty="0" smtClean="0"/>
              <a:t> to end up at B, you have to swim in direction to C “against” the stream: net speed v=4 m/s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Michelson Morley used L = 11m lambda = 500 x 10^(-9)m =</a:t>
            </a:r>
            <a:r>
              <a:rPr lang="en-US" baseline="0" dirty="0" smtClean="0"/>
              <a:t> 500 nm. They should have expected for v=30 km/s a shift of 0.1 wave.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616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write it in formula’s</a:t>
            </a:r>
            <a:r>
              <a:rPr lang="en-US" baseline="0" dirty="0" smtClean="0"/>
              <a:t> and do some high-school math for fun. </a:t>
            </a:r>
          </a:p>
          <a:p>
            <a:r>
              <a:rPr lang="en-US" baseline="0" dirty="0" smtClean="0"/>
              <a:t>Note that end result is not the same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Michelson Morley used L = 11m lambda = 500 x 10^(-9)m =</a:t>
            </a:r>
            <a:r>
              <a:rPr lang="en-US" baseline="0" dirty="0" smtClean="0"/>
              <a:t> 500 nm. They should have expected for v=30 km/s a shift of 0.1 wave.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Exactly the same would be true for the light </a:t>
            </a:r>
            <a:r>
              <a:rPr lang="en-US" baseline="0" dirty="0" err="1" smtClean="0"/>
              <a:t>wrt</a:t>
            </a:r>
            <a:r>
              <a:rPr lang="en-US" baseline="0" dirty="0" smtClean="0"/>
              <a:t> the </a:t>
            </a:r>
            <a:r>
              <a:rPr lang="en-US" baseline="0" dirty="0" err="1" smtClean="0"/>
              <a:t>aether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But there is no difference seen </a:t>
            </a:r>
            <a:r>
              <a:rPr lang="en-US" baseline="0" dirty="0" smtClean="0">
                <a:sym typeface="Wingdings"/>
              </a:rPr>
              <a:t> no </a:t>
            </a:r>
            <a:r>
              <a:rPr lang="en-US" baseline="0" dirty="0" err="1" smtClean="0">
                <a:sym typeface="Wingdings"/>
              </a:rPr>
              <a:t>aether</a:t>
            </a:r>
            <a:r>
              <a:rPr lang="en-US" baseline="0" dirty="0" smtClean="0">
                <a:sym typeface="Wingdings"/>
              </a:rPr>
              <a:t>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20D1B-BA96-1341-B7B9-83B1A72EE8E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526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Back to Alice and Bob in</a:t>
            </a:r>
            <a:r>
              <a:rPr lang="en-US" baseline="0" dirty="0" smtClean="0"/>
              <a:t> space (no rockets, no stars). </a:t>
            </a:r>
          </a:p>
          <a:p>
            <a:r>
              <a:rPr lang="en-US" baseline="0" dirty="0" smtClean="0"/>
              <a:t>Imagine Alice alone in space </a:t>
            </a:r>
          </a:p>
          <a:p>
            <a:r>
              <a:rPr lang="en-US" baseline="0" dirty="0" smtClean="0"/>
              <a:t>Imagine Bob alone in space.</a:t>
            </a:r>
          </a:p>
          <a:p>
            <a:r>
              <a:rPr lang="en-US" baseline="0" dirty="0" smtClean="0"/>
              <a:t>Who is standing still and who is moving?</a:t>
            </a:r>
          </a:p>
          <a:p>
            <a:r>
              <a:rPr lang="en-US" baseline="0" dirty="0" smtClean="0"/>
              <a:t>How is empty space different for Alice and Bob? It is the same!</a:t>
            </a:r>
          </a:p>
          <a:p>
            <a:endParaRPr lang="en-US" baseline="0" dirty="0" smtClean="0"/>
          </a:p>
          <a:p>
            <a:r>
              <a:rPr lang="en-US" baseline="0" dirty="0" smtClean="0"/>
              <a:t>Imagine a light beam passing by. EM waves have no memory where they come from.</a:t>
            </a:r>
          </a:p>
          <a:p>
            <a:r>
              <a:rPr lang="en-US" baseline="0" dirty="0" smtClean="0"/>
              <a:t>Alice measures in “her vacuum” the same propagation of light than Bob in his.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Relativity is the ultimate experience when you look at a departing train from another one. Who is moving?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789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Completely counterintuitiv</a:t>
            </a:r>
            <a:r>
              <a:rPr lang="en-US" baseline="0" dirty="0" smtClean="0"/>
              <a:t>e to every day life.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615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the experts:</a:t>
            </a:r>
            <a:r>
              <a:rPr lang="en-US" baseline="0" dirty="0" smtClean="0"/>
              <a:t> can we measure absolute velocity as any velocity </a:t>
            </a:r>
            <a:r>
              <a:rPr lang="en-US" baseline="0" dirty="0" err="1" smtClean="0"/>
              <a:t>w.r.t</a:t>
            </a:r>
            <a:r>
              <a:rPr lang="en-US" baseline="0" dirty="0" smtClean="0"/>
              <a:t>. the dipole of the cosmic </a:t>
            </a:r>
            <a:r>
              <a:rPr lang="en-US" baseline="0" smtClean="0"/>
              <a:t>ray background.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78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Ambitious!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86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Around 1900: Mechanics of Newton,</a:t>
            </a:r>
            <a:r>
              <a:rPr lang="en-US" baseline="0" dirty="0" smtClean="0"/>
              <a:t> E.M. by Maxwell and thermodynamics by Boltzmann</a:t>
            </a:r>
          </a:p>
          <a:p>
            <a:r>
              <a:rPr lang="en-US" baseline="0" dirty="0" smtClean="0"/>
              <a:t>Relativity: really just one man.  QM: Born, Pauli, Jordan, </a:t>
            </a:r>
            <a:r>
              <a:rPr lang="en-US" baseline="0" dirty="0" err="1" smtClean="0"/>
              <a:t>Sommerfeld</a:t>
            </a:r>
            <a:r>
              <a:rPr lang="en-US" baseline="0" dirty="0" smtClean="0"/>
              <a:t>, later Feynman etc. It went very fast in 1020’s.</a:t>
            </a:r>
          </a:p>
          <a:p>
            <a:r>
              <a:rPr lang="en-US" baseline="0" dirty="0" smtClean="0"/>
              <a:t>Relativity theory was generally accepted, but Quantum Mechanics lead to many debates. Einstein and Schrodinger could not accept it as a fundamental theory.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03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Classical physics based on daily experience.</a:t>
            </a:r>
            <a:r>
              <a:rPr lang="en-US" baseline="0" dirty="0" smtClean="0"/>
              <a:t> </a:t>
            </a:r>
            <a:r>
              <a:rPr lang="en-US" dirty="0" smtClean="0"/>
              <a:t>Physics</a:t>
            </a:r>
            <a:r>
              <a:rPr lang="en-US" baseline="0" dirty="0" smtClean="0"/>
              <a:t> of the very fast and very small is counterintuitive! </a:t>
            </a:r>
            <a:r>
              <a:rPr lang="en-US" dirty="0" smtClean="0"/>
              <a:t>c and h-bar are fundamental constants of nature. Is there something that goes beyond c and h? No. QFT combines Relativity</a:t>
            </a:r>
            <a:r>
              <a:rPr lang="en-US" baseline="0" dirty="0" smtClean="0"/>
              <a:t> and QM.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31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Concept that we will use a lot. Bohr</a:t>
            </a:r>
            <a:r>
              <a:rPr lang="en-US" baseline="0" dirty="0" smtClean="0"/>
              <a:t> and Einstein in their famous dialogues used it a lot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Einstein could not accept the consequences of quantum theory. Nature could not be like that! The lord does not play dice.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 </a:t>
            </a:r>
            <a:r>
              <a:rPr lang="en-US" baseline="0" dirty="0" smtClean="0"/>
              <a:t>This one invented by </a:t>
            </a:r>
            <a:r>
              <a:rPr lang="en-US" baseline="0" dirty="0" err="1" smtClean="0"/>
              <a:t>einstein</a:t>
            </a:r>
            <a:r>
              <a:rPr lang="en-US" baseline="0" dirty="0" smtClean="0"/>
              <a:t> to prove QM wrong. Bohr used Einstein relativity to prove that QM was correct!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53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Simple but</a:t>
            </a:r>
            <a:r>
              <a:rPr lang="en-US" baseline="0" dirty="0" smtClean="0"/>
              <a:t> counterintuitive!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89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Simple concepts, but very counterintuitive:</a:t>
            </a:r>
            <a:r>
              <a:rPr lang="en-US" baseline="0" dirty="0" smtClean="0"/>
              <a:t> makes it </a:t>
            </a:r>
            <a:r>
              <a:rPr lang="en-US" dirty="0" smtClean="0"/>
              <a:t>really hard to fully </a:t>
            </a:r>
            <a:r>
              <a:rPr lang="en-US" dirty="0" smtClean="0"/>
              <a:t>understand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75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Amazing performance by Einstein: 3 groundbreaking articles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Zeitschrift</a:t>
            </a:r>
            <a:r>
              <a:rPr lang="en-US" baseline="0" dirty="0" smtClean="0"/>
              <a:t> fur </a:t>
            </a:r>
            <a:r>
              <a:rPr lang="en-US" baseline="0" dirty="0" err="1" smtClean="0"/>
              <a:t>Physik</a:t>
            </a:r>
            <a:r>
              <a:rPr lang="en-US" dirty="0" smtClean="0"/>
              <a:t>. </a:t>
            </a:r>
          </a:p>
          <a:p>
            <a:r>
              <a:rPr lang="en-US" dirty="0" smtClean="0"/>
              <a:t>E=mc^2 is most famous. Photo electric effect</a:t>
            </a:r>
            <a:r>
              <a:rPr lang="en-US" baseline="0" dirty="0" smtClean="0"/>
              <a:t> was a Noble Prize. Relativity not!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48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51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98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89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5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90707" cy="672352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  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8"/>
            <a:ext cx="5299129" cy="1983784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+mn-lt"/>
              </a:defRPr>
            </a:lvl1pPr>
            <a:lvl2pPr marL="504000">
              <a:defRPr baseline="0">
                <a:solidFill>
                  <a:srgbClr val="7030A0"/>
                </a:solidFill>
              </a:defRPr>
            </a:lvl2pPr>
            <a:lvl3pPr marL="756000">
              <a:defRPr baseline="0">
                <a:solidFill>
                  <a:srgbClr val="C00000"/>
                </a:solidFill>
              </a:defRPr>
            </a:lvl3pPr>
            <a:lvl4pPr marL="1008000">
              <a:defRPr baseline="0">
                <a:solidFill>
                  <a:schemeClr val="tx1"/>
                </a:solidFill>
              </a:defRPr>
            </a:lvl4pPr>
            <a:lvl5pPr marL="1260000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9/16/20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48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5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70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5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55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3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53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805-B2F1-6048-9EDD-07862E7BBE3B}" type="datetimeFigureOut">
              <a:rPr lang="en-US" smtClean="0"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5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34.png"/><Relationship Id="rId5" Type="http://schemas.openxmlformats.org/officeDocument/2006/relationships/image" Target="../media/image31.jpeg"/><Relationship Id="rId6" Type="http://schemas.openxmlformats.org/officeDocument/2006/relationships/image" Target="../media/image36.png"/><Relationship Id="rId7" Type="http://schemas.openxmlformats.org/officeDocument/2006/relationships/image" Target="../media/image38.png"/><Relationship Id="rId8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6.jpe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2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31.png"/><Relationship Id="rId5" Type="http://schemas.openxmlformats.org/officeDocument/2006/relationships/image" Target="../media/image28.png"/><Relationship Id="rId6" Type="http://schemas.openxmlformats.org/officeDocument/2006/relationships/image" Target="../media/image37.png"/><Relationship Id="rId7" Type="http://schemas.openxmlformats.org/officeDocument/2006/relationships/image" Target="../media/image8.png"/><Relationship Id="rId8" Type="http://schemas.openxmlformats.org/officeDocument/2006/relationships/image" Target="../media/image35.png"/><Relationship Id="rId9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tiff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jpeg"/><Relationship Id="rId8" Type="http://schemas.openxmlformats.org/officeDocument/2006/relationships/image" Target="../media/image42.jpeg"/><Relationship Id="rId9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5" Type="http://schemas.openxmlformats.org/officeDocument/2006/relationships/image" Target="../media/image46.jpeg"/><Relationship Id="rId6" Type="http://schemas.openxmlformats.org/officeDocument/2006/relationships/image" Target="../media/image47.png"/><Relationship Id="rId7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marcel.merk@nikhef.nl" TargetMode="External"/><Relationship Id="rId4" Type="http://schemas.openxmlformats.org/officeDocument/2006/relationships/hyperlink" Target="http://www.nikhef.nl/~i93" TargetMode="External"/><Relationship Id="rId5" Type="http://schemas.openxmlformats.org/officeDocument/2006/relationships/image" Target="../media/image4.jp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8.tiff"/><Relationship Id="rId5" Type="http://schemas.openxmlformats.org/officeDocument/2006/relationships/image" Target="../media/image49.tiff"/><Relationship Id="rId6" Type="http://schemas.openxmlformats.org/officeDocument/2006/relationships/image" Target="../media/image45.png"/><Relationship Id="rId7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4.png"/><Relationship Id="rId7" Type="http://schemas.openxmlformats.org/officeDocument/2006/relationships/image" Target="../media/image50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nikhef.nl/~i93/Teachin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9.jpeg"/><Relationship Id="rId8" Type="http://schemas.openxmlformats.org/officeDocument/2006/relationships/image" Target="../media/image8.png"/><Relationship Id="rId9" Type="http://schemas.openxmlformats.org/officeDocument/2006/relationships/image" Target="../media/image17.jpeg"/><Relationship Id="rId10" Type="http://schemas.openxmlformats.org/officeDocument/2006/relationships/image" Target="../media/image18.jpeg"/><Relationship Id="rId11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1999" cy="7517461"/>
          </a:xfrm>
          <a:prstGeom prst="rect">
            <a:avLst/>
          </a:prstGeom>
        </p:spPr>
      </p:pic>
      <p:pic>
        <p:nvPicPr>
          <p:cNvPr id="4" name="Picture 3" descr="twin-paradox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228" y="3447338"/>
            <a:ext cx="2816171" cy="156297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Picture 4" descr="SchrodingersCat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602" y="3442896"/>
            <a:ext cx="2949044" cy="156741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293276" y="821253"/>
            <a:ext cx="8046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CCE"/>
                </a:solidFill>
              </a:rPr>
              <a:t>A lecture series on Relativity Theory and Quantum Mechanics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89515" y="163831"/>
            <a:ext cx="5596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The Relativistic Quantum World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78976" y="6085291"/>
            <a:ext cx="6140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CCE"/>
                </a:solidFill>
              </a:rPr>
              <a:t>University of Maastricht, </a:t>
            </a:r>
            <a:r>
              <a:rPr lang="en-US" sz="2400" dirty="0" smtClean="0">
                <a:solidFill>
                  <a:srgbClr val="FFFCCE"/>
                </a:solidFill>
              </a:rPr>
              <a:t>Sept 16 </a:t>
            </a:r>
            <a:r>
              <a:rPr lang="mr-IN" sz="2400" dirty="0" smtClean="0">
                <a:solidFill>
                  <a:srgbClr val="FFFCCE"/>
                </a:solidFill>
              </a:rPr>
              <a:t>–</a:t>
            </a:r>
            <a:r>
              <a:rPr lang="en-US" sz="2400" dirty="0" smtClean="0">
                <a:solidFill>
                  <a:srgbClr val="FFFCCE"/>
                </a:solidFill>
              </a:rPr>
              <a:t> Oct 14, 2020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97711" y="1465596"/>
            <a:ext cx="1550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CCE"/>
                </a:solidFill>
              </a:rPr>
              <a:t>Marcel </a:t>
            </a:r>
            <a:r>
              <a:rPr lang="en-US" sz="2000" b="1" dirty="0" err="1">
                <a:solidFill>
                  <a:srgbClr val="FFFCCE"/>
                </a:solidFill>
              </a:rPr>
              <a:t>Merk</a:t>
            </a:r>
            <a:endParaRPr lang="en-US" sz="2000" b="1" dirty="0">
              <a:solidFill>
                <a:srgbClr val="FFFC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“Nothing can move faster than the speed of light”</a:t>
            </a:r>
            <a:endParaRPr lang="en-US" dirty="0"/>
          </a:p>
        </p:txBody>
      </p:sp>
      <p:pic>
        <p:nvPicPr>
          <p:cNvPr id="7" name="Picture 6" descr="SpaceshipLight.jpg"/>
          <p:cNvPicPr>
            <a:picLocks noChangeAspect="1"/>
          </p:cNvPicPr>
          <p:nvPr/>
        </p:nvPicPr>
        <p:blipFill rotWithShape="1">
          <a:blip r:embed="rId3"/>
          <a:srcRect b="51097"/>
          <a:stretch/>
        </p:blipFill>
        <p:spPr>
          <a:xfrm>
            <a:off x="726805" y="3105643"/>
            <a:ext cx="10520317" cy="358981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98873" y="877277"/>
            <a:ext cx="74513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accent1"/>
                </a:solidFill>
              </a:rPr>
              <a:t>What is the speed of light? </a:t>
            </a:r>
          </a:p>
        </p:txBody>
      </p:sp>
      <p:sp>
        <p:nvSpPr>
          <p:cNvPr id="3" name="Rectangle 2"/>
          <p:cNvSpPr/>
          <p:nvPr/>
        </p:nvSpPr>
        <p:spPr>
          <a:xfrm>
            <a:off x="5258711" y="3920577"/>
            <a:ext cx="779380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?</a:t>
            </a:r>
          </a:p>
        </p:txBody>
      </p:sp>
      <p:pic>
        <p:nvPicPr>
          <p:cNvPr id="8" name="Picture 7" descr="space_sign_small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5626" y="788744"/>
            <a:ext cx="2142309" cy="21958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180020" y="3322814"/>
            <a:ext cx="4962887" cy="461665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All observers see   c ≈ 300 000 km/s  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8873" y="2053240"/>
            <a:ext cx="8262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rgbClr val="C00000"/>
                </a:solidFill>
              </a:rPr>
              <a:t>Einstein</a:t>
            </a:r>
            <a:r>
              <a:rPr lang="en-US" sz="2400" u="sng" dirty="0">
                <a:solidFill>
                  <a:srgbClr val="C00000"/>
                </a:solidFill>
              </a:rPr>
              <a:t>:</a:t>
            </a:r>
            <a:r>
              <a:rPr lang="en-US" sz="2400" dirty="0">
                <a:solidFill>
                  <a:srgbClr val="C00000"/>
                </a:solidFill>
              </a:rPr>
              <a:t> “The speed of light in vacuum is </a:t>
            </a:r>
            <a:r>
              <a:rPr lang="en-US" sz="2400" dirty="0" smtClean="0">
                <a:solidFill>
                  <a:srgbClr val="C00000"/>
                </a:solidFill>
              </a:rPr>
              <a:t>always the same."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                  c </a:t>
            </a:r>
            <a:r>
              <a:rPr lang="en-US" sz="2400" dirty="0">
                <a:solidFill>
                  <a:srgbClr val="C00000"/>
                </a:solidFill>
              </a:rPr>
              <a:t>≈ 300 000 </a:t>
            </a:r>
            <a:r>
              <a:rPr lang="en-US" sz="2400" dirty="0" smtClean="0">
                <a:solidFill>
                  <a:srgbClr val="C00000"/>
                </a:solidFill>
              </a:rPr>
              <a:t>km/s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54131" y="889977"/>
            <a:ext cx="25353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7030A0"/>
                </a:solidFill>
              </a:rPr>
              <a:t>“300 </a:t>
            </a:r>
            <a:r>
              <a:rPr lang="en-US" sz="2600" dirty="0">
                <a:solidFill>
                  <a:srgbClr val="7030A0"/>
                </a:solidFill>
              </a:rPr>
              <a:t>000 </a:t>
            </a:r>
            <a:r>
              <a:rPr lang="en-US" sz="2600" dirty="0" smtClean="0">
                <a:solidFill>
                  <a:srgbClr val="7030A0"/>
                </a:solidFill>
              </a:rPr>
              <a:t>km/s”</a:t>
            </a:r>
            <a:endParaRPr lang="en-US" sz="2600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6805" y="1402574"/>
            <a:ext cx="74513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accent1"/>
                </a:solidFill>
              </a:rPr>
              <a:t>Relative to what? </a:t>
            </a:r>
            <a:endParaRPr lang="en-US" sz="2600" dirty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54131" y="1422985"/>
            <a:ext cx="25353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mtClean="0">
                <a:solidFill>
                  <a:srgbClr val="7030A0"/>
                </a:solidFill>
              </a:rPr>
              <a:t>“to the vacuum”</a:t>
            </a:r>
            <a:endParaRPr lang="en-US" sz="2600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00124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Galilei Transformation law                         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1301" y="4405287"/>
            <a:ext cx="918549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More </a:t>
            </a:r>
            <a:r>
              <a:rPr lang="en-US" dirty="0" smtClean="0"/>
              <a:t>formal:  Observer </a:t>
            </a:r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432FF"/>
                </a:solidFill>
              </a:rPr>
              <a:t>Bob</a:t>
            </a:r>
            <a:r>
              <a:rPr lang="en-US" dirty="0" smtClean="0"/>
              <a:t>) </a:t>
            </a:r>
            <a:r>
              <a:rPr lang="en-US" dirty="0"/>
              <a:t>observes the ball with relative velocity: </a:t>
            </a:r>
            <a:r>
              <a:rPr lang="en-US" sz="2400" dirty="0">
                <a:solidFill>
                  <a:srgbClr val="0000FF"/>
                </a:solidFill>
              </a:rPr>
              <a:t>w</a:t>
            </a:r>
          </a:p>
          <a:p>
            <a:r>
              <a:rPr lang="en-US" dirty="0" smtClean="0"/>
              <a:t>                          Observer </a:t>
            </a:r>
            <a:r>
              <a:rPr lang="en-US" dirty="0">
                <a:solidFill>
                  <a:srgbClr val="FF0000"/>
                </a:solidFill>
              </a:rPr>
              <a:t>S’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Alice</a:t>
            </a:r>
            <a:r>
              <a:rPr lang="en-US" dirty="0" smtClean="0"/>
              <a:t>) </a:t>
            </a:r>
            <a:r>
              <a:rPr lang="en-US" dirty="0"/>
              <a:t>observes the ball with relative velocity: </a:t>
            </a:r>
            <a:r>
              <a:rPr lang="en-US" sz="2400" dirty="0">
                <a:solidFill>
                  <a:srgbClr val="FF0000"/>
                </a:solidFill>
              </a:rPr>
              <a:t>w’</a:t>
            </a:r>
          </a:p>
          <a:p>
            <a:r>
              <a:rPr lang="en-US" dirty="0" smtClean="0"/>
              <a:t>                          The </a:t>
            </a:r>
            <a:r>
              <a:rPr lang="en-US" dirty="0"/>
              <a:t>velocity of</a:t>
            </a:r>
            <a:r>
              <a:rPr lang="en-US" dirty="0">
                <a:solidFill>
                  <a:srgbClr val="FF0000"/>
                </a:solidFill>
              </a:rPr>
              <a:t> S’ </a:t>
            </a:r>
            <a:r>
              <a:rPr lang="en-US" dirty="0"/>
              <a:t>with respect to </a:t>
            </a:r>
            <a:r>
              <a:rPr lang="en-US" dirty="0">
                <a:solidFill>
                  <a:srgbClr val="0000FF"/>
                </a:solidFill>
              </a:rPr>
              <a:t>S </a:t>
            </a:r>
            <a:r>
              <a:rPr lang="en-US" dirty="0"/>
              <a:t>is: </a:t>
            </a:r>
            <a:r>
              <a:rPr lang="en-US" sz="2400" dirty="0">
                <a:solidFill>
                  <a:srgbClr val="7030A0"/>
                </a:solidFill>
              </a:rPr>
              <a:t>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6755" y="5853683"/>
            <a:ext cx="164577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w’ </a:t>
            </a:r>
            <a:r>
              <a:rPr lang="en-US" sz="2800" dirty="0"/>
              <a:t>=</a:t>
            </a:r>
            <a:r>
              <a:rPr lang="en-US" sz="2800" dirty="0">
                <a:solidFill>
                  <a:srgbClr val="0000FF"/>
                </a:solidFill>
              </a:rPr>
              <a:t> w </a:t>
            </a:r>
            <a:r>
              <a:rPr lang="en-US" sz="2800" dirty="0"/>
              <a:t>+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660066"/>
                </a:solidFill>
              </a:rPr>
              <a:t>v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49077" y="5932494"/>
            <a:ext cx="4363432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This is the </a:t>
            </a:r>
            <a:r>
              <a:rPr lang="en-US" dirty="0" err="1">
                <a:solidFill>
                  <a:srgbClr val="C00000"/>
                </a:solidFill>
              </a:rPr>
              <a:t>Galileian</a:t>
            </a:r>
            <a:r>
              <a:rPr lang="en-US" dirty="0">
                <a:solidFill>
                  <a:srgbClr val="C00000"/>
                </a:solidFill>
              </a:rPr>
              <a:t> law for adding velocities.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7764" y="731036"/>
            <a:ext cx="7631868" cy="2842978"/>
            <a:chOff x="168309" y="731036"/>
            <a:chExt cx="7631868" cy="2842978"/>
          </a:xfrm>
        </p:grpSpPr>
        <p:pic>
          <p:nvPicPr>
            <p:cNvPr id="4" name="Picture 3" descr="BatterBall.jpg"/>
            <p:cNvPicPr>
              <a:picLocks noChangeAspect="1"/>
            </p:cNvPicPr>
            <p:nvPr/>
          </p:nvPicPr>
          <p:blipFill rotWithShape="1">
            <a:blip r:embed="rId3"/>
            <a:srcRect t="1" b="26424"/>
            <a:stretch/>
          </p:blipFill>
          <p:spPr>
            <a:xfrm>
              <a:off x="168309" y="766454"/>
              <a:ext cx="7631868" cy="280756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424733" y="2041413"/>
              <a:ext cx="5581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w=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05030" y="2080220"/>
              <a:ext cx="478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660066"/>
                  </a:solidFill>
                </a:rPr>
                <a:t>v</a:t>
              </a:r>
              <a:r>
                <a:rPr lang="en-US" sz="2400" dirty="0">
                  <a:solidFill>
                    <a:srgbClr val="7030A0"/>
                  </a:solidFill>
                </a:rPr>
                <a:t>=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67878" y="2250106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93548" y="2325564"/>
              <a:ext cx="3999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S‘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37794" y="2465594"/>
              <a:ext cx="8556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w’= 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92612" y="731036"/>
              <a:ext cx="6046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</a:rPr>
                <a:t>Bob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46656" y="744227"/>
              <a:ext cx="7024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Alice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77764" y="3580424"/>
            <a:ext cx="7865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With which speed </a:t>
            </a:r>
            <a:r>
              <a:rPr lang="en-US" sz="2000" dirty="0" smtClean="0">
                <a:solidFill>
                  <a:schemeClr val="accent1"/>
                </a:solidFill>
              </a:rPr>
              <a:t>do </a:t>
            </a:r>
            <a:r>
              <a:rPr lang="en-US" sz="2000" dirty="0" smtClean="0">
                <a:solidFill>
                  <a:srgbClr val="FF0000"/>
                </a:solidFill>
              </a:rPr>
              <a:t>Alice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smtClean="0">
                <a:solidFill>
                  <a:schemeClr val="accent1"/>
                </a:solidFill>
              </a:rPr>
              <a:t>and the </a:t>
            </a:r>
            <a:r>
              <a:rPr lang="en-US" sz="2000" dirty="0" smtClean="0">
                <a:solidFill>
                  <a:srgbClr val="0432FF"/>
                </a:solidFill>
              </a:rPr>
              <a:t>ball hit by Bob </a:t>
            </a:r>
            <a:r>
              <a:rPr lang="en-US" sz="2000" dirty="0" smtClean="0">
                <a:solidFill>
                  <a:schemeClr val="accent1"/>
                </a:solidFill>
              </a:rPr>
              <a:t>approach </a:t>
            </a:r>
            <a:r>
              <a:rPr lang="en-US" sz="2000" dirty="0">
                <a:solidFill>
                  <a:schemeClr val="accent1"/>
                </a:solidFill>
              </a:rPr>
              <a:t>each other?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Intuitive law (daily experience): </a:t>
            </a:r>
            <a:r>
              <a:rPr lang="en-US" sz="2000" dirty="0">
                <a:solidFill>
                  <a:srgbClr val="0000FF"/>
                </a:solidFill>
              </a:rPr>
              <a:t>30 m/s </a:t>
            </a:r>
            <a:r>
              <a:rPr lang="en-US" sz="2000" dirty="0"/>
              <a:t>+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10 m/s </a:t>
            </a:r>
            <a:r>
              <a:rPr lang="en-US" sz="2000" dirty="0"/>
              <a:t>=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40 m/s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3" name="Picture 5" descr="galilei"/>
          <p:cNvPicPr>
            <a:picLocks noChangeAspect="1" noChangeArrowheads="1"/>
          </p:cNvPicPr>
          <p:nvPr/>
        </p:nvPicPr>
        <p:blipFill>
          <a:blip r:embed="rId4"/>
          <a:srcRect r="7610"/>
          <a:stretch>
            <a:fillRect/>
          </a:stretch>
        </p:blipFill>
        <p:spPr bwMode="auto">
          <a:xfrm>
            <a:off x="9468330" y="807977"/>
            <a:ext cx="2064695" cy="272614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9781229" y="2860341"/>
            <a:ext cx="147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BF8FF"/>
                </a:solidFill>
              </a:rPr>
              <a:t>Galileo Galilei</a:t>
            </a:r>
          </a:p>
          <a:p>
            <a:r>
              <a:rPr lang="en-US" dirty="0">
                <a:solidFill>
                  <a:srgbClr val="DBF8FF"/>
                </a:solidFill>
              </a:rPr>
              <a:t>(1564 – 1642)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12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Galilei Transformation law                         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1301" y="4405287"/>
            <a:ext cx="918549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More </a:t>
            </a:r>
            <a:r>
              <a:rPr lang="en-US" dirty="0" smtClean="0"/>
              <a:t>formal:  Observer </a:t>
            </a:r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432FF"/>
                </a:solidFill>
              </a:rPr>
              <a:t>Bob</a:t>
            </a:r>
            <a:r>
              <a:rPr lang="en-US" dirty="0" smtClean="0"/>
              <a:t>) </a:t>
            </a:r>
            <a:r>
              <a:rPr lang="en-US" dirty="0"/>
              <a:t>observes the </a:t>
            </a:r>
            <a:r>
              <a:rPr lang="en-US" dirty="0" smtClean="0"/>
              <a:t>light </a:t>
            </a:r>
            <a:r>
              <a:rPr lang="en-US" dirty="0"/>
              <a:t>with relative velocity: </a:t>
            </a:r>
            <a:r>
              <a:rPr lang="en-US" sz="2400" dirty="0">
                <a:solidFill>
                  <a:srgbClr val="0000FF"/>
                </a:solidFill>
              </a:rPr>
              <a:t>w</a:t>
            </a:r>
          </a:p>
          <a:p>
            <a:r>
              <a:rPr lang="en-US" dirty="0" smtClean="0"/>
              <a:t>                          Observer </a:t>
            </a:r>
            <a:r>
              <a:rPr lang="en-US" dirty="0">
                <a:solidFill>
                  <a:srgbClr val="FF0000"/>
                </a:solidFill>
              </a:rPr>
              <a:t>S’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Alice</a:t>
            </a:r>
            <a:r>
              <a:rPr lang="en-US" dirty="0" smtClean="0"/>
              <a:t>) </a:t>
            </a:r>
            <a:r>
              <a:rPr lang="en-US" dirty="0"/>
              <a:t>observes the </a:t>
            </a:r>
            <a:r>
              <a:rPr lang="en-US" dirty="0" smtClean="0"/>
              <a:t>light </a:t>
            </a:r>
            <a:r>
              <a:rPr lang="en-US" dirty="0"/>
              <a:t>with relative velocity: </a:t>
            </a:r>
            <a:r>
              <a:rPr lang="en-US" sz="2400" dirty="0">
                <a:solidFill>
                  <a:srgbClr val="FF0000"/>
                </a:solidFill>
              </a:rPr>
              <a:t>w’</a:t>
            </a:r>
          </a:p>
          <a:p>
            <a:r>
              <a:rPr lang="en-US" dirty="0" smtClean="0"/>
              <a:t>                          The </a:t>
            </a:r>
            <a:r>
              <a:rPr lang="en-US" dirty="0"/>
              <a:t>velocity of</a:t>
            </a:r>
            <a:r>
              <a:rPr lang="en-US" dirty="0">
                <a:solidFill>
                  <a:srgbClr val="FF0000"/>
                </a:solidFill>
              </a:rPr>
              <a:t> S’ </a:t>
            </a:r>
            <a:r>
              <a:rPr lang="en-US" dirty="0"/>
              <a:t>with respect to </a:t>
            </a:r>
            <a:r>
              <a:rPr lang="en-US" dirty="0">
                <a:solidFill>
                  <a:srgbClr val="0000FF"/>
                </a:solidFill>
              </a:rPr>
              <a:t>S </a:t>
            </a:r>
            <a:r>
              <a:rPr lang="en-US" dirty="0"/>
              <a:t>is: </a:t>
            </a:r>
            <a:r>
              <a:rPr lang="en-US" sz="2400" dirty="0">
                <a:solidFill>
                  <a:srgbClr val="7030A0"/>
                </a:solidFill>
              </a:rPr>
              <a:t>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6755" y="5853683"/>
            <a:ext cx="164577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w’ </a:t>
            </a:r>
            <a:r>
              <a:rPr lang="en-US" sz="2800" dirty="0"/>
              <a:t>=</a:t>
            </a:r>
            <a:r>
              <a:rPr lang="en-US" sz="2800" dirty="0">
                <a:solidFill>
                  <a:srgbClr val="0000FF"/>
                </a:solidFill>
              </a:rPr>
              <a:t> w </a:t>
            </a:r>
            <a:r>
              <a:rPr lang="en-US" sz="2800" dirty="0"/>
              <a:t>+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660066"/>
                </a:solidFill>
              </a:rPr>
              <a:t>v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49077" y="5932494"/>
            <a:ext cx="4363432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This is the </a:t>
            </a:r>
            <a:r>
              <a:rPr lang="en-US" dirty="0" err="1">
                <a:solidFill>
                  <a:srgbClr val="C00000"/>
                </a:solidFill>
              </a:rPr>
              <a:t>Galileian</a:t>
            </a:r>
            <a:r>
              <a:rPr lang="en-US" dirty="0">
                <a:solidFill>
                  <a:srgbClr val="C00000"/>
                </a:solidFill>
              </a:rPr>
              <a:t> law for adding velocities.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7764" y="3580424"/>
            <a:ext cx="7865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With which speed </a:t>
            </a:r>
            <a:r>
              <a:rPr lang="en-US" sz="2000" dirty="0" smtClean="0">
                <a:solidFill>
                  <a:schemeClr val="accent1"/>
                </a:solidFill>
              </a:rPr>
              <a:t>do </a:t>
            </a:r>
            <a:r>
              <a:rPr lang="en-US" sz="2000" dirty="0" smtClean="0">
                <a:solidFill>
                  <a:srgbClr val="FF0000"/>
                </a:solidFill>
              </a:rPr>
              <a:t>Alice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smtClean="0">
                <a:solidFill>
                  <a:schemeClr val="accent1"/>
                </a:solidFill>
              </a:rPr>
              <a:t>and the </a:t>
            </a:r>
            <a:r>
              <a:rPr lang="en-US" sz="2000" dirty="0" smtClean="0">
                <a:solidFill>
                  <a:srgbClr val="0432FF"/>
                </a:solidFill>
              </a:rPr>
              <a:t>light sent by Bob </a:t>
            </a:r>
            <a:r>
              <a:rPr lang="en-US" sz="2000" dirty="0" smtClean="0">
                <a:solidFill>
                  <a:schemeClr val="accent1"/>
                </a:solidFill>
              </a:rPr>
              <a:t>approach </a:t>
            </a:r>
            <a:r>
              <a:rPr lang="en-US" sz="2000" dirty="0">
                <a:solidFill>
                  <a:schemeClr val="accent1"/>
                </a:solidFill>
              </a:rPr>
              <a:t>each other?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Intuitive </a:t>
            </a:r>
            <a:r>
              <a:rPr lang="en-US" sz="2000" dirty="0" smtClean="0">
                <a:solidFill>
                  <a:schemeClr val="accent1"/>
                </a:solidFill>
              </a:rPr>
              <a:t>law: </a:t>
            </a:r>
            <a:r>
              <a:rPr lang="en-US" sz="2000" dirty="0" smtClean="0">
                <a:solidFill>
                  <a:srgbClr val="0000FF"/>
                </a:solidFill>
              </a:rPr>
              <a:t>300 000 km/s </a:t>
            </a:r>
            <a:r>
              <a:rPr lang="en-US" sz="2000" dirty="0"/>
              <a:t>+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1</a:t>
            </a:r>
            <a:r>
              <a:rPr lang="en-US" sz="2000" dirty="0" smtClean="0">
                <a:solidFill>
                  <a:srgbClr val="7030A0"/>
                </a:solidFill>
              </a:rPr>
              <a:t>00 000 km/s </a:t>
            </a:r>
            <a:r>
              <a:rPr lang="en-US" sz="2000" dirty="0"/>
              <a:t>=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400 000 km/s ???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2" name="Picture 5" descr="galilei"/>
          <p:cNvPicPr>
            <a:picLocks noChangeAspect="1" noChangeArrowheads="1"/>
          </p:cNvPicPr>
          <p:nvPr/>
        </p:nvPicPr>
        <p:blipFill>
          <a:blip r:embed="rId3"/>
          <a:srcRect r="7610"/>
          <a:stretch>
            <a:fillRect/>
          </a:stretch>
        </p:blipFill>
        <p:spPr bwMode="auto">
          <a:xfrm>
            <a:off x="9468330" y="807977"/>
            <a:ext cx="2064695" cy="272614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9781229" y="2860341"/>
            <a:ext cx="147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BF8FF"/>
                </a:solidFill>
              </a:rPr>
              <a:t>Galileo Galilei</a:t>
            </a:r>
          </a:p>
          <a:p>
            <a:r>
              <a:rPr lang="en-US" dirty="0">
                <a:solidFill>
                  <a:srgbClr val="DBF8FF"/>
                </a:solidFill>
              </a:rPr>
              <a:t>(1564 – 1642)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17265" y="829000"/>
            <a:ext cx="7967291" cy="2718657"/>
            <a:chOff x="717265" y="829000"/>
            <a:chExt cx="7967291" cy="2718657"/>
          </a:xfrm>
        </p:grpSpPr>
        <p:pic>
          <p:nvPicPr>
            <p:cNvPr id="24" name="Picture 23" descr="SpaceshipLight.jpg"/>
            <p:cNvPicPr>
              <a:picLocks noChangeAspect="1"/>
            </p:cNvPicPr>
            <p:nvPr/>
          </p:nvPicPr>
          <p:blipFill rotWithShape="1">
            <a:blip r:embed="rId4"/>
            <a:srcRect b="51097"/>
            <a:stretch/>
          </p:blipFill>
          <p:spPr>
            <a:xfrm>
              <a:off x="717265" y="829000"/>
              <a:ext cx="7967291" cy="2718657"/>
            </a:xfrm>
            <a:prstGeom prst="rect">
              <a:avLst/>
            </a:prstGeom>
            <a:ln w="12700"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1887021" y="1949090"/>
              <a:ext cx="528905" cy="336966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981502" y="3016261"/>
              <a:ext cx="480286" cy="31933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255908" y="2985360"/>
              <a:ext cx="368345" cy="31933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984106" y="2286056"/>
              <a:ext cx="817923" cy="31933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42313" y="2945097"/>
              <a:ext cx="55816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w=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193249" y="2914197"/>
              <a:ext cx="47801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7030A0"/>
                  </a:solidFill>
                </a:rPr>
                <a:t>v=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826263" y="1908699"/>
              <a:ext cx="60465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</a:rPr>
                <a:t>Bob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939132" y="2212361"/>
              <a:ext cx="85561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w’= ?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495120" y="1966721"/>
              <a:ext cx="637782" cy="31933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30466" y="1918342"/>
              <a:ext cx="70243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Alice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21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Alice, Bob and Real Speed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4235" y="2347537"/>
            <a:ext cx="3945068" cy="120032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Alice’ </a:t>
            </a:r>
            <a:r>
              <a:rPr lang="en-US" dirty="0" smtClean="0"/>
              <a:t>cabin has no window and she wants </a:t>
            </a:r>
            <a:r>
              <a:rPr lang="en-US" dirty="0"/>
              <a:t>to determine whether the boat moves by doing an experiment.</a:t>
            </a:r>
          </a:p>
          <a:p>
            <a:r>
              <a:rPr lang="en-US" i="1" dirty="0">
                <a:solidFill>
                  <a:srgbClr val="C00000"/>
                </a:solidFill>
              </a:rPr>
              <a:t>Can she find out she’s moving 30 km/h?</a:t>
            </a:r>
          </a:p>
        </p:txBody>
      </p:sp>
      <p:pic>
        <p:nvPicPr>
          <p:cNvPr id="10" name="Picture 9" descr="relativity_princip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650" y="835808"/>
            <a:ext cx="4283994" cy="234811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004439" y="2336850"/>
            <a:ext cx="1962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(here illustrated for an airplane)</a:t>
            </a:r>
          </a:p>
        </p:txBody>
      </p:sp>
      <p:pic>
        <p:nvPicPr>
          <p:cNvPr id="8" name="Picture 4" descr="syztma4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6973" y="3824513"/>
            <a:ext cx="4155172" cy="2797074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370666" y="4992217"/>
            <a:ext cx="4697542" cy="461665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</a:rPr>
              <a:t>Absolute velocity does not exist!!!</a:t>
            </a:r>
          </a:p>
        </p:txBody>
      </p:sp>
      <p:pic>
        <p:nvPicPr>
          <p:cNvPr id="3" name="Picture 2" descr="AliceBobBoa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79" y="871055"/>
            <a:ext cx="3083830" cy="231287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405887" y="5767205"/>
            <a:ext cx="4214216" cy="70788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i="1" u="sng" dirty="0">
                <a:solidFill>
                  <a:schemeClr val="accent1"/>
                </a:solidFill>
              </a:rPr>
              <a:t>Inertial frames:  </a:t>
            </a:r>
            <a:r>
              <a:rPr lang="en-US" sz="2000" dirty="0">
                <a:solidFill>
                  <a:schemeClr val="accent1"/>
                </a:solidFill>
              </a:rPr>
              <a:t>Observers that move with a constant relative velocity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4952255" y="1297948"/>
            <a:ext cx="380375" cy="214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97385" y="983951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11684" y="2246812"/>
            <a:ext cx="180454" cy="254481"/>
          </a:xfrm>
          <a:prstGeom prst="rect">
            <a:avLst/>
          </a:prstGeom>
          <a:solidFill>
            <a:srgbClr val="8B8FE3"/>
          </a:solidFill>
          <a:ln>
            <a:solidFill>
              <a:srgbClr val="8B8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26878" y="871055"/>
            <a:ext cx="3900907" cy="120032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Alice</a:t>
            </a:r>
            <a:r>
              <a:rPr lang="en-US" dirty="0"/>
              <a:t> cycles with </a:t>
            </a:r>
            <a:r>
              <a:rPr lang="en-US" dirty="0">
                <a:solidFill>
                  <a:srgbClr val="FF0000"/>
                </a:solidFill>
              </a:rPr>
              <a:t>v = 20 km/h</a:t>
            </a:r>
          </a:p>
          <a:p>
            <a:r>
              <a:rPr lang="en-US" dirty="0"/>
              <a:t>The boat moves with </a:t>
            </a:r>
            <a:r>
              <a:rPr lang="en-US" dirty="0">
                <a:solidFill>
                  <a:srgbClr val="7030A0"/>
                </a:solidFill>
              </a:rPr>
              <a:t>w = 10 km/h</a:t>
            </a:r>
          </a:p>
          <a:p>
            <a:r>
              <a:rPr lang="en-US" dirty="0">
                <a:solidFill>
                  <a:srgbClr val="0432FF"/>
                </a:solidFill>
              </a:rPr>
              <a:t>Bob</a:t>
            </a:r>
            <a:r>
              <a:rPr lang="en-US" dirty="0"/>
              <a:t> sees </a:t>
            </a:r>
            <a:r>
              <a:rPr lang="en-US" dirty="0">
                <a:solidFill>
                  <a:srgbClr val="FF0000"/>
                </a:solidFill>
              </a:rPr>
              <a:t>20 km/h </a:t>
            </a:r>
            <a:r>
              <a:rPr lang="en-US" dirty="0"/>
              <a:t>+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10 km/h </a:t>
            </a:r>
            <a:r>
              <a:rPr lang="en-US" dirty="0"/>
              <a:t>=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432FF"/>
                </a:solidFill>
              </a:rPr>
              <a:t>30 km/h</a:t>
            </a:r>
          </a:p>
          <a:p>
            <a:r>
              <a:rPr lang="en-US" dirty="0" smtClean="0">
                <a:solidFill>
                  <a:srgbClr val="C00000"/>
                </a:solidFill>
                <a:sym typeface="Wingdings"/>
              </a:rPr>
              <a:t> W</a:t>
            </a:r>
            <a:r>
              <a:rPr lang="en-US" dirty="0" smtClean="0">
                <a:solidFill>
                  <a:srgbClr val="C00000"/>
                </a:solidFill>
              </a:rPr>
              <a:t>hat is now </a:t>
            </a:r>
            <a:r>
              <a:rPr lang="en-US" dirty="0">
                <a:solidFill>
                  <a:srgbClr val="C00000"/>
                </a:solidFill>
              </a:rPr>
              <a:t>the “real” speed</a:t>
            </a:r>
            <a:r>
              <a:rPr lang="en-US" dirty="0" smtClean="0">
                <a:solidFill>
                  <a:srgbClr val="C00000"/>
                </a:solidFill>
              </a:rPr>
              <a:t>??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52255" y="3865357"/>
            <a:ext cx="3767182" cy="64633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Astronauts in the ISS </a:t>
            </a:r>
            <a:r>
              <a:rPr lang="en-US" i="1" dirty="0" smtClean="0">
                <a:solidFill>
                  <a:srgbClr val="C00000"/>
                </a:solidFill>
              </a:rPr>
              <a:t>do not </a:t>
            </a:r>
            <a:r>
              <a:rPr lang="en-US" i="1" dirty="0">
                <a:solidFill>
                  <a:srgbClr val="C00000"/>
                </a:solidFill>
              </a:rPr>
              <a:t>notice </a:t>
            </a:r>
            <a:r>
              <a:rPr lang="en-US" dirty="0"/>
              <a:t>that they move with 29 000 km/h!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18144" y="2165382"/>
            <a:ext cx="553357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432FF"/>
                </a:solidFill>
              </a:rPr>
              <a:t>Bob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12" grpId="0" animBg="1"/>
      <p:bldP spid="13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Special Relativity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7146" y="922933"/>
            <a:ext cx="8634548" cy="193899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CCFFFF"/>
                </a:solidFill>
              </a:rPr>
              <a:t>Postulates of Special Relativity</a:t>
            </a:r>
          </a:p>
          <a:p>
            <a:endParaRPr lang="en-US" sz="800" dirty="0">
              <a:solidFill>
                <a:srgbClr val="CCFFFF"/>
              </a:solidFill>
            </a:endParaRPr>
          </a:p>
          <a:p>
            <a:r>
              <a:rPr lang="en-US" sz="2200" dirty="0">
                <a:solidFill>
                  <a:srgbClr val="CCFFFF"/>
                </a:solidFill>
              </a:rPr>
              <a:t>Two observers in so-called Inertial frames, i.e. they move with a constant relative speed to each other, observe that:</a:t>
            </a:r>
          </a:p>
          <a:p>
            <a:pPr marL="342900" indent="-342900">
              <a:buAutoNum type="arabicParenR"/>
            </a:pPr>
            <a:r>
              <a:rPr lang="en-US" sz="2200" dirty="0">
                <a:solidFill>
                  <a:srgbClr val="FFFCCE"/>
                </a:solidFill>
              </a:rPr>
              <a:t>The laws of physics for each observer are the same,</a:t>
            </a:r>
          </a:p>
          <a:p>
            <a:pPr marL="342900" indent="-342900">
              <a:buAutoNum type="arabicParenR"/>
            </a:pPr>
            <a:r>
              <a:rPr lang="en-US" sz="2200" dirty="0">
                <a:solidFill>
                  <a:srgbClr val="FFFCCE"/>
                </a:solidFill>
              </a:rPr>
              <a:t>The speed of light in vacuum for each observer is the same</a:t>
            </a:r>
            <a:r>
              <a:rPr lang="en-US" sz="2000" dirty="0">
                <a:solidFill>
                  <a:srgbClr val="FFFCCE"/>
                </a:solidFill>
              </a:rPr>
              <a:t>.</a:t>
            </a:r>
          </a:p>
        </p:txBody>
      </p:sp>
      <p:pic>
        <p:nvPicPr>
          <p:cNvPr id="6" name="Picture 5" descr="SpaceshipLight.jpg"/>
          <p:cNvPicPr>
            <a:picLocks noChangeAspect="1"/>
          </p:cNvPicPr>
          <p:nvPr/>
        </p:nvPicPr>
        <p:blipFill rotWithShape="1">
          <a:blip r:embed="rId3"/>
          <a:srcRect b="50755"/>
          <a:stretch/>
        </p:blipFill>
        <p:spPr>
          <a:xfrm>
            <a:off x="4820080" y="3217682"/>
            <a:ext cx="6977177" cy="23974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14918" y="5995998"/>
            <a:ext cx="9920088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C00000"/>
                </a:solidFill>
              </a:rPr>
              <a:t>Special Relativity is in </a:t>
            </a:r>
            <a:r>
              <a:rPr lang="en-US" sz="2200" dirty="0">
                <a:solidFill>
                  <a:srgbClr val="C00000"/>
                </a:solidFill>
              </a:rPr>
              <a:t>clear contradiction with the Galilei law of addition of velocities!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89174" y="3387105"/>
                <a:ext cx="4244248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u="sng" dirty="0" smtClean="0">
                    <a:solidFill>
                      <a:srgbClr val="000090"/>
                    </a:solidFill>
                  </a:rPr>
                  <a:t>A thought experiment:</a:t>
                </a:r>
              </a:p>
              <a:p>
                <a:r>
                  <a:rPr lang="en-US" sz="2000" dirty="0">
                    <a:solidFill>
                      <a:srgbClr val="0432FF"/>
                    </a:solidFill>
                  </a:rPr>
                  <a:t>Bob</a:t>
                </a:r>
                <a:r>
                  <a:rPr lang="en-US" sz="2000" dirty="0">
                    <a:solidFill>
                      <a:srgbClr val="000090"/>
                    </a:solidFill>
                  </a:rPr>
                  <a:t> measures the speed of light rays.</a:t>
                </a:r>
              </a:p>
              <a:p>
                <a:r>
                  <a:rPr lang="en-US" sz="2000" i="1" dirty="0" smtClean="0">
                    <a:solidFill>
                      <a:srgbClr val="0000FF"/>
                    </a:solidFill>
                    <a:sym typeface="Wingdings"/>
                  </a:rPr>
                  <a:t> </a:t>
                </a:r>
                <a:r>
                  <a:rPr lang="en-US" sz="2000" i="1" dirty="0" smtClean="0">
                    <a:solidFill>
                      <a:srgbClr val="0000FF"/>
                    </a:solidFill>
                  </a:rPr>
                  <a:t>What </a:t>
                </a:r>
                <a:r>
                  <a:rPr lang="en-US" sz="2000" i="1" dirty="0">
                    <a:solidFill>
                      <a:srgbClr val="0000FF"/>
                    </a:solidFill>
                  </a:rPr>
                  <a:t>does he find</a:t>
                </a:r>
                <a:r>
                  <a:rPr lang="en-US" sz="2000" i="1" dirty="0" smtClean="0">
                    <a:solidFill>
                      <a:srgbClr val="0000FF"/>
                    </a:solidFill>
                  </a:rPr>
                  <a:t>? </a:t>
                </a:r>
                <a:endParaRPr lang="en-US" sz="2000" i="1" dirty="0">
                  <a:solidFill>
                    <a:srgbClr val="0000FF"/>
                  </a:solidFill>
                </a:endParaRPr>
              </a:p>
              <a:p>
                <a:r>
                  <a:rPr lang="en-US" sz="2000" dirty="0">
                    <a:solidFill>
                      <a:srgbClr val="FF0000"/>
                    </a:solidFill>
                  </a:rPr>
                  <a:t>Alice</a:t>
                </a:r>
                <a:r>
                  <a:rPr lang="en-US" sz="2000" dirty="0">
                    <a:solidFill>
                      <a:srgbClr val="000090"/>
                    </a:solidFill>
                  </a:rPr>
                  <a:t> also measures the speed of </a:t>
                </a:r>
                <a:r>
                  <a:rPr lang="en-US" sz="2000" dirty="0" smtClean="0">
                    <a:solidFill>
                      <a:srgbClr val="000090"/>
                    </a:solidFill>
                  </a:rPr>
                  <a:t>the same light </a:t>
                </a:r>
                <a:r>
                  <a:rPr lang="en-US" sz="2000" dirty="0">
                    <a:solidFill>
                      <a:srgbClr val="000090"/>
                    </a:solidFill>
                  </a:rPr>
                  <a:t>rays.</a:t>
                </a:r>
              </a:p>
              <a:p>
                <a:r>
                  <a:rPr lang="en-US" sz="2000" i="1" dirty="0" smtClean="0">
                    <a:solidFill>
                      <a:srgbClr val="FF0000"/>
                    </a:solidFill>
                    <a:sym typeface="Wingdings"/>
                  </a:rPr>
                  <a:t> </a:t>
                </a:r>
                <a:r>
                  <a:rPr lang="en-US" sz="2000" i="1" dirty="0" smtClean="0">
                    <a:solidFill>
                      <a:srgbClr val="FF0000"/>
                    </a:solidFill>
                  </a:rPr>
                  <a:t>What </a:t>
                </a:r>
                <a:r>
                  <a:rPr lang="en-US" sz="2000" i="1" dirty="0">
                    <a:solidFill>
                      <a:srgbClr val="FF0000"/>
                    </a:solidFill>
                  </a:rPr>
                  <a:t>does she find</a:t>
                </a:r>
                <a:r>
                  <a:rPr lang="en-US" sz="2000" i="1" dirty="0" smtClean="0">
                    <a:solidFill>
                      <a:srgbClr val="FF0000"/>
                    </a:solidFill>
                  </a:rPr>
                  <a:t>?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endParaRPr lang="en-US" sz="20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174" y="3387105"/>
                <a:ext cx="4244248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1580" t="-1887" b="-24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627166" y="3217683"/>
            <a:ext cx="11170091" cy="2397490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 descr="Pic14"/>
          <p:cNvPicPr>
            <a:picLocks noChangeAspect="1" noChangeArrowheads="1"/>
          </p:cNvPicPr>
          <p:nvPr/>
        </p:nvPicPr>
        <p:blipFill>
          <a:blip r:embed="rId5"/>
          <a:srcRect t="43391" r="55960" b="10168"/>
          <a:stretch>
            <a:fillRect/>
          </a:stretch>
        </p:blipFill>
        <p:spPr bwMode="auto">
          <a:xfrm>
            <a:off x="9820034" y="354257"/>
            <a:ext cx="1990823" cy="2544305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647185" y="3346284"/>
            <a:ext cx="2048253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Galilei: </a:t>
            </a:r>
          </a:p>
          <a:p>
            <a:r>
              <a:rPr lang="en-US" sz="1600" dirty="0">
                <a:solidFill>
                  <a:srgbClr val="FFFF00"/>
                </a:solidFill>
              </a:rPr>
              <a:t>v = 3+1 = 4 x 10</a:t>
            </a:r>
            <a:r>
              <a:rPr lang="en-US" sz="1600" baseline="30000" dirty="0">
                <a:solidFill>
                  <a:srgbClr val="FFFF00"/>
                </a:solidFill>
              </a:rPr>
              <a:t>8</a:t>
            </a:r>
            <a:r>
              <a:rPr lang="en-US" sz="1600" dirty="0">
                <a:solidFill>
                  <a:srgbClr val="FFFF00"/>
                </a:solidFill>
              </a:rPr>
              <a:t> m/s?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37790" y="3588846"/>
            <a:ext cx="1225913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3 x 10</a:t>
            </a:r>
            <a:r>
              <a:rPr lang="en-US" sz="1600" baseline="30000" dirty="0">
                <a:solidFill>
                  <a:srgbClr val="FFFF00"/>
                </a:solidFill>
              </a:rPr>
              <a:t>8</a:t>
            </a:r>
            <a:r>
              <a:rPr lang="en-US" sz="1600" dirty="0">
                <a:solidFill>
                  <a:srgbClr val="FFFF00"/>
                </a:solidFill>
              </a:rPr>
              <a:t> m/s!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728290" y="3390900"/>
            <a:ext cx="709499" cy="26021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47185" y="3337957"/>
            <a:ext cx="1617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FF00"/>
                </a:solidFill>
              </a:rPr>
              <a:t>Einstein:</a:t>
            </a:r>
            <a:r>
              <a:rPr lang="en-US" sz="1600" b="1">
                <a:solidFill>
                  <a:srgbClr val="FFFF00"/>
                </a:solidFill>
              </a:rPr>
              <a:t>     </a:t>
            </a:r>
            <a:r>
              <a:rPr lang="en-US" sz="1600" b="1" dirty="0">
                <a:solidFill>
                  <a:srgbClr val="FFFF00"/>
                </a:solidFill>
              </a:rPr>
              <a:t>No !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059767" y="4225160"/>
            <a:ext cx="637782" cy="3193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776461" y="4186042"/>
            <a:ext cx="444457" cy="3087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010692" y="4186042"/>
            <a:ext cx="68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96667" y="4138214"/>
            <a:ext cx="594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Bob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186348" y="4003455"/>
                <a:ext cx="1496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0000FF"/>
                          </a:solidFill>
                          <a:latin typeface="Cambria Math" charset="0"/>
                        </a:rPr>
                        <m:t>3×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8</m:t>
                          </m:r>
                        </m:sup>
                      </m:sSup>
                      <m:r>
                        <a:rPr lang="en-US" sz="2000" i="1">
                          <a:solidFill>
                            <a:srgbClr val="0000FF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000" i="1">
                          <a:solidFill>
                            <a:srgbClr val="0000FF"/>
                          </a:solidFill>
                          <a:latin typeface="Cambria Math" charset="0"/>
                        </a:rPr>
                        <m:t>𝑚</m:t>
                      </m:r>
                      <m:r>
                        <a:rPr lang="en-US" sz="2000" i="1">
                          <a:solidFill>
                            <a:srgbClr val="0000FF"/>
                          </a:solidFill>
                          <a:latin typeface="Cambria Math" charset="0"/>
                        </a:rPr>
                        <m:t>/</m:t>
                      </m:r>
                      <m:r>
                        <a:rPr lang="en-US" sz="2000" i="1">
                          <a:solidFill>
                            <a:srgbClr val="0000FF"/>
                          </a:solidFill>
                          <a:latin typeface="Cambria Math" charset="0"/>
                        </a:rPr>
                        <m:t>𝑠</m:t>
                      </m:r>
                    </m:oMath>
                  </m:oMathPara>
                </a14:m>
                <a:endParaRPr lang="en-US" sz="2000" i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348" y="4003455"/>
                <a:ext cx="1496948" cy="400110"/>
              </a:xfrm>
              <a:prstGeom prst="rect">
                <a:avLst/>
              </a:prstGeom>
              <a:blipFill rotWithShape="0">
                <a:blip r:embed="rId6"/>
                <a:stretch>
                  <a:fillRect t="-101538" b="-1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208361" y="4902284"/>
                <a:ext cx="1496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3×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8</m:t>
                          </m:r>
                        </m:sup>
                      </m:sSup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𝑚</m:t>
                      </m:r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/</m:t>
                      </m:r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𝑠</m:t>
                      </m:r>
                    </m:oMath>
                  </m:oMathPara>
                </a14:m>
                <a:endParaRPr lang="en-US" sz="20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361" y="4902284"/>
                <a:ext cx="1496948" cy="400110"/>
              </a:xfrm>
              <a:prstGeom prst="rect">
                <a:avLst/>
              </a:prstGeom>
              <a:blipFill rotWithShape="0">
                <a:blip r:embed="rId7"/>
                <a:stretch>
                  <a:fillRect t="-98485" b="-1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 descr="space_sign_small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16355" y="300224"/>
            <a:ext cx="2398180" cy="259833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60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5" grpId="0" animBg="1"/>
      <p:bldP spid="5" grpId="0" animBg="1"/>
      <p:bldP spid="11" grpId="0" animBg="1"/>
      <p:bldP spid="17" grpId="0" animBg="1"/>
      <p:bldP spid="8" grpId="0"/>
      <p:bldP spid="18" grpId="0" animBg="1"/>
      <p:bldP spid="19" grpId="0" animBg="1"/>
      <p:bldP spid="14" grpId="0"/>
      <p:bldP spid="13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Galilei and Einstein Transformation law                           </a:t>
            </a:r>
            <a:endParaRPr lang="en-US" dirty="0"/>
          </a:p>
        </p:txBody>
      </p:sp>
      <p:pic>
        <p:nvPicPr>
          <p:cNvPr id="14" name="Picture 5" descr="galilei"/>
          <p:cNvPicPr>
            <a:picLocks noChangeAspect="1" noChangeArrowheads="1"/>
          </p:cNvPicPr>
          <p:nvPr/>
        </p:nvPicPr>
        <p:blipFill>
          <a:blip r:embed="rId3"/>
          <a:srcRect r="7610"/>
          <a:stretch>
            <a:fillRect/>
          </a:stretch>
        </p:blipFill>
        <p:spPr bwMode="auto">
          <a:xfrm>
            <a:off x="9468330" y="807977"/>
            <a:ext cx="2064695" cy="272614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9781229" y="2860341"/>
            <a:ext cx="147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BF8FF"/>
                </a:solidFill>
              </a:rPr>
              <a:t>Galileo Galilei</a:t>
            </a:r>
          </a:p>
          <a:p>
            <a:r>
              <a:rPr lang="en-US" dirty="0">
                <a:solidFill>
                  <a:srgbClr val="DBF8FF"/>
                </a:solidFill>
              </a:rPr>
              <a:t>(1564 – 1642)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7764" y="731036"/>
            <a:ext cx="7631868" cy="2842978"/>
            <a:chOff x="168309" y="731036"/>
            <a:chExt cx="7631868" cy="2842978"/>
          </a:xfrm>
        </p:grpSpPr>
        <p:pic>
          <p:nvPicPr>
            <p:cNvPr id="4" name="Picture 3" descr="BatterBall.jpg"/>
            <p:cNvPicPr>
              <a:picLocks noChangeAspect="1"/>
            </p:cNvPicPr>
            <p:nvPr/>
          </p:nvPicPr>
          <p:blipFill rotWithShape="1">
            <a:blip r:embed="rId4"/>
            <a:srcRect t="1" b="26424"/>
            <a:stretch/>
          </p:blipFill>
          <p:spPr>
            <a:xfrm>
              <a:off x="168309" y="766454"/>
              <a:ext cx="7631868" cy="280756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424733" y="2041413"/>
              <a:ext cx="5581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w=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05030" y="2080220"/>
              <a:ext cx="478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660066"/>
                  </a:solidFill>
                </a:rPr>
                <a:t>v</a:t>
              </a:r>
              <a:r>
                <a:rPr lang="en-US" sz="2400" dirty="0">
                  <a:solidFill>
                    <a:srgbClr val="7030A0"/>
                  </a:solidFill>
                </a:rPr>
                <a:t>=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67878" y="2250106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93548" y="2325564"/>
              <a:ext cx="3999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S‘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37794" y="2465594"/>
              <a:ext cx="8556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w’= 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92612" y="731036"/>
              <a:ext cx="6046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</a:rPr>
                <a:t>Bob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46656" y="744227"/>
              <a:ext cx="7024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Alice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77764" y="3580424"/>
            <a:ext cx="7865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With which speed </a:t>
            </a:r>
            <a:r>
              <a:rPr lang="en-US" sz="2000" dirty="0" smtClean="0">
                <a:solidFill>
                  <a:schemeClr val="accent1"/>
                </a:solidFill>
              </a:rPr>
              <a:t>do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and the </a:t>
            </a:r>
            <a:r>
              <a:rPr lang="en-US" sz="2000" dirty="0">
                <a:solidFill>
                  <a:srgbClr val="0432FF"/>
                </a:solidFill>
              </a:rPr>
              <a:t>ball hit by Bob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smtClean="0">
                <a:solidFill>
                  <a:schemeClr val="accent1"/>
                </a:solidFill>
              </a:rPr>
              <a:t>approach </a:t>
            </a:r>
            <a:r>
              <a:rPr lang="en-US" sz="2000" dirty="0">
                <a:solidFill>
                  <a:schemeClr val="accent1"/>
                </a:solidFill>
              </a:rPr>
              <a:t>each other?</a:t>
            </a:r>
          </a:p>
          <a:p>
            <a:r>
              <a:rPr lang="en-US" sz="2000" dirty="0">
                <a:solidFill>
                  <a:srgbClr val="0070C0"/>
                </a:solidFill>
              </a:rPr>
              <a:t>Intuitive law (daily experience): </a:t>
            </a:r>
            <a:r>
              <a:rPr lang="en-US" sz="2000" dirty="0">
                <a:solidFill>
                  <a:srgbClr val="0000FF"/>
                </a:solidFill>
              </a:rPr>
              <a:t>30 m/s </a:t>
            </a:r>
            <a:r>
              <a:rPr lang="en-US" sz="2000" dirty="0"/>
              <a:t>+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10 m/s </a:t>
            </a:r>
            <a:r>
              <a:rPr lang="en-US" sz="2000" dirty="0"/>
              <a:t>=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40 m/s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90375" y="5471501"/>
            <a:ext cx="21255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200" u="sng" dirty="0">
                <a:ea typeface="Tahoma" charset="0"/>
                <a:cs typeface="Tahoma" charset="0"/>
              </a:rPr>
              <a:t>Einstein formula</a:t>
            </a:r>
            <a:r>
              <a:rPr lang="en-US" sz="2200" u="sng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301176" y="4361393"/>
                <a:ext cx="641765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2200" u="sng" dirty="0">
                    <a:ea typeface="Tahoma" charset="0"/>
                    <a:cs typeface="Tahoma" charset="0"/>
                  </a:rPr>
                  <a:t>Galilei formula:</a:t>
                </a:r>
                <a:r>
                  <a:rPr lang="en-US" sz="2200" dirty="0">
                    <a:ea typeface="Tahoma" charset="0"/>
                    <a:cs typeface="Tahoma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 </m:t>
                    </m:r>
                    <m:r>
                      <a:rPr lang="en-US" sz="2200" i="1">
                        <a:latin typeface="Cambria Math" charset="0"/>
                        <a:ea typeface="Tahoma" charset="0"/>
                        <a:cs typeface="Tahoma" charset="0"/>
                      </a:rPr>
                      <m:t> </m:t>
                    </m:r>
                    <m:sSup>
                      <m:sSupPr>
                        <m:ctrlPr>
                          <a:rPr lang="en-US" sz="2200" i="1">
                            <a:solidFill>
                              <a:srgbClr val="FF0000"/>
                            </a:solidFill>
                            <a:latin typeface="Cambria Math" charset="0"/>
                            <a:ea typeface="Tahoma" charset="0"/>
                            <a:cs typeface="Tahoma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rgbClr val="FF0000"/>
                            </a:solidFill>
                            <a:latin typeface="Cambria Math" charset="0"/>
                            <a:ea typeface="Tahoma" charset="0"/>
                            <a:cs typeface="Tahoma" charset="0"/>
                          </a:rPr>
                          <m:t>w</m:t>
                        </m:r>
                      </m:e>
                      <m:sup>
                        <m:r>
                          <a:rPr lang="en-US" sz="2200">
                            <a:solidFill>
                              <a:srgbClr val="FF0000"/>
                            </a:solidFill>
                            <a:latin typeface="Cambria Math" charset="0"/>
                            <a:ea typeface="Tahoma" charset="0"/>
                            <a:cs typeface="Tahoma" charset="0"/>
                          </a:rPr>
                          <m:t>′</m:t>
                        </m:r>
                      </m:sup>
                    </m:sSup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0000FF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w</m:t>
                    </m:r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7030A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v</m:t>
                    </m:r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=</m:t>
                    </m:r>
                    <m:r>
                      <a:rPr lang="en-US" sz="2200">
                        <a:solidFill>
                          <a:srgbClr val="0000FF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30</m:t>
                    </m:r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+</m:t>
                    </m:r>
                    <m:r>
                      <a:rPr lang="en-US" sz="2200">
                        <a:solidFill>
                          <a:srgbClr val="7030A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10</m:t>
                    </m:r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=</m:t>
                    </m:r>
                    <m:r>
                      <a:rPr lang="en-US" sz="220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40 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m</m:t>
                    </m:r>
                    <m:r>
                      <a:rPr lang="en-US" sz="220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s</m:t>
                    </m:r>
                    <m:r>
                      <a:rPr lang="en-US" sz="2200">
                        <a:solidFill>
                          <a:srgbClr val="7030A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 </m:t>
                    </m:r>
                  </m:oMath>
                </a14:m>
                <a:endParaRPr lang="en-US" sz="2200" dirty="0">
                  <a:solidFill>
                    <a:srgbClr val="7030A0"/>
                  </a:solidFill>
                  <a:ea typeface="Tahoma" charset="0"/>
                  <a:cs typeface="Tahoma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176" y="4361393"/>
                <a:ext cx="6417654" cy="430887"/>
              </a:xfrm>
              <a:prstGeom prst="rect">
                <a:avLst/>
              </a:prstGeom>
              <a:blipFill rotWithShape="0">
                <a:blip r:embed="rId5"/>
                <a:stretch>
                  <a:fillRect l="-1235" t="-100000" b="-1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023957" y="5299886"/>
                <a:ext cx="4739297" cy="1021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w</m:t>
                          </m:r>
                        </m:e>
                        <m:sup>
                          <m:r>
                            <a:rPr lang="en-US" sz="220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2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w</m:t>
                          </m:r>
                          <m:r>
                            <a:rPr lang="en-US" sz="2200">
                              <a:latin typeface="Cambria Math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v</m:t>
                          </m:r>
                        </m:num>
                        <m:den>
                          <m:r>
                            <a:rPr lang="en-US" sz="2200">
                              <a:latin typeface="Cambria Math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mr-IN" sz="22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v</m:t>
                              </m:r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0000FF"/>
                                  </a:solidFill>
                                  <a:latin typeface="Cambria Math" charset="0"/>
                                </a:rPr>
                                <m:t>w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200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latin typeface="Cambria Math" charset="0"/>
                                    </a:rPr>
                                    <m:t>c</m:t>
                                  </m:r>
                                </m:e>
                                <m:sup>
                                  <m:r>
                                    <a:rPr lang="en-US" sz="220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  <m:r>
                        <a:rPr lang="en-US" sz="220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30</m:t>
                          </m:r>
                          <m:r>
                            <a:rPr lang="en-US" sz="2200" i="1"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10</m:t>
                          </m:r>
                        </m:num>
                        <m:den>
                          <m:r>
                            <a:rPr lang="en-US" sz="2200" i="1">
                              <a:latin typeface="Cambria Math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mr-IN" sz="22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solidFill>
                                    <a:srgbClr val="0000FF"/>
                                  </a:solidFill>
                                  <a:latin typeface="Cambria Math" charset="0"/>
                                </a:rPr>
                                <m:t>30</m:t>
                              </m:r>
                              <m:r>
                                <a:rPr lang="en-US" sz="2200" i="1">
                                  <a:latin typeface="Cambria Math" charset="0"/>
                                </a:rPr>
                                <m:t>×</m:t>
                              </m:r>
                              <m:r>
                                <a:rPr lang="en-US" sz="22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10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charset="0"/>
                                </a:rPr>
                                <m:t>9×</m:t>
                              </m:r>
                              <m:sSup>
                                <m:sSupPr>
                                  <m:ctrlPr>
                                    <a:rPr lang="en-US" sz="2200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charset="0"/>
                                    </a:rPr>
                                    <m:t>16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  <m:r>
                        <a:rPr lang="en-US" sz="2200" i="1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3957" y="5299886"/>
                <a:ext cx="4739297" cy="102143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877217" y="6241068"/>
                <a:ext cx="3848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i="1" smtClean="0">
                        <a:latin typeface="Cambria Math" charset="0"/>
                      </a:rPr>
                      <m:t>=</m:t>
                    </m:r>
                    <m:r>
                      <a:rPr lang="en-US" sz="2200" i="1">
                        <a:solidFill>
                          <a:srgbClr val="FF0000"/>
                        </a:solidFill>
                        <a:latin typeface="Cambria Math" charset="0"/>
                      </a:rPr>
                      <m:t>39.999999999999997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solidFill>
                          <a:srgbClr val="FF0000"/>
                        </a:solidFill>
                        <a:latin typeface="Cambria Math" charset="0"/>
                      </a:rPr>
                      <m:t>m</m:t>
                    </m:r>
                    <m:r>
                      <a:rPr lang="en-US" sz="2200" b="0" i="0" smtClean="0">
                        <a:solidFill>
                          <a:srgbClr val="FF0000"/>
                        </a:solidFill>
                        <a:latin typeface="Cambria Math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200" b="0" i="0" smtClean="0">
                        <a:solidFill>
                          <a:srgbClr val="FF0000"/>
                        </a:solidFill>
                        <a:latin typeface="Cambria Math" charset="0"/>
                      </a:rPr>
                      <m:t>s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7217" y="6241068"/>
                <a:ext cx="3848775" cy="430887"/>
              </a:xfrm>
              <a:prstGeom prst="rect">
                <a:avLst/>
              </a:prstGeom>
              <a:blipFill rotWithShape="0">
                <a:blip r:embed="rId7"/>
                <a:stretch>
                  <a:fillRect t="-102857" b="-1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1524642" y="5893283"/>
            <a:ext cx="152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(see lecture </a:t>
            </a:r>
            <a:r>
              <a:rPr lang="en-US" dirty="0"/>
              <a:t>3)</a:t>
            </a:r>
          </a:p>
        </p:txBody>
      </p:sp>
      <p:pic>
        <p:nvPicPr>
          <p:cNvPr id="27" name="Picture 26" descr="EisteinYou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3849" y="3885873"/>
            <a:ext cx="1979177" cy="279783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9691736" y="5979808"/>
            <a:ext cx="1560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white"/>
                </a:solidFill>
                <a:latin typeface="Calibri"/>
              </a:rPr>
              <a:t>Albert Einstein</a:t>
            </a:r>
          </a:p>
          <a:p>
            <a:pPr defTabSz="457200"/>
            <a:r>
              <a:rPr lang="en-US" dirty="0">
                <a:solidFill>
                  <a:prstClr val="white"/>
                </a:solidFill>
                <a:latin typeface="Calibri"/>
              </a:rPr>
              <a:t>  1879 - 1955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22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Galilei and Einstein Transformation law                           </a:t>
            </a:r>
            <a:endParaRPr lang="en-US" dirty="0"/>
          </a:p>
        </p:txBody>
      </p:sp>
      <p:pic>
        <p:nvPicPr>
          <p:cNvPr id="14" name="Picture 5" descr="galilei"/>
          <p:cNvPicPr>
            <a:picLocks noChangeAspect="1" noChangeArrowheads="1"/>
          </p:cNvPicPr>
          <p:nvPr/>
        </p:nvPicPr>
        <p:blipFill>
          <a:blip r:embed="rId3"/>
          <a:srcRect r="7610"/>
          <a:stretch>
            <a:fillRect/>
          </a:stretch>
        </p:blipFill>
        <p:spPr bwMode="auto">
          <a:xfrm>
            <a:off x="9468330" y="807977"/>
            <a:ext cx="2064695" cy="272614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9781229" y="2860341"/>
            <a:ext cx="147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BF8FF"/>
                </a:solidFill>
              </a:rPr>
              <a:t>Galileo Galilei</a:t>
            </a:r>
          </a:p>
          <a:p>
            <a:r>
              <a:rPr lang="en-US" dirty="0">
                <a:solidFill>
                  <a:srgbClr val="DBF8FF"/>
                </a:solidFill>
              </a:rPr>
              <a:t>(1564 – 1642)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7764" y="3580424"/>
            <a:ext cx="812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With which speed do </a:t>
            </a:r>
            <a:r>
              <a:rPr lang="en-US" sz="2000" dirty="0" smtClean="0">
                <a:solidFill>
                  <a:srgbClr val="FF0000"/>
                </a:solidFill>
              </a:rPr>
              <a:t>Alice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and the </a:t>
            </a:r>
            <a:r>
              <a:rPr lang="en-US" sz="2000" dirty="0" smtClean="0">
                <a:solidFill>
                  <a:srgbClr val="0432FF"/>
                </a:solidFill>
              </a:rPr>
              <a:t>light sent by Bob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approach each other?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Intuitive </a:t>
            </a:r>
            <a:r>
              <a:rPr lang="en-US" sz="2000" dirty="0" smtClean="0">
                <a:solidFill>
                  <a:schemeClr val="accent1"/>
                </a:solidFill>
              </a:rPr>
              <a:t>law: </a:t>
            </a:r>
            <a:r>
              <a:rPr lang="en-US" sz="2000" dirty="0" smtClean="0">
                <a:solidFill>
                  <a:srgbClr val="0000FF"/>
                </a:solidFill>
              </a:rPr>
              <a:t>300 000 km/s </a:t>
            </a:r>
            <a:r>
              <a:rPr lang="en-US" sz="2000" dirty="0"/>
              <a:t>+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1</a:t>
            </a:r>
            <a:r>
              <a:rPr lang="en-US" sz="2000" dirty="0" smtClean="0">
                <a:solidFill>
                  <a:srgbClr val="7030A0"/>
                </a:solidFill>
              </a:rPr>
              <a:t>00 000 km/s </a:t>
            </a:r>
            <a:r>
              <a:rPr lang="en-US" sz="2000" dirty="0"/>
              <a:t>=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400 000 km/s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90375" y="5471501"/>
            <a:ext cx="21255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200" u="sng" dirty="0">
                <a:ea typeface="Tahoma" charset="0"/>
                <a:cs typeface="Tahoma" charset="0"/>
              </a:rPr>
              <a:t>Einstein formula</a:t>
            </a:r>
            <a:r>
              <a:rPr lang="en-US" sz="2200" u="sng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301176" y="4361393"/>
                <a:ext cx="797731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:r>
                  <a:rPr lang="en-US" sz="2200" u="sng" dirty="0" smtClean="0">
                    <a:ea typeface="Tahoma" charset="0"/>
                    <a:cs typeface="Tahoma" charset="0"/>
                  </a:rPr>
                  <a:t>Galilei formula:</a:t>
                </a:r>
                <a:r>
                  <a:rPr lang="en-US" sz="2200" dirty="0">
                    <a:ea typeface="Tahoma" charset="0"/>
                    <a:cs typeface="Tahoma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 </m:t>
                    </m:r>
                    <m:r>
                      <a:rPr lang="en-US" sz="2200" i="1">
                        <a:latin typeface="Cambria Math" charset="0"/>
                        <a:ea typeface="Tahoma" charset="0"/>
                        <a:cs typeface="Tahoma" charset="0"/>
                      </a:rPr>
                      <m:t> </m:t>
                    </m:r>
                    <m:sSup>
                      <m:sSupPr>
                        <m:ctrlPr>
                          <a:rPr lang="en-US" sz="2200" i="1">
                            <a:solidFill>
                              <a:srgbClr val="FF0000"/>
                            </a:solidFill>
                            <a:latin typeface="Cambria Math" charset="0"/>
                            <a:ea typeface="Tahoma" charset="0"/>
                            <a:cs typeface="Tahoma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200">
                            <a:solidFill>
                              <a:srgbClr val="FF0000"/>
                            </a:solidFill>
                            <a:latin typeface="Cambria Math" charset="0"/>
                            <a:ea typeface="Tahoma" charset="0"/>
                            <a:cs typeface="Tahoma" charset="0"/>
                          </a:rPr>
                          <m:t>w</m:t>
                        </m:r>
                      </m:e>
                      <m:sup>
                        <m:r>
                          <a:rPr lang="en-US" sz="2200">
                            <a:solidFill>
                              <a:srgbClr val="FF0000"/>
                            </a:solidFill>
                            <a:latin typeface="Cambria Math" charset="0"/>
                            <a:ea typeface="Tahoma" charset="0"/>
                            <a:cs typeface="Tahoma" charset="0"/>
                          </a:rPr>
                          <m:t>′</m:t>
                        </m:r>
                      </m:sup>
                    </m:sSup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0000FF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w</m:t>
                    </m:r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7030A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v</m:t>
                    </m:r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=</m:t>
                    </m:r>
                    <m:r>
                      <a:rPr lang="en-US" sz="2200" b="0" i="0" smtClean="0">
                        <a:solidFill>
                          <a:srgbClr val="0432FF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3×</m:t>
                    </m:r>
                    <m:r>
                      <a:rPr lang="en-US" sz="2200" b="0" i="0" smtClean="0">
                        <a:solidFill>
                          <a:srgbClr val="0000FF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10</m:t>
                    </m:r>
                    <m:r>
                      <a:rPr lang="en-US" sz="2200" b="0" i="0" baseline="30000" smtClean="0">
                        <a:solidFill>
                          <a:srgbClr val="0000FF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8</m:t>
                    </m:r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+</m:t>
                    </m:r>
                    <m:r>
                      <a:rPr lang="en-US" sz="2200" b="0" i="0" smtClean="0">
                        <a:solidFill>
                          <a:srgbClr val="7030A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1×10</m:t>
                    </m:r>
                    <m:r>
                      <a:rPr lang="en-US" sz="2200" b="0" i="0" baseline="30000" smtClean="0">
                        <a:solidFill>
                          <a:srgbClr val="7030A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8</m:t>
                    </m:r>
                    <m:r>
                      <a:rPr lang="en-US" sz="2200">
                        <a:latin typeface="Cambria Math" charset="0"/>
                        <a:ea typeface="Tahoma" charset="0"/>
                        <a:cs typeface="Tahoma" charset="0"/>
                      </a:rPr>
                      <m:t>=</m:t>
                    </m:r>
                    <m:r>
                      <a:rPr lang="en-US" sz="220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4</m:t>
                    </m:r>
                    <m:r>
                      <a:rPr lang="en-US" sz="2200" b="0" i="0" smtClean="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×10</m:t>
                    </m:r>
                    <m:r>
                      <a:rPr lang="en-US" sz="2200" b="0" i="0" baseline="30000" smtClean="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8</m:t>
                    </m:r>
                    <m:r>
                      <a:rPr lang="en-US" sz="2200" b="0" i="0" smtClean="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m</m:t>
                    </m:r>
                    <m:r>
                      <a:rPr lang="en-US" sz="220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200">
                        <a:solidFill>
                          <a:srgbClr val="FF000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s</m:t>
                    </m:r>
                    <m:r>
                      <a:rPr lang="en-US" sz="2200">
                        <a:solidFill>
                          <a:srgbClr val="7030A0"/>
                        </a:solidFill>
                        <a:latin typeface="Cambria Math" charset="0"/>
                        <a:ea typeface="Tahoma" charset="0"/>
                        <a:cs typeface="Tahoma" charset="0"/>
                      </a:rPr>
                      <m:t> </m:t>
                    </m:r>
                  </m:oMath>
                </a14:m>
                <a:endParaRPr lang="en-US" sz="2200" dirty="0">
                  <a:solidFill>
                    <a:srgbClr val="7030A0"/>
                  </a:solidFill>
                  <a:ea typeface="Tahoma" charset="0"/>
                  <a:cs typeface="Tahoma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1176" y="4361393"/>
                <a:ext cx="7977312" cy="430887"/>
              </a:xfrm>
              <a:prstGeom prst="rect">
                <a:avLst/>
              </a:prstGeom>
              <a:blipFill rotWithShape="0">
                <a:blip r:embed="rId4"/>
                <a:stretch>
                  <a:fillRect l="-993" t="-100000" b="-1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186335" y="6243031"/>
                <a:ext cx="553221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300 000 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km</m:t>
                      </m:r>
                      <m:r>
                        <a:rPr lang="en-US" sz="2200" b="0" i="0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s</m:t>
                      </m:r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335" y="6243031"/>
                <a:ext cx="5532215" cy="430887"/>
              </a:xfrm>
              <a:prstGeom prst="rect">
                <a:avLst/>
              </a:prstGeom>
              <a:blipFill rotWithShape="0">
                <a:blip r:embed="rId5"/>
                <a:stretch>
                  <a:fillRect t="-101408" b="-1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013262" y="4772005"/>
                <a:ext cx="3848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latin typeface="Cambria Math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400 000 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km</m:t>
                      </m:r>
                      <m:r>
                        <a:rPr lang="en-US" sz="2200" b="0" i="0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s</m:t>
                      </m:r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262" y="4772005"/>
                <a:ext cx="3848775" cy="430887"/>
              </a:xfrm>
              <a:prstGeom prst="rect">
                <a:avLst/>
              </a:prstGeom>
              <a:blipFill rotWithShape="0">
                <a:blip r:embed="rId6"/>
                <a:stretch>
                  <a:fillRect t="-102857" b="-1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1524642" y="5893283"/>
            <a:ext cx="152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(see lecture </a:t>
            </a:r>
            <a:r>
              <a:rPr lang="en-US" dirty="0"/>
              <a:t>3)</a:t>
            </a:r>
          </a:p>
        </p:txBody>
      </p:sp>
      <p:pic>
        <p:nvPicPr>
          <p:cNvPr id="27" name="Picture 26" descr="EisteinYoung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3849" y="3885873"/>
            <a:ext cx="1979177" cy="279783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9691736" y="5979808"/>
            <a:ext cx="1560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white"/>
                </a:solidFill>
                <a:latin typeface="Calibri"/>
              </a:rPr>
              <a:t>Albert Einstein</a:t>
            </a:r>
          </a:p>
          <a:p>
            <a:pPr defTabSz="457200"/>
            <a:r>
              <a:rPr lang="en-US" dirty="0">
                <a:solidFill>
                  <a:prstClr val="white"/>
                </a:solidFill>
                <a:latin typeface="Calibri"/>
              </a:rPr>
              <a:t>  1879 - 1955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267797" y="5295530"/>
                <a:ext cx="5532215" cy="1051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w</m:t>
                          </m:r>
                        </m:e>
                        <m:sup>
                          <m:r>
                            <a:rPr lang="en-US" sz="220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2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2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w</m:t>
                          </m:r>
                          <m:r>
                            <a:rPr lang="en-US" sz="2200">
                              <a:latin typeface="Cambria Math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20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v</m:t>
                          </m:r>
                        </m:num>
                        <m:den>
                          <m:r>
                            <a:rPr lang="en-US" sz="2200">
                              <a:latin typeface="Cambria Math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mr-IN" sz="22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v</m:t>
                              </m:r>
                              <m:r>
                                <m:rPr>
                                  <m:sty m:val="p"/>
                                </m:rPr>
                                <a:rPr lang="en-US" sz="2200">
                                  <a:solidFill>
                                    <a:srgbClr val="0000FF"/>
                                  </a:solidFill>
                                  <a:latin typeface="Cambria Math" charset="0"/>
                                </a:rPr>
                                <m:t>w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200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>
                                      <a:latin typeface="Cambria Math" charset="0"/>
                                    </a:rPr>
                                    <m:t>c</m:t>
                                  </m:r>
                                </m:e>
                                <m:sup>
                                  <m:r>
                                    <a:rPr lang="en-US" sz="220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  <m:r>
                        <a:rPr lang="en-US" sz="220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3×</m:t>
                          </m:r>
                          <m:r>
                            <a:rPr lang="en-US" sz="2200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10</m:t>
                          </m:r>
                          <m:r>
                            <a:rPr lang="en-US" sz="2200" b="0" i="1" baseline="30000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8</m:t>
                          </m:r>
                          <m:r>
                            <a:rPr lang="en-US" sz="2200" i="1">
                              <a:latin typeface="Cambria Math" charset="0"/>
                            </a:rPr>
                            <m:t>+</m:t>
                          </m:r>
                          <m:r>
                            <a:rPr lang="en-US" sz="22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1×10</m:t>
                          </m:r>
                          <m:r>
                            <a:rPr lang="en-US" sz="2200" b="0" i="1" baseline="30000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8</m:t>
                          </m:r>
                        </m:num>
                        <m:den>
                          <m:r>
                            <a:rPr lang="en-US" sz="2200" i="1">
                              <a:latin typeface="Cambria Math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mr-IN" sz="2200" i="1">
                                  <a:latin typeface="Cambria Math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sz="2200" b="0" i="1" smtClean="0">
                                      <a:solidFill>
                                        <a:srgbClr val="0000FF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0000FF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  <m:r>
                                    <a:rPr lang="en-US" sz="220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×</m:t>
                                  </m:r>
                                  <m:r>
                                    <a:rPr lang="en-US" sz="2200" b="0" i="1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10</m:t>
                                  </m:r>
                                  <m:r>
                                    <a:rPr lang="en-US" sz="2200" b="0" i="1" baseline="30000" smtClean="0">
                                      <a:solidFill>
                                        <a:srgbClr val="0432FF"/>
                                      </a:solidFill>
                                      <a:latin typeface="Cambria Math" charset="0"/>
                                    </a:rPr>
                                    <m:t>8</m:t>
                                  </m:r>
                                </m:e>
                              </m:d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200" i="1">
                                  <a:latin typeface="Cambria Math" charset="0"/>
                                </a:rPr>
                                <m:t>×</m:t>
                              </m:r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 (</m:t>
                              </m:r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1×</m:t>
                              </m:r>
                              <m:sSup>
                                <m:sSupPr>
                                  <m:ctrlP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solidFill>
                                        <a:srgbClr val="7030A0"/>
                                      </a:solidFill>
                                      <a:latin typeface="Cambria Math" charset="0"/>
                                    </a:rPr>
                                    <m:t>8</m:t>
                                  </m:r>
                                </m:sup>
                              </m:sSup>
                              <m: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200" i="1">
                                  <a:latin typeface="Cambria Math" charset="0"/>
                                </a:rPr>
                                <m:t>9×</m:t>
                              </m:r>
                              <m:sSup>
                                <m:sSupPr>
                                  <m:ctrlPr>
                                    <a:rPr lang="en-US" sz="2200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charset="0"/>
                                    </a:rPr>
                                    <m:t>16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  <m:r>
                        <a:rPr lang="en-US" sz="2200" b="0" i="1" smtClean="0">
                          <a:latin typeface="Cambria Math" charset="0"/>
                        </a:rPr>
                        <m:t>  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797" y="5295530"/>
                <a:ext cx="5532215" cy="105125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143822" y="6299934"/>
            <a:ext cx="2742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The same speed of light!</a:t>
            </a:r>
            <a:endParaRPr lang="en-US" sz="2000" dirty="0">
              <a:solidFill>
                <a:srgbClr val="C0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17265" y="829000"/>
            <a:ext cx="7967291" cy="2718657"/>
            <a:chOff x="717265" y="829000"/>
            <a:chExt cx="7967291" cy="2718657"/>
          </a:xfrm>
        </p:grpSpPr>
        <p:pic>
          <p:nvPicPr>
            <p:cNvPr id="31" name="Picture 30" descr="SpaceshipLight.jpg"/>
            <p:cNvPicPr>
              <a:picLocks noChangeAspect="1"/>
            </p:cNvPicPr>
            <p:nvPr/>
          </p:nvPicPr>
          <p:blipFill rotWithShape="1">
            <a:blip r:embed="rId9"/>
            <a:srcRect b="51097"/>
            <a:stretch/>
          </p:blipFill>
          <p:spPr>
            <a:xfrm>
              <a:off x="717265" y="829000"/>
              <a:ext cx="7967291" cy="2718657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sp>
          <p:nvSpPr>
            <p:cNvPr id="33" name="Rectangle 32"/>
            <p:cNvSpPr/>
            <p:nvPr/>
          </p:nvSpPr>
          <p:spPr>
            <a:xfrm>
              <a:off x="1981502" y="3016261"/>
              <a:ext cx="480286" cy="31933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151404" y="2985360"/>
              <a:ext cx="535577" cy="31933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984106" y="2286056"/>
              <a:ext cx="817923" cy="31933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942313" y="2945097"/>
              <a:ext cx="5581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w=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154060" y="2914196"/>
              <a:ext cx="4780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7030A0"/>
                  </a:solidFill>
                </a:rPr>
                <a:t>v=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939132" y="2212361"/>
              <a:ext cx="8556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w’= ?</a:t>
              </a:r>
            </a:p>
          </p:txBody>
        </p:sp>
      </p:grpSp>
      <p:sp>
        <p:nvSpPr>
          <p:cNvPr id="44" name="Rectangle 43"/>
          <p:cNvSpPr/>
          <p:nvPr/>
        </p:nvSpPr>
        <p:spPr>
          <a:xfrm>
            <a:off x="1887021" y="1949090"/>
            <a:ext cx="528905" cy="33696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495120" y="1966721"/>
            <a:ext cx="637782" cy="3193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826263" y="1908699"/>
            <a:ext cx="604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Bob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430466" y="1918342"/>
            <a:ext cx="702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Alice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59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Let’s do the experiment…</a:t>
            </a:r>
            <a:endParaRPr lang="en-US" dirty="0"/>
          </a:p>
        </p:txBody>
      </p:sp>
      <p:pic>
        <p:nvPicPr>
          <p:cNvPr id="5" name="Picture 4" descr="Playground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22" y="849520"/>
            <a:ext cx="6694401" cy="577302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987566" y="2634842"/>
            <a:ext cx="34095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If </a:t>
            </a:r>
            <a:r>
              <a:rPr lang="en-US" sz="2200" dirty="0"/>
              <a:t>it’s green and it </a:t>
            </a:r>
            <a:r>
              <a:rPr lang="en-US" sz="2200" dirty="0" smtClean="0"/>
              <a:t>wiggles,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                         </a:t>
            </a:r>
            <a:r>
              <a:rPr lang="mr-IN" sz="2200" dirty="0" smtClean="0"/>
              <a:t>…</a:t>
            </a:r>
            <a:r>
              <a:rPr lang="en-US" sz="2200" dirty="0" smtClean="0"/>
              <a:t> </a:t>
            </a:r>
            <a:r>
              <a:rPr lang="en-US" sz="2200" dirty="0"/>
              <a:t>it’s </a:t>
            </a:r>
            <a:r>
              <a:rPr lang="en-US" sz="2200" dirty="0">
                <a:solidFill>
                  <a:srgbClr val="7030A0"/>
                </a:solidFill>
              </a:rPr>
              <a:t>biology</a:t>
            </a:r>
            <a:r>
              <a:rPr lang="en-US" sz="2200" dirty="0"/>
              <a:t>,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87566" y="3597723"/>
            <a:ext cx="37594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If it </a:t>
            </a:r>
            <a:r>
              <a:rPr lang="en-US" sz="2200" dirty="0" smtClean="0"/>
              <a:t>stinks,        </a:t>
            </a:r>
            <a:r>
              <a:rPr lang="mr-IN" sz="2200" dirty="0" smtClean="0"/>
              <a:t>…</a:t>
            </a:r>
            <a:r>
              <a:rPr lang="en-US" sz="2200" dirty="0" smtClean="0"/>
              <a:t> it’s </a:t>
            </a:r>
            <a:r>
              <a:rPr lang="en-US" sz="2200" dirty="0">
                <a:solidFill>
                  <a:srgbClr val="7030A0"/>
                </a:solidFill>
              </a:rPr>
              <a:t>chemistry</a:t>
            </a:r>
            <a:r>
              <a:rPr lang="en-US" sz="2200" dirty="0"/>
              <a:t>,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93001" y="4227936"/>
            <a:ext cx="34780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If it doesn’t </a:t>
            </a:r>
            <a:r>
              <a:rPr lang="en-US" sz="2200" dirty="0" smtClean="0"/>
              <a:t>work</a:t>
            </a:r>
            <a:r>
              <a:rPr lang="mr-IN" sz="2200" dirty="0" smtClean="0"/>
              <a:t>…</a:t>
            </a:r>
            <a:r>
              <a:rPr lang="en-US" sz="2200" dirty="0" smtClean="0"/>
              <a:t>,</a:t>
            </a:r>
          </a:p>
          <a:p>
            <a:r>
              <a:rPr lang="en-US" sz="2200" dirty="0"/>
              <a:t> </a:t>
            </a:r>
            <a:r>
              <a:rPr lang="en-US" sz="2200" dirty="0" smtClean="0"/>
              <a:t>                         </a:t>
            </a:r>
            <a:r>
              <a:rPr lang="mr-IN" sz="2200" dirty="0" smtClean="0"/>
              <a:t>…</a:t>
            </a:r>
            <a:r>
              <a:rPr lang="en-US" sz="2200" dirty="0" smtClean="0"/>
              <a:t> </a:t>
            </a:r>
            <a:r>
              <a:rPr lang="en-US" sz="2200" dirty="0"/>
              <a:t>it’s </a:t>
            </a:r>
            <a:r>
              <a:rPr lang="en-US" sz="2200" dirty="0">
                <a:solidFill>
                  <a:srgbClr val="7030A0"/>
                </a:solidFill>
              </a:rPr>
              <a:t>physics</a:t>
            </a:r>
            <a:r>
              <a:rPr lang="en-US" sz="2200" dirty="0"/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21138" y="1933819"/>
            <a:ext cx="16616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u="sng" smtClean="0"/>
              <a:t>Experiments:</a:t>
            </a:r>
            <a:endParaRPr lang="en-US" sz="2200" dirty="0"/>
          </a:p>
        </p:txBody>
      </p:sp>
      <p:sp>
        <p:nvSpPr>
          <p:cNvPr id="3" name="Rectangle 2"/>
          <p:cNvSpPr/>
          <p:nvPr/>
        </p:nvSpPr>
        <p:spPr>
          <a:xfrm>
            <a:off x="7987566" y="1695409"/>
            <a:ext cx="3869655" cy="35961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16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1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eonFoucaul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605" y="3658510"/>
            <a:ext cx="1856871" cy="23715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955" y="3659116"/>
            <a:ext cx="3982016" cy="2238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Measurement of the Speed of Light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622756" y="758720"/>
                <a:ext cx="5392179" cy="1455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accent1"/>
                    </a:solidFill>
                  </a:rPr>
                  <a:t>Electromagnetism:</a:t>
                </a:r>
                <a:endParaRPr lang="en-US" sz="2000" dirty="0">
                  <a:solidFill>
                    <a:schemeClr val="accent1"/>
                  </a:solidFill>
                </a:endParaRPr>
              </a:p>
              <a:p>
                <a:r>
                  <a:rPr lang="en-US" sz="2000" dirty="0"/>
                  <a:t>Light consists of propagating waves of perpendicular electric (E) and magnetic (B) fields</a:t>
                </a:r>
              </a:p>
              <a:p>
                <a:endParaRPr lang="en-US" sz="800" dirty="0"/>
              </a:p>
              <a:p>
                <a:r>
                  <a:rPr lang="en-US" sz="2000" dirty="0">
                    <a:solidFill>
                      <a:srgbClr val="C00000"/>
                    </a:solidFill>
                  </a:rPr>
                  <a:t>Propagation speed</a:t>
                </a:r>
                <a:r>
                  <a:rPr lang="en-US" sz="2000" dirty="0" smtClean="0">
                    <a:solidFill>
                      <a:srgbClr val="C00000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𝑐</m:t>
                    </m:r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rad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=</m:t>
                        </m:r>
                      </m:den>
                    </m:f>
                  </m:oMath>
                </a14:m>
                <a:r>
                  <a:rPr lang="en-US" dirty="0" smtClean="0">
                    <a:solidFill>
                      <a:srgbClr val="C00000"/>
                    </a:solidFill>
                  </a:rPr>
                  <a:t> 299 792 km/s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756" y="758720"/>
                <a:ext cx="5392179" cy="1455398"/>
              </a:xfrm>
              <a:prstGeom prst="rect">
                <a:avLst/>
              </a:prstGeom>
              <a:blipFill rotWithShape="0">
                <a:blip r:embed="rId5"/>
                <a:stretch>
                  <a:fillRect l="-1130" t="-2092" b="-49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James_Clerk_Maxwel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69" y="1055217"/>
            <a:ext cx="1790289" cy="2152674"/>
          </a:xfrm>
          <a:prstGeom prst="rect">
            <a:avLst/>
          </a:prstGeom>
        </p:spPr>
      </p:pic>
      <p:pic>
        <p:nvPicPr>
          <p:cNvPr id="13" name="Picture 12" descr="Hippolyte_Fizeau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878" y="3748450"/>
            <a:ext cx="1872628" cy="22003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08003" y="6097504"/>
            <a:ext cx="2596420" cy="40011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1862: c </a:t>
            </a:r>
            <a:r>
              <a:rPr lang="en-US" sz="2000" dirty="0">
                <a:solidFill>
                  <a:srgbClr val="C00000"/>
                </a:solidFill>
              </a:rPr>
              <a:t>= 298 000 km/s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199422" y="320706"/>
            <a:ext cx="3646211" cy="2734658"/>
            <a:chOff x="8199422" y="320706"/>
            <a:chExt cx="3646211" cy="2734658"/>
          </a:xfrm>
        </p:grpSpPr>
        <p:pic>
          <p:nvPicPr>
            <p:cNvPr id="4" name="Picture 3" descr="LightElectromagneticWave.gi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99422" y="320706"/>
              <a:ext cx="3646211" cy="2734658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9238835" y="729332"/>
              <a:ext cx="309700" cy="4001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743535" y="1719932"/>
              <a:ext cx="328936" cy="4001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432FF"/>
                  </a:solidFill>
                </a:rPr>
                <a:t>B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532816" y="2680441"/>
            <a:ext cx="44376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accent1"/>
                </a:solidFill>
              </a:rPr>
              <a:t>Measure the speed </a:t>
            </a:r>
            <a:r>
              <a:rPr lang="en-US" sz="2200" u="sng" dirty="0" smtClean="0">
                <a:solidFill>
                  <a:schemeClr val="accent1"/>
                </a:solidFill>
              </a:rPr>
              <a:t>of light directly</a:t>
            </a:r>
            <a:r>
              <a:rPr lang="en-US" sz="2200" u="sng" dirty="0">
                <a:solidFill>
                  <a:schemeClr val="accent1"/>
                </a:solidFill>
              </a:rPr>
              <a:t>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44398" y="6097504"/>
            <a:ext cx="1633265" cy="40011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7030A0"/>
                </a:solidFill>
              </a:rPr>
              <a:t>Leon </a:t>
            </a:r>
            <a:r>
              <a:rPr lang="en-US" sz="2000" dirty="0" smtClean="0">
                <a:solidFill>
                  <a:srgbClr val="7030A0"/>
                </a:solidFill>
              </a:rPr>
              <a:t>Foucault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6006" y="772508"/>
            <a:ext cx="2416790" cy="40011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James Clerk Maxwell</a:t>
            </a:r>
            <a:endParaRPr lang="en-US" sz="2000" dirty="0">
              <a:solidFill>
                <a:srgbClr val="7030A0"/>
              </a:solidFill>
            </a:endParaRPr>
          </a:p>
        </p:txBody>
      </p:sp>
      <p:pic>
        <p:nvPicPr>
          <p:cNvPr id="5" name="Picture 4" descr="Fizeau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80395" y="3337812"/>
            <a:ext cx="4046406" cy="304963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87310" y="6058343"/>
            <a:ext cx="1770351" cy="40011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Armand </a:t>
            </a:r>
            <a:r>
              <a:rPr lang="en-US" sz="2000" dirty="0" err="1" smtClean="0">
                <a:solidFill>
                  <a:srgbClr val="7030A0"/>
                </a:solidFill>
              </a:rPr>
              <a:t>Fizeau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8134" y="6058343"/>
            <a:ext cx="2593297" cy="40011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1849: c </a:t>
            </a:r>
            <a:r>
              <a:rPr lang="en-US" sz="2000" dirty="0">
                <a:solidFill>
                  <a:srgbClr val="C00000"/>
                </a:solidFill>
              </a:rPr>
              <a:t>= 315 000 km/s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07537" y="5084650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 km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391966" y="3993227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20m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7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  <p:bldP spid="19" grpId="0" animBg="1"/>
      <p:bldP spid="18" grpId="0" animBg="1"/>
      <p:bldP spid="10" grpId="0" animBg="1"/>
      <p:bldP spid="16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Measurement of the Speed of Light in </a:t>
            </a:r>
            <a:r>
              <a:rPr lang="en-US" dirty="0" err="1" smtClean="0"/>
              <a:t>aether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751048" y="1118954"/>
            <a:ext cx="4966160" cy="2039037"/>
            <a:chOff x="6751048" y="1118954"/>
            <a:chExt cx="4966160" cy="2039037"/>
          </a:xfrm>
        </p:grpSpPr>
        <p:sp>
          <p:nvSpPr>
            <p:cNvPr id="5" name="Rectangle 4" descr="Newsprint"/>
            <p:cNvSpPr>
              <a:spLocks noChangeArrowheads="1"/>
            </p:cNvSpPr>
            <p:nvPr/>
          </p:nvSpPr>
          <p:spPr bwMode="auto">
            <a:xfrm>
              <a:off x="6760306" y="1118954"/>
              <a:ext cx="4956902" cy="2024892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447675" indent="-447675"/>
              <a:endParaRPr lang="nl-NL"/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9102660" y="1408224"/>
              <a:ext cx="1175806" cy="135063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lin ang="2700000" scaled="1"/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447675" indent="-447675"/>
              <a:endParaRPr lang="nl-NL"/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 flipH="1">
              <a:off x="8262005" y="1601781"/>
              <a:ext cx="672153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H="1">
              <a:off x="8093503" y="2082480"/>
              <a:ext cx="67215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H="1">
              <a:off x="8178680" y="2565306"/>
              <a:ext cx="755479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9689637" y="2082480"/>
              <a:ext cx="9239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10193290" y="1640009"/>
              <a:ext cx="1090960" cy="494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/>
              <a:r>
                <a:rPr lang="en-US" dirty="0"/>
                <a:t>30 km/</a:t>
              </a:r>
              <a:r>
                <a:rPr lang="en-US" dirty="0" err="1"/>
                <a:t>s</a:t>
              </a:r>
              <a:endParaRPr lang="en-US" dirty="0"/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9274416" y="2276035"/>
              <a:ext cx="803839" cy="494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/>
              <a:r>
                <a:rPr lang="en-US" dirty="0">
                  <a:solidFill>
                    <a:srgbClr val="0000FF"/>
                  </a:solidFill>
                </a:rPr>
                <a:t>earth</a:t>
              </a: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6751048" y="2663147"/>
              <a:ext cx="936357" cy="494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/>
              <a:r>
                <a:rPr lang="en-US" dirty="0" err="1"/>
                <a:t>aether</a:t>
              </a:r>
              <a:endParaRPr lang="en-US" dirty="0"/>
            </a:p>
          </p:txBody>
        </p:sp>
      </p:grpSp>
      <p:pic>
        <p:nvPicPr>
          <p:cNvPr id="15" name="Picture 14" descr="AetherWin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763" y="1098866"/>
            <a:ext cx="2875696" cy="215677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6" name="Picture 15" descr="michelson-morle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115" y="3956264"/>
            <a:ext cx="3317029" cy="254505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7" name="Picture 7" descr="miche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9929" y="3978460"/>
            <a:ext cx="5253653" cy="249345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153676" y="691027"/>
            <a:ext cx="5981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Light waves were believed to be carried by the </a:t>
            </a:r>
            <a:r>
              <a:rPr lang="en-US" sz="2000" dirty="0">
                <a:solidFill>
                  <a:srgbClr val="7030A0"/>
                </a:solidFill>
              </a:rPr>
              <a:t>“</a:t>
            </a:r>
            <a:r>
              <a:rPr lang="en-US" sz="2000" dirty="0" err="1">
                <a:solidFill>
                  <a:srgbClr val="7030A0"/>
                </a:solidFill>
              </a:rPr>
              <a:t>aether</a:t>
            </a:r>
            <a:r>
              <a:rPr lang="en-US" sz="2000" dirty="0" smtClean="0">
                <a:solidFill>
                  <a:srgbClr val="7030A0"/>
                </a:solidFill>
              </a:rPr>
              <a:t>”.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51048" y="709591"/>
            <a:ext cx="3591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Earth moves through the </a:t>
            </a:r>
            <a:r>
              <a:rPr lang="en-US" sz="2000" dirty="0" err="1">
                <a:solidFill>
                  <a:srgbClr val="7030A0"/>
                </a:solidFill>
              </a:rPr>
              <a:t>aether</a:t>
            </a:r>
            <a:r>
              <a:rPr lang="en-US" sz="2000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8686" y="3394509"/>
            <a:ext cx="12100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Measure </a:t>
            </a:r>
            <a:r>
              <a:rPr lang="en-US" sz="2000" dirty="0" smtClean="0">
                <a:solidFill>
                  <a:schemeClr val="accent1"/>
                </a:solidFill>
              </a:rPr>
              <a:t>light </a:t>
            </a:r>
            <a:r>
              <a:rPr lang="en-US" sz="2000" dirty="0">
                <a:solidFill>
                  <a:schemeClr val="accent1"/>
                </a:solidFill>
              </a:rPr>
              <a:t>speed with </a:t>
            </a:r>
            <a:r>
              <a:rPr lang="en-US" sz="2000" dirty="0" smtClean="0">
                <a:solidFill>
                  <a:schemeClr val="accent1"/>
                </a:solidFill>
              </a:rPr>
              <a:t>interferometer </a:t>
            </a:r>
            <a:r>
              <a:rPr lang="en-US" sz="2000" dirty="0">
                <a:solidFill>
                  <a:schemeClr val="accent1"/>
                </a:solidFill>
              </a:rPr>
              <a:t>along two perpendicular </a:t>
            </a:r>
            <a:r>
              <a:rPr lang="en-US" sz="2000" dirty="0" smtClean="0">
                <a:solidFill>
                  <a:schemeClr val="accent1"/>
                </a:solidFill>
              </a:rPr>
              <a:t>directions: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i="1" dirty="0">
                <a:solidFill>
                  <a:srgbClr val="7030A0"/>
                </a:solidFill>
              </a:rPr>
              <a:t>Michelson-Morley Experiment (</a:t>
            </a:r>
            <a:r>
              <a:rPr lang="en-US" sz="2000" i="1" dirty="0" smtClean="0">
                <a:solidFill>
                  <a:srgbClr val="7030A0"/>
                </a:solidFill>
              </a:rPr>
              <a:t>1887)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689637" y="4716915"/>
            <a:ext cx="2261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What do we expect to find for the travel times?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20115" y="6177778"/>
            <a:ext cx="1280030" cy="307777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i="1" dirty="0"/>
              <a:t>Interferometer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945537" y="4262398"/>
            <a:ext cx="432958" cy="301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flipH="1">
            <a:off x="8047122" y="5940953"/>
            <a:ext cx="1085517" cy="420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v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917089" y="4165202"/>
            <a:ext cx="578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Ether</a:t>
            </a:r>
          </a:p>
          <a:p>
            <a:r>
              <a:rPr lang="en-US" sz="1400" dirty="0" smtClean="0"/>
              <a:t>wind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8322083" y="4504024"/>
            <a:ext cx="432958" cy="301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431511" y="4226007"/>
            <a:ext cx="432958" cy="186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357667" y="4154019"/>
            <a:ext cx="659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</a:t>
            </a:r>
            <a:r>
              <a:rPr lang="en-US" sz="1400" dirty="0" smtClean="0"/>
              <a:t>irror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8190818" y="4607996"/>
            <a:ext cx="659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</a:t>
            </a:r>
            <a:r>
              <a:rPr lang="en-US" sz="1400" dirty="0" smtClean="0"/>
              <a:t>irror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7938314" y="5977240"/>
            <a:ext cx="1667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Detection screen</a:t>
            </a:r>
          </a:p>
          <a:p>
            <a:r>
              <a:rPr lang="en-US" sz="1400" dirty="0" smtClean="0"/>
              <a:t>Interference pattern</a:t>
            </a:r>
            <a:endParaRPr lang="en-US" sz="1400" dirty="0"/>
          </a:p>
        </p:txBody>
      </p:sp>
      <p:sp>
        <p:nvSpPr>
          <p:cNvPr id="29" name="Rectangle 28"/>
          <p:cNvSpPr/>
          <p:nvPr/>
        </p:nvSpPr>
        <p:spPr>
          <a:xfrm flipH="1">
            <a:off x="6270706" y="5222590"/>
            <a:ext cx="324965" cy="407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v</a:t>
            </a:r>
            <a:endParaRPr lang="en-US"/>
          </a:p>
        </p:txBody>
      </p:sp>
      <p:sp>
        <p:nvSpPr>
          <p:cNvPr id="30" name="Rectangle 29"/>
          <p:cNvSpPr/>
          <p:nvPr/>
        </p:nvSpPr>
        <p:spPr>
          <a:xfrm flipH="1">
            <a:off x="7030386" y="5777548"/>
            <a:ext cx="479425" cy="229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v</a:t>
            </a:r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6260676" y="5181699"/>
            <a:ext cx="669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Light </a:t>
            </a:r>
          </a:p>
          <a:p>
            <a:r>
              <a:rPr lang="en-US" sz="1400" dirty="0" smtClean="0"/>
              <a:t>source</a:t>
            </a:r>
            <a:endParaRPr lang="en-US" sz="1400" dirty="0"/>
          </a:p>
        </p:txBody>
      </p:sp>
      <p:sp>
        <p:nvSpPr>
          <p:cNvPr id="33" name="Rectangle 32"/>
          <p:cNvSpPr/>
          <p:nvPr/>
        </p:nvSpPr>
        <p:spPr>
          <a:xfrm>
            <a:off x="6595672" y="3984537"/>
            <a:ext cx="2349866" cy="225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681252" y="3775576"/>
            <a:ext cx="2766591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432FF"/>
                </a:solidFill>
              </a:rPr>
              <a:t>Michelson-Morley Experiment</a:t>
            </a:r>
            <a:endParaRPr lang="en-US" sz="1600" b="1" dirty="0">
              <a:solidFill>
                <a:srgbClr val="0432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18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337564" y="1091136"/>
            <a:ext cx="2435618" cy="2178041"/>
            <a:chOff x="8199422" y="320706"/>
            <a:chExt cx="3646211" cy="2734658"/>
          </a:xfrm>
        </p:grpSpPr>
        <p:pic>
          <p:nvPicPr>
            <p:cNvPr id="37" name="Picture 36" descr="LightElectromagneticWave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99422" y="320706"/>
              <a:ext cx="3646211" cy="2734658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9238835" y="729332"/>
              <a:ext cx="309700" cy="4001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E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743535" y="1719932"/>
              <a:ext cx="328936" cy="4001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432FF"/>
                  </a:solidFill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261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 animBg="1"/>
      <p:bldP spid="4" grpId="0"/>
      <p:bldP spid="22" grpId="0"/>
      <p:bldP spid="25" grpId="0"/>
      <p:bldP spid="28" grpId="0"/>
      <p:bldP spid="31" grpId="0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Who am I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737" y="592050"/>
            <a:ext cx="11405736" cy="695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defTabSz="457200">
              <a:spcBef>
                <a:spcPct val="20000"/>
              </a:spcBef>
              <a:defRPr/>
            </a:pPr>
            <a:r>
              <a:rPr lang="en-US" sz="2400" dirty="0"/>
              <a:t>Email: </a:t>
            </a:r>
            <a:r>
              <a:rPr lang="en-US" sz="2400" dirty="0">
                <a:solidFill>
                  <a:schemeClr val="accent1"/>
                </a:solidFill>
                <a:hlinkClick r:id="rId3"/>
              </a:rPr>
              <a:t>marcel.merk@nikhef.nl</a:t>
            </a:r>
            <a:r>
              <a:rPr lang="en-US" sz="2400" dirty="0">
                <a:solidFill>
                  <a:schemeClr val="accent1"/>
                </a:solidFill>
              </a:rPr>
              <a:t>    </a:t>
            </a:r>
            <a:r>
              <a:rPr lang="en-US" sz="2400" dirty="0"/>
              <a:t>  </a:t>
            </a:r>
            <a:r>
              <a:rPr lang="en-US" sz="2400" dirty="0" smtClean="0"/>
              <a:t>                             Website: </a:t>
            </a:r>
            <a:r>
              <a:rPr lang="en-US" sz="2400" dirty="0">
                <a:solidFill>
                  <a:schemeClr val="accent1"/>
                </a:solidFill>
                <a:hlinkClick r:id="rId4"/>
              </a:rPr>
              <a:t>www.nikhef.nl/~</a:t>
            </a:r>
            <a:r>
              <a:rPr lang="en-US" sz="2400" dirty="0" smtClean="0">
                <a:solidFill>
                  <a:schemeClr val="accent1"/>
                </a:solidFill>
                <a:hlinkClick r:id="rId4"/>
              </a:rPr>
              <a:t>i93</a:t>
            </a:r>
            <a:r>
              <a:rPr lang="en-US" sz="2400" dirty="0" smtClean="0">
                <a:solidFill>
                  <a:schemeClr val="accent1"/>
                </a:solidFill>
              </a:rPr>
              <a:t>  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23" y="3692115"/>
            <a:ext cx="5815169" cy="3057209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14" name="Picture 3" descr="05-0440-01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04779" y="2411265"/>
            <a:ext cx="2016295" cy="1517374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376" y="2405578"/>
            <a:ext cx="3093608" cy="1546804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58737" y="1079736"/>
            <a:ext cx="59536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1976 </a:t>
            </a:r>
            <a:r>
              <a:rPr lang="mr-IN" dirty="0" smtClean="0">
                <a:solidFill>
                  <a:schemeClr val="accent1"/>
                </a:solidFill>
              </a:rPr>
              <a:t>–</a:t>
            </a:r>
            <a:r>
              <a:rPr lang="en-US" dirty="0" smtClean="0">
                <a:solidFill>
                  <a:schemeClr val="accent1"/>
                </a:solidFill>
              </a:rPr>
              <a:t> 1982 : High-school St. </a:t>
            </a:r>
            <a:r>
              <a:rPr lang="en-US" dirty="0" err="1" smtClean="0">
                <a:solidFill>
                  <a:schemeClr val="accent1"/>
                </a:solidFill>
              </a:rPr>
              <a:t>Maartenscollege</a:t>
            </a:r>
            <a:r>
              <a:rPr lang="en-US" dirty="0" smtClean="0">
                <a:solidFill>
                  <a:schemeClr val="accent1"/>
                </a:solidFill>
              </a:rPr>
              <a:t>, Maastricht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1982 </a:t>
            </a:r>
            <a:r>
              <a:rPr lang="mr-IN" dirty="0" smtClean="0">
                <a:solidFill>
                  <a:schemeClr val="accent1"/>
                </a:solidFill>
              </a:rPr>
              <a:t>–</a:t>
            </a:r>
            <a:r>
              <a:rPr lang="en-US" dirty="0" smtClean="0">
                <a:solidFill>
                  <a:schemeClr val="accent1"/>
                </a:solidFill>
              </a:rPr>
              <a:t> 1987 : Study Physics at </a:t>
            </a:r>
            <a:r>
              <a:rPr lang="en-US" dirty="0" err="1" smtClean="0">
                <a:solidFill>
                  <a:schemeClr val="accent1"/>
                </a:solidFill>
              </a:rPr>
              <a:t>Radboud</a:t>
            </a:r>
            <a:r>
              <a:rPr lang="en-US" dirty="0" smtClean="0">
                <a:solidFill>
                  <a:schemeClr val="accent1"/>
                </a:solidFill>
              </a:rPr>
              <a:t> University, Nijmegen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1987 </a:t>
            </a:r>
            <a:r>
              <a:rPr lang="mr-IN" dirty="0" smtClean="0">
                <a:solidFill>
                  <a:schemeClr val="accent1"/>
                </a:solidFill>
              </a:rPr>
              <a:t>–</a:t>
            </a:r>
            <a:r>
              <a:rPr lang="en-US" dirty="0" smtClean="0">
                <a:solidFill>
                  <a:schemeClr val="accent1"/>
                </a:solidFill>
              </a:rPr>
              <a:t> 1991 : PhD study in Nijmegen and CERN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1991 </a:t>
            </a:r>
            <a:r>
              <a:rPr lang="mr-IN" dirty="0" smtClean="0">
                <a:solidFill>
                  <a:schemeClr val="accent1"/>
                </a:solidFill>
              </a:rPr>
              <a:t>–</a:t>
            </a:r>
            <a:r>
              <a:rPr lang="en-US" dirty="0" smtClean="0">
                <a:solidFill>
                  <a:schemeClr val="accent1"/>
                </a:solidFill>
              </a:rPr>
              <a:t> 1994 : Postdoc Carnegie Mellon University, Pittsburgh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1994 </a:t>
            </a:r>
            <a:r>
              <a:rPr lang="mr-IN" dirty="0" smtClean="0">
                <a:solidFill>
                  <a:schemeClr val="accent1"/>
                </a:solidFill>
              </a:rPr>
              <a:t>–</a:t>
            </a:r>
            <a:r>
              <a:rPr lang="en-US" dirty="0" smtClean="0">
                <a:solidFill>
                  <a:schemeClr val="accent1"/>
                </a:solidFill>
              </a:rPr>
              <a:t> 1997 : Postdoc </a:t>
            </a:r>
            <a:r>
              <a:rPr lang="en-US" dirty="0" err="1" smtClean="0">
                <a:solidFill>
                  <a:schemeClr val="accent1"/>
                </a:solidFill>
              </a:rPr>
              <a:t>Nikhef</a:t>
            </a:r>
            <a:r>
              <a:rPr lang="en-US" dirty="0" smtClean="0">
                <a:solidFill>
                  <a:schemeClr val="accent1"/>
                </a:solidFill>
              </a:rPr>
              <a:t>, Amsterdam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1997 </a:t>
            </a:r>
            <a:r>
              <a:rPr lang="mr-IN" dirty="0" smtClean="0">
                <a:solidFill>
                  <a:schemeClr val="accent1"/>
                </a:solidFill>
              </a:rPr>
              <a:t>–</a:t>
            </a:r>
            <a:r>
              <a:rPr lang="en-US" dirty="0" smtClean="0">
                <a:solidFill>
                  <a:schemeClr val="accent1"/>
                </a:solidFill>
              </a:rPr>
              <a:t> 2000 : Fellow Royal Dutch Academy at Utrecht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2000 </a:t>
            </a:r>
            <a:r>
              <a:rPr lang="mr-IN" dirty="0" smtClean="0">
                <a:solidFill>
                  <a:schemeClr val="accent1"/>
                </a:solidFill>
              </a:rPr>
              <a:t>–</a:t>
            </a:r>
            <a:r>
              <a:rPr lang="en-US" dirty="0" smtClean="0">
                <a:solidFill>
                  <a:schemeClr val="accent1"/>
                </a:solidFill>
              </a:rPr>
              <a:t> today: Researcher at </a:t>
            </a:r>
            <a:r>
              <a:rPr lang="en-US" dirty="0" err="1" smtClean="0">
                <a:solidFill>
                  <a:schemeClr val="accent1"/>
                </a:solidFill>
              </a:rPr>
              <a:t>Nikhef</a:t>
            </a:r>
            <a:r>
              <a:rPr lang="en-US" dirty="0" smtClean="0">
                <a:solidFill>
                  <a:schemeClr val="accent1"/>
                </a:solidFill>
              </a:rPr>
              <a:t>, Amsterdam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2005 </a:t>
            </a:r>
            <a:r>
              <a:rPr lang="mr-IN" dirty="0" smtClean="0">
                <a:solidFill>
                  <a:schemeClr val="accent1"/>
                </a:solidFill>
              </a:rPr>
              <a:t>–</a:t>
            </a:r>
            <a:r>
              <a:rPr lang="en-US" dirty="0" smtClean="0">
                <a:solidFill>
                  <a:schemeClr val="accent1"/>
                </a:solidFill>
              </a:rPr>
              <a:t> today: Extraordinary Professor at the VU, Amsterdam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2020 </a:t>
            </a:r>
            <a:r>
              <a:rPr lang="mr-IN" dirty="0" smtClean="0">
                <a:solidFill>
                  <a:schemeClr val="accent1"/>
                </a:solidFill>
              </a:rPr>
              <a:t>–</a:t>
            </a:r>
            <a:r>
              <a:rPr lang="en-US" dirty="0" smtClean="0">
                <a:solidFill>
                  <a:schemeClr val="accent1"/>
                </a:solidFill>
              </a:rPr>
              <a:t> today: Professor at the University of Maastricht</a:t>
            </a:r>
            <a:r>
              <a:rPr lang="en-US" dirty="0" smtClean="0">
                <a:solidFill>
                  <a:srgbClr val="0070C0"/>
                </a:solidFill>
              </a:rPr>
              <a:t>	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6460" y="1079736"/>
            <a:ext cx="66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 smtClean="0">
                <a:solidFill>
                  <a:schemeClr val="accent1"/>
                </a:solidFill>
              </a:rPr>
              <a:t>CV: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67607" y="1134674"/>
            <a:ext cx="5169972" cy="1200329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u="sng" dirty="0" smtClean="0">
                <a:solidFill>
                  <a:srgbClr val="7030A0"/>
                </a:solidFill>
              </a:rPr>
              <a:t>Research</a:t>
            </a:r>
            <a:r>
              <a:rPr lang="en-US" i="1" u="sng" dirty="0">
                <a:solidFill>
                  <a:srgbClr val="7030A0"/>
                </a:solidFill>
              </a:rPr>
              <a:t>: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- Why a </a:t>
            </a:r>
            <a:r>
              <a:rPr lang="en-US" i="1" dirty="0">
                <a:solidFill>
                  <a:srgbClr val="7030A0"/>
                </a:solidFill>
              </a:rPr>
              <a:t>matter-vs-antimatter asymmetry </a:t>
            </a:r>
            <a:r>
              <a:rPr lang="en-US" dirty="0">
                <a:solidFill>
                  <a:srgbClr val="7030A0"/>
                </a:solidFill>
              </a:rPr>
              <a:t>in </a:t>
            </a:r>
            <a:r>
              <a:rPr lang="en-US" dirty="0" smtClean="0">
                <a:solidFill>
                  <a:srgbClr val="7030A0"/>
                </a:solidFill>
              </a:rPr>
              <a:t>nature</a:t>
            </a:r>
            <a:r>
              <a:rPr lang="en-US" dirty="0">
                <a:solidFill>
                  <a:srgbClr val="7030A0"/>
                </a:solidFill>
              </a:rPr>
              <a:t>?</a:t>
            </a:r>
            <a:endParaRPr lang="en-US" dirty="0" smtClean="0">
              <a:solidFill>
                <a:srgbClr val="7030A0"/>
              </a:solidFill>
            </a:endParaRPr>
          </a:p>
          <a:p>
            <a:r>
              <a:rPr lang="en-US" dirty="0" smtClean="0">
                <a:solidFill>
                  <a:srgbClr val="7030A0"/>
                </a:solidFill>
              </a:rPr>
              <a:t>- Why do we have </a:t>
            </a:r>
            <a:r>
              <a:rPr lang="en-US" i="1" dirty="0" smtClean="0">
                <a:solidFill>
                  <a:srgbClr val="7030A0"/>
                </a:solidFill>
              </a:rPr>
              <a:t>three </a:t>
            </a:r>
            <a:r>
              <a:rPr lang="en-US" i="1" dirty="0">
                <a:solidFill>
                  <a:srgbClr val="7030A0"/>
                </a:solidFill>
              </a:rPr>
              <a:t>generations </a:t>
            </a:r>
            <a:r>
              <a:rPr lang="en-US" dirty="0">
                <a:solidFill>
                  <a:srgbClr val="7030A0"/>
                </a:solidFill>
              </a:rPr>
              <a:t>of particles</a:t>
            </a:r>
            <a:r>
              <a:rPr lang="en-US" dirty="0" smtClean="0">
                <a:solidFill>
                  <a:srgbClr val="7030A0"/>
                </a:solidFill>
              </a:rPr>
              <a:t>?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 smtClean="0">
                <a:solidFill>
                  <a:srgbClr val="7030A0"/>
                </a:solidFill>
              </a:rPr>
              <a:t>- The </a:t>
            </a:r>
            <a:r>
              <a:rPr lang="en-US" i="1" dirty="0">
                <a:solidFill>
                  <a:srgbClr val="7030A0"/>
                </a:solidFill>
              </a:rPr>
              <a:t>Large Hadron Collider </a:t>
            </a:r>
            <a:r>
              <a:rPr lang="en-US" dirty="0">
                <a:solidFill>
                  <a:srgbClr val="7030A0"/>
                </a:solidFill>
              </a:rPr>
              <a:t>at </a:t>
            </a:r>
            <a:r>
              <a:rPr lang="en-US" dirty="0" smtClean="0">
                <a:solidFill>
                  <a:srgbClr val="7030A0"/>
                </a:solidFill>
              </a:rPr>
              <a:t>CERN.</a:t>
            </a:r>
            <a:endParaRPr lang="en-US" dirty="0">
              <a:solidFill>
                <a:srgbClr val="7030A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738593" y="4019157"/>
            <a:ext cx="5225879" cy="2709661"/>
            <a:chOff x="7490124" y="2332986"/>
            <a:chExt cx="4466568" cy="2860302"/>
          </a:xfrm>
        </p:grpSpPr>
        <p:pic>
          <p:nvPicPr>
            <p:cNvPr id="21" name="Picture 20" descr="LHCB_Images_image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90124" y="2332986"/>
              <a:ext cx="4466568" cy="2860302"/>
            </a:xfrm>
            <a:prstGeom prst="rect">
              <a:avLst/>
            </a:prstGeom>
            <a:ln w="19050">
              <a:solidFill>
                <a:srgbClr val="0000FF"/>
              </a:solidFill>
            </a:ln>
          </p:spPr>
        </p:pic>
        <p:sp>
          <p:nvSpPr>
            <p:cNvPr id="22" name="Rectangle 21"/>
            <p:cNvSpPr/>
            <p:nvPr/>
          </p:nvSpPr>
          <p:spPr>
            <a:xfrm>
              <a:off x="7490124" y="4924773"/>
              <a:ext cx="2136420" cy="2685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86460" y="1052842"/>
            <a:ext cx="6268128" cy="261237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73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Measurement of the Speed of Light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751048" y="1118954"/>
            <a:ext cx="4966160" cy="2039037"/>
            <a:chOff x="6751048" y="1118954"/>
            <a:chExt cx="4966160" cy="2039037"/>
          </a:xfrm>
        </p:grpSpPr>
        <p:sp>
          <p:nvSpPr>
            <p:cNvPr id="5" name="Rectangle 4" descr="Newsprint"/>
            <p:cNvSpPr>
              <a:spLocks noChangeArrowheads="1"/>
            </p:cNvSpPr>
            <p:nvPr/>
          </p:nvSpPr>
          <p:spPr bwMode="auto">
            <a:xfrm>
              <a:off x="6760306" y="1118954"/>
              <a:ext cx="4956902" cy="2024892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447675" indent="-447675"/>
              <a:endParaRPr lang="nl-NL"/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9102660" y="1408224"/>
              <a:ext cx="1175806" cy="1350638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lin ang="2700000" scaled="1"/>
            </a:gradFill>
            <a:ln w="952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447675" indent="-447675"/>
              <a:endParaRPr lang="nl-NL"/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 flipH="1">
              <a:off x="8262005" y="1601781"/>
              <a:ext cx="672153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H="1">
              <a:off x="8093503" y="2082480"/>
              <a:ext cx="672154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H="1">
              <a:off x="8178680" y="2565306"/>
              <a:ext cx="755479" cy="0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9689637" y="2082480"/>
              <a:ext cx="923981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10193290" y="1640009"/>
              <a:ext cx="1090960" cy="494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/>
              <a:r>
                <a:rPr lang="en-US" dirty="0"/>
                <a:t>30 km/</a:t>
              </a:r>
              <a:r>
                <a:rPr lang="en-US" dirty="0" err="1"/>
                <a:t>s</a:t>
              </a:r>
              <a:endParaRPr lang="en-US" dirty="0"/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9274416" y="2276035"/>
              <a:ext cx="803839" cy="494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/>
              <a:r>
                <a:rPr lang="en-US" dirty="0">
                  <a:solidFill>
                    <a:srgbClr val="0000FF"/>
                  </a:solidFill>
                </a:rPr>
                <a:t>earth</a:t>
              </a: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6751048" y="2663147"/>
              <a:ext cx="936357" cy="494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/>
              <a:r>
                <a:rPr lang="en-US" dirty="0" err="1"/>
                <a:t>aether</a:t>
              </a:r>
              <a:endParaRPr lang="en-US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53676" y="691027"/>
            <a:ext cx="5981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Light waves were believed to be carried by the </a:t>
            </a:r>
            <a:r>
              <a:rPr lang="en-US" sz="2000" dirty="0">
                <a:solidFill>
                  <a:srgbClr val="7030A0"/>
                </a:solidFill>
              </a:rPr>
              <a:t>“</a:t>
            </a:r>
            <a:r>
              <a:rPr lang="en-US" sz="2000" dirty="0" err="1">
                <a:solidFill>
                  <a:srgbClr val="7030A0"/>
                </a:solidFill>
              </a:rPr>
              <a:t>aether</a:t>
            </a:r>
            <a:r>
              <a:rPr lang="en-US" sz="2000" dirty="0" smtClean="0">
                <a:solidFill>
                  <a:srgbClr val="7030A0"/>
                </a:solidFill>
              </a:rPr>
              <a:t>”.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51048" y="709591"/>
            <a:ext cx="3591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Earth moves through the </a:t>
            </a:r>
            <a:r>
              <a:rPr lang="en-US" sz="2000" dirty="0" err="1">
                <a:solidFill>
                  <a:srgbClr val="7030A0"/>
                </a:solidFill>
              </a:rPr>
              <a:t>aether</a:t>
            </a:r>
            <a:r>
              <a:rPr lang="en-US" sz="2000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3676" y="3394509"/>
            <a:ext cx="12100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Measure </a:t>
            </a:r>
            <a:r>
              <a:rPr lang="en-US" sz="2000" dirty="0" smtClean="0">
                <a:solidFill>
                  <a:schemeClr val="accent1"/>
                </a:solidFill>
              </a:rPr>
              <a:t>light </a:t>
            </a:r>
            <a:r>
              <a:rPr lang="en-US" sz="2000" dirty="0">
                <a:solidFill>
                  <a:schemeClr val="accent1"/>
                </a:solidFill>
              </a:rPr>
              <a:t>speed with </a:t>
            </a:r>
            <a:r>
              <a:rPr lang="en-US" sz="2000" dirty="0" smtClean="0">
                <a:solidFill>
                  <a:schemeClr val="accent1"/>
                </a:solidFill>
              </a:rPr>
              <a:t>interferometer </a:t>
            </a:r>
            <a:r>
              <a:rPr lang="en-US" sz="2000" dirty="0">
                <a:solidFill>
                  <a:schemeClr val="accent1"/>
                </a:solidFill>
              </a:rPr>
              <a:t>along two perpendicular </a:t>
            </a:r>
            <a:r>
              <a:rPr lang="en-US" sz="2000" dirty="0" smtClean="0">
                <a:solidFill>
                  <a:schemeClr val="accent1"/>
                </a:solidFill>
              </a:rPr>
              <a:t>directions: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i="1" dirty="0">
                <a:solidFill>
                  <a:srgbClr val="7030A0"/>
                </a:solidFill>
              </a:rPr>
              <a:t>Michelson-Morley Experiment (</a:t>
            </a:r>
            <a:r>
              <a:rPr lang="en-US" sz="2000" i="1" dirty="0" smtClean="0">
                <a:solidFill>
                  <a:srgbClr val="7030A0"/>
                </a:solidFill>
              </a:rPr>
              <a:t>1887)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endParaRPr lang="en-US" sz="2000" dirty="0">
              <a:solidFill>
                <a:srgbClr val="7030A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35" y="3775576"/>
            <a:ext cx="4862194" cy="283081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5442" y="3814670"/>
            <a:ext cx="5780372" cy="277761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37" name="TextBox 36"/>
          <p:cNvSpPr txBox="1"/>
          <p:nvPr/>
        </p:nvSpPr>
        <p:spPr>
          <a:xfrm>
            <a:off x="9274416" y="5299696"/>
            <a:ext cx="2261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What do we expect to find for the travel times?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19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1" name="Picture 20" descr="AetherWin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3763" y="1098866"/>
            <a:ext cx="2875696" cy="215677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grpSp>
        <p:nvGrpSpPr>
          <p:cNvPr id="23" name="Group 22"/>
          <p:cNvGrpSpPr/>
          <p:nvPr/>
        </p:nvGrpSpPr>
        <p:grpSpPr>
          <a:xfrm>
            <a:off x="337564" y="1091136"/>
            <a:ext cx="2435618" cy="2178041"/>
            <a:chOff x="8199422" y="320706"/>
            <a:chExt cx="3646211" cy="2734658"/>
          </a:xfrm>
        </p:grpSpPr>
        <p:pic>
          <p:nvPicPr>
            <p:cNvPr id="24" name="Picture 23" descr="LightElectromagneticWave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99422" y="320706"/>
              <a:ext cx="3646211" cy="2734658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9238835" y="729332"/>
              <a:ext cx="309700" cy="4001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743535" y="1719932"/>
              <a:ext cx="328936" cy="4001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432FF"/>
                  </a:solidFill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09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Comparison with water in a river</a:t>
            </a:r>
            <a:endParaRPr lang="en-US" dirty="0"/>
          </a:p>
        </p:txBody>
      </p:sp>
      <p:pic>
        <p:nvPicPr>
          <p:cNvPr id="4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880" y="1434614"/>
            <a:ext cx="5633251" cy="26417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61068" y="4454479"/>
            <a:ext cx="3911732" cy="70788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Measurement with light: no effect, travel times are the same!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1392" y="830454"/>
            <a:ext cx="5112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Swimmer crossing a river with flowing water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66377" y="815916"/>
            <a:ext cx="4616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Light propagating through the </a:t>
            </a:r>
            <a:r>
              <a:rPr lang="en-US" sz="2000" dirty="0" err="1">
                <a:solidFill>
                  <a:schemeClr val="accent1"/>
                </a:solidFill>
              </a:rPr>
              <a:t>aether</a:t>
            </a:r>
            <a:r>
              <a:rPr lang="en-US" sz="2000" dirty="0">
                <a:solidFill>
                  <a:schemeClr val="accent1"/>
                </a:solidFill>
              </a:rPr>
              <a:t> wind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6342" y="4360550"/>
            <a:ext cx="4950018" cy="101566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Expect that the time t</a:t>
            </a:r>
            <a:r>
              <a:rPr lang="en-US" sz="2000" i="1" dirty="0">
                <a:solidFill>
                  <a:schemeClr val="accent1"/>
                </a:solidFill>
              </a:rPr>
              <a:t>raversing</a:t>
            </a:r>
            <a:r>
              <a:rPr lang="en-US" sz="2000" dirty="0">
                <a:solidFill>
                  <a:schemeClr val="accent1"/>
                </a:solidFill>
              </a:rPr>
              <a:t> 100 meter is shorter than the time for 100 meter </a:t>
            </a:r>
            <a:r>
              <a:rPr lang="en-US" sz="2000" i="1" dirty="0">
                <a:solidFill>
                  <a:schemeClr val="accent1"/>
                </a:solidFill>
              </a:rPr>
              <a:t>up- and </a:t>
            </a:r>
            <a:r>
              <a:rPr lang="en-US" sz="2000" i="1" dirty="0" smtClean="0">
                <a:solidFill>
                  <a:schemeClr val="accent1"/>
                </a:solidFill>
              </a:rPr>
              <a:t>downstream.</a:t>
            </a:r>
            <a:endParaRPr lang="en-US" sz="2000" i="1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54233" y="5629235"/>
            <a:ext cx="4435317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The speed of light is always constant!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60939" y="1375772"/>
            <a:ext cx="5633251" cy="2728949"/>
            <a:chOff x="486656" y="1917969"/>
            <a:chExt cx="3932648" cy="2235070"/>
          </a:xfrm>
        </p:grpSpPr>
        <p:pic>
          <p:nvPicPr>
            <p:cNvPr id="13" name="Afbeelding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656" y="1917969"/>
              <a:ext cx="3932648" cy="223507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795831" y="2949038"/>
              <a:ext cx="78902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Flow </a:t>
              </a:r>
              <a:r>
                <a:rPr lang="en-US" sz="1400" dirty="0" err="1"/>
                <a:t>w</a:t>
              </a:r>
              <a:r>
                <a:rPr lang="en-US" sz="1400" dirty="0"/>
                <a:t>=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154233" y="6188439"/>
            <a:ext cx="4870436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The vacuum is the same for any observer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80684" y="2203555"/>
            <a:ext cx="102534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Lightsource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10268354" y="2432706"/>
            <a:ext cx="65947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Mirror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8286785" y="1529008"/>
            <a:ext cx="542422" cy="172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232194" y="1468062"/>
            <a:ext cx="659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Mirror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8754257" y="3547232"/>
            <a:ext cx="82477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Detector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2532909" y="1775839"/>
            <a:ext cx="15419" cy="1907058"/>
          </a:xfrm>
          <a:prstGeom prst="line">
            <a:avLst/>
          </a:prstGeom>
          <a:ln w="6350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52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“Crossing” vs “Up-and-Down”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115681" y="326627"/>
            <a:ext cx="3932648" cy="2235070"/>
            <a:chOff x="486656" y="1917969"/>
            <a:chExt cx="3932648" cy="2235070"/>
          </a:xfrm>
        </p:grpSpPr>
        <p:pic>
          <p:nvPicPr>
            <p:cNvPr id="5" name="Afbeelding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656" y="1917969"/>
              <a:ext cx="3932648" cy="223507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95831" y="2949038"/>
              <a:ext cx="78902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Flow </a:t>
              </a:r>
              <a:r>
                <a:rPr lang="en-US" sz="1400" dirty="0" err="1"/>
                <a:t>w</a:t>
              </a:r>
              <a:r>
                <a:rPr lang="en-US" sz="1400" dirty="0"/>
                <a:t>=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92208" y="808067"/>
                <a:ext cx="6021457" cy="1631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/>
                <a:r>
                  <a:rPr lang="en-US" sz="2000" dirty="0" smtClean="0">
                    <a:solidFill>
                      <a:schemeClr val="accent1"/>
                    </a:solidFill>
                  </a:rPr>
                  <a:t>1. Swimming AD + DA:   </a:t>
                </a:r>
                <a:r>
                  <a:rPr lang="en-US" sz="2000" dirty="0" smtClean="0"/>
                  <a:t>Time </a:t>
                </a:r>
                <a:r>
                  <a:rPr lang="en-US" sz="2000" dirty="0"/>
                  <a:t>=  time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 + time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= </a:t>
                </a:r>
              </a:p>
              <a:p>
                <a:r>
                  <a:rPr lang="en-US" sz="2000" dirty="0" smtClean="0"/>
                  <a:t>                                            =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00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100</m:t>
                        </m:r>
                      </m:num>
                      <m:den>
                        <m:d>
                          <m:dPr>
                            <m:ctrlPr>
                              <a:rPr lang="mr-IN" sz="200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5−3</m:t>
                            </m:r>
                          </m:e>
                        </m:d>
                      </m:den>
                    </m:f>
                    <m:r>
                      <a:rPr lang="en-US" sz="2000" b="0" i="1" smtClean="0">
                        <a:latin typeface="Cambria Math" charset="0"/>
                      </a:rPr>
                      <m:t>+ </m:t>
                    </m:r>
                    <m:f>
                      <m:fPr>
                        <m:type m:val="lin"/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100</m:t>
                        </m:r>
                      </m:num>
                      <m:den>
                        <m:d>
                          <m:dPr>
                            <m:ctrlPr>
                              <a:rPr lang="mr-IN" sz="20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5+3</m:t>
                            </m:r>
                          </m:e>
                        </m:d>
                      </m:den>
                    </m:f>
                  </m:oMath>
                </a14:m>
                <a:endParaRPr lang="en-US" sz="2000" dirty="0"/>
              </a:p>
              <a:p>
                <a:r>
                  <a:rPr lang="en-US" sz="2000" dirty="0" smtClean="0"/>
                  <a:t>                                            =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00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100</m:t>
                        </m:r>
                      </m:num>
                      <m:den>
                        <m:r>
                          <a:rPr lang="en-US" sz="2000" b="0" i="1" smtClean="0">
                            <a:latin typeface="Cambria Math" charset="0"/>
                          </a:rPr>
                          <m:t>2+ </m:t>
                        </m:r>
                        <m:f>
                          <m:fPr>
                            <m:type m:val="lin"/>
                            <m:ctrlPr>
                              <a:rPr lang="en-US" sz="20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charset="0"/>
                              </a:rPr>
                              <m:t>100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charset="0"/>
                              </a:rPr>
                              <m:t>8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2000" dirty="0" smtClean="0"/>
                  <a:t> </a:t>
                </a:r>
                <a:endParaRPr lang="en-US" sz="2000" dirty="0"/>
              </a:p>
              <a:p>
                <a:r>
                  <a:rPr lang="en-US" sz="2000" dirty="0"/>
                  <a:t>         </a:t>
                </a:r>
                <a:r>
                  <a:rPr lang="en-US" sz="2000" dirty="0" smtClean="0"/>
                  <a:t>                                   =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charset="0"/>
                      </a:rPr>
                      <m:t>50+12.5=</m:t>
                    </m:r>
                    <m:r>
                      <a:rPr lang="en-US" sz="2000" b="1" i="0" smtClean="0">
                        <a:latin typeface="Cambria Math" charset="0"/>
                      </a:rPr>
                      <m:t>𝟔𝟐</m:t>
                    </m:r>
                    <m:r>
                      <a:rPr lang="en-US" sz="2000" b="1" i="0" smtClean="0">
                        <a:latin typeface="Cambria Math" charset="0"/>
                      </a:rPr>
                      <m:t>.</m:t>
                    </m:r>
                    <m:r>
                      <a:rPr lang="en-US" sz="2000" b="1" i="0" smtClean="0">
                        <a:latin typeface="Cambria Math" charset="0"/>
                      </a:rPr>
                      <m:t>𝟓</m:t>
                    </m:r>
                  </m:oMath>
                </a14:m>
                <a:r>
                  <a:rPr lang="en-US" sz="2000" b="1" dirty="0" smtClean="0"/>
                  <a:t> s</a:t>
                </a:r>
                <a:endParaRPr lang="en-US" sz="2000" b="1" dirty="0"/>
              </a:p>
              <a:p>
                <a:r>
                  <a:rPr lang="en-US" sz="2000" dirty="0"/>
                  <a:t>         </a:t>
                </a:r>
                <a:r>
                  <a:rPr lang="en-US" sz="2000" dirty="0" smtClean="0"/>
                  <a:t>                                </a:t>
                </a:r>
                <a:endParaRPr lang="en-US" sz="20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08" y="808067"/>
                <a:ext cx="6021457" cy="1631216"/>
              </a:xfrm>
              <a:prstGeom prst="rect">
                <a:avLst/>
              </a:prstGeom>
              <a:blipFill rotWithShape="0">
                <a:blip r:embed="rId4"/>
                <a:stretch>
                  <a:fillRect l="-1012" t="-11610" b="-7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37179" y="2592535"/>
                <a:ext cx="8889741" cy="20441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/>
                <a:r>
                  <a:rPr lang="en-US" sz="2000" dirty="0" smtClean="0">
                    <a:solidFill>
                      <a:schemeClr val="accent1"/>
                    </a:solidFill>
                  </a:rPr>
                  <a:t>2. Swimming AB + BA: 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2000" dirty="0" smtClean="0">
                    <a:solidFill>
                      <a:schemeClr val="accent1"/>
                    </a:solidFill>
                  </a:rPr>
                  <a:t> </a:t>
                </a:r>
                <a:r>
                  <a:rPr lang="en-US" sz="2000" dirty="0" smtClean="0">
                    <a:solidFill>
                      <a:srgbClr val="7030A0"/>
                    </a:solidFill>
                  </a:rPr>
                  <a:t>Must </a:t>
                </a:r>
                <a:r>
                  <a:rPr lang="en-US" sz="2000" dirty="0">
                    <a:solidFill>
                      <a:srgbClr val="7030A0"/>
                    </a:solidFill>
                  </a:rPr>
                  <a:t>swim under an angle </a:t>
                </a:r>
                <a:r>
                  <a:rPr lang="en-US" sz="2000" dirty="0" smtClean="0">
                    <a:solidFill>
                      <a:srgbClr val="7030A0"/>
                    </a:solidFill>
                  </a:rPr>
                  <a:t>A to C </a:t>
                </a:r>
                <a:r>
                  <a:rPr lang="en-US" sz="2000" dirty="0">
                    <a:solidFill>
                      <a:srgbClr val="7030A0"/>
                    </a:solidFill>
                  </a:rPr>
                  <a:t>to compensate the flow w</a:t>
                </a:r>
              </a:p>
              <a:p>
                <a:pPr marL="342900" indent="-342900"/>
                <a:r>
                  <a:rPr lang="en-US" sz="2000" dirty="0" smtClean="0">
                    <a:solidFill>
                      <a:srgbClr val="7030A0"/>
                    </a:solidFill>
                  </a:rPr>
                  <a:t>                                           Effective </a:t>
                </a:r>
                <a:r>
                  <a:rPr lang="en-US" sz="2000" dirty="0">
                    <a:solidFill>
                      <a:srgbClr val="7030A0"/>
                    </a:solidFill>
                  </a:rPr>
                  <a:t>crossing speed</a:t>
                </a:r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dirty="0" smtClean="0"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US" sz="2000" b="0" i="1" dirty="0" smtClean="0">
                            <a:latin typeface="Cambria Math" charset="0"/>
                          </a:rPr>
                          <m:t>25−9</m:t>
                        </m:r>
                      </m:e>
                    </m:rad>
                  </m:oMath>
                </a14:m>
                <a:r>
                  <a:rPr lang="en-US" sz="2000" dirty="0" smtClean="0"/>
                  <a:t> 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dirty="0"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US" sz="2000" i="1" dirty="0">
                            <a:latin typeface="Cambria Math" charset="0"/>
                          </a:rPr>
                          <m:t>16</m:t>
                        </m:r>
                      </m:e>
                    </m:rad>
                  </m:oMath>
                </a14:m>
                <a:r>
                  <a:rPr lang="en-US" sz="2000" dirty="0" smtClean="0"/>
                  <a:t> = 4 m/s</a:t>
                </a:r>
                <a:endParaRPr lang="en-US" sz="2000" dirty="0"/>
              </a:p>
              <a:p>
                <a:r>
                  <a:rPr lang="en-US" sz="2000" dirty="0" smtClean="0"/>
                  <a:t>                                           Time </a:t>
                </a:r>
                <a:r>
                  <a:rPr lang="en-US" sz="2000" dirty="0"/>
                  <a:t>=  time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 + time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= </a:t>
                </a:r>
              </a:p>
              <a:p>
                <a:r>
                  <a:rPr lang="en-US" sz="2000" dirty="0"/>
                  <a:t>          </a:t>
                </a:r>
                <a:r>
                  <a:rPr lang="en-US" sz="2000" dirty="0" smtClean="0"/>
                  <a:t>                                 =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00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100</m:t>
                        </m:r>
                      </m:num>
                      <m:den>
                        <m:r>
                          <a:rPr lang="en-US" sz="2000" b="0" i="1" smtClean="0">
                            <a:latin typeface="Cambria Math" charset="0"/>
                          </a:rPr>
                          <m:t>4+</m:t>
                        </m:r>
                        <m:f>
                          <m:fPr>
                            <m:type m:val="lin"/>
                            <m:ctrlPr>
                              <a:rPr lang="en-US" sz="20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charset="0"/>
                              </a:rPr>
                              <m:t>100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charset="0"/>
                              </a:rPr>
                              <m:t>4</m:t>
                            </m:r>
                          </m:den>
                        </m:f>
                      </m:den>
                    </m:f>
                  </m:oMath>
                </a14:m>
                <a:endParaRPr lang="en-US" sz="2000" dirty="0"/>
              </a:p>
              <a:p>
                <a:r>
                  <a:rPr lang="en-US" sz="2000" dirty="0"/>
                  <a:t>         </a:t>
                </a:r>
                <a:r>
                  <a:rPr lang="en-US" sz="2000" dirty="0" smtClean="0"/>
                  <a:t>                                  =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charset="0"/>
                      </a:rPr>
                      <m:t> </m:t>
                    </m:r>
                    <m:r>
                      <a:rPr lang="en-US" sz="2000" b="0" i="1" smtClean="0">
                        <a:latin typeface="Cambria Math" charset="0"/>
                      </a:rPr>
                      <m:t>25+25= </m:t>
                    </m:r>
                  </m:oMath>
                </a14:m>
                <a:r>
                  <a:rPr lang="en-US" sz="2000" b="1" dirty="0" smtClean="0"/>
                  <a:t>50 s</a:t>
                </a:r>
                <a:endParaRPr lang="en-US" sz="2000" b="1" dirty="0"/>
              </a:p>
              <a:p>
                <a:r>
                  <a:rPr lang="en-US" sz="2000" dirty="0"/>
                  <a:t>         </a:t>
                </a:r>
                <a:r>
                  <a:rPr lang="en-US" sz="2000" dirty="0" smtClean="0"/>
                  <a:t>  </a:t>
                </a:r>
                <a:endParaRPr lang="en-US" sz="20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79" y="2592535"/>
                <a:ext cx="8889741" cy="2044149"/>
              </a:xfrm>
              <a:prstGeom prst="rect">
                <a:avLst/>
              </a:prstGeom>
              <a:blipFill rotWithShape="0">
                <a:blip r:embed="rId5"/>
                <a:stretch>
                  <a:fillRect l="-754" t="-1488" b="-5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418055" y="1261791"/>
                <a:ext cx="3995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𝑑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8055" y="1261791"/>
                <a:ext cx="399597" cy="40011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/>
          <p:cNvCxnSpPr/>
          <p:nvPr/>
        </p:nvCxnSpPr>
        <p:spPr>
          <a:xfrm flipH="1">
            <a:off x="9698217" y="655928"/>
            <a:ext cx="12700" cy="1512965"/>
          </a:xfrm>
          <a:prstGeom prst="line">
            <a:avLst/>
          </a:prstGeom>
          <a:ln w="6350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9443504" y="1735683"/>
            <a:ext cx="2296000" cy="2930409"/>
            <a:chOff x="9443504" y="1735683"/>
            <a:chExt cx="2296000" cy="2930409"/>
          </a:xfrm>
        </p:grpSpPr>
        <p:sp>
          <p:nvSpPr>
            <p:cNvPr id="17" name="Oval 16"/>
            <p:cNvSpPr/>
            <p:nvPr/>
          </p:nvSpPr>
          <p:spPr>
            <a:xfrm>
              <a:off x="9443504" y="1735683"/>
              <a:ext cx="582971" cy="761895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9910704" y="2617679"/>
              <a:ext cx="1828800" cy="2048413"/>
              <a:chOff x="9910704" y="2617679"/>
              <a:chExt cx="1828800" cy="2048413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10516023" y="3030977"/>
                <a:ext cx="804376" cy="1443309"/>
                <a:chOff x="2400300" y="2616200"/>
                <a:chExt cx="993586" cy="1727200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00300" y="2616200"/>
                  <a:ext cx="0" cy="17272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triangle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 flipH="1">
                  <a:off x="2400300" y="2616200"/>
                  <a:ext cx="9779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  <a:headEnd type="none" w="lg" len="lg"/>
                  <a:tailEnd type="triangle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flipH="1">
                  <a:off x="2415987" y="2616200"/>
                  <a:ext cx="977899" cy="17272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 type="triangle" w="lg" len="lg"/>
                  <a:tailEnd type="none" w="lg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TextBox 21"/>
              <p:cNvSpPr txBox="1"/>
              <p:nvPr/>
            </p:nvSpPr>
            <p:spPr>
              <a:xfrm>
                <a:off x="10596505" y="2700777"/>
                <a:ext cx="6612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3m/s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0914005" y="3589777"/>
                <a:ext cx="6612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5m/s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9910705" y="3437377"/>
                <a:ext cx="6612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4m/s</a:t>
                </a: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9910704" y="2617679"/>
                <a:ext cx="1828800" cy="2048413"/>
              </a:xfrm>
              <a:prstGeom prst="ellipse">
                <a:avLst/>
              </a:prstGeom>
              <a:noFill/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6" name="Straight Connector 25"/>
            <p:cNvCxnSpPr>
              <a:stCxn id="17" idx="2"/>
            </p:cNvCxnSpPr>
            <p:nvPr/>
          </p:nvCxnSpPr>
          <p:spPr>
            <a:xfrm>
              <a:off x="9443504" y="2116631"/>
              <a:ext cx="467200" cy="1690078"/>
            </a:xfrm>
            <a:prstGeom prst="line">
              <a:avLst/>
            </a:prstGeom>
            <a:ln w="12700">
              <a:solidFill>
                <a:srgbClr val="0000FF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endCxn id="25" idx="7"/>
            </p:cNvCxnSpPr>
            <p:nvPr/>
          </p:nvCxnSpPr>
          <p:spPr>
            <a:xfrm>
              <a:off x="9871770" y="1790985"/>
              <a:ext cx="1599912" cy="1126677"/>
            </a:xfrm>
            <a:prstGeom prst="line">
              <a:avLst/>
            </a:prstGeom>
            <a:ln w="12700">
              <a:solidFill>
                <a:srgbClr val="0000FF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26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20" y="134965"/>
            <a:ext cx="12190707" cy="672352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“Crossing” vs “Up-and-Down”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115681" y="326627"/>
            <a:ext cx="3932648" cy="2235070"/>
            <a:chOff x="486656" y="1917969"/>
            <a:chExt cx="3932648" cy="2235070"/>
          </a:xfrm>
        </p:grpSpPr>
        <p:pic>
          <p:nvPicPr>
            <p:cNvPr id="5" name="Afbeelding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656" y="1917969"/>
              <a:ext cx="3932648" cy="223507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95831" y="2949038"/>
              <a:ext cx="78902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Flow </a:t>
              </a:r>
              <a:r>
                <a:rPr lang="en-US" sz="1400" dirty="0" err="1"/>
                <a:t>w</a:t>
              </a:r>
              <a:r>
                <a:rPr lang="en-US" sz="1400" dirty="0"/>
                <a:t>=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92208" y="808067"/>
                <a:ext cx="7889789" cy="1670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/>
                <a:r>
                  <a:rPr lang="en-US" sz="2000" dirty="0" smtClean="0">
                    <a:solidFill>
                      <a:schemeClr val="accent1"/>
                    </a:solidFill>
                  </a:rPr>
                  <a:t>1. Swimming AD + DA:   </a:t>
                </a:r>
                <a:r>
                  <a:rPr lang="en-US" sz="2000" dirty="0" smtClean="0"/>
                  <a:t>Time </a:t>
                </a:r>
                <a:r>
                  <a:rPr lang="en-US" sz="2000" dirty="0"/>
                  <a:t>=  time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 + time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= </a:t>
                </a:r>
              </a:p>
              <a:p>
                <a:r>
                  <a:rPr lang="en-US" sz="2000" dirty="0" smtClean="0"/>
                  <a:t>                                            =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00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𝑑</m:t>
                        </m:r>
                      </m:num>
                      <m:den>
                        <m:d>
                          <m:dPr>
                            <m:ctrlPr>
                              <a:rPr lang="mr-IN" sz="200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𝑣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−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𝑤</m:t>
                            </m:r>
                          </m:e>
                        </m:d>
                      </m:den>
                    </m:f>
                    <m:r>
                      <a:rPr lang="en-US" sz="2000" b="0" i="1" smtClean="0">
                        <a:latin typeface="Cambria Math" charset="0"/>
                      </a:rPr>
                      <m:t>+ </m:t>
                    </m:r>
                    <m:f>
                      <m:fPr>
                        <m:type m:val="lin"/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𝑑</m:t>
                        </m:r>
                      </m:num>
                      <m:den>
                        <m:d>
                          <m:dPr>
                            <m:ctrlPr>
                              <a:rPr lang="mr-IN" sz="20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𝑣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𝑤</m:t>
                            </m:r>
                          </m:e>
                        </m:d>
                      </m:den>
                    </m:f>
                  </m:oMath>
                </a14:m>
                <a:endParaRPr lang="en-US" sz="2000" dirty="0"/>
              </a:p>
              <a:p>
                <a:r>
                  <a:rPr lang="en-US" sz="2000" dirty="0" smtClean="0"/>
                  <a:t>                                            =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00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𝑑</m:t>
                        </m:r>
                        <m:d>
                          <m:dPr>
                            <m:ctrlPr>
                              <a:rPr lang="mr-IN" sz="20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𝑣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𝑤</m:t>
                            </m:r>
                          </m:e>
                        </m:d>
                      </m:num>
                      <m:den>
                        <m:d>
                          <m:dPr>
                            <m:ctrlPr>
                              <a:rPr lang="mr-IN" sz="200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000" b="0" i="1" smtClean="0">
                                <a:latin typeface="Cambria Math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sz="2000" b="0" i="1" smtClean="0">
                            <a:latin typeface="Cambria Math" charset="0"/>
                          </a:rPr>
                          <m:t>+ </m:t>
                        </m:r>
                        <m:f>
                          <m:fPr>
                            <m:type m:val="lin"/>
                            <m:ctrlPr>
                              <a:rPr lang="en-US" sz="20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charset="0"/>
                              </a:rPr>
                              <m:t>𝑑</m:t>
                            </m:r>
                            <m:d>
                              <m:dPr>
                                <m:ctrlPr>
                                  <a:rPr lang="mr-IN" sz="2000" b="0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𝑣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</m:d>
                          </m:num>
                          <m:den>
                            <m:d>
                              <m:dPr>
                                <m:ctrlPr>
                                  <a:rPr lang="mr-IN" sz="2000" b="0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charset="0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den>
                        </m:f>
                      </m:den>
                    </m:f>
                  </m:oMath>
                </a14:m>
                <a:r>
                  <a:rPr lang="en-US" sz="2000" dirty="0" smtClean="0"/>
                  <a:t> </a:t>
                </a:r>
                <a:endParaRPr lang="en-US" sz="2000" dirty="0"/>
              </a:p>
              <a:p>
                <a:r>
                  <a:rPr lang="en-US" sz="2000" dirty="0"/>
                  <a:t>         </a:t>
                </a:r>
                <a:r>
                  <a:rPr lang="en-US" sz="2000" dirty="0" smtClean="0"/>
                  <a:t>                                   =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00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𝑑𝑣</m:t>
                        </m:r>
                      </m:num>
                      <m:den>
                        <m:d>
                          <m:dPr>
                            <m:ctrlPr>
                              <a:rPr lang="mr-IN" sz="200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mr-IN" sz="2000" b="0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1−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sz="2000" b="0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latin typeface="Cambria Math" charset="0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latin typeface="Cambria Math" charset="0"/>
                                          </a:rPr>
                                          <m:t>𝑣</m:t>
                                        </m:r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</m:d>
                      </m:den>
                    </m:f>
                  </m:oMath>
                </a14:m>
                <a:endParaRPr lang="en-US" sz="2000" dirty="0"/>
              </a:p>
              <a:p>
                <a:r>
                  <a:rPr lang="en-US" sz="2000" dirty="0"/>
                  <a:t>         </a:t>
                </a:r>
                <a:r>
                  <a:rPr lang="en-US" sz="2000" dirty="0" smtClean="0"/>
                  <a:t>                                   =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2</m:t>
                    </m:r>
                    <m:f>
                      <m:fPr>
                        <m:type m:val="lin"/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𝑑</m:t>
                        </m:r>
                      </m:num>
                      <m:den>
                        <m:r>
                          <a:rPr lang="en-US" sz="2000" b="0" i="1" smtClean="0">
                            <a:latin typeface="Cambria Math" charset="0"/>
                          </a:rPr>
                          <m:t>𝑣</m:t>
                        </m:r>
                      </m:den>
                    </m:f>
                    <m:r>
                      <a:rPr lang="en-US" sz="2000" b="0" i="1" smtClean="0">
                        <a:latin typeface="Cambria Math" charset="0"/>
                      </a:rPr>
                      <m:t>  ×  </m:t>
                    </m:r>
                    <m:f>
                      <m:fPr>
                        <m:type m:val="lin"/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mr-IN" sz="20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1−</m:t>
                            </m:r>
                            <m:f>
                              <m:fPr>
                                <m:type m:val="lin"/>
                                <m:ctrlPr>
                                  <a:rPr lang="en-US" sz="2000" b="0" i="1" smtClean="0"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charset="0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den>
                    </m:f>
                  </m:oMath>
                </a14:m>
                <a:r>
                  <a:rPr lang="en-US" sz="2000" b="1" dirty="0" smtClean="0"/>
                  <a:t>  </a:t>
                </a:r>
                <a:endParaRPr lang="en-US" sz="2000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08" y="808067"/>
                <a:ext cx="7889789" cy="1670842"/>
              </a:xfrm>
              <a:prstGeom prst="rect">
                <a:avLst/>
              </a:prstGeom>
              <a:blipFill rotWithShape="0">
                <a:blip r:embed="rId4"/>
                <a:stretch>
                  <a:fillRect l="-772" t="-11314" b="-43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37179" y="2592535"/>
                <a:ext cx="8850821" cy="2261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/>
                <a:r>
                  <a:rPr lang="en-US" sz="2000" dirty="0" smtClean="0">
                    <a:solidFill>
                      <a:schemeClr val="accent1"/>
                    </a:solidFill>
                  </a:rPr>
                  <a:t>2. Swimming AB + BA: 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2000" dirty="0" smtClean="0">
                    <a:solidFill>
                      <a:schemeClr val="accent1"/>
                    </a:solidFill>
                  </a:rPr>
                  <a:t> </a:t>
                </a:r>
                <a:r>
                  <a:rPr lang="en-US" sz="2000" dirty="0" smtClean="0">
                    <a:solidFill>
                      <a:srgbClr val="7030A0"/>
                    </a:solidFill>
                  </a:rPr>
                  <a:t>Must </a:t>
                </a:r>
                <a:r>
                  <a:rPr lang="en-US" sz="2000" dirty="0">
                    <a:solidFill>
                      <a:srgbClr val="7030A0"/>
                    </a:solidFill>
                  </a:rPr>
                  <a:t>swim under an angle </a:t>
                </a:r>
                <a:r>
                  <a:rPr lang="en-US" sz="2000" dirty="0" smtClean="0">
                    <a:solidFill>
                      <a:srgbClr val="7030A0"/>
                    </a:solidFill>
                  </a:rPr>
                  <a:t>A to C </a:t>
                </a:r>
                <a:r>
                  <a:rPr lang="en-US" sz="2000" dirty="0">
                    <a:solidFill>
                      <a:srgbClr val="7030A0"/>
                    </a:solidFill>
                  </a:rPr>
                  <a:t>to compensate the flow w</a:t>
                </a:r>
              </a:p>
              <a:p>
                <a:pPr marL="342900" indent="-342900"/>
                <a:r>
                  <a:rPr lang="en-US" sz="2000" dirty="0" smtClean="0">
                    <a:solidFill>
                      <a:srgbClr val="7030A0"/>
                    </a:solidFill>
                  </a:rPr>
                  <a:t>                                           Effective </a:t>
                </a:r>
                <a:r>
                  <a:rPr lang="en-US" sz="2000" dirty="0">
                    <a:solidFill>
                      <a:srgbClr val="7030A0"/>
                    </a:solidFill>
                  </a:rPr>
                  <a:t>crossing speed</a:t>
                </a:r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charset="0"/>
                      </a:rPr>
                      <m:t>𝑣</m:t>
                    </m:r>
                    <m:rad>
                      <m:radPr>
                        <m:degHide m:val="on"/>
                        <m:ctrlPr>
                          <a:rPr lang="en-US" sz="2000" b="0" i="1" dirty="0" smtClean="0">
                            <a:latin typeface="Cambria Math" charset="0"/>
                          </a:rPr>
                        </m:ctrlPr>
                      </m:radPr>
                      <m:deg/>
                      <m:e>
                        <m:d>
                          <m:dPr>
                            <m:ctrlPr>
                              <a:rPr lang="mr-IN" sz="2000" b="0" i="1" dirty="0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000" b="0" i="1" dirty="0" smtClean="0">
                                <a:latin typeface="Cambria Math" charset="0"/>
                              </a:rPr>
                              <m:t>1−</m:t>
                            </m:r>
                            <m:f>
                              <m:fPr>
                                <m:type m:val="lin"/>
                                <m:ctrlPr>
                                  <a:rPr lang="en-US" sz="2000" b="0" i="1" dirty="0" smtClean="0"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000" b="0" i="1" dirty="0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dirty="0" smtClean="0"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2000" b="0" i="1" dirty="0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sz="2000" b="0" i="1" dirty="0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dirty="0" smtClean="0">
                                        <a:latin typeface="Cambria Math" charset="0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lang="en-US" sz="2000" b="0" i="1" dirty="0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</m:rad>
                  </m:oMath>
                </a14:m>
                <a:endParaRPr lang="en-US" sz="2000" dirty="0"/>
              </a:p>
              <a:p>
                <a:r>
                  <a:rPr lang="en-US" sz="2000" dirty="0" smtClean="0"/>
                  <a:t>                                           Time </a:t>
                </a:r>
                <a:r>
                  <a:rPr lang="en-US" sz="2000" dirty="0"/>
                  <a:t>=  time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 + time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= </a:t>
                </a:r>
              </a:p>
              <a:p>
                <a:r>
                  <a:rPr lang="en-US" sz="2000" dirty="0"/>
                  <a:t>          </a:t>
                </a:r>
                <a:r>
                  <a:rPr lang="en-US" sz="2000" dirty="0" smtClean="0"/>
                  <a:t>                                 =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00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𝑑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i="1" smtClean="0">
                                <a:latin typeface="Cambria Math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000" b="0" i="1" smtClean="0">
                                <a:latin typeface="Cambria Math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𝑤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  <m:r>
                          <a:rPr lang="en-US" sz="2000" b="0" i="1" smtClean="0">
                            <a:latin typeface="Cambria Math" charset="0"/>
                          </a:rPr>
                          <m:t>+</m:t>
                        </m:r>
                        <m:f>
                          <m:fPr>
                            <m:type m:val="lin"/>
                            <m:ctrlPr>
                              <a:rPr lang="en-US" sz="20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charset="0"/>
                              </a:rPr>
                              <m:t>𝑑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000" b="0" i="1" smtClean="0">
                                    <a:latin typeface="Cambria Math" charset="0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charset="0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rad>
                          </m:den>
                        </m:f>
                      </m:den>
                    </m:f>
                  </m:oMath>
                </a14:m>
                <a:endParaRPr lang="en-US" sz="2000" dirty="0"/>
              </a:p>
              <a:p>
                <a:r>
                  <a:rPr lang="en-US" sz="2000" dirty="0"/>
                  <a:t>         </a:t>
                </a:r>
                <a:r>
                  <a:rPr lang="en-US" sz="2000" dirty="0" smtClean="0"/>
                  <a:t>                                  =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00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𝑑</m:t>
                        </m:r>
                      </m:num>
                      <m:den>
                        <m:d>
                          <m:dPr>
                            <m:ctrlPr>
                              <a:rPr lang="mr-IN" sz="200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𝑣</m:t>
                            </m:r>
                            <m:rad>
                              <m:radPr>
                                <m:degHide m:val="on"/>
                                <m:ctrlPr>
                                  <a:rPr lang="en-US" sz="2000" b="0" i="1" smtClean="0">
                                    <a:latin typeface="Cambria Math" charset="0"/>
                                  </a:rPr>
                                </m:ctrlPr>
                              </m:radPr>
                              <m:deg/>
                              <m:e>
                                <m:d>
                                  <m:dPr>
                                    <m:ctrlPr>
                                      <a:rPr lang="mr-IN" sz="2000" b="0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charset="0"/>
                                      </a:rPr>
                                      <m:t>1−</m:t>
                                    </m:r>
                                    <m:f>
                                      <m:fPr>
                                        <m:type m:val="lin"/>
                                        <m:ctrlPr>
                                          <a:rPr lang="en-US" sz="2000" b="0" i="1" smtClean="0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en-US" sz="2000" b="0" i="1" smtClean="0">
                                                <a:latin typeface="Cambria Math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b="0" i="1" smtClean="0">
                                                <a:latin typeface="Cambria Math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b="0" i="1" smtClean="0">
                                                <a:latin typeface="Cambria Math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n-US" sz="2000" b="0" i="1" smtClean="0">
                                                <a:latin typeface="Cambria Math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b="0" i="1" smtClean="0">
                                                <a:latin typeface="Cambria Math" charset="0"/>
                                              </a:rPr>
                                              <m:t>𝑣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b="0" i="1" smtClean="0">
                                                <a:latin typeface="Cambria Math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</m:e>
                            </m:rad>
                          </m:e>
                        </m:d>
                      </m:den>
                    </m:f>
                  </m:oMath>
                </a14:m>
                <a:r>
                  <a:rPr lang="en-US" sz="2000" dirty="0" smtClean="0"/>
                  <a:t>  </a:t>
                </a:r>
                <a:endParaRPr lang="en-US" sz="2000" dirty="0"/>
              </a:p>
              <a:p>
                <a:r>
                  <a:rPr lang="en-US" sz="2000" dirty="0"/>
                  <a:t>         </a:t>
                </a:r>
                <a:r>
                  <a:rPr lang="en-US" sz="2000" dirty="0" smtClean="0"/>
                  <a:t>                                  =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00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𝑑</m:t>
                        </m:r>
                      </m:num>
                      <m:den>
                        <m:r>
                          <a:rPr lang="en-US" sz="2000" b="0" i="1" smtClean="0">
                            <a:latin typeface="Cambria Math" charset="0"/>
                          </a:rPr>
                          <m:t>𝑣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×</m:t>
                        </m:r>
                        <m:f>
                          <m:fPr>
                            <m:type m:val="lin"/>
                            <m:ctrlPr>
                              <a:rPr lang="en-US" sz="2000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000" b="0" i="1" smtClean="0">
                                    <a:latin typeface="Cambria Math" charset="0"/>
                                  </a:rPr>
                                </m:ctrlPr>
                              </m:radPr>
                              <m:deg/>
                              <m:e>
                                <m:d>
                                  <m:dPr>
                                    <m:ctrlPr>
                                      <a:rPr lang="mr-IN" sz="2000" b="0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charset="0"/>
                                      </a:rPr>
                                      <m:t>1−</m:t>
                                    </m:r>
                                    <m:f>
                                      <m:fPr>
                                        <m:type m:val="lin"/>
                                        <m:ctrlPr>
                                          <a:rPr lang="en-US" sz="2000" b="0" i="1" smtClean="0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en-US" sz="2000" b="0" i="1" smtClean="0">
                                                <a:latin typeface="Cambria Math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b="0" i="1" smtClean="0">
                                                <a:latin typeface="Cambria Math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b="0" i="1" smtClean="0">
                                                <a:latin typeface="Cambria Math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n-US" sz="2000" b="0" i="1" smtClean="0">
                                                <a:latin typeface="Cambria Math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b="0" i="1" smtClean="0">
                                                <a:latin typeface="Cambria Math" charset="0"/>
                                              </a:rPr>
                                              <m:t>𝑣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b="0" i="1" smtClean="0">
                                                <a:latin typeface="Cambria Math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</m:e>
                            </m:rad>
                          </m:den>
                        </m:f>
                      </m:den>
                    </m:f>
                  </m:oMath>
                </a14:m>
                <a:r>
                  <a:rPr lang="en-US" sz="2000" dirty="0" smtClean="0"/>
                  <a:t>   </a:t>
                </a:r>
                <a:endParaRPr lang="en-US" sz="20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79" y="2592535"/>
                <a:ext cx="8850821" cy="2261966"/>
              </a:xfrm>
              <a:prstGeom prst="rect">
                <a:avLst/>
              </a:prstGeom>
              <a:blipFill rotWithShape="0">
                <a:blip r:embed="rId5"/>
                <a:stretch>
                  <a:fillRect l="-758" t="-5391" b="-31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418055" y="1261791"/>
                <a:ext cx="3995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𝑑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8055" y="1261791"/>
                <a:ext cx="399597" cy="40011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Afbeelding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6192" y="4368820"/>
            <a:ext cx="3807245" cy="2209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50330" y="5190227"/>
                <a:ext cx="3770969" cy="1388393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accent1"/>
                    </a:solidFill>
                  </a:rPr>
                  <a:t>Translated to light, replace: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𝑣</m:t>
                    </m:r>
                    <m:r>
                      <a:rPr lang="en-US" sz="2000" b="0" i="0" smtClean="0">
                        <a:solidFill>
                          <a:schemeClr val="accent1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chemeClr val="accent1"/>
                    </a:solidFill>
                    <a:sym typeface="Wingdings"/>
                  </a:rPr>
                  <a:t></a:t>
                </a:r>
                <a:r>
                  <a:rPr lang="en-US" sz="2000" dirty="0" smtClean="0">
                    <a:solidFill>
                      <a:schemeClr val="accent1"/>
                    </a:solidFill>
                    <a:sym typeface="Wingding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 charset="0"/>
                        <a:sym typeface="Wingdings"/>
                      </a:rPr>
                      <m:t>𝑐</m:t>
                    </m:r>
                  </m:oMath>
                </a14:m>
                <a:endParaRPr lang="en-US" sz="2000" dirty="0">
                  <a:solidFill>
                    <a:schemeClr val="accent1"/>
                  </a:solidFill>
                  <a:sym typeface="Wingdings"/>
                </a:endParaRPr>
              </a:p>
              <a:p>
                <a:r>
                  <a:rPr lang="en-US" sz="2000" dirty="0">
                    <a:solidFill>
                      <a:schemeClr val="accent1"/>
                    </a:solidFill>
                    <a:sym typeface="Wingdings"/>
                  </a:rPr>
                  <a:t>in </a:t>
                </a:r>
                <a:r>
                  <a:rPr lang="en-US" sz="2000" dirty="0" err="1">
                    <a:solidFill>
                      <a:schemeClr val="accent1"/>
                    </a:solidFill>
                    <a:sym typeface="Wingdings"/>
                  </a:rPr>
                  <a:t>aether</a:t>
                </a:r>
                <a:r>
                  <a:rPr lang="en-US" sz="2000" dirty="0">
                    <a:solidFill>
                      <a:schemeClr val="accent1"/>
                    </a:solidFill>
                    <a:sym typeface="Wingdings"/>
                  </a:rPr>
                  <a:t> wind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 charset="0"/>
                        <a:sym typeface="Wingdings"/>
                      </a:rPr>
                      <m:t>𝑤</m:t>
                    </m:r>
                    <m:r>
                      <a:rPr lang="en-US" sz="2000" b="0" i="0" smtClean="0">
                        <a:solidFill>
                          <a:schemeClr val="accent1"/>
                        </a:solidFill>
                        <a:latin typeface="Cambria Math" charset="0"/>
                        <a:sym typeface="Wingdings"/>
                      </a:rPr>
                      <m:t>:</m:t>
                    </m:r>
                  </m:oMath>
                </a14:m>
                <a:endParaRPr lang="en-US" sz="2000" dirty="0">
                  <a:solidFill>
                    <a:schemeClr val="accent1"/>
                  </a:solidFill>
                  <a:sym typeface="Wingdings"/>
                </a:endParaRPr>
              </a:p>
              <a:p>
                <a:r>
                  <a:rPr lang="en-US" sz="2000" b="0" dirty="0" smtClean="0">
                    <a:sym typeface="Wingdings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  <a:sym typeface="Wingdings"/>
                          </a:rPr>
                          <m:t>𝑡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  <a:sym typeface="Wingdings"/>
                          </a:rPr>
                          <m:t>𝐴</m:t>
                        </m:r>
                      </m:sub>
                    </m:sSub>
                    <m:r>
                      <a:rPr lang="en-US" sz="2000" b="0" i="1" smtClean="0">
                        <a:latin typeface="Cambria Math" charset="0"/>
                        <a:sym typeface="Wingdings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000" b="0" i="1" smtClean="0">
                            <a:latin typeface="Cambria Math" charset="0"/>
                            <a:sym typeface="Wingdings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  <a:sym typeface="Wingdings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 charset="0"/>
                            <a:sym typeface="Wingdings"/>
                          </a:rPr>
                          <m:t>𝑑</m:t>
                        </m:r>
                      </m:num>
                      <m:den>
                        <m:r>
                          <a:rPr lang="en-US" sz="2000" b="0" i="1" smtClean="0">
                            <a:latin typeface="Cambria Math" charset="0"/>
                            <a:sym typeface="Wingdings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charset="0"/>
                        <a:sym typeface="Wingdings"/>
                      </a:rPr>
                      <m:t>  ×  </m:t>
                    </m:r>
                    <m:f>
                      <m:fPr>
                        <m:type m:val="lin"/>
                        <m:ctrlPr>
                          <a:rPr lang="en-US" sz="2000" b="0" i="1" smtClean="0">
                            <a:latin typeface="Cambria Math" charset="0"/>
                            <a:sym typeface="Wingdings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  <a:sym typeface="Wingdings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b="0" i="1" smtClean="0">
                                <a:latin typeface="Cambria Math" charset="0"/>
                                <a:sym typeface="Wingdings"/>
                              </a:rPr>
                            </m:ctrlPr>
                          </m:radPr>
                          <m:deg/>
                          <m:e>
                            <m:d>
                              <m:dPr>
                                <m:ctrlPr>
                                  <a:rPr lang="mr-IN" sz="2000" b="0" i="1" smtClean="0">
                                    <a:latin typeface="Cambria Math" charset="0"/>
                                    <a:sym typeface="Wingdings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  <a:sym typeface="Wingdings"/>
                                  </a:rPr>
                                  <m:t>1−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sz="2000" b="0" i="1" smtClean="0">
                                        <a:latin typeface="Cambria Math" charset="0"/>
                                        <a:sym typeface="Wingdings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charset="0"/>
                                            <a:sym typeface="Wingding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latin typeface="Cambria Math" charset="0"/>
                                            <a:sym typeface="Wingdings"/>
                                          </a:rPr>
                                          <m:t>𝑤</m:t>
                                        </m:r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charset="0"/>
                                            <a:sym typeface="Wingding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charset="0"/>
                                            <a:sym typeface="Wingding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latin typeface="Cambria Math" charset="0"/>
                                            <a:sym typeface="Wingdings"/>
                                          </a:rPr>
                                          <m:t>𝑐</m:t>
                                        </m:r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charset="0"/>
                                            <a:sym typeface="Wingding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</m:rad>
                      </m:den>
                    </m:f>
                  </m:oMath>
                </a14:m>
                <a:endParaRPr lang="en-US" sz="2000" dirty="0"/>
              </a:p>
              <a:p>
                <a:r>
                  <a:rPr lang="en-US" sz="2000" dirty="0" smtClean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𝐵</m:t>
                        </m:r>
                      </m:sub>
                    </m:sSub>
                    <m:r>
                      <a:rPr lang="en-US" sz="2000" b="0" i="1" smtClean="0">
                        <a:latin typeface="Cambria Math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𝑑</m:t>
                        </m:r>
                      </m:num>
                      <m:den>
                        <m:r>
                          <a:rPr lang="en-US" sz="2000" b="0" i="1" smtClean="0">
                            <a:latin typeface="Cambria Math" charset="0"/>
                          </a:rPr>
                          <m:t>𝑐</m:t>
                        </m:r>
                      </m:den>
                    </m:f>
                    <m:r>
                      <a:rPr lang="en-US" sz="2000" b="0" i="1" smtClean="0">
                        <a:latin typeface="Cambria Math" charset="0"/>
                      </a:rPr>
                      <m:t>  ×  </m:t>
                    </m:r>
                    <m:f>
                      <m:fPr>
                        <m:type m:val="lin"/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mr-IN" sz="2000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1−</m:t>
                            </m:r>
                            <m:f>
                              <m:fPr>
                                <m:type m:val="lin"/>
                                <m:ctrlPr>
                                  <a:rPr lang="en-US" sz="2000" b="0" i="1" smtClean="0">
                                    <a:latin typeface="Cambria Math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den>
                    </m:f>
                  </m:oMath>
                </a14:m>
                <a:endParaRPr lang="en-US" sz="2000" dirty="0" smtClean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330" y="5190227"/>
                <a:ext cx="3770969" cy="1388393"/>
              </a:xfrm>
              <a:prstGeom prst="rect">
                <a:avLst/>
              </a:prstGeom>
              <a:blipFill rotWithShape="0">
                <a:blip r:embed="rId8"/>
                <a:stretch>
                  <a:fillRect l="-1449" t="-27826" r="-8696" b="-51304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/>
          <p:cNvCxnSpPr/>
          <p:nvPr/>
        </p:nvCxnSpPr>
        <p:spPr>
          <a:xfrm>
            <a:off x="0" y="4968127"/>
            <a:ext cx="7162385" cy="58251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7162384" y="3787748"/>
            <a:ext cx="1" cy="1223640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155947" y="3721105"/>
            <a:ext cx="4726253" cy="8524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698217" y="655928"/>
            <a:ext cx="12700" cy="1512965"/>
          </a:xfrm>
          <a:prstGeom prst="line">
            <a:avLst/>
          </a:prstGeom>
          <a:ln w="6350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948498" y="5238824"/>
                <a:ext cx="2089097" cy="132343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accent1"/>
                    </a:solidFill>
                  </a:rPr>
                  <a:t>Michelson-Morley</a:t>
                </a:r>
              </a:p>
              <a:p>
                <a:pPr algn="ctr"/>
                <a:r>
                  <a:rPr lang="en-US" sz="2000" dirty="0">
                    <a:solidFill>
                      <a:schemeClr val="accent1"/>
                    </a:solidFill>
                  </a:rPr>
                  <a:t>m</a:t>
                </a:r>
                <a:r>
                  <a:rPr lang="en-US" sz="2000" dirty="0" smtClean="0">
                    <a:solidFill>
                      <a:schemeClr val="accent1"/>
                    </a:solidFill>
                  </a:rPr>
                  <a:t>easure: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𝐴</m:t>
                          </m:r>
                        </m:sub>
                      </m:sSub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US" sz="2000" b="0" dirty="0" smtClean="0"/>
              </a:p>
              <a:p>
                <a:pPr algn="ctr"/>
                <a:r>
                  <a:rPr lang="en-US" sz="2000" dirty="0" smtClean="0">
                    <a:solidFill>
                      <a:srgbClr val="C00000"/>
                    </a:solidFill>
                  </a:rPr>
                  <a:t>(</a:t>
                </a:r>
                <a:r>
                  <a:rPr lang="en-US" sz="2000" dirty="0">
                    <a:solidFill>
                      <a:srgbClr val="C00000"/>
                    </a:solidFill>
                  </a:rPr>
                  <a:t>no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aether</a:t>
                </a:r>
                <a:r>
                  <a:rPr lang="en-US" sz="2000" dirty="0">
                    <a:solidFill>
                      <a:srgbClr val="C0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8498" y="5238824"/>
                <a:ext cx="2089097" cy="1323439"/>
              </a:xfrm>
              <a:prstGeom prst="rect">
                <a:avLst/>
              </a:prstGeom>
              <a:blipFill rotWithShape="0">
                <a:blip r:embed="rId9"/>
                <a:stretch>
                  <a:fillRect l="-2899" t="-1826" r="-2319" b="-6849"/>
                </a:stretch>
              </a:blipFill>
              <a:ln w="127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7362355" y="3873235"/>
            <a:ext cx="4509120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The speed of light is always </a:t>
            </a:r>
            <a:r>
              <a:rPr lang="en-US" sz="2200" smtClean="0">
                <a:solidFill>
                  <a:srgbClr val="C00000"/>
                </a:solidFill>
              </a:rPr>
              <a:t>the same!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60328" y="2096568"/>
            <a:ext cx="2803160" cy="3390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145338" y="4420227"/>
            <a:ext cx="2803160" cy="40429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2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 animBg="1"/>
      <p:bldP spid="3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Absolute Velocity for Alice and Bob</a:t>
            </a:r>
            <a:endParaRPr lang="en-US" dirty="0"/>
          </a:p>
        </p:txBody>
      </p:sp>
      <p:pic>
        <p:nvPicPr>
          <p:cNvPr id="5" name="Picture 4" descr="SpaceshipLight.jpg"/>
          <p:cNvPicPr>
            <a:picLocks noChangeAspect="1"/>
          </p:cNvPicPr>
          <p:nvPr/>
        </p:nvPicPr>
        <p:blipFill rotWithShape="1">
          <a:blip r:embed="rId3"/>
          <a:srcRect b="50572"/>
          <a:stretch/>
        </p:blipFill>
        <p:spPr>
          <a:xfrm>
            <a:off x="5105400" y="802872"/>
            <a:ext cx="6491981" cy="2239038"/>
          </a:xfrm>
          <a:prstGeom prst="rect">
            <a:avLst/>
          </a:prstGeom>
        </p:spPr>
      </p:pic>
      <p:pic>
        <p:nvPicPr>
          <p:cNvPr id="8" name="Picture 7" descr="BobAliceRelativ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556" y="3161080"/>
            <a:ext cx="3860825" cy="3442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13614" y="5852997"/>
            <a:ext cx="4092146" cy="430887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</a:rPr>
              <a:t>“Absolute velocity” is meaningless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41883" y="1023218"/>
            <a:ext cx="1589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 = 3 x 10</a:t>
            </a:r>
            <a:r>
              <a:rPr lang="en-US" baseline="30000" dirty="0">
                <a:solidFill>
                  <a:srgbClr val="FFFF00"/>
                </a:solidFill>
              </a:rPr>
              <a:t>8</a:t>
            </a:r>
            <a:r>
              <a:rPr lang="en-US" dirty="0">
                <a:solidFill>
                  <a:srgbClr val="FFFF00"/>
                </a:solidFill>
              </a:rPr>
              <a:t> m/s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588" y="868292"/>
            <a:ext cx="4427733" cy="440120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Back to </a:t>
            </a:r>
            <a:r>
              <a:rPr lang="en-US" sz="2000" dirty="0" smtClean="0">
                <a:solidFill>
                  <a:srgbClr val="FF0000"/>
                </a:solidFill>
              </a:rPr>
              <a:t>Alice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/>
              <a:t>and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432FF"/>
                </a:solidFill>
              </a:rPr>
              <a:t>Bob: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/>
            </a:r>
            <a:br>
              <a:rPr lang="en-US" sz="2000" dirty="0" smtClean="0">
                <a:solidFill>
                  <a:srgbClr val="0000FF"/>
                </a:solidFill>
              </a:rPr>
            </a:br>
            <a:r>
              <a:rPr lang="en-US" sz="2000" dirty="0" smtClean="0">
                <a:solidFill>
                  <a:schemeClr val="accent1"/>
                </a:solidFill>
              </a:rPr>
              <a:t>How </a:t>
            </a:r>
            <a:r>
              <a:rPr lang="en-US" sz="2000" dirty="0">
                <a:solidFill>
                  <a:schemeClr val="accent1"/>
                </a:solidFill>
              </a:rPr>
              <a:t>can we ever measure an absolute velocity in vacuum?</a:t>
            </a:r>
          </a:p>
          <a:p>
            <a:endParaRPr lang="en-US" sz="2000" dirty="0" smtClean="0"/>
          </a:p>
          <a:p>
            <a:r>
              <a:rPr lang="en-US" sz="2000" dirty="0" smtClean="0"/>
              <a:t>When </a:t>
            </a:r>
            <a:r>
              <a:rPr lang="en-US" sz="2000" dirty="0"/>
              <a:t>are we “standing still” with respect to the vacuum?</a:t>
            </a:r>
          </a:p>
          <a:p>
            <a:endParaRPr lang="en-US" sz="2000" dirty="0" smtClean="0"/>
          </a:p>
          <a:p>
            <a:r>
              <a:rPr lang="en-US" sz="2000" dirty="0" smtClean="0"/>
              <a:t>The </a:t>
            </a:r>
            <a:r>
              <a:rPr lang="en-US" sz="2000" dirty="0"/>
              <a:t>only absolute reference is the speed of light and it is always 300 000 km/s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2000" dirty="0"/>
              <a:t>In special relativity absolute velocity has no meaning, only relative velocities do.</a:t>
            </a:r>
          </a:p>
          <a:p>
            <a:r>
              <a:rPr lang="en-US" sz="2000" dirty="0"/>
              <a:t>Hence: </a:t>
            </a:r>
            <a:r>
              <a:rPr lang="en-US" sz="2000" dirty="0">
                <a:solidFill>
                  <a:srgbClr val="C00000"/>
                </a:solidFill>
              </a:rPr>
              <a:t>“Theory of relativity”</a:t>
            </a:r>
            <a:r>
              <a:rPr lang="en-US" sz="2000" dirty="0"/>
              <a:t>.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16301" y="1607738"/>
            <a:ext cx="444457" cy="30874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73980" y="1783829"/>
            <a:ext cx="482177" cy="30004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070262" y="1733795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Alice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1351" y="1558982"/>
            <a:ext cx="593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432FF"/>
                </a:solidFill>
              </a:rPr>
              <a:t>Bob</a:t>
            </a:r>
            <a:endParaRPr lang="en-US" sz="2000" dirty="0">
              <a:solidFill>
                <a:srgbClr val="0432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4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Completely Counterintuitive!</a:t>
            </a:r>
            <a:endParaRPr lang="en-US" dirty="0"/>
          </a:p>
        </p:txBody>
      </p:sp>
      <p:pic>
        <p:nvPicPr>
          <p:cNvPr id="4" name="Picture 3" descr="train_arrow_ligh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70" y="628315"/>
            <a:ext cx="6099556" cy="596231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7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How about the cosmic microwave background? – experts!</a:t>
            </a:r>
            <a:endParaRPr lang="en-US" dirty="0"/>
          </a:p>
        </p:txBody>
      </p:sp>
      <p:pic>
        <p:nvPicPr>
          <p:cNvPr id="4" name="Picture 3" descr="Planck_CMB_anomali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928" y="757598"/>
            <a:ext cx="5695454" cy="284772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Picture 4" descr="Planck_CMB_bla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930" y="3802032"/>
            <a:ext cx="5695453" cy="285228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931" y="1590861"/>
            <a:ext cx="3191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Cosmic microwave background radiation is light that is emitted in early universe and comes from all directions in space!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000003" y="2681995"/>
            <a:ext cx="3191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Dipole effect of earth movement in space visible as a sine wave.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000003" y="5697719"/>
            <a:ext cx="3191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subtraction of the dipole effect what remains is uniform radiation spectrum of 2.7 K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4931" y="3238259"/>
            <a:ext cx="31919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 does the dipole define an absolute Lorentz frame in the universe?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Can we measure absolute velocity by comparing to that special reference frame?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47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The Relativistic Quantum World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906820" y="1386868"/>
            <a:ext cx="115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Relativity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968166" y="3293986"/>
            <a:ext cx="1303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Quantum</a:t>
            </a:r>
          </a:p>
          <a:p>
            <a:r>
              <a:rPr lang="en-US" sz="2000" dirty="0" smtClean="0">
                <a:solidFill>
                  <a:srgbClr val="7030A0"/>
                </a:solidFill>
              </a:rPr>
              <a:t>Mechanics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1104984" y="5022493"/>
            <a:ext cx="1124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Standard</a:t>
            </a:r>
          </a:p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2946" y="6074340"/>
            <a:ext cx="808319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Lecture notes, written for this course, are available:  </a:t>
            </a:r>
            <a:r>
              <a:rPr lang="en-US" dirty="0" smtClean="0">
                <a:solidFill>
                  <a:schemeClr val="accent1"/>
                </a:solidFill>
                <a:hlinkClick r:id="rId3"/>
              </a:rPr>
              <a:t>www.nikhef.nl/~i93/Teaching/</a:t>
            </a:r>
            <a:endParaRPr lang="en-US" dirty="0" smtClean="0">
              <a:solidFill>
                <a:schemeClr val="accent1"/>
              </a:solidFill>
            </a:endParaRPr>
          </a:p>
          <a:p>
            <a:r>
              <a:rPr lang="en-US" dirty="0" smtClean="0"/>
              <a:t>Prerequisite for the course: High school level physics &amp; mathematics.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31486" y="830252"/>
            <a:ext cx="64303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</a:rPr>
              <a:t>Lecture 1: The Principle of Relativity and the Speed of Light</a:t>
            </a:r>
            <a:endParaRPr lang="en-US" sz="600" dirty="0" smtClean="0">
              <a:solidFill>
                <a:schemeClr val="accent1"/>
              </a:solidFill>
            </a:endParaRPr>
          </a:p>
          <a:p>
            <a:r>
              <a:rPr lang="en-US" sz="2000" dirty="0" smtClean="0">
                <a:solidFill>
                  <a:schemeClr val="accent1"/>
                </a:solidFill>
              </a:rPr>
              <a:t>Lecture 2: Time Dilation and Lorentz Contraction</a:t>
            </a:r>
          </a:p>
          <a:p>
            <a:endParaRPr lang="en-US" sz="1000" dirty="0" smtClean="0">
              <a:solidFill>
                <a:schemeClr val="accent1"/>
              </a:solidFill>
            </a:endParaRPr>
          </a:p>
          <a:p>
            <a:r>
              <a:rPr lang="en-US" sz="2000" dirty="0" smtClean="0">
                <a:solidFill>
                  <a:schemeClr val="accent1"/>
                </a:solidFill>
              </a:rPr>
              <a:t>Lecture 3: The Lorentz Transformation and Paradoxes</a:t>
            </a:r>
          </a:p>
          <a:p>
            <a:r>
              <a:rPr lang="en-US" sz="2000" dirty="0" smtClean="0">
                <a:solidFill>
                  <a:schemeClr val="accent1"/>
                </a:solidFill>
              </a:rPr>
              <a:t>Lecture 4: General Relativity and Gravitational Waves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1486" y="2801632"/>
            <a:ext cx="631038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dirty="0" smtClean="0">
              <a:solidFill>
                <a:srgbClr val="000090"/>
              </a:solidFill>
            </a:endParaRPr>
          </a:p>
          <a:p>
            <a:r>
              <a:rPr lang="en-US" sz="2000" dirty="0" smtClean="0">
                <a:solidFill>
                  <a:srgbClr val="7030A0"/>
                </a:solidFill>
              </a:rPr>
              <a:t>Lecture 5: The Early Quantum Theory</a:t>
            </a:r>
            <a:endParaRPr lang="en-US" sz="600" dirty="0" smtClean="0">
              <a:solidFill>
                <a:srgbClr val="7030A0"/>
              </a:solidFill>
            </a:endParaRPr>
          </a:p>
          <a:p>
            <a:r>
              <a:rPr lang="en-US" sz="2000" dirty="0" smtClean="0">
                <a:solidFill>
                  <a:srgbClr val="7030A0"/>
                </a:solidFill>
              </a:rPr>
              <a:t>Lecture 6: Feynman’s Double Slit Experiment</a:t>
            </a:r>
          </a:p>
          <a:p>
            <a:endParaRPr lang="en-US" sz="1000" dirty="0" smtClean="0">
              <a:solidFill>
                <a:srgbClr val="7030A0"/>
              </a:solidFill>
            </a:endParaRPr>
          </a:p>
          <a:p>
            <a:r>
              <a:rPr lang="en-US" sz="2000" dirty="0" smtClean="0">
                <a:solidFill>
                  <a:srgbClr val="7030A0"/>
                </a:solidFill>
              </a:rPr>
              <a:t>Lecture 7: Wheeler’s Delayed Choice and Schrodinger’s Cat</a:t>
            </a:r>
          </a:p>
          <a:p>
            <a:r>
              <a:rPr lang="en-US" sz="2000" dirty="0" smtClean="0">
                <a:solidFill>
                  <a:srgbClr val="7030A0"/>
                </a:solidFill>
              </a:rPr>
              <a:t>Lecture 8: Quantum Reality and the EPR Paradox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1486" y="5025251"/>
            <a:ext cx="5160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Lecture   9: The Standard Model and Antimatter</a:t>
            </a:r>
            <a:endParaRPr lang="en-US" sz="600" dirty="0" smtClean="0">
              <a:solidFill>
                <a:srgbClr val="C00000"/>
              </a:solidFill>
            </a:endParaRPr>
          </a:p>
          <a:p>
            <a:r>
              <a:rPr lang="en-US" sz="2000" dirty="0" smtClean="0">
                <a:solidFill>
                  <a:srgbClr val="C00000"/>
                </a:solidFill>
              </a:rPr>
              <a:t>Lecture 10: The Large Hadron Collider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8871" y="778446"/>
            <a:ext cx="10273553" cy="1656783"/>
          </a:xfrm>
          <a:prstGeom prst="rect">
            <a:avLst/>
          </a:prstGeom>
          <a:noFill/>
          <a:ln w="12700">
            <a:solidFill>
              <a:srgbClr val="0070C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8870" y="2745873"/>
            <a:ext cx="10273553" cy="1818957"/>
          </a:xfrm>
          <a:prstGeom prst="rect">
            <a:avLst/>
          </a:prstGeom>
          <a:noFill/>
          <a:ln w="12700">
            <a:solidFill>
              <a:srgbClr val="7030A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8870" y="4866629"/>
            <a:ext cx="10273553" cy="1080582"/>
          </a:xfrm>
          <a:prstGeom prst="rect">
            <a:avLst/>
          </a:prstGeom>
          <a:noFill/>
          <a:ln w="9525">
            <a:solidFill>
              <a:srgbClr val="C0000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30777" y="992125"/>
            <a:ext cx="1063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Sept. 16: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30777" y="1764098"/>
            <a:ext cx="1063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Sept. 23: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30777" y="3169344"/>
            <a:ext cx="1063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Sept. 30: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530777" y="3822010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Oct. 7: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694283" y="5222254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Oct. </a:t>
            </a:r>
            <a:r>
              <a:rPr lang="en-US" smtClean="0"/>
              <a:t>14: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913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r>
              <a:rPr lang="en-US" dirty="0"/>
              <a:t>Relativity and Quantum Mechanics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5028" y="811850"/>
            <a:ext cx="119006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chemeClr val="accent1"/>
                </a:solidFill>
              </a:rPr>
              <a:t>“There is nothing new to be discovered in physics now. All that </a:t>
            </a:r>
            <a:r>
              <a:rPr lang="en-US" sz="2200" i="1" dirty="0" smtClean="0">
                <a:solidFill>
                  <a:schemeClr val="accent1"/>
                </a:solidFill>
              </a:rPr>
              <a:t>remains </a:t>
            </a:r>
            <a:r>
              <a:rPr lang="en-US" sz="2200" i="1" dirty="0">
                <a:solidFill>
                  <a:schemeClr val="accent1"/>
                </a:solidFill>
              </a:rPr>
              <a:t>is </a:t>
            </a:r>
            <a:r>
              <a:rPr lang="en-US" sz="2200" i="1" dirty="0" smtClean="0">
                <a:solidFill>
                  <a:schemeClr val="accent1"/>
                </a:solidFill>
              </a:rPr>
              <a:t>more </a:t>
            </a:r>
            <a:r>
              <a:rPr lang="en-US" sz="2200" i="1" dirty="0">
                <a:solidFill>
                  <a:schemeClr val="accent1"/>
                </a:solidFill>
              </a:rPr>
              <a:t>precise measurements.”</a:t>
            </a:r>
          </a:p>
          <a:p>
            <a:pPr>
              <a:buFontTx/>
              <a:buChar char="-"/>
            </a:pPr>
            <a:r>
              <a:rPr lang="en-US" sz="2000" dirty="0" smtClean="0"/>
              <a:t> Lord </a:t>
            </a:r>
            <a:r>
              <a:rPr lang="en-US" sz="2000" dirty="0"/>
              <a:t>Kelvin on Physics in 1900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5881" y="1768951"/>
            <a:ext cx="8442566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However, </a:t>
            </a:r>
            <a:r>
              <a:rPr lang="en-US" sz="2200" dirty="0" smtClean="0"/>
              <a:t>there were two </a:t>
            </a:r>
            <a:r>
              <a:rPr lang="en-US" sz="2200" dirty="0"/>
              <a:t>unsolved issues:</a:t>
            </a:r>
          </a:p>
          <a:p>
            <a:pPr marL="342900" indent="-342900">
              <a:buAutoNum type="arabicPeriod"/>
            </a:pPr>
            <a:r>
              <a:rPr lang="en-US" sz="2200" dirty="0">
                <a:solidFill>
                  <a:srgbClr val="7030A0"/>
                </a:solidFill>
              </a:rPr>
              <a:t>The existence of the mysterious </a:t>
            </a:r>
            <a:r>
              <a:rPr lang="en-US" sz="2200" dirty="0" err="1">
                <a:solidFill>
                  <a:srgbClr val="7030A0"/>
                </a:solidFill>
              </a:rPr>
              <a:t>aether</a:t>
            </a:r>
            <a:r>
              <a:rPr lang="en-US" sz="2200" dirty="0">
                <a:solidFill>
                  <a:srgbClr val="7030A0"/>
                </a:solidFill>
              </a:rPr>
              <a:t>   </a:t>
            </a:r>
            <a:r>
              <a:rPr lang="en-US" sz="2200" dirty="0" err="1">
                <a:solidFill>
                  <a:srgbClr val="7030A0"/>
                </a:solidFill>
                <a:sym typeface="Wingdings"/>
              </a:rPr>
              <a:t></a:t>
            </a:r>
            <a:r>
              <a:rPr lang="en-US" sz="2200" dirty="0">
                <a:solidFill>
                  <a:srgbClr val="7030A0"/>
                </a:solidFill>
                <a:sym typeface="Wingdings"/>
              </a:rPr>
              <a:t>   Relativity Theory</a:t>
            </a:r>
            <a:endParaRPr lang="en-US" sz="2200" dirty="0">
              <a:solidFill>
                <a:srgbClr val="7030A0"/>
              </a:solidFill>
            </a:endParaRPr>
          </a:p>
          <a:p>
            <a:pPr marL="342900" indent="-342900">
              <a:buAutoNum type="arabicPeriod"/>
            </a:pPr>
            <a:r>
              <a:rPr lang="en-US" sz="2200" dirty="0">
                <a:solidFill>
                  <a:srgbClr val="C00000"/>
                </a:solidFill>
              </a:rPr>
              <a:t>The stability of the atom                             </a:t>
            </a:r>
            <a:r>
              <a:rPr lang="en-US" sz="2200" dirty="0" err="1">
                <a:solidFill>
                  <a:srgbClr val="C00000"/>
                </a:solidFill>
                <a:sym typeface="Wingdings"/>
              </a:rPr>
              <a:t></a:t>
            </a:r>
            <a:r>
              <a:rPr lang="en-US" sz="2200" dirty="0">
                <a:solidFill>
                  <a:srgbClr val="C00000"/>
                </a:solidFill>
                <a:sym typeface="Wingdings"/>
              </a:rPr>
              <a:t>   Quantum Mechanics</a:t>
            </a:r>
            <a:endParaRPr lang="en-US" sz="2200" dirty="0">
              <a:solidFill>
                <a:srgbClr val="C00000"/>
              </a:solidFill>
            </a:endParaRPr>
          </a:p>
        </p:txBody>
      </p:sp>
      <p:pic>
        <p:nvPicPr>
          <p:cNvPr id="7" name="Picture 6" descr="EisteinYou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30" y="3279488"/>
            <a:ext cx="2075212" cy="2933594"/>
          </a:xfrm>
          <a:prstGeom prst="rect">
            <a:avLst/>
          </a:prstGeom>
        </p:spPr>
      </p:pic>
      <p:pic>
        <p:nvPicPr>
          <p:cNvPr id="8" name="Picture 7" descr="Niels_Boh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392" y="3279488"/>
            <a:ext cx="2074258" cy="2933594"/>
          </a:xfrm>
          <a:prstGeom prst="rect">
            <a:avLst/>
          </a:prstGeom>
        </p:spPr>
      </p:pic>
      <p:pic>
        <p:nvPicPr>
          <p:cNvPr id="9" name="Picture 8" descr="Schroding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0382" y="3303811"/>
            <a:ext cx="2170764" cy="2909271"/>
          </a:xfrm>
          <a:prstGeom prst="rect">
            <a:avLst/>
          </a:prstGeom>
        </p:spPr>
      </p:pic>
      <p:pic>
        <p:nvPicPr>
          <p:cNvPr id="10" name="Picture 9" descr="Dirac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4833" y="3279488"/>
            <a:ext cx="1988378" cy="2933594"/>
          </a:xfrm>
          <a:prstGeom prst="rect">
            <a:avLst/>
          </a:prstGeom>
        </p:spPr>
      </p:pic>
      <p:pic>
        <p:nvPicPr>
          <p:cNvPr id="11" name="Picture 10" descr="Heisenberg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0670" y="3279488"/>
            <a:ext cx="1849439" cy="29335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9274" y="6238694"/>
            <a:ext cx="155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Albert Einstein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49332" y="626108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Niels</a:t>
            </a:r>
            <a:r>
              <a:rPr lang="en-US" dirty="0"/>
              <a:t> Bohr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78418" y="6264820"/>
            <a:ext cx="201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Werner Heisenberg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82231" y="6265105"/>
            <a:ext cx="1893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Erwin Schrödinger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415566" y="6265105"/>
            <a:ext cx="1116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Paul Dirac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673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Relativity </a:t>
            </a:r>
            <a:r>
              <a:rPr lang="en-US" dirty="0"/>
              <a:t>and Quantum Mechanics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635541" y="812800"/>
            <a:ext cx="8514945" cy="5927634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791" y="1279216"/>
            <a:ext cx="3155716" cy="188651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291" y="4507516"/>
            <a:ext cx="1834719" cy="1952774"/>
          </a:xfrm>
          <a:prstGeom prst="rect">
            <a:avLst/>
          </a:prstGeom>
        </p:spPr>
      </p:pic>
      <p:pic>
        <p:nvPicPr>
          <p:cNvPr id="32" name="Picture 2" descr="titl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t="13333" r="7856" b="19385"/>
          <a:stretch/>
        </p:blipFill>
        <p:spPr bwMode="auto">
          <a:xfrm>
            <a:off x="7017262" y="3993192"/>
            <a:ext cx="3079984" cy="257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 32"/>
          <p:cNvGrpSpPr/>
          <p:nvPr/>
        </p:nvGrpSpPr>
        <p:grpSpPr>
          <a:xfrm>
            <a:off x="7460114" y="1146198"/>
            <a:ext cx="2004781" cy="2062144"/>
            <a:chOff x="7353213" y="1577642"/>
            <a:chExt cx="2332124" cy="224029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35" name="Oval 34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99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99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00051" y="831003"/>
            <a:ext cx="2573461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</a:rPr>
              <a:t>Classical Mechanics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54535" y="815036"/>
            <a:ext cx="2696543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</a:rPr>
              <a:t>Quantum Mechanics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39" name="Right Arrow 38"/>
          <p:cNvSpPr/>
          <p:nvPr/>
        </p:nvSpPr>
        <p:spPr bwMode="auto">
          <a:xfrm>
            <a:off x="4788406" y="1622371"/>
            <a:ext cx="2636356" cy="859221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0" name="Right Arrow 39"/>
          <p:cNvSpPr/>
          <p:nvPr/>
        </p:nvSpPr>
        <p:spPr bwMode="auto">
          <a:xfrm rot="5400000">
            <a:off x="2482564" y="3276463"/>
            <a:ext cx="1971533" cy="802428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2024571">
            <a:off x="3941700" y="3261772"/>
            <a:ext cx="3567335" cy="859221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38891" y="1287624"/>
            <a:ext cx="2632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Smaller Sizes (</a:t>
            </a:r>
            <a:r>
              <a:rPr lang="en-US" sz="2400" b="1" dirty="0" err="1" smtClean="0">
                <a:solidFill>
                  <a:srgbClr val="FFFF00"/>
                </a:solidFill>
              </a:rPr>
              <a:t>ħ</a:t>
            </a:r>
            <a:r>
              <a:rPr lang="en-US" sz="2400" dirty="0" smtClean="0">
                <a:solidFill>
                  <a:srgbClr val="FFFF00"/>
                </a:solidFill>
              </a:rPr>
              <a:t>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 rot="5400000">
            <a:off x="1251382" y="3472001"/>
            <a:ext cx="2783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Higher Speed </a:t>
            </a:r>
            <a:r>
              <a:rPr lang="de-DE" sz="2400" dirty="0" smtClean="0">
                <a:solidFill>
                  <a:srgbClr val="FFFF00"/>
                </a:solidFill>
              </a:rPr>
              <a:t>(</a:t>
            </a:r>
            <a:r>
              <a:rPr lang="de-DE" sz="2400" b="1" dirty="0" smtClean="0">
                <a:solidFill>
                  <a:srgbClr val="FFFF00"/>
                </a:solidFill>
              </a:rPr>
              <a:t>c</a:t>
            </a:r>
            <a:r>
              <a:rPr lang="de-DE" sz="2400" dirty="0" smtClean="0">
                <a:solidFill>
                  <a:srgbClr val="FFFF00"/>
                </a:solidFill>
              </a:rPr>
              <a:t>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35641" y="6126285"/>
            <a:ext cx="2249460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</a:rPr>
              <a:t>Relativity Theory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999532" y="6159518"/>
            <a:ext cx="2883786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</a:rPr>
              <a:t>Quantum Field Theory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46" name="Picture 45" descr="Niels_Bohr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9580" y="1085470"/>
            <a:ext cx="1518255" cy="214724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7" name="Picture 46" descr="EisteinYou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16" y="4362994"/>
            <a:ext cx="1470571" cy="207885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8" name="Picture 47" descr="IsaacNewton-1689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665" y="1310704"/>
            <a:ext cx="1477630" cy="202947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9" name="Picture 48" descr="Feynman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34350" y="4256245"/>
            <a:ext cx="1680103" cy="200486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0" name="TextBox 49"/>
          <p:cNvSpPr txBox="1"/>
          <p:nvPr/>
        </p:nvSpPr>
        <p:spPr>
          <a:xfrm>
            <a:off x="522728" y="2895932"/>
            <a:ext cx="948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Newton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532434" y="2863384"/>
            <a:ext cx="643125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Bohr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28408" y="6046648"/>
            <a:ext cx="937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Einstein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691480" y="5861982"/>
            <a:ext cx="1057854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Feynman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255931" y="3276637"/>
            <a:ext cx="5837930" cy="646331"/>
          </a:xfrm>
          <a:prstGeom prst="rect">
            <a:avLst/>
          </a:prstGeom>
          <a:solidFill>
            <a:schemeClr val="tx1">
              <a:alpha val="75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Classical mechanics is not “wrong”.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It is limited to macroscopic objects and moderate velocities.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0685" y="4256432"/>
            <a:ext cx="1354760" cy="199962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7" name="TextBox 56"/>
          <p:cNvSpPr txBox="1"/>
          <p:nvPr/>
        </p:nvSpPr>
        <p:spPr>
          <a:xfrm>
            <a:off x="9449797" y="5879472"/>
            <a:ext cx="673518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Dirac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05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  <p:bldP spid="41" grpId="0" animBg="1"/>
      <p:bldP spid="42" grpId="0"/>
      <p:bldP spid="43" grpId="0"/>
      <p:bldP spid="44" grpId="0"/>
      <p:bldP spid="45" grpId="0"/>
      <p:bldP spid="50" grpId="0"/>
      <p:bldP spid="51" grpId="0" animBg="1"/>
      <p:bldP spid="52" grpId="0"/>
      <p:bldP spid="53" grpId="0" animBg="1"/>
      <p:bldP spid="54" grpId="0" animBg="1"/>
      <p:bldP spid="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A </a:t>
            </a:r>
            <a:r>
              <a:rPr lang="en-US" dirty="0"/>
              <a:t>“</a:t>
            </a:r>
            <a:r>
              <a:rPr lang="en-US" dirty="0" err="1"/>
              <a:t>Gedanken</a:t>
            </a:r>
            <a:r>
              <a:rPr lang="en-US" dirty="0"/>
              <a:t>” Experiment</a:t>
            </a:r>
          </a:p>
        </p:txBody>
      </p:sp>
      <p:pic>
        <p:nvPicPr>
          <p:cNvPr id="4" name="Picture 3" descr="EinsteinBohrClock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355" y="955819"/>
            <a:ext cx="3003633" cy="4020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337" y="897067"/>
            <a:ext cx="5708469" cy="413722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40526" y="5502220"/>
            <a:ext cx="10384971" cy="101566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useful tool: </a:t>
            </a:r>
            <a:r>
              <a:rPr lang="en-US" sz="2000" u="sng" dirty="0" smtClean="0"/>
              <a:t>Thought experiments</a:t>
            </a:r>
            <a:r>
              <a:rPr lang="en-US" sz="2000" dirty="0" smtClean="0"/>
              <a:t>:</a:t>
            </a:r>
            <a:endParaRPr lang="en-US" sz="2000" u="sng" dirty="0"/>
          </a:p>
          <a:p>
            <a:r>
              <a:rPr lang="en-US" sz="2000" dirty="0">
                <a:solidFill>
                  <a:srgbClr val="0070C0"/>
                </a:solidFill>
              </a:rPr>
              <a:t>Consider an experiment that is not limited by our level of technology.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Assume the apparatus works </a:t>
            </a:r>
            <a:r>
              <a:rPr lang="en-US" sz="2000" dirty="0" smtClean="0">
                <a:solidFill>
                  <a:srgbClr val="0070C0"/>
                </a:solidFill>
              </a:rPr>
              <a:t>so perfectly that </a:t>
            </a:r>
            <a:r>
              <a:rPr lang="en-US" sz="2000" dirty="0">
                <a:solidFill>
                  <a:srgbClr val="0070C0"/>
                </a:solidFill>
              </a:rPr>
              <a:t>we </a:t>
            </a:r>
            <a:r>
              <a:rPr lang="en-US" sz="2000" dirty="0" smtClean="0">
                <a:solidFill>
                  <a:srgbClr val="0070C0"/>
                </a:solidFill>
              </a:rPr>
              <a:t>only test the </a:t>
            </a:r>
            <a:r>
              <a:rPr lang="en-US" sz="2000" dirty="0">
                <a:solidFill>
                  <a:srgbClr val="0070C0"/>
                </a:solidFill>
              </a:rPr>
              <a:t>limits of the laws of nature!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2093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35115" y="1475854"/>
            <a:ext cx="1731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Lecture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3369" y="2265264"/>
            <a:ext cx="8252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The Principle of Relativity and the Speed of Light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73083" y="4338169"/>
            <a:ext cx="77560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solidFill>
                  <a:srgbClr val="7030A0"/>
                </a:solidFill>
              </a:rPr>
              <a:t>“If you can’t explain it simply you don’t understand it well enough”</a:t>
            </a:r>
          </a:p>
          <a:p>
            <a:pPr>
              <a:buFontTx/>
              <a:buChar char="-"/>
            </a:pPr>
            <a:r>
              <a:rPr lang="en-US" sz="2200" dirty="0" smtClean="0">
                <a:solidFill>
                  <a:schemeClr val="accent1"/>
                </a:solidFill>
              </a:rPr>
              <a:t> Albert </a:t>
            </a:r>
            <a:r>
              <a:rPr lang="en-US" sz="2200" dirty="0">
                <a:solidFill>
                  <a:schemeClr val="accent1"/>
                </a:solidFill>
              </a:rPr>
              <a:t>Einstein</a:t>
            </a:r>
          </a:p>
        </p:txBody>
      </p:sp>
      <p:sp>
        <p:nvSpPr>
          <p:cNvPr id="7" name="Rectangle 6"/>
          <p:cNvSpPr/>
          <p:nvPr/>
        </p:nvSpPr>
        <p:spPr>
          <a:xfrm>
            <a:off x="1938065" y="1295663"/>
            <a:ext cx="8564472" cy="175043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6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17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80553" y="324536"/>
            <a:ext cx="6473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7030A0"/>
                </a:solidFill>
              </a:rPr>
              <a:t>“Everything should be made as simple as possible, but not simpler”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- Albert </a:t>
            </a:r>
            <a:r>
              <a:rPr lang="en-US" dirty="0">
                <a:solidFill>
                  <a:schemeClr val="accent1"/>
                </a:solidFill>
              </a:rPr>
              <a:t>Einstein</a:t>
            </a:r>
          </a:p>
        </p:txBody>
      </p:sp>
      <p:pic>
        <p:nvPicPr>
          <p:cNvPr id="7" name="Picture 6" descr="specialrelativityco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721" y="1061550"/>
            <a:ext cx="5942705" cy="5462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449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r>
              <a:rPr lang="en-US" dirty="0"/>
              <a:t>Albert Einstein (1879 – 1955)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164" y="1208867"/>
            <a:ext cx="7164769" cy="2913427"/>
          </a:xfrm>
          <a:ln w="12700"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u="sng" dirty="0" smtClean="0">
                <a:solidFill>
                  <a:schemeClr val="accent1"/>
                </a:solidFill>
              </a:rPr>
              <a:t>“</a:t>
            </a:r>
            <a:r>
              <a:rPr lang="en-US" u="sng" dirty="0" err="1">
                <a:solidFill>
                  <a:schemeClr val="accent1"/>
                </a:solidFill>
              </a:rPr>
              <a:t>A</a:t>
            </a:r>
            <a:r>
              <a:rPr lang="en-US" u="sng" dirty="0" err="1" smtClean="0">
                <a:solidFill>
                  <a:schemeClr val="accent1"/>
                </a:solidFill>
              </a:rPr>
              <a:t>nnus</a:t>
            </a:r>
            <a:r>
              <a:rPr lang="en-US" u="sng" dirty="0" smtClean="0">
                <a:solidFill>
                  <a:schemeClr val="accent1"/>
                </a:solidFill>
              </a:rPr>
              <a:t> Mirabilis” 1905: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Special theory of relativity</a:t>
            </a:r>
          </a:p>
          <a:p>
            <a:pPr lvl="2"/>
            <a:r>
              <a:rPr lang="en-US" sz="2200" dirty="0" smtClean="0">
                <a:solidFill>
                  <a:srgbClr val="7030A0"/>
                </a:solidFill>
              </a:rPr>
              <a:t>Fundamental </a:t>
            </a:r>
            <a:r>
              <a:rPr lang="en-US" sz="2200" dirty="0">
                <a:solidFill>
                  <a:srgbClr val="7030A0"/>
                </a:solidFill>
              </a:rPr>
              <a:t>change interpreting space and </a:t>
            </a:r>
            <a:r>
              <a:rPr lang="en-US" sz="2200" dirty="0" smtClean="0">
                <a:solidFill>
                  <a:srgbClr val="7030A0"/>
                </a:solidFill>
              </a:rPr>
              <a:t>time</a:t>
            </a:r>
          </a:p>
          <a:p>
            <a:pPr lvl="2"/>
            <a:r>
              <a:rPr lang="en-US" sz="2200" dirty="0">
                <a:solidFill>
                  <a:srgbClr val="7030A0"/>
                </a:solidFill>
              </a:rPr>
              <a:t>Equivalence of mass and energy:  </a:t>
            </a:r>
            <a:r>
              <a:rPr lang="en-US" sz="2200" dirty="0" smtClean="0">
                <a:solidFill>
                  <a:srgbClr val="7030A0"/>
                </a:solidFill>
              </a:rPr>
              <a:t>E=mc</a:t>
            </a:r>
            <a:r>
              <a:rPr lang="en-US" sz="2200" baseline="30000" dirty="0" smtClean="0">
                <a:solidFill>
                  <a:srgbClr val="7030A0"/>
                </a:solidFill>
              </a:rPr>
              <a:t>2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The photo electric effect</a:t>
            </a:r>
          </a:p>
          <a:p>
            <a:pPr lvl="2"/>
            <a:r>
              <a:rPr lang="en-US" sz="2200" dirty="0" smtClean="0">
                <a:solidFill>
                  <a:srgbClr val="7030A0"/>
                </a:solidFill>
              </a:rPr>
              <a:t>Quantum </a:t>
            </a:r>
            <a:r>
              <a:rPr lang="en-US" sz="2200" dirty="0">
                <a:solidFill>
                  <a:srgbClr val="7030A0"/>
                </a:solidFill>
              </a:rPr>
              <a:t>Mechanics: light consists of </a:t>
            </a:r>
            <a:r>
              <a:rPr lang="en-US" sz="2200" dirty="0" smtClean="0">
                <a:solidFill>
                  <a:srgbClr val="7030A0"/>
                </a:solidFill>
              </a:rPr>
              <a:t>photon-quanta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Brownian Motion</a:t>
            </a:r>
          </a:p>
          <a:p>
            <a:pPr lvl="2"/>
            <a:r>
              <a:rPr lang="en-US" sz="2200" dirty="0">
                <a:solidFill>
                  <a:srgbClr val="7030A0"/>
                </a:solidFill>
              </a:rPr>
              <a:t>Demonstration of existence of </a:t>
            </a:r>
            <a:r>
              <a:rPr lang="en-US" sz="2200" dirty="0" smtClean="0">
                <a:solidFill>
                  <a:srgbClr val="7030A0"/>
                </a:solidFill>
              </a:rPr>
              <a:t>atoms</a:t>
            </a:r>
          </a:p>
          <a:p>
            <a:pPr lvl="1"/>
            <a:endParaRPr lang="en-US" dirty="0"/>
          </a:p>
        </p:txBody>
      </p:sp>
      <p:pic>
        <p:nvPicPr>
          <p:cNvPr id="4" name="Picture 6" descr="einstein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7264" y="1245455"/>
            <a:ext cx="2422525" cy="279876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15915" y="4940650"/>
            <a:ext cx="10318141" cy="707886"/>
          </a:xfrm>
          <a:prstGeom prst="rect">
            <a:avLst/>
          </a:prstGeom>
          <a:noFill/>
          <a:ln>
            <a:solidFill>
              <a:srgbClr val="0032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Although these studies were motivated by curiosity, they eventually had a large impact on society:</a:t>
            </a:r>
          </a:p>
          <a:p>
            <a:r>
              <a:rPr lang="en-US" sz="2000" dirty="0" smtClean="0"/>
              <a:t>computing and </a:t>
            </a:r>
            <a:r>
              <a:rPr lang="en-US" sz="2000" dirty="0"/>
              <a:t>communication technology, health-care technology, navigation, military, 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5579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13945</TotalTime>
  <Words>3342</Words>
  <Application>Microsoft Macintosh PowerPoint</Application>
  <PresentationFormat>Widescreen</PresentationFormat>
  <Paragraphs>468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Calibri</vt:lpstr>
      <vt:lpstr>Calibri Light</vt:lpstr>
      <vt:lpstr>Cambria Math</vt:lpstr>
      <vt:lpstr>Mangal</vt:lpstr>
      <vt:lpstr>Tahoma</vt:lpstr>
      <vt:lpstr>Wingdings</vt:lpstr>
      <vt:lpstr>Arial</vt:lpstr>
      <vt:lpstr>Office Theme</vt:lpstr>
      <vt:lpstr>PowerPoint Presentation</vt:lpstr>
      <vt:lpstr>   Who am I</vt:lpstr>
      <vt:lpstr>   The Relativistic Quantum World</vt:lpstr>
      <vt:lpstr>   Relativity and Quantum Mechanics</vt:lpstr>
      <vt:lpstr>   Relativity and Quantum Mechanics</vt:lpstr>
      <vt:lpstr>   A “Gedanken” Experiment</vt:lpstr>
      <vt:lpstr>PowerPoint Presentation</vt:lpstr>
      <vt:lpstr>PowerPoint Presentation</vt:lpstr>
      <vt:lpstr>   Albert Einstein (1879 – 1955)</vt:lpstr>
      <vt:lpstr>   “Nothing can move faster than the speed of light”</vt:lpstr>
      <vt:lpstr>   Galilei Transformation law                           </vt:lpstr>
      <vt:lpstr>   Galilei Transformation law                           </vt:lpstr>
      <vt:lpstr>   Alice, Bob and Real Speed</vt:lpstr>
      <vt:lpstr>   Special Relativity</vt:lpstr>
      <vt:lpstr>   Galilei and Einstein Transformation law                           </vt:lpstr>
      <vt:lpstr>   Galilei and Einstein Transformation law                           </vt:lpstr>
      <vt:lpstr>   Let’s do the experiment…</vt:lpstr>
      <vt:lpstr>   Measurement of the Speed of Light</vt:lpstr>
      <vt:lpstr>   Measurement of the Speed of Light in aether</vt:lpstr>
      <vt:lpstr>   Measurement of the Speed of Light</vt:lpstr>
      <vt:lpstr>   Comparison with water in a river</vt:lpstr>
      <vt:lpstr>   “Crossing” vs “Up-and-Down”</vt:lpstr>
      <vt:lpstr>   “Crossing” vs “Up-and-Down”</vt:lpstr>
      <vt:lpstr>   Absolute Velocity for Alice and Bob</vt:lpstr>
      <vt:lpstr>   Completely Counterintuitive!</vt:lpstr>
      <vt:lpstr>   How about the cosmic microwave background? – experts!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1013</cp:revision>
  <cp:lastPrinted>2020-03-03T17:28:43Z</cp:lastPrinted>
  <dcterms:created xsi:type="dcterms:W3CDTF">2018-08-16T13:53:51Z</dcterms:created>
  <dcterms:modified xsi:type="dcterms:W3CDTF">2020-09-16T10:00:58Z</dcterms:modified>
</cp:coreProperties>
</file>