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gif" ContentType="image/gif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57" r:id="rId2"/>
    <p:sldId id="332" r:id="rId3"/>
    <p:sldId id="336" r:id="rId4"/>
    <p:sldId id="312" r:id="rId5"/>
    <p:sldId id="290" r:id="rId6"/>
    <p:sldId id="322" r:id="rId7"/>
    <p:sldId id="267" r:id="rId8"/>
    <p:sldId id="266" r:id="rId9"/>
    <p:sldId id="264" r:id="rId10"/>
    <p:sldId id="265" r:id="rId11"/>
    <p:sldId id="338" r:id="rId12"/>
    <p:sldId id="339" r:id="rId13"/>
    <p:sldId id="308" r:id="rId14"/>
    <p:sldId id="325" r:id="rId15"/>
    <p:sldId id="284" r:id="rId16"/>
    <p:sldId id="314" r:id="rId17"/>
    <p:sldId id="309" r:id="rId18"/>
    <p:sldId id="340" r:id="rId19"/>
    <p:sldId id="341" r:id="rId20"/>
    <p:sldId id="330" r:id="rId21"/>
    <p:sldId id="331" r:id="rId22"/>
    <p:sldId id="281" r:id="rId23"/>
    <p:sldId id="342" r:id="rId24"/>
    <p:sldId id="282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  <a:srgbClr val="0000FF"/>
    <a:srgbClr val="FFFF99"/>
    <a:srgbClr val="000090"/>
    <a:srgbClr val="FF8000"/>
    <a:srgbClr val="480048"/>
    <a:srgbClr val="CCFFFF"/>
    <a:srgbClr val="003200"/>
    <a:srgbClr val="F60025"/>
    <a:srgbClr val="FFFC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85"/>
    <p:restoredTop sz="89178" autoAdjust="0"/>
  </p:normalViewPr>
  <p:slideViewPr>
    <p:cSldViewPr snapToGrid="0" snapToObjects="1">
      <p:cViewPr>
        <p:scale>
          <a:sx n="100" d="100"/>
          <a:sy n="100" d="100"/>
        </p:scale>
        <p:origin x="528" y="-2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64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A328A0-53BF-E848-B497-A44FCE7E873F}" type="datetimeFigureOut">
              <a:rPr lang="en-US" smtClean="0"/>
              <a:t>10/6/17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B20D1B-BA96-1341-B7B9-83B1A72EE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554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20D1B-BA96-1341-B7B9-83B1A72EE8E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3365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20D1B-BA96-1341-B7B9-83B1A72EE8E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2247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Michelson Morley used L = 11m lambda = 500 x 10^(-9)m =</a:t>
            </a:r>
            <a:r>
              <a:rPr lang="en-US" baseline="0" dirty="0" smtClean="0"/>
              <a:t> 500 nm. They should have expected for v=30 km/s a shift of 0.1 wave.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20D1B-BA96-1341-B7B9-83B1A72EE8E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7836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Newton mechanics, Maxwell electrodynamics, Boltzmann statistics. Relativity built</a:t>
            </a:r>
            <a:r>
              <a:rPr lang="en-US" baseline="0" dirty="0" smtClean="0"/>
              <a:t> up on the work of Lorentz, but is mainly the effort of one person: Albert Einstein.</a:t>
            </a:r>
          </a:p>
          <a:p>
            <a:r>
              <a:rPr lang="en-US" baseline="0" dirty="0" smtClean="0"/>
              <a:t>Quantum Mechanics was developed (very fast!) by many people. Also + Born, Jordan, Pauli, </a:t>
            </a:r>
            <a:r>
              <a:rPr lang="en-US" baseline="0" dirty="0" err="1" smtClean="0"/>
              <a:t>Sommerfeld</a:t>
            </a:r>
            <a:r>
              <a:rPr lang="en-US" baseline="0" dirty="0" smtClean="0"/>
              <a:t>, later Feynman, Schwinger,….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20D1B-BA96-1341-B7B9-83B1A72EE8E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8862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Classical: Laws of Newton and Kepler. Quantum Mech. Niels Bohr QM, Einstein Relativity. Paul Dirac</a:t>
            </a:r>
            <a:r>
              <a:rPr lang="en-US" baseline="0" dirty="0" smtClean="0"/>
              <a:t> was the first to combine Quantum Mechanics and Special Relativity.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20D1B-BA96-1341-B7B9-83B1A72EE8E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3244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Three articles</a:t>
            </a:r>
            <a:r>
              <a:rPr lang="en-US" baseline="0" dirty="0" smtClean="0"/>
              <a:t> in </a:t>
            </a:r>
            <a:r>
              <a:rPr lang="en-US" baseline="0" dirty="0" err="1" smtClean="0"/>
              <a:t>Zeitschrift</a:t>
            </a:r>
            <a:r>
              <a:rPr lang="en-US" baseline="0" dirty="0" smtClean="0"/>
              <a:t> fur </a:t>
            </a:r>
            <a:r>
              <a:rPr lang="en-US" baseline="0" dirty="0" err="1" smtClean="0"/>
              <a:t>Physik</a:t>
            </a:r>
            <a:r>
              <a:rPr lang="en-US" baseline="0" dirty="0" smtClean="0"/>
              <a:t>. Brownian motion seen in 1827 under a microscope. Einstein proved it was caused by atoms pushing things around.</a:t>
            </a:r>
          </a:p>
          <a:p>
            <a:r>
              <a:rPr lang="en-US" baseline="0" dirty="0" err="1" smtClean="0"/>
              <a:t>Nobelprize</a:t>
            </a:r>
            <a:r>
              <a:rPr lang="en-US" baseline="0" dirty="0" smtClean="0"/>
              <a:t> in 1921 for Photo electric effect.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20D1B-BA96-1341-B7B9-83B1A72EE8E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3148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Galilei</a:t>
            </a:r>
            <a:r>
              <a:rPr lang="en-US" dirty="0" smtClean="0"/>
              <a:t> is famous for supporting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Heliocentrism</a:t>
            </a:r>
            <a:r>
              <a:rPr lang="en-US" baseline="0" dirty="0" smtClean="0"/>
              <a:t> of Copernicus (</a:t>
            </a:r>
            <a:r>
              <a:rPr lang="en-US" baseline="0" dirty="0" err="1" smtClean="0"/>
              <a:t>vs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Geocentrism</a:t>
            </a:r>
            <a:r>
              <a:rPr lang="en-US" baseline="0" dirty="0" smtClean="0"/>
              <a:t> of </a:t>
            </a:r>
            <a:r>
              <a:rPr lang="en-US" baseline="0" dirty="0" err="1" smtClean="0"/>
              <a:t>Ptolemaeus</a:t>
            </a:r>
            <a:r>
              <a:rPr lang="en-US" baseline="0" dirty="0" smtClean="0"/>
              <a:t> and Aristotle) and was given house arrest by the inquisition.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20D1B-BA96-1341-B7B9-83B1A72EE8E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9967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Galilei</a:t>
            </a:r>
            <a:r>
              <a:rPr lang="en-US" dirty="0" smtClean="0"/>
              <a:t> is famous for supporting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Heliocentrism</a:t>
            </a:r>
            <a:r>
              <a:rPr lang="en-US" baseline="0" dirty="0" smtClean="0"/>
              <a:t> of Copernicus (</a:t>
            </a:r>
            <a:r>
              <a:rPr lang="en-US" baseline="0" dirty="0" err="1" smtClean="0"/>
              <a:t>vs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Geocentrism</a:t>
            </a:r>
            <a:r>
              <a:rPr lang="en-US" baseline="0" dirty="0" smtClean="0"/>
              <a:t> of </a:t>
            </a:r>
            <a:r>
              <a:rPr lang="en-US" baseline="0" dirty="0" err="1" smtClean="0"/>
              <a:t>Ptolemaeus</a:t>
            </a:r>
            <a:r>
              <a:rPr lang="en-US" baseline="0" dirty="0" smtClean="0"/>
              <a:t> and Aristotle) and was given house arrest by the inquisition.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20D1B-BA96-1341-B7B9-83B1A72EE8E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7117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20D1B-BA96-1341-B7B9-83B1A72EE8E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3461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20D1B-BA96-1341-B7B9-83B1A72EE8E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4110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20D1B-BA96-1341-B7B9-83B1A72EE8E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849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5154C-8D44-EB4F-84EB-012634E29AAC}" type="datetimeFigureOut">
              <a:rPr lang="en-US" smtClean="0"/>
              <a:pPr/>
              <a:t>10/6/17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ABBF2-C557-C74B-90D0-827D5B09DE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5154C-8D44-EB4F-84EB-012634E29AAC}" type="datetimeFigureOut">
              <a:rPr lang="en-US" smtClean="0"/>
              <a:pPr/>
              <a:t>10/6/17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ABBF2-C557-C74B-90D0-827D5B09DE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5154C-8D44-EB4F-84EB-012634E29AAC}" type="datetimeFigureOut">
              <a:rPr lang="en-US" smtClean="0"/>
              <a:pPr/>
              <a:t>10/6/17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ABBF2-C557-C74B-90D0-827D5B09DE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5154C-8D44-EB4F-84EB-012634E29AAC}" type="datetimeFigureOut">
              <a:rPr lang="en-US" smtClean="0"/>
              <a:pPr/>
              <a:t>10/6/17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ABBF2-C557-C74B-90D0-827D5B09DE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5154C-8D44-EB4F-84EB-012634E29AAC}" type="datetimeFigureOut">
              <a:rPr lang="en-US" smtClean="0"/>
              <a:pPr/>
              <a:t>10/6/17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ABBF2-C557-C74B-90D0-827D5B09DE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5154C-8D44-EB4F-84EB-012634E29AAC}" type="datetimeFigureOut">
              <a:rPr lang="en-US" smtClean="0"/>
              <a:pPr/>
              <a:t>10/6/17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ABBF2-C557-C74B-90D0-827D5B09DE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5154C-8D44-EB4F-84EB-012634E29AAC}" type="datetimeFigureOut">
              <a:rPr lang="en-US" smtClean="0"/>
              <a:pPr/>
              <a:t>10/6/17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ABBF2-C557-C74B-90D0-827D5B09DE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5154C-8D44-EB4F-84EB-012634E29AAC}" type="datetimeFigureOut">
              <a:rPr lang="en-US" smtClean="0"/>
              <a:pPr/>
              <a:t>10/6/17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ABBF2-C557-C74B-90D0-827D5B09DE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5154C-8D44-EB4F-84EB-012634E29AAC}" type="datetimeFigureOut">
              <a:rPr lang="en-US" smtClean="0"/>
              <a:pPr/>
              <a:t>10/6/17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ABBF2-C557-C74B-90D0-827D5B09DE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5154C-8D44-EB4F-84EB-012634E29AAC}" type="datetimeFigureOut">
              <a:rPr lang="en-US" smtClean="0"/>
              <a:pPr/>
              <a:t>10/6/17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ABBF2-C557-C74B-90D0-827D5B09DE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5154C-8D44-EB4F-84EB-012634E29AAC}" type="datetimeFigureOut">
              <a:rPr lang="en-US" smtClean="0"/>
              <a:pPr/>
              <a:t>10/6/17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ABBF2-C557-C74B-90D0-827D5B09DE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20636"/>
          </a:xfrm>
          <a:prstGeom prst="rect">
            <a:avLst/>
          </a:prstGeom>
          <a:solidFill>
            <a:srgbClr val="3366FF"/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43026"/>
            <a:ext cx="5711105" cy="27195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 smtClean="0"/>
              <a:t>Click to </a:t>
            </a:r>
            <a:r>
              <a:rPr lang="nl-NL" dirty="0" err="1" smtClean="0"/>
              <a:t>edit</a:t>
            </a:r>
            <a:r>
              <a:rPr lang="nl-NL" dirty="0" smtClean="0"/>
              <a:t> </a:t>
            </a:r>
            <a:r>
              <a:rPr lang="nl-NL" dirty="0" err="1" smtClean="0"/>
              <a:t>Master</a:t>
            </a:r>
            <a:r>
              <a:rPr lang="nl-NL" dirty="0" smtClean="0"/>
              <a:t> </a:t>
            </a:r>
            <a:r>
              <a:rPr lang="nl-NL" dirty="0" err="1" smtClean="0"/>
              <a:t>text</a:t>
            </a:r>
            <a:r>
              <a:rPr lang="nl-NL" dirty="0" smtClean="0"/>
              <a:t> </a:t>
            </a:r>
            <a:r>
              <a:rPr lang="nl-NL" dirty="0" err="1" smtClean="0"/>
              <a:t>styles</a:t>
            </a:r>
            <a:endParaRPr lang="nl-NL" dirty="0" smtClean="0"/>
          </a:p>
          <a:p>
            <a:pPr lvl="1"/>
            <a:r>
              <a:rPr lang="nl-NL" dirty="0" err="1" smtClean="0"/>
              <a:t>Second</a:t>
            </a:r>
            <a:r>
              <a:rPr lang="nl-NL" dirty="0" smtClean="0"/>
              <a:t> level</a:t>
            </a:r>
          </a:p>
          <a:p>
            <a:pPr lvl="2"/>
            <a:r>
              <a:rPr lang="nl-NL" dirty="0" err="1" smtClean="0"/>
              <a:t>Third</a:t>
            </a:r>
            <a:r>
              <a:rPr lang="nl-NL" dirty="0" smtClean="0"/>
              <a:t> level</a:t>
            </a:r>
          </a:p>
          <a:p>
            <a:pPr lvl="3"/>
            <a:r>
              <a:rPr lang="nl-NL" dirty="0" err="1" smtClean="0"/>
              <a:t>Fourth</a:t>
            </a:r>
            <a:r>
              <a:rPr lang="nl-NL" dirty="0" smtClean="0"/>
              <a:t> level</a:t>
            </a:r>
          </a:p>
          <a:p>
            <a:pPr lvl="5"/>
            <a:r>
              <a:rPr lang="nl-NL" dirty="0" err="1" smtClean="0"/>
              <a:t>Fifth</a:t>
            </a:r>
            <a:r>
              <a:rPr lang="nl-NL" dirty="0" smtClean="0"/>
              <a:t>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15154C-8D44-EB4F-84EB-012634E29AAC}" type="datetimeFigureOut">
              <a:rPr lang="en-US" smtClean="0"/>
              <a:pPr/>
              <a:t>10/6/17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6ABBF2-C557-C74B-90D0-827D5B09DE7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6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4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4" Type="http://schemas.openxmlformats.org/officeDocument/2006/relationships/image" Target="../media/image31.jpeg"/><Relationship Id="rId5" Type="http://schemas.openxmlformats.org/officeDocument/2006/relationships/image" Target="../media/image32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4" Type="http://schemas.openxmlformats.org/officeDocument/2006/relationships/image" Target="../media/image36.png"/><Relationship Id="rId5" Type="http://schemas.openxmlformats.org/officeDocument/2006/relationships/image" Target="../media/image37.emf"/><Relationship Id="rId6" Type="http://schemas.openxmlformats.org/officeDocument/2006/relationships/image" Target="../media/image38.jpeg"/><Relationship Id="rId7" Type="http://schemas.openxmlformats.org/officeDocument/2006/relationships/image" Target="../media/image39.jpeg"/><Relationship Id="rId8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4" Type="http://schemas.openxmlformats.org/officeDocument/2006/relationships/image" Target="../media/image42.png"/><Relationship Id="rId5" Type="http://schemas.openxmlformats.org/officeDocument/2006/relationships/image" Target="../media/image43.jpeg"/><Relationship Id="rId6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Relationship Id="rId3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ikhef.nl/~i93" TargetMode="External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hyperlink" Target="mailto:marcel.merk@nikhef.nl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4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eg"/><Relationship Id="rId3" Type="http://schemas.openxmlformats.org/officeDocument/2006/relationships/image" Target="../media/image47.gi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jpeg"/><Relationship Id="rId3" Type="http://schemas.openxmlformats.org/officeDocument/2006/relationships/image" Target="../media/image5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nikhef.nl/~i93/Teaching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jpeg"/><Relationship Id="rId5" Type="http://schemas.openxmlformats.org/officeDocument/2006/relationships/image" Target="../media/image11.jpeg"/><Relationship Id="rId6" Type="http://schemas.openxmlformats.org/officeDocument/2006/relationships/image" Target="../media/image12.jpeg"/><Relationship Id="rId7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0.jpeg"/><Relationship Id="rId8" Type="http://schemas.openxmlformats.org/officeDocument/2006/relationships/image" Target="../media/image9.png"/><Relationship Id="rId9" Type="http://schemas.openxmlformats.org/officeDocument/2006/relationships/image" Target="../media/image18.jpeg"/><Relationship Id="rId10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gif"/><Relationship Id="rId3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rn-lhc-aeria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9400" y="0"/>
            <a:ext cx="9602800" cy="6858000"/>
          </a:xfrm>
          <a:prstGeom prst="rect">
            <a:avLst/>
          </a:prstGeom>
        </p:spPr>
      </p:pic>
      <p:pic>
        <p:nvPicPr>
          <p:cNvPr id="4" name="Picture 3" descr="twin-paradox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1654" y="3447337"/>
            <a:ext cx="2816171" cy="1562975"/>
          </a:xfrm>
          <a:prstGeom prst="rect">
            <a:avLst/>
          </a:prstGeom>
          <a:ln>
            <a:solidFill>
              <a:srgbClr val="3366FF"/>
            </a:solidFill>
          </a:ln>
        </p:spPr>
      </p:pic>
      <p:pic>
        <p:nvPicPr>
          <p:cNvPr id="5" name="Picture 4" descr="SchrodingersCat2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6175" y="3442895"/>
            <a:ext cx="2949044" cy="1567417"/>
          </a:xfrm>
          <a:prstGeom prst="rect">
            <a:avLst/>
          </a:prstGeom>
          <a:ln>
            <a:solidFill>
              <a:srgbClr val="3366FF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769276" y="1087952"/>
            <a:ext cx="8046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FCCE"/>
                </a:solidFill>
              </a:rPr>
              <a:t>A lecture series on </a:t>
            </a:r>
            <a:r>
              <a:rPr lang="en-US" sz="2400" b="1" dirty="0">
                <a:solidFill>
                  <a:srgbClr val="FFFCCE"/>
                </a:solidFill>
              </a:rPr>
              <a:t>R</a:t>
            </a:r>
            <a:r>
              <a:rPr lang="en-US" sz="2400" b="1" dirty="0" smtClean="0">
                <a:solidFill>
                  <a:srgbClr val="FFFCCE"/>
                </a:solidFill>
              </a:rPr>
              <a:t>elativity </a:t>
            </a:r>
            <a:r>
              <a:rPr lang="en-US" sz="2400" b="1" dirty="0">
                <a:solidFill>
                  <a:srgbClr val="FFFCCE"/>
                </a:solidFill>
              </a:rPr>
              <a:t>T</a:t>
            </a:r>
            <a:r>
              <a:rPr lang="en-US" sz="2400" b="1" dirty="0" smtClean="0">
                <a:solidFill>
                  <a:srgbClr val="FFFCCE"/>
                </a:solidFill>
              </a:rPr>
              <a:t>heory and Quantum </a:t>
            </a:r>
            <a:r>
              <a:rPr lang="en-US" sz="2400" b="1" dirty="0">
                <a:solidFill>
                  <a:srgbClr val="FFFCCE"/>
                </a:solidFill>
              </a:rPr>
              <a:t>M</a:t>
            </a:r>
            <a:r>
              <a:rPr lang="en-US" sz="2400" b="1" dirty="0" smtClean="0">
                <a:solidFill>
                  <a:srgbClr val="FFFCCE"/>
                </a:solidFill>
              </a:rPr>
              <a:t>echanics</a:t>
            </a:r>
            <a:endParaRPr lang="en-US" sz="2400" b="1" dirty="0">
              <a:solidFill>
                <a:srgbClr val="FFFCC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65515" y="163830"/>
            <a:ext cx="55963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The Relativistic Quantum World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69276" y="6085290"/>
            <a:ext cx="61657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CCE"/>
                </a:solidFill>
              </a:rPr>
              <a:t>University of Maastricht, Sept 14 – Oct 12, 2017</a:t>
            </a:r>
            <a:endParaRPr lang="en-US" sz="2400" dirty="0">
              <a:solidFill>
                <a:srgbClr val="FFFCC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73711" y="1732296"/>
            <a:ext cx="15500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FCCE"/>
                </a:solidFill>
              </a:rPr>
              <a:t>Marcel </a:t>
            </a:r>
            <a:r>
              <a:rPr lang="en-US" sz="2000" b="1" dirty="0" err="1" smtClean="0">
                <a:solidFill>
                  <a:srgbClr val="FFFCCE"/>
                </a:solidFill>
              </a:rPr>
              <a:t>Merk</a:t>
            </a:r>
            <a:endParaRPr lang="en-US" sz="2000" b="1" dirty="0">
              <a:solidFill>
                <a:srgbClr val="FFFCC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Albert Einstein (1879 – 1955)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938" y="1274438"/>
            <a:ext cx="6072850" cy="2719513"/>
          </a:xfrm>
          <a:ln>
            <a:solidFill>
              <a:srgbClr val="0000FF"/>
            </a:solidFill>
          </a:ln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err="1" smtClean="0"/>
              <a:t>Annus</a:t>
            </a:r>
            <a:r>
              <a:rPr lang="en-US" dirty="0" smtClean="0"/>
              <a:t> Mirabilis 1905: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Special theory of relativity: 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Fundamental change interpreting space and time. Equivalence of mass and energy:  E=mc</a:t>
            </a:r>
            <a:r>
              <a:rPr lang="en-US" baseline="30000" dirty="0" smtClean="0">
                <a:solidFill>
                  <a:srgbClr val="000090"/>
                </a:solidFill>
              </a:rPr>
              <a:t>2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The Photo-Electric Effect: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 QM: light consists of photon-quanta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Brownian Motion: 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Demonstration of existence of atoms</a:t>
            </a:r>
          </a:p>
        </p:txBody>
      </p:sp>
      <p:pic>
        <p:nvPicPr>
          <p:cNvPr id="4" name="Picture 6" descr="einstein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45696" y="1245455"/>
            <a:ext cx="2422525" cy="2798762"/>
          </a:xfrm>
          <a:prstGeom prst="rect">
            <a:avLst/>
          </a:prstGeom>
          <a:noFill/>
          <a:ln w="12700">
            <a:solidFill>
              <a:srgbClr val="0000FF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958025" y="4940649"/>
            <a:ext cx="6858379" cy="1200329"/>
          </a:xfrm>
          <a:prstGeom prst="rect">
            <a:avLst/>
          </a:prstGeom>
          <a:noFill/>
          <a:ln>
            <a:solidFill>
              <a:srgbClr val="0032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Although these studies were motivated by curiosity, they eventually had a large impact on society:</a:t>
            </a:r>
          </a:p>
          <a:p>
            <a:r>
              <a:rPr lang="en-US" dirty="0" smtClean="0"/>
              <a:t>Computing  and communication technology, health-care technology, navigation, military,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Galilei</a:t>
            </a:r>
            <a:r>
              <a:rPr lang="en-US" dirty="0" smtClean="0"/>
              <a:t> Transformation law                           .</a:t>
            </a:r>
            <a:endParaRPr lang="en-US" dirty="0"/>
          </a:p>
        </p:txBody>
      </p:sp>
      <p:grpSp>
        <p:nvGrpSpPr>
          <p:cNvPr id="3" name="Group 6"/>
          <p:cNvGrpSpPr/>
          <p:nvPr/>
        </p:nvGrpSpPr>
        <p:grpSpPr>
          <a:xfrm>
            <a:off x="277282" y="699431"/>
            <a:ext cx="5912226" cy="2729569"/>
            <a:chOff x="1553139" y="819676"/>
            <a:chExt cx="5912226" cy="2729569"/>
          </a:xfrm>
        </p:grpSpPr>
        <p:pic>
          <p:nvPicPr>
            <p:cNvPr id="4" name="Picture 3" descr="BatterBall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05897" y="819676"/>
              <a:ext cx="5459138" cy="2729569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1553139" y="2805836"/>
              <a:ext cx="5912226" cy="7005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60402" y="2763561"/>
            <a:ext cx="56033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With which speed do the ball and the outfielder approach each other?</a:t>
            </a:r>
          </a:p>
          <a:p>
            <a:r>
              <a:rPr lang="en-US" dirty="0" smtClean="0"/>
              <a:t>Intuitive law (daily experience): </a:t>
            </a:r>
            <a:r>
              <a:rPr lang="en-US" dirty="0" smtClean="0">
                <a:solidFill>
                  <a:srgbClr val="0000FF"/>
                </a:solidFill>
              </a:rPr>
              <a:t>30 </a:t>
            </a:r>
            <a:r>
              <a:rPr lang="en-US" dirty="0" err="1" smtClean="0">
                <a:solidFill>
                  <a:srgbClr val="0000FF"/>
                </a:solidFill>
              </a:rPr>
              <a:t>m/s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/>
              <a:t>+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7030A0"/>
                </a:solidFill>
              </a:rPr>
              <a:t>10 </a:t>
            </a:r>
            <a:r>
              <a:rPr lang="en-US" dirty="0" err="1" smtClean="0">
                <a:solidFill>
                  <a:srgbClr val="7030A0"/>
                </a:solidFill>
              </a:rPr>
              <a:t>m/s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smtClean="0"/>
              <a:t>=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40 </a:t>
            </a:r>
            <a:r>
              <a:rPr lang="en-US" dirty="0" err="1" smtClean="0">
                <a:solidFill>
                  <a:srgbClr val="FF0000"/>
                </a:solidFill>
              </a:rPr>
              <a:t>m/s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67557" y="3820738"/>
            <a:ext cx="7631961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More formal:</a:t>
            </a:r>
          </a:p>
          <a:p>
            <a:r>
              <a:rPr lang="en-US" dirty="0" smtClean="0"/>
              <a:t>Observer </a:t>
            </a:r>
            <a:r>
              <a:rPr lang="en-US" dirty="0" smtClean="0">
                <a:solidFill>
                  <a:srgbClr val="0000FF"/>
                </a:solidFill>
              </a:rPr>
              <a:t>S</a:t>
            </a:r>
            <a:r>
              <a:rPr lang="en-US" dirty="0" smtClean="0"/>
              <a:t> (the Batter) observes the ball with relative velocity: </a:t>
            </a:r>
            <a:r>
              <a:rPr lang="en-US" sz="2400" dirty="0" smtClean="0">
                <a:solidFill>
                  <a:srgbClr val="0000FF"/>
                </a:solidFill>
              </a:rPr>
              <a:t>w</a:t>
            </a:r>
          </a:p>
          <a:p>
            <a:r>
              <a:rPr lang="en-US" dirty="0" smtClean="0"/>
              <a:t>Observer </a:t>
            </a:r>
            <a:r>
              <a:rPr lang="en-US" dirty="0" smtClean="0">
                <a:solidFill>
                  <a:srgbClr val="FF0000"/>
                </a:solidFill>
              </a:rPr>
              <a:t>S’ </a:t>
            </a:r>
            <a:r>
              <a:rPr lang="en-US" dirty="0" smtClean="0"/>
              <a:t>(the running Outfielder) observes the ball with relative velocity: </a:t>
            </a:r>
            <a:r>
              <a:rPr lang="en-US" sz="2400" dirty="0">
                <a:solidFill>
                  <a:srgbClr val="FF0000"/>
                </a:solidFill>
              </a:rPr>
              <a:t>w</a:t>
            </a:r>
            <a:r>
              <a:rPr lang="en-US" sz="2400" dirty="0" smtClean="0">
                <a:solidFill>
                  <a:srgbClr val="FF0000"/>
                </a:solidFill>
              </a:rPr>
              <a:t>’</a:t>
            </a:r>
          </a:p>
          <a:p>
            <a:r>
              <a:rPr lang="en-US" dirty="0"/>
              <a:t>T</a:t>
            </a:r>
            <a:r>
              <a:rPr lang="en-US" dirty="0" smtClean="0"/>
              <a:t>he velocity of</a:t>
            </a:r>
            <a:r>
              <a:rPr lang="en-US" dirty="0" smtClean="0">
                <a:solidFill>
                  <a:srgbClr val="FF0000"/>
                </a:solidFill>
              </a:rPr>
              <a:t> S’ </a:t>
            </a:r>
            <a:r>
              <a:rPr lang="en-US" dirty="0" smtClean="0"/>
              <a:t>with respect to </a:t>
            </a:r>
            <a:r>
              <a:rPr lang="en-US" dirty="0" smtClean="0">
                <a:solidFill>
                  <a:srgbClr val="0000FF"/>
                </a:solidFill>
              </a:rPr>
              <a:t>S </a:t>
            </a:r>
            <a:r>
              <a:rPr lang="en-US" dirty="0" smtClean="0"/>
              <a:t>is: </a:t>
            </a:r>
            <a:r>
              <a:rPr lang="en-US" sz="2400" dirty="0">
                <a:solidFill>
                  <a:srgbClr val="7030A0"/>
                </a:solidFill>
              </a:rPr>
              <a:t>v</a:t>
            </a:r>
            <a:endParaRPr lang="en-US" sz="2400" dirty="0" smtClean="0">
              <a:solidFill>
                <a:srgbClr val="7030A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72551" y="5500984"/>
            <a:ext cx="1645772" cy="52322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w’ </a:t>
            </a:r>
            <a:r>
              <a:rPr lang="en-US" sz="2800" dirty="0" smtClean="0"/>
              <a:t>=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>
                <a:solidFill>
                  <a:srgbClr val="0000FF"/>
                </a:solidFill>
              </a:rPr>
              <a:t>w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smtClean="0"/>
              <a:t>+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smtClean="0">
                <a:solidFill>
                  <a:srgbClr val="660066"/>
                </a:solidFill>
              </a:rPr>
              <a:t>v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44425" y="5612257"/>
            <a:ext cx="4363432" cy="369332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This is the </a:t>
            </a:r>
            <a:r>
              <a:rPr lang="en-US" dirty="0" err="1" smtClean="0">
                <a:solidFill>
                  <a:srgbClr val="0000FF"/>
                </a:solidFill>
              </a:rPr>
              <a:t>Galileian</a:t>
            </a:r>
            <a:r>
              <a:rPr lang="en-US" dirty="0" smtClean="0">
                <a:solidFill>
                  <a:srgbClr val="0000FF"/>
                </a:solidFill>
              </a:rPr>
              <a:t> law for adding velocities.</a:t>
            </a:r>
          </a:p>
        </p:txBody>
      </p:sp>
      <p:pic>
        <p:nvPicPr>
          <p:cNvPr id="14" name="Picture 5" descr="galilei"/>
          <p:cNvPicPr>
            <a:picLocks noChangeAspect="1" noChangeArrowheads="1"/>
          </p:cNvPicPr>
          <p:nvPr/>
        </p:nvPicPr>
        <p:blipFill>
          <a:blip r:embed="rId4"/>
          <a:srcRect r="7610"/>
          <a:stretch>
            <a:fillRect/>
          </a:stretch>
        </p:blipFill>
        <p:spPr bwMode="auto">
          <a:xfrm>
            <a:off x="6736914" y="128708"/>
            <a:ext cx="2283120" cy="3014548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7087807" y="3201429"/>
            <a:ext cx="14714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480048"/>
                </a:solidFill>
              </a:rPr>
              <a:t>Galileo </a:t>
            </a:r>
            <a:r>
              <a:rPr lang="en-US" dirty="0" err="1" smtClean="0">
                <a:solidFill>
                  <a:srgbClr val="480048"/>
                </a:solidFill>
              </a:rPr>
              <a:t>Galilei</a:t>
            </a:r>
            <a:endParaRPr lang="en-US" dirty="0" smtClean="0">
              <a:solidFill>
                <a:srgbClr val="480048"/>
              </a:solidFill>
            </a:endParaRPr>
          </a:p>
          <a:p>
            <a:r>
              <a:rPr lang="en-US" dirty="0" smtClean="0">
                <a:solidFill>
                  <a:srgbClr val="480048"/>
                </a:solidFill>
              </a:rPr>
              <a:t>(1564 – 1642)</a:t>
            </a:r>
            <a:endParaRPr lang="en-US" dirty="0">
              <a:solidFill>
                <a:srgbClr val="480048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024137" y="1571150"/>
            <a:ext cx="4956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w</a:t>
            </a:r>
            <a:r>
              <a:rPr lang="en-US" sz="2000" dirty="0" smtClean="0">
                <a:solidFill>
                  <a:srgbClr val="0000FF"/>
                </a:solidFill>
              </a:rPr>
              <a:t>=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20666" y="1596893"/>
            <a:ext cx="4283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660066"/>
                </a:solidFill>
              </a:rPr>
              <a:t>v</a:t>
            </a:r>
            <a:r>
              <a:rPr lang="en-US" sz="2000" dirty="0" smtClean="0">
                <a:solidFill>
                  <a:srgbClr val="7030A0"/>
                </a:solidFill>
              </a:rPr>
              <a:t>=</a:t>
            </a:r>
            <a:endParaRPr lang="en-US" sz="2000" dirty="0">
              <a:solidFill>
                <a:srgbClr val="7030A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9802" y="712683"/>
            <a:ext cx="5479376" cy="1972908"/>
          </a:xfrm>
          <a:prstGeom prst="rect">
            <a:avLst/>
          </a:prstGeom>
          <a:noFill/>
          <a:ln w="12700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63600" y="2298700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S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30800" y="2286372"/>
            <a:ext cx="3651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S‘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024137" y="1812450"/>
            <a:ext cx="7435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w</a:t>
            </a:r>
            <a:r>
              <a:rPr lang="en-US" sz="2000" dirty="0" smtClean="0">
                <a:solidFill>
                  <a:srgbClr val="FF0000"/>
                </a:solidFill>
              </a:rPr>
              <a:t>’= ?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92200" y="6261100"/>
            <a:ext cx="7359066" cy="369332"/>
          </a:xfrm>
          <a:prstGeom prst="rect">
            <a:avLst/>
          </a:prstGeom>
          <a:noFill/>
          <a:ln w="19050"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Not </a:t>
            </a:r>
            <a:r>
              <a:rPr lang="en-US" b="1" i="1" dirty="0" smtClean="0">
                <a:solidFill>
                  <a:srgbClr val="7030A0"/>
                </a:solidFill>
              </a:rPr>
              <a:t>exactly</a:t>
            </a:r>
            <a:r>
              <a:rPr lang="en-US" dirty="0" smtClean="0">
                <a:solidFill>
                  <a:srgbClr val="7030A0"/>
                </a:solidFill>
              </a:rPr>
              <a:t> correct: in lecture 3 we will see: </a:t>
            </a:r>
            <a:r>
              <a:rPr lang="en-US" dirty="0" smtClean="0">
                <a:solidFill>
                  <a:srgbClr val="FF0000"/>
                </a:solidFill>
              </a:rPr>
              <a:t>w’ = 39.999999999999997 m/s </a:t>
            </a:r>
            <a:r>
              <a:rPr lang="en-US" dirty="0" smtClean="0">
                <a:solidFill>
                  <a:srgbClr val="7030A0"/>
                </a:solidFill>
              </a:rPr>
              <a:t>!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93800" y="838200"/>
            <a:ext cx="6495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00FF"/>
                </a:solidFill>
              </a:rPr>
              <a:t>(Bob)</a:t>
            </a:r>
            <a:endParaRPr lang="en-US" sz="1600" b="1" dirty="0">
              <a:solidFill>
                <a:srgbClr val="0000F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034827" y="914045"/>
            <a:ext cx="7264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(Alice)</a:t>
            </a:r>
            <a:endParaRPr lang="en-US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802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5" grpId="0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Galilei</a:t>
            </a:r>
            <a:r>
              <a:rPr lang="en-US" dirty="0" smtClean="0"/>
              <a:t> Transformation law                           .</a:t>
            </a:r>
            <a:endParaRPr lang="en-US" dirty="0"/>
          </a:p>
        </p:txBody>
      </p:sp>
      <p:grpSp>
        <p:nvGrpSpPr>
          <p:cNvPr id="3" name="Group 6"/>
          <p:cNvGrpSpPr/>
          <p:nvPr/>
        </p:nvGrpSpPr>
        <p:grpSpPr>
          <a:xfrm>
            <a:off x="277282" y="699431"/>
            <a:ext cx="5912226" cy="2729569"/>
            <a:chOff x="1553139" y="819676"/>
            <a:chExt cx="5912226" cy="2729569"/>
          </a:xfrm>
        </p:grpSpPr>
        <p:pic>
          <p:nvPicPr>
            <p:cNvPr id="4" name="Picture 3" descr="BatterBall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05897" y="819676"/>
              <a:ext cx="5459138" cy="2729569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1553139" y="2805836"/>
              <a:ext cx="5912226" cy="7005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867557" y="3820738"/>
            <a:ext cx="7631961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More formal:</a:t>
            </a:r>
          </a:p>
          <a:p>
            <a:r>
              <a:rPr lang="en-US" dirty="0" smtClean="0"/>
              <a:t>Observer </a:t>
            </a:r>
            <a:r>
              <a:rPr lang="en-US" dirty="0" smtClean="0">
                <a:solidFill>
                  <a:srgbClr val="0000FF"/>
                </a:solidFill>
              </a:rPr>
              <a:t>S</a:t>
            </a:r>
            <a:r>
              <a:rPr lang="en-US" dirty="0" smtClean="0"/>
              <a:t> (the Batter) observes the ball with relative velocity: </a:t>
            </a:r>
            <a:r>
              <a:rPr lang="en-US" sz="2400" dirty="0" smtClean="0">
                <a:solidFill>
                  <a:srgbClr val="0000FF"/>
                </a:solidFill>
              </a:rPr>
              <a:t>w</a:t>
            </a:r>
          </a:p>
          <a:p>
            <a:r>
              <a:rPr lang="en-US" dirty="0" smtClean="0"/>
              <a:t>Observer </a:t>
            </a:r>
            <a:r>
              <a:rPr lang="en-US" dirty="0" smtClean="0">
                <a:solidFill>
                  <a:srgbClr val="FF0000"/>
                </a:solidFill>
              </a:rPr>
              <a:t>S’ </a:t>
            </a:r>
            <a:r>
              <a:rPr lang="en-US" dirty="0" smtClean="0"/>
              <a:t>(the running Outfielder) observes the ball with relative velocity: </a:t>
            </a:r>
            <a:r>
              <a:rPr lang="en-US" sz="2400" dirty="0">
                <a:solidFill>
                  <a:srgbClr val="FF0000"/>
                </a:solidFill>
              </a:rPr>
              <a:t>w</a:t>
            </a:r>
            <a:r>
              <a:rPr lang="en-US" sz="2400" dirty="0" smtClean="0">
                <a:solidFill>
                  <a:srgbClr val="FF0000"/>
                </a:solidFill>
              </a:rPr>
              <a:t>’</a:t>
            </a:r>
          </a:p>
          <a:p>
            <a:r>
              <a:rPr lang="en-US" dirty="0"/>
              <a:t>T</a:t>
            </a:r>
            <a:r>
              <a:rPr lang="en-US" dirty="0" smtClean="0"/>
              <a:t>he velocity of</a:t>
            </a:r>
            <a:r>
              <a:rPr lang="en-US" dirty="0" smtClean="0">
                <a:solidFill>
                  <a:srgbClr val="FF0000"/>
                </a:solidFill>
              </a:rPr>
              <a:t> S’ </a:t>
            </a:r>
            <a:r>
              <a:rPr lang="en-US" dirty="0" smtClean="0"/>
              <a:t>with respect to </a:t>
            </a:r>
            <a:r>
              <a:rPr lang="en-US" dirty="0" smtClean="0">
                <a:solidFill>
                  <a:srgbClr val="0000FF"/>
                </a:solidFill>
              </a:rPr>
              <a:t>S </a:t>
            </a:r>
            <a:r>
              <a:rPr lang="en-US" dirty="0" smtClean="0"/>
              <a:t>is: </a:t>
            </a:r>
            <a:r>
              <a:rPr lang="en-US" sz="2400" dirty="0">
                <a:solidFill>
                  <a:srgbClr val="7030A0"/>
                </a:solidFill>
              </a:rPr>
              <a:t>v</a:t>
            </a:r>
            <a:endParaRPr lang="en-US" sz="2400" dirty="0" smtClean="0">
              <a:solidFill>
                <a:srgbClr val="7030A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72551" y="5500984"/>
            <a:ext cx="1645772" cy="52322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w’ </a:t>
            </a:r>
            <a:r>
              <a:rPr lang="en-US" sz="2800" dirty="0" smtClean="0"/>
              <a:t>=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>
                <a:solidFill>
                  <a:srgbClr val="0000FF"/>
                </a:solidFill>
              </a:rPr>
              <a:t>w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smtClean="0"/>
              <a:t>+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smtClean="0">
                <a:solidFill>
                  <a:srgbClr val="660066"/>
                </a:solidFill>
              </a:rPr>
              <a:t>v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44425" y="5612257"/>
            <a:ext cx="4363432" cy="369332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This is the </a:t>
            </a:r>
            <a:r>
              <a:rPr lang="en-US" dirty="0" err="1" smtClean="0">
                <a:solidFill>
                  <a:srgbClr val="0000FF"/>
                </a:solidFill>
              </a:rPr>
              <a:t>Galileian</a:t>
            </a:r>
            <a:r>
              <a:rPr lang="en-US" dirty="0" smtClean="0">
                <a:solidFill>
                  <a:srgbClr val="0000FF"/>
                </a:solidFill>
              </a:rPr>
              <a:t> law for adding velocities.</a:t>
            </a:r>
          </a:p>
        </p:txBody>
      </p:sp>
      <p:pic>
        <p:nvPicPr>
          <p:cNvPr id="14" name="Picture 5" descr="galilei"/>
          <p:cNvPicPr>
            <a:picLocks noChangeAspect="1" noChangeArrowheads="1"/>
          </p:cNvPicPr>
          <p:nvPr/>
        </p:nvPicPr>
        <p:blipFill>
          <a:blip r:embed="rId4"/>
          <a:srcRect r="7610"/>
          <a:stretch>
            <a:fillRect/>
          </a:stretch>
        </p:blipFill>
        <p:spPr bwMode="auto">
          <a:xfrm>
            <a:off x="6736914" y="128708"/>
            <a:ext cx="2283120" cy="3014548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7087807" y="3201429"/>
            <a:ext cx="14714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480048"/>
                </a:solidFill>
              </a:rPr>
              <a:t>Galileo </a:t>
            </a:r>
            <a:r>
              <a:rPr lang="en-US" dirty="0" err="1" smtClean="0">
                <a:solidFill>
                  <a:srgbClr val="480048"/>
                </a:solidFill>
              </a:rPr>
              <a:t>Galilei</a:t>
            </a:r>
            <a:endParaRPr lang="en-US" dirty="0" smtClean="0">
              <a:solidFill>
                <a:srgbClr val="480048"/>
              </a:solidFill>
            </a:endParaRPr>
          </a:p>
          <a:p>
            <a:r>
              <a:rPr lang="en-US" dirty="0" smtClean="0">
                <a:solidFill>
                  <a:srgbClr val="480048"/>
                </a:solidFill>
              </a:rPr>
              <a:t>(1564 – 1642)</a:t>
            </a:r>
            <a:endParaRPr lang="en-US" dirty="0">
              <a:solidFill>
                <a:srgbClr val="480048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024137" y="1571150"/>
            <a:ext cx="4956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w</a:t>
            </a:r>
            <a:r>
              <a:rPr lang="en-US" sz="2000" dirty="0" smtClean="0">
                <a:solidFill>
                  <a:srgbClr val="0000FF"/>
                </a:solidFill>
              </a:rPr>
              <a:t>=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20666" y="1596893"/>
            <a:ext cx="4283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660066"/>
                </a:solidFill>
              </a:rPr>
              <a:t>v</a:t>
            </a:r>
            <a:r>
              <a:rPr lang="en-US" sz="2000" dirty="0" smtClean="0">
                <a:solidFill>
                  <a:srgbClr val="7030A0"/>
                </a:solidFill>
              </a:rPr>
              <a:t>=</a:t>
            </a:r>
            <a:endParaRPr lang="en-US" sz="2000" dirty="0">
              <a:solidFill>
                <a:srgbClr val="7030A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9802" y="712683"/>
            <a:ext cx="5479376" cy="1972908"/>
          </a:xfrm>
          <a:prstGeom prst="rect">
            <a:avLst/>
          </a:prstGeom>
          <a:noFill/>
          <a:ln w="12700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63600" y="2298700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S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30800" y="2286372"/>
            <a:ext cx="3651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S‘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024137" y="1812450"/>
            <a:ext cx="7435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w</a:t>
            </a:r>
            <a:r>
              <a:rPr lang="en-US" sz="2000" dirty="0" smtClean="0">
                <a:solidFill>
                  <a:srgbClr val="FF0000"/>
                </a:solidFill>
              </a:rPr>
              <a:t>’= ?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92200" y="6261100"/>
            <a:ext cx="6124369" cy="369332"/>
          </a:xfrm>
          <a:prstGeom prst="rect">
            <a:avLst/>
          </a:prstGeom>
          <a:noFill/>
          <a:ln w="19050"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Not </a:t>
            </a:r>
            <a:r>
              <a:rPr lang="en-US" b="1" i="1" dirty="0" smtClean="0">
                <a:solidFill>
                  <a:srgbClr val="7030A0"/>
                </a:solidFill>
              </a:rPr>
              <a:t>at all</a:t>
            </a:r>
            <a:r>
              <a:rPr lang="en-US" dirty="0" smtClean="0">
                <a:solidFill>
                  <a:srgbClr val="7030A0"/>
                </a:solidFill>
              </a:rPr>
              <a:t> correct: in lecture 3 we will see: </a:t>
            </a:r>
            <a:r>
              <a:rPr lang="en-US" dirty="0" smtClean="0">
                <a:solidFill>
                  <a:srgbClr val="FF0000"/>
                </a:solidFill>
              </a:rPr>
              <a:t>w’ = 290 000 km/s </a:t>
            </a:r>
            <a:r>
              <a:rPr lang="en-US" dirty="0" smtClean="0">
                <a:solidFill>
                  <a:srgbClr val="7030A0"/>
                </a:solidFill>
              </a:rPr>
              <a:t>!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0401" y="2763561"/>
            <a:ext cx="59260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With which speed do the ball and the outfielder approach </a:t>
            </a:r>
          </a:p>
          <a:p>
            <a:r>
              <a:rPr lang="en-US" dirty="0" smtClean="0"/>
              <a:t>each other?</a:t>
            </a:r>
          </a:p>
          <a:p>
            <a:r>
              <a:rPr lang="en-US" dirty="0" smtClean="0"/>
              <a:t>Intuitive law: </a:t>
            </a:r>
            <a:r>
              <a:rPr lang="en-US" dirty="0" smtClean="0">
                <a:solidFill>
                  <a:srgbClr val="0000FF"/>
                </a:solidFill>
              </a:rPr>
              <a:t>250 000 km/s </a:t>
            </a:r>
            <a:r>
              <a:rPr lang="en-US" dirty="0" smtClean="0"/>
              <a:t>+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7030A0"/>
                </a:solidFill>
              </a:rPr>
              <a:t>200 000 km/s </a:t>
            </a:r>
            <a:r>
              <a:rPr lang="en-US" dirty="0" smtClean="0"/>
              <a:t>=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450 000 km/s 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476056" y="6248400"/>
            <a:ext cx="998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Einstein!</a:t>
            </a:r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193800" y="838200"/>
            <a:ext cx="6495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00FF"/>
                </a:solidFill>
              </a:rPr>
              <a:t>(Bob)</a:t>
            </a:r>
            <a:endParaRPr lang="en-US" sz="1600" b="1" dirty="0">
              <a:solidFill>
                <a:srgbClr val="0000F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034827" y="914045"/>
            <a:ext cx="7264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(Alice)</a:t>
            </a:r>
            <a:endParaRPr lang="en-US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2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Coordinate Systems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3957054" y="1143472"/>
            <a:ext cx="6888956" cy="5323284"/>
            <a:chOff x="3957054" y="1195666"/>
            <a:chExt cx="6888956" cy="5323284"/>
          </a:xfrm>
        </p:grpSpPr>
        <p:pic>
          <p:nvPicPr>
            <p:cNvPr id="4" name="Picture 3" descr="ReferenceSystem.pd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57054" y="1195666"/>
              <a:ext cx="6888956" cy="5323284"/>
            </a:xfrm>
            <a:prstGeom prst="rect">
              <a:avLst/>
            </a:prstGeom>
          </p:spPr>
        </p:pic>
        <p:cxnSp>
          <p:nvCxnSpPr>
            <p:cNvPr id="7" name="Straight Arrow Connector 6"/>
            <p:cNvCxnSpPr/>
            <p:nvPr/>
          </p:nvCxnSpPr>
          <p:spPr>
            <a:xfrm rot="10800000">
              <a:off x="7293455" y="3140305"/>
              <a:ext cx="547987" cy="1588"/>
            </a:xfrm>
            <a:prstGeom prst="straightConnector1">
              <a:avLst/>
            </a:prstGeom>
            <a:ln>
              <a:solidFill>
                <a:srgbClr val="660066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6978572" y="2894347"/>
              <a:ext cx="36800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 smtClean="0">
                  <a:solidFill>
                    <a:srgbClr val="660066"/>
                  </a:solidFill>
                </a:rPr>
                <a:t>w</a:t>
              </a:r>
              <a:endParaRPr lang="en-US" sz="2000" dirty="0">
                <a:solidFill>
                  <a:srgbClr val="660066"/>
                </a:solidFill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325271" y="6097424"/>
            <a:ext cx="6383629" cy="369332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7030A0"/>
                </a:solidFill>
              </a:rPr>
              <a:t>How is the trajectory of the ball for </a:t>
            </a:r>
            <a:r>
              <a:rPr lang="en-US" dirty="0" smtClean="0">
                <a:solidFill>
                  <a:srgbClr val="FF0000"/>
                </a:solidFill>
              </a:rPr>
              <a:t>Alice</a:t>
            </a:r>
            <a:r>
              <a:rPr lang="en-US" dirty="0" smtClean="0">
                <a:solidFill>
                  <a:srgbClr val="7030A0"/>
                </a:solidFill>
              </a:rPr>
              <a:t> related to that for </a:t>
            </a:r>
            <a:r>
              <a:rPr lang="en-US" dirty="0" smtClean="0">
                <a:solidFill>
                  <a:srgbClr val="0000FF"/>
                </a:solidFill>
              </a:rPr>
              <a:t>Bob</a:t>
            </a:r>
            <a:r>
              <a:rPr lang="en-US" dirty="0" smtClean="0">
                <a:solidFill>
                  <a:srgbClr val="7030A0"/>
                </a:solidFill>
              </a:rPr>
              <a:t>?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5268" y="955634"/>
            <a:ext cx="4287469" cy="5078313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A </a:t>
            </a:r>
            <a:r>
              <a:rPr lang="en-US" b="1" i="1" dirty="0" smtClean="0"/>
              <a:t>reference system </a:t>
            </a:r>
            <a:r>
              <a:rPr lang="en-US" b="1" dirty="0" smtClean="0"/>
              <a:t>or </a:t>
            </a:r>
            <a:r>
              <a:rPr lang="en-US" b="1" i="1" dirty="0" smtClean="0"/>
              <a:t>coordinate system </a:t>
            </a:r>
            <a:r>
              <a:rPr lang="en-US" dirty="0" smtClean="0"/>
              <a:t>is used to determine the time and position of  an event.</a:t>
            </a:r>
          </a:p>
          <a:p>
            <a:endParaRPr lang="en-US" dirty="0" smtClean="0"/>
          </a:p>
          <a:p>
            <a:r>
              <a:rPr lang="en-US" dirty="0" smtClean="0"/>
              <a:t>Reference system </a:t>
            </a:r>
            <a:r>
              <a:rPr lang="en-US" dirty="0" smtClean="0">
                <a:solidFill>
                  <a:srgbClr val="0000FF"/>
                </a:solidFill>
              </a:rPr>
              <a:t>S</a:t>
            </a:r>
            <a:r>
              <a:rPr lang="en-US" dirty="0" smtClean="0"/>
              <a:t> is linked to observer </a:t>
            </a:r>
            <a:r>
              <a:rPr lang="en-US" dirty="0" smtClean="0">
                <a:solidFill>
                  <a:srgbClr val="0000FF"/>
                </a:solidFill>
              </a:rPr>
              <a:t>Bob</a:t>
            </a:r>
            <a:r>
              <a:rPr lang="en-US" dirty="0" smtClean="0"/>
              <a:t> at position (</a:t>
            </a:r>
            <a:r>
              <a:rPr lang="en-US" dirty="0" err="1" smtClean="0"/>
              <a:t>x,y,z</a:t>
            </a:r>
            <a:r>
              <a:rPr lang="en-US" dirty="0" smtClean="0"/>
              <a:t>) = (0,0,0)</a:t>
            </a:r>
          </a:p>
          <a:p>
            <a:r>
              <a:rPr lang="en-US" dirty="0" smtClean="0"/>
              <a:t>An </a:t>
            </a:r>
            <a:r>
              <a:rPr lang="en-US" i="1" dirty="0" smtClean="0"/>
              <a:t>event</a:t>
            </a:r>
            <a:r>
              <a:rPr lang="en-US" dirty="0" smtClean="0"/>
              <a:t> (batter hits the ball) is fully specified by giving its coordinates in time and space: </a:t>
            </a:r>
            <a:r>
              <a:rPr lang="en-US" dirty="0" smtClean="0">
                <a:solidFill>
                  <a:srgbClr val="0000FF"/>
                </a:solidFill>
              </a:rPr>
              <a:t>(t, x, y, z)</a:t>
            </a:r>
          </a:p>
          <a:p>
            <a:endParaRPr lang="en-US" dirty="0" smtClean="0"/>
          </a:p>
          <a:p>
            <a:r>
              <a:rPr lang="en-US" dirty="0" smtClean="0"/>
              <a:t>Reference system </a:t>
            </a:r>
            <a:r>
              <a:rPr lang="en-US" dirty="0" smtClean="0">
                <a:solidFill>
                  <a:srgbClr val="FF0000"/>
                </a:solidFill>
              </a:rPr>
              <a:t>S’ </a:t>
            </a:r>
            <a:r>
              <a:rPr lang="en-US" dirty="0" smtClean="0"/>
              <a:t>is linked to observer </a:t>
            </a:r>
            <a:r>
              <a:rPr lang="en-US" dirty="0" smtClean="0">
                <a:solidFill>
                  <a:srgbClr val="FF0000"/>
                </a:solidFill>
              </a:rPr>
              <a:t>Alice</a:t>
            </a:r>
            <a:r>
              <a:rPr lang="en-US" dirty="0" smtClean="0"/>
              <a:t> who is moving  with velocity v with respect to </a:t>
            </a:r>
            <a:r>
              <a:rPr lang="en-US" dirty="0" smtClean="0">
                <a:solidFill>
                  <a:srgbClr val="0000FF"/>
                </a:solidFill>
              </a:rPr>
              <a:t>S </a:t>
            </a:r>
            <a:r>
              <a:rPr lang="en-US" dirty="0" smtClean="0"/>
              <a:t>of </a:t>
            </a:r>
            <a:r>
              <a:rPr lang="en-US" dirty="0" smtClean="0">
                <a:solidFill>
                  <a:srgbClr val="0000FF"/>
                </a:solidFill>
              </a:rPr>
              <a:t>Bob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How are the coordinates of the event of </a:t>
            </a:r>
            <a:r>
              <a:rPr lang="en-US" dirty="0" smtClean="0">
                <a:solidFill>
                  <a:srgbClr val="0000FF"/>
                </a:solidFill>
              </a:rPr>
              <a:t>Bob</a:t>
            </a:r>
            <a:r>
              <a:rPr lang="en-US" dirty="0" smtClean="0"/>
              <a:t> (batter hits the ball) expressed in coordinates for </a:t>
            </a:r>
            <a:r>
              <a:rPr lang="en-US" dirty="0" smtClean="0">
                <a:solidFill>
                  <a:srgbClr val="FF0000"/>
                </a:solidFill>
              </a:rPr>
              <a:t>Alice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(t’, x’, y’, z’) </a:t>
            </a:r>
            <a:r>
              <a:rPr lang="en-US" dirty="0" smtClean="0"/>
              <a:t>(running outfielder) 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324600" y="5295900"/>
            <a:ext cx="2450671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eg</a:t>
            </a:r>
            <a:r>
              <a:rPr lang="en-US" dirty="0" smtClean="0"/>
              <a:t>.: Is it true that </a:t>
            </a:r>
            <a:r>
              <a:rPr lang="en-US" dirty="0" smtClean="0">
                <a:solidFill>
                  <a:srgbClr val="0000FF"/>
                </a:solidFill>
              </a:rPr>
              <a:t>t</a:t>
            </a:r>
            <a:r>
              <a:rPr lang="en-US" dirty="0" smtClean="0"/>
              <a:t> = </a:t>
            </a:r>
            <a:r>
              <a:rPr lang="en-US" dirty="0" smtClean="0">
                <a:solidFill>
                  <a:srgbClr val="FF0000"/>
                </a:solidFill>
              </a:rPr>
              <a:t>t’ </a:t>
            </a:r>
            <a:r>
              <a:rPr lang="en-US" dirty="0" smtClean="0"/>
              <a:t>?</a:t>
            </a:r>
          </a:p>
          <a:p>
            <a:r>
              <a:rPr lang="en-US" dirty="0" smtClean="0"/>
              <a:t>(universal time </a:t>
            </a:r>
            <a:r>
              <a:rPr lang="mr-IN" dirty="0" smtClean="0"/>
              <a:t>–</a:t>
            </a:r>
            <a:r>
              <a:rPr lang="en-US" dirty="0" smtClean="0"/>
              <a:t> Galilei)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Alice, Bob and Real Speed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40893" y="701616"/>
            <a:ext cx="3900907" cy="1200329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Alice cycles with </a:t>
            </a:r>
            <a:r>
              <a:rPr lang="en-US" dirty="0" smtClean="0">
                <a:solidFill>
                  <a:srgbClr val="0000FF"/>
                </a:solidFill>
              </a:rPr>
              <a:t>v = 20 km/h</a:t>
            </a:r>
          </a:p>
          <a:p>
            <a:r>
              <a:rPr lang="en-US" dirty="0" smtClean="0"/>
              <a:t>The boat moves with </a:t>
            </a:r>
            <a:r>
              <a:rPr lang="en-US" dirty="0" smtClean="0">
                <a:solidFill>
                  <a:srgbClr val="0000FF"/>
                </a:solidFill>
              </a:rPr>
              <a:t>w = </a:t>
            </a:r>
            <a:r>
              <a:rPr lang="en-US" dirty="0">
                <a:solidFill>
                  <a:srgbClr val="0000FF"/>
                </a:solidFill>
              </a:rPr>
              <a:t>1</a:t>
            </a:r>
            <a:r>
              <a:rPr lang="en-US" dirty="0" smtClean="0">
                <a:solidFill>
                  <a:srgbClr val="0000FF"/>
                </a:solidFill>
              </a:rPr>
              <a:t>0 km/h</a:t>
            </a:r>
          </a:p>
          <a:p>
            <a:r>
              <a:rPr lang="en-US" dirty="0" smtClean="0"/>
              <a:t>Bob sees </a:t>
            </a:r>
            <a:r>
              <a:rPr lang="en-US" dirty="0" smtClean="0">
                <a:solidFill>
                  <a:srgbClr val="0000FF"/>
                </a:solidFill>
              </a:rPr>
              <a:t>20 km/h + 10 km/h = 30 km/h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What is the “real” speed?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92089" y="701616"/>
            <a:ext cx="4397910" cy="1200329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Imagine Alice has a windowless </a:t>
            </a:r>
            <a:r>
              <a:rPr lang="en-US" dirty="0" err="1" smtClean="0"/>
              <a:t>cabine</a:t>
            </a:r>
            <a:r>
              <a:rPr lang="en-US" dirty="0" smtClean="0"/>
              <a:t> and wants to determine whether the boat moves by doing an experiment.</a:t>
            </a:r>
          </a:p>
          <a:p>
            <a:r>
              <a:rPr lang="en-US" i="1" dirty="0">
                <a:solidFill>
                  <a:srgbClr val="000090"/>
                </a:solidFill>
              </a:rPr>
              <a:t>C</a:t>
            </a:r>
            <a:r>
              <a:rPr lang="en-US" i="1" dirty="0" smtClean="0">
                <a:solidFill>
                  <a:srgbClr val="000090"/>
                </a:solidFill>
              </a:rPr>
              <a:t>an she </a:t>
            </a:r>
            <a:r>
              <a:rPr lang="en-US" i="1" dirty="0">
                <a:solidFill>
                  <a:srgbClr val="000090"/>
                </a:solidFill>
              </a:rPr>
              <a:t>f</a:t>
            </a:r>
            <a:r>
              <a:rPr lang="en-US" i="1" dirty="0" smtClean="0">
                <a:solidFill>
                  <a:srgbClr val="000090"/>
                </a:solidFill>
              </a:rPr>
              <a:t>ind out she’s moving 30 km/h?</a:t>
            </a:r>
            <a:endParaRPr lang="en-US" i="1" dirty="0">
              <a:solidFill>
                <a:srgbClr val="000090"/>
              </a:solidFill>
            </a:endParaRPr>
          </a:p>
        </p:txBody>
      </p:sp>
      <p:pic>
        <p:nvPicPr>
          <p:cNvPr id="10" name="Picture 9" descr="relativity_princip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2642" y="2025438"/>
            <a:ext cx="4417481" cy="2220106"/>
          </a:xfrm>
          <a:prstGeom prst="rect">
            <a:avLst/>
          </a:prstGeom>
          <a:ln>
            <a:solidFill>
              <a:srgbClr val="0000FF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4822453" y="3420847"/>
            <a:ext cx="19625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(here illustrated for an airplane)</a:t>
            </a:r>
            <a:endParaRPr lang="en-US" dirty="0"/>
          </a:p>
        </p:txBody>
      </p:sp>
      <p:pic>
        <p:nvPicPr>
          <p:cNvPr id="8" name="Picture 4" descr="syztma4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8461" y="4425287"/>
            <a:ext cx="3183682" cy="2143111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4644653" y="4484365"/>
            <a:ext cx="3767182" cy="646331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Astronauts in the ISS </a:t>
            </a:r>
            <a:r>
              <a:rPr lang="en-US" i="1" dirty="0" smtClean="0">
                <a:solidFill>
                  <a:srgbClr val="000090"/>
                </a:solidFill>
              </a:rPr>
              <a:t>don’t </a:t>
            </a:r>
            <a:r>
              <a:rPr lang="en-US" i="1" dirty="0">
                <a:solidFill>
                  <a:srgbClr val="000090"/>
                </a:solidFill>
              </a:rPr>
              <a:t>notice </a:t>
            </a:r>
            <a:r>
              <a:rPr lang="en-US" dirty="0"/>
              <a:t>that they </a:t>
            </a:r>
            <a:r>
              <a:rPr lang="en-US" dirty="0" smtClean="0"/>
              <a:t>move with 29 </a:t>
            </a:r>
            <a:r>
              <a:rPr lang="en-US" dirty="0"/>
              <a:t>000 </a:t>
            </a:r>
            <a:r>
              <a:rPr lang="en-US" dirty="0" smtClean="0"/>
              <a:t>km/h!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873253" y="5294153"/>
            <a:ext cx="3536699" cy="369332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Absolute velocity does </a:t>
            </a:r>
            <a:r>
              <a:rPr lang="en-US" b="1" i="1" smtClean="0">
                <a:solidFill>
                  <a:srgbClr val="FF0000"/>
                </a:solidFill>
              </a:rPr>
              <a:t>not exist!!!</a:t>
            </a:r>
            <a:endParaRPr lang="en-US" b="1" i="1" dirty="0" smtClean="0">
              <a:solidFill>
                <a:srgbClr val="FF0000"/>
              </a:solidFill>
            </a:endParaRPr>
          </a:p>
        </p:txBody>
      </p:sp>
      <p:pic>
        <p:nvPicPr>
          <p:cNvPr id="3" name="Picture 2" descr="AliceBobBoat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461" y="2025437"/>
            <a:ext cx="3083830" cy="2312873"/>
          </a:xfrm>
          <a:prstGeom prst="rect">
            <a:avLst/>
          </a:prstGeom>
          <a:ln w="12700">
            <a:solidFill>
              <a:srgbClr val="0000FF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4661531" y="5771281"/>
            <a:ext cx="3977412" cy="646331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i="1" u="sng" dirty="0" smtClean="0">
                <a:solidFill>
                  <a:srgbClr val="000090"/>
                </a:solidFill>
              </a:rPr>
              <a:t>Inertial frames</a:t>
            </a:r>
            <a:r>
              <a:rPr lang="en-US" i="1" u="sng" smtClean="0">
                <a:solidFill>
                  <a:srgbClr val="000090"/>
                </a:solidFill>
              </a:rPr>
              <a:t>:  </a:t>
            </a:r>
            <a:r>
              <a:rPr lang="en-US" smtClean="0">
                <a:solidFill>
                  <a:srgbClr val="000090"/>
                </a:solidFill>
              </a:rPr>
              <a:t>Observers </a:t>
            </a:r>
            <a:r>
              <a:rPr lang="en-US" dirty="0" smtClean="0">
                <a:solidFill>
                  <a:srgbClr val="000090"/>
                </a:solidFill>
              </a:rPr>
              <a:t>that move with a constant relative velocity</a:t>
            </a:r>
          </a:p>
        </p:txBody>
      </p:sp>
    </p:spTree>
    <p:extLst>
      <p:ext uri="{BB962C8B-B14F-4D97-AF65-F5344CB8AC3E}">
        <p14:creationId xmlns:p14="http://schemas.microsoft.com/office/powerpoint/2010/main" val="2117194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/>
      <p:bldP spid="11" grpId="0" animBg="1"/>
      <p:bldP spid="12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 Relativity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17455" y="988694"/>
            <a:ext cx="6778825" cy="1754327"/>
          </a:xfrm>
          <a:prstGeom prst="rect">
            <a:avLst/>
          </a:prstGeom>
          <a:solidFill>
            <a:srgbClr val="000090"/>
          </a:solidFill>
          <a:ln>
            <a:solidFill>
              <a:srgbClr val="00009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u="sng" dirty="0" smtClean="0">
                <a:solidFill>
                  <a:srgbClr val="CCFFFF"/>
                </a:solidFill>
              </a:rPr>
              <a:t>Postulates of Special Relativity</a:t>
            </a:r>
          </a:p>
          <a:p>
            <a:endParaRPr lang="en-US" sz="800" dirty="0" smtClean="0">
              <a:solidFill>
                <a:srgbClr val="CCFFFF"/>
              </a:solidFill>
            </a:endParaRPr>
          </a:p>
          <a:p>
            <a:r>
              <a:rPr lang="en-US" sz="2000" dirty="0" smtClean="0">
                <a:solidFill>
                  <a:srgbClr val="CCFFFF"/>
                </a:solidFill>
              </a:rPr>
              <a:t>Two observers in so-called Inertial frames, i.e. they move with a constant relative speed to each other, observe that:</a:t>
            </a:r>
          </a:p>
          <a:p>
            <a:pPr marL="342900" indent="-342900">
              <a:buAutoNum type="arabicParenR"/>
            </a:pPr>
            <a:r>
              <a:rPr lang="en-US" sz="2000" dirty="0" smtClean="0">
                <a:solidFill>
                  <a:srgbClr val="FFFCCE"/>
                </a:solidFill>
              </a:rPr>
              <a:t>The laws of physics for each observer are the same,</a:t>
            </a:r>
          </a:p>
          <a:p>
            <a:pPr marL="342900" indent="-342900">
              <a:buAutoNum type="arabicParenR"/>
            </a:pPr>
            <a:r>
              <a:rPr lang="en-US" sz="2000" dirty="0" smtClean="0">
                <a:solidFill>
                  <a:srgbClr val="FFFCCE"/>
                </a:solidFill>
              </a:rPr>
              <a:t>The speed of light in vacuum for each observer is the same.</a:t>
            </a:r>
          </a:p>
        </p:txBody>
      </p:sp>
      <p:grpSp>
        <p:nvGrpSpPr>
          <p:cNvPr id="3" name="Group 4"/>
          <p:cNvGrpSpPr/>
          <p:nvPr/>
        </p:nvGrpSpPr>
        <p:grpSpPr>
          <a:xfrm>
            <a:off x="3166063" y="3289962"/>
            <a:ext cx="5551829" cy="3831035"/>
            <a:chOff x="2255072" y="3081823"/>
            <a:chExt cx="4652536" cy="3067367"/>
          </a:xfrm>
        </p:grpSpPr>
        <p:pic>
          <p:nvPicPr>
            <p:cNvPr id="6" name="Picture 5" descr="SpaceshipLight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06558" y="3081823"/>
              <a:ext cx="4601050" cy="3067367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2255072" y="4659236"/>
              <a:ext cx="4601050" cy="14899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363182" y="5920657"/>
            <a:ext cx="6293272" cy="369332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A clear contradiction with the </a:t>
            </a:r>
            <a:r>
              <a:rPr lang="en-US" dirty="0" err="1" smtClean="0">
                <a:solidFill>
                  <a:srgbClr val="0000FF"/>
                </a:solidFill>
              </a:rPr>
              <a:t>Galilei</a:t>
            </a:r>
            <a:r>
              <a:rPr lang="en-US" dirty="0" smtClean="0">
                <a:solidFill>
                  <a:srgbClr val="0000FF"/>
                </a:solidFill>
              </a:rPr>
              <a:t> law of addition of velocities!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9064" y="3205612"/>
            <a:ext cx="27374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rgbClr val="000090"/>
                </a:solidFill>
              </a:rPr>
              <a:t>A thought experiment:</a:t>
            </a:r>
          </a:p>
          <a:p>
            <a:r>
              <a:rPr lang="en-US" dirty="0" smtClean="0">
                <a:solidFill>
                  <a:srgbClr val="000090"/>
                </a:solidFill>
              </a:rPr>
              <a:t>Bob measures the speed of light rays.</a:t>
            </a:r>
          </a:p>
          <a:p>
            <a:r>
              <a:rPr lang="en-US" i="1" dirty="0" smtClean="0">
                <a:solidFill>
                  <a:srgbClr val="0000FF"/>
                </a:solidFill>
              </a:rPr>
              <a:t>What does he find?</a:t>
            </a:r>
          </a:p>
          <a:p>
            <a:r>
              <a:rPr lang="en-US" dirty="0" smtClean="0">
                <a:solidFill>
                  <a:srgbClr val="000090"/>
                </a:solidFill>
              </a:rPr>
              <a:t>Alice also measures the speed of light rays.</a:t>
            </a:r>
          </a:p>
          <a:p>
            <a:r>
              <a:rPr lang="en-US" i="1" dirty="0" smtClean="0">
                <a:solidFill>
                  <a:srgbClr val="0000FF"/>
                </a:solidFill>
              </a:rPr>
              <a:t>What does she find?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341156" y="4824110"/>
            <a:ext cx="5941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CCFFFF"/>
                </a:solidFill>
              </a:rPr>
              <a:t>Bob</a:t>
            </a:r>
            <a:endParaRPr lang="en-US" sz="2000" dirty="0">
              <a:solidFill>
                <a:srgbClr val="CCFF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96280" y="4776455"/>
            <a:ext cx="6868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CCFFFF"/>
                </a:solidFill>
              </a:rPr>
              <a:t>Alice</a:t>
            </a:r>
            <a:endParaRPr lang="en-US" sz="2000" dirty="0">
              <a:solidFill>
                <a:srgbClr val="CCFF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17455" y="3205612"/>
            <a:ext cx="8654726" cy="2054484"/>
          </a:xfrm>
          <a:prstGeom prst="rect">
            <a:avLst/>
          </a:prstGeom>
          <a:noFill/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4" descr="Pic14"/>
          <p:cNvPicPr>
            <a:picLocks noChangeAspect="1" noChangeArrowheads="1"/>
          </p:cNvPicPr>
          <p:nvPr/>
        </p:nvPicPr>
        <p:blipFill>
          <a:blip r:embed="rId4"/>
          <a:srcRect t="43391" r="55960" b="10168"/>
          <a:stretch>
            <a:fillRect/>
          </a:stretch>
        </p:blipFill>
        <p:spPr bwMode="auto">
          <a:xfrm>
            <a:off x="7028936" y="661307"/>
            <a:ext cx="1990823" cy="2544305"/>
          </a:xfrm>
          <a:prstGeom prst="rect">
            <a:avLst/>
          </a:prstGeom>
          <a:noFill/>
        </p:spPr>
      </p:pic>
      <p:pic>
        <p:nvPicPr>
          <p:cNvPr id="16" name="Picture 15" descr="space_sign_small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7455" y="5236937"/>
            <a:ext cx="1580113" cy="16196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08394" y="3346283"/>
            <a:ext cx="2048253" cy="584775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FF00"/>
                </a:solidFill>
              </a:rPr>
              <a:t>Galilei: </a:t>
            </a:r>
          </a:p>
          <a:p>
            <a:r>
              <a:rPr lang="en-US" sz="1600" dirty="0" smtClean="0">
                <a:solidFill>
                  <a:srgbClr val="FFFF00"/>
                </a:solidFill>
              </a:rPr>
              <a:t>v = 3+1 = 4 x 10</a:t>
            </a:r>
            <a:r>
              <a:rPr lang="en-US" sz="1600" baseline="30000" dirty="0" smtClean="0">
                <a:solidFill>
                  <a:srgbClr val="FFFF00"/>
                </a:solidFill>
              </a:rPr>
              <a:t>8</a:t>
            </a:r>
            <a:r>
              <a:rPr lang="en-US" sz="1600" dirty="0" smtClean="0">
                <a:solidFill>
                  <a:srgbClr val="FFFF00"/>
                </a:solidFill>
              </a:rPr>
              <a:t> m/s?</a:t>
            </a:r>
            <a:endParaRPr lang="en-US" sz="1600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98999" y="3588846"/>
            <a:ext cx="1225913" cy="338554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FF00"/>
                </a:solidFill>
              </a:rPr>
              <a:t>3 x 10</a:t>
            </a:r>
            <a:r>
              <a:rPr lang="en-US" sz="1600" baseline="30000" dirty="0" smtClean="0">
                <a:solidFill>
                  <a:srgbClr val="FFFF00"/>
                </a:solidFill>
              </a:rPr>
              <a:t>8</a:t>
            </a:r>
            <a:r>
              <a:rPr lang="en-US" sz="1600" dirty="0" smtClean="0">
                <a:solidFill>
                  <a:srgbClr val="FFFF00"/>
                </a:solidFill>
              </a:rPr>
              <a:t> m/s!</a:t>
            </a:r>
            <a:endParaRPr lang="en-US" sz="1600" dirty="0">
              <a:solidFill>
                <a:srgbClr val="FFFF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889499" y="3390899"/>
            <a:ext cx="709499" cy="260211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808394" y="3337957"/>
            <a:ext cx="16178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smtClean="0">
                <a:solidFill>
                  <a:srgbClr val="FFFF00"/>
                </a:solidFill>
              </a:rPr>
              <a:t>Einstein:</a:t>
            </a:r>
            <a:r>
              <a:rPr lang="en-US" sz="1600" b="1" smtClean="0">
                <a:solidFill>
                  <a:srgbClr val="FFFF00"/>
                </a:solidFill>
              </a:rPr>
              <a:t>     </a:t>
            </a:r>
            <a:r>
              <a:rPr lang="en-US" sz="1600" b="1" dirty="0" smtClean="0">
                <a:solidFill>
                  <a:srgbClr val="FFFF00"/>
                </a:solidFill>
              </a:rPr>
              <a:t>No !</a:t>
            </a:r>
            <a:endParaRPr lang="en-US" sz="16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5" grpId="0" animBg="1"/>
      <p:bldP spid="5" grpId="0" animBg="1"/>
      <p:bldP spid="11" grpId="0" animBg="1"/>
      <p:bldP spid="17" grpId="0" animBg="1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do the experiment…</a:t>
            </a:r>
            <a:endParaRPr lang="en-US" dirty="0"/>
          </a:p>
        </p:txBody>
      </p:sp>
      <p:pic>
        <p:nvPicPr>
          <p:cNvPr id="5" name="Picture 4" descr="Playground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299" y="753725"/>
            <a:ext cx="5234871" cy="4514373"/>
          </a:xfrm>
          <a:prstGeom prst="rect">
            <a:avLst/>
          </a:prstGeom>
          <a:ln w="12700">
            <a:solidFill>
              <a:srgbClr val="0000FF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518803" y="5604246"/>
            <a:ext cx="59148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u="sng" dirty="0" smtClean="0"/>
              <a:t>Experiments:</a:t>
            </a:r>
            <a:r>
              <a:rPr lang="en-US" sz="2000" dirty="0" smtClean="0"/>
              <a:t>     If it’s green and it wiggles, it’s </a:t>
            </a:r>
            <a:r>
              <a:rPr lang="en-US" sz="2000" dirty="0" smtClean="0">
                <a:solidFill>
                  <a:srgbClr val="7030A0"/>
                </a:solidFill>
              </a:rPr>
              <a:t>biology</a:t>
            </a:r>
            <a:r>
              <a:rPr lang="en-US" sz="2000" dirty="0" smtClean="0"/>
              <a:t>,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3150740" y="5921202"/>
            <a:ext cx="27975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If it stinks, it’s </a:t>
            </a:r>
            <a:r>
              <a:rPr lang="en-US" sz="2000" dirty="0" smtClean="0">
                <a:solidFill>
                  <a:srgbClr val="7030A0"/>
                </a:solidFill>
              </a:rPr>
              <a:t>chemistry</a:t>
            </a:r>
            <a:r>
              <a:rPr lang="en-US" sz="2000" dirty="0" smtClean="0"/>
              <a:t>, 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3156175" y="6251615"/>
            <a:ext cx="33055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If it doesn’t work, it’s </a:t>
            </a:r>
            <a:r>
              <a:rPr lang="en-US" sz="2000" dirty="0" smtClean="0">
                <a:solidFill>
                  <a:srgbClr val="7030A0"/>
                </a:solidFill>
              </a:rPr>
              <a:t>physics</a:t>
            </a:r>
            <a:r>
              <a:rPr lang="en-US" sz="2000" dirty="0" smtClean="0"/>
              <a:t>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24867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Measurement of the Speed of Light</a:t>
            </a:r>
            <a:endParaRPr lang="en-US" dirty="0"/>
          </a:p>
        </p:txBody>
      </p:sp>
      <p:pic>
        <p:nvPicPr>
          <p:cNvPr id="4" name="Picture 3" descr="LightElectromagneticWav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0389" y="686179"/>
            <a:ext cx="3646211" cy="273465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0638" y="686179"/>
            <a:ext cx="3393824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Electromagnetism (Maxwell):</a:t>
            </a:r>
          </a:p>
          <a:p>
            <a:r>
              <a:rPr lang="en-US" dirty="0" smtClean="0"/>
              <a:t>Light consists of propagating waves of perpendicular electric (E) and magnetic (B) fields</a:t>
            </a:r>
          </a:p>
          <a:p>
            <a:endParaRPr lang="en-US" sz="800" dirty="0" smtClean="0"/>
          </a:p>
          <a:p>
            <a:r>
              <a:rPr lang="en-US" dirty="0" smtClean="0"/>
              <a:t>Propagation speed:</a:t>
            </a:r>
          </a:p>
          <a:p>
            <a:r>
              <a:rPr lang="en-US" dirty="0" err="1" smtClean="0">
                <a:solidFill>
                  <a:srgbClr val="0000FF"/>
                </a:solidFill>
              </a:rPr>
              <a:t>c</a:t>
            </a:r>
            <a:r>
              <a:rPr lang="en-US" dirty="0" smtClean="0">
                <a:solidFill>
                  <a:srgbClr val="0000FF"/>
                </a:solidFill>
              </a:rPr>
              <a:t> = 299 792 km/</a:t>
            </a:r>
            <a:r>
              <a:rPr lang="en-US" dirty="0" err="1" smtClean="0">
                <a:solidFill>
                  <a:srgbClr val="0000FF"/>
                </a:solidFill>
              </a:rPr>
              <a:t>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5020" y="2693536"/>
            <a:ext cx="3291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Measure the speed directly:</a:t>
            </a:r>
            <a:endParaRPr lang="en-US" dirty="0"/>
          </a:p>
        </p:txBody>
      </p:sp>
      <p:pic>
        <p:nvPicPr>
          <p:cNvPr id="12" name="Picture 11" descr="LeonFoucaul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6821" y="4273170"/>
            <a:ext cx="1772515" cy="2263832"/>
          </a:xfrm>
          <a:prstGeom prst="rect">
            <a:avLst/>
          </a:prstGeom>
        </p:spPr>
      </p:pic>
      <p:pic>
        <p:nvPicPr>
          <p:cNvPr id="14" name="Picture 13" descr="James_Clerk_Maxwell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4462" y="686179"/>
            <a:ext cx="1685849" cy="2027093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4050" y="1970213"/>
            <a:ext cx="1651000" cy="279400"/>
          </a:xfrm>
          <a:prstGeom prst="rect">
            <a:avLst/>
          </a:prstGeom>
        </p:spPr>
      </p:pic>
      <p:pic>
        <p:nvPicPr>
          <p:cNvPr id="6" name="Picture 5" descr="Foucault_apparatus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25017" y="3420837"/>
            <a:ext cx="3231583" cy="2035196"/>
          </a:xfrm>
          <a:prstGeom prst="rect">
            <a:avLst/>
          </a:prstGeom>
        </p:spPr>
      </p:pic>
      <p:pic>
        <p:nvPicPr>
          <p:cNvPr id="5" name="Picture 4" descr="Fizeau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97374" y="3363845"/>
            <a:ext cx="2776016" cy="2092188"/>
          </a:xfrm>
          <a:prstGeom prst="rect">
            <a:avLst/>
          </a:prstGeom>
        </p:spPr>
      </p:pic>
      <p:pic>
        <p:nvPicPr>
          <p:cNvPr id="13" name="Picture 12" descr="Hippolyte_Fizeau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018" y="4368760"/>
            <a:ext cx="1740189" cy="204472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280629" y="5949207"/>
            <a:ext cx="2481932" cy="646331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1862: Leon Foucault: </a:t>
            </a:r>
          </a:p>
          <a:p>
            <a:r>
              <a:rPr lang="en-US" dirty="0" err="1" smtClean="0">
                <a:solidFill>
                  <a:srgbClr val="0000FF"/>
                </a:solidFill>
              </a:rPr>
              <a:t>c</a:t>
            </a:r>
            <a:r>
              <a:rPr lang="en-US" dirty="0" smtClean="0">
                <a:solidFill>
                  <a:srgbClr val="0000FF"/>
                </a:solidFill>
              </a:rPr>
              <a:t> = 298 000 km/</a:t>
            </a:r>
            <a:r>
              <a:rPr lang="en-US" dirty="0" err="1" smtClean="0">
                <a:solidFill>
                  <a:srgbClr val="0000FF"/>
                </a:solidFill>
              </a:rPr>
              <a:t>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18513" y="5991822"/>
            <a:ext cx="2250301" cy="646331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1849: Armand </a:t>
            </a:r>
            <a:r>
              <a:rPr lang="en-US" dirty="0" err="1" smtClean="0">
                <a:solidFill>
                  <a:srgbClr val="0000FF"/>
                </a:solidFill>
              </a:rPr>
              <a:t>Fizeau</a:t>
            </a:r>
            <a:r>
              <a:rPr lang="en-US" dirty="0" smtClean="0">
                <a:solidFill>
                  <a:srgbClr val="0000FF"/>
                </a:solidFill>
              </a:rPr>
              <a:t>: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c</a:t>
            </a:r>
            <a:r>
              <a:rPr lang="en-US" dirty="0" smtClean="0">
                <a:solidFill>
                  <a:srgbClr val="0000FF"/>
                </a:solidFill>
              </a:rPr>
              <a:t> = 315 000 km/</a:t>
            </a:r>
            <a:r>
              <a:rPr lang="en-US" dirty="0" err="1" smtClean="0">
                <a:solidFill>
                  <a:srgbClr val="0000FF"/>
                </a:solidFill>
              </a:rPr>
              <a:t>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90772" y="1089093"/>
            <a:ext cx="3097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</a:rPr>
              <a:t>E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95472" y="2079693"/>
            <a:ext cx="328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432FF"/>
                </a:solidFill>
              </a:rPr>
              <a:t>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Measurement of the Speed of Light</a:t>
            </a: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4346576" y="1489437"/>
            <a:ext cx="4257674" cy="1521857"/>
            <a:chOff x="4716463" y="1196975"/>
            <a:chExt cx="4257674" cy="1521857"/>
          </a:xfrm>
        </p:grpSpPr>
        <p:sp>
          <p:nvSpPr>
            <p:cNvPr id="5" name="Rectangle 4" descr="Newsprint"/>
            <p:cNvSpPr>
              <a:spLocks noChangeArrowheads="1"/>
            </p:cNvSpPr>
            <p:nvPr/>
          </p:nvSpPr>
          <p:spPr bwMode="auto">
            <a:xfrm>
              <a:off x="4724400" y="1196975"/>
              <a:ext cx="4249737" cy="1511300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447675" indent="-447675"/>
              <a:endParaRPr lang="nl-NL"/>
            </a:p>
          </p:txBody>
        </p:sp>
        <p:sp>
          <p:nvSpPr>
            <p:cNvPr id="6" name="Oval 5"/>
            <p:cNvSpPr>
              <a:spLocks noChangeArrowheads="1"/>
            </p:cNvSpPr>
            <p:nvPr/>
          </p:nvSpPr>
          <p:spPr bwMode="auto">
            <a:xfrm>
              <a:off x="6732588" y="1412875"/>
              <a:ext cx="1008062" cy="1008063"/>
            </a:xfrm>
            <a:prstGeom prst="ellipse">
              <a:avLst/>
            </a:prstGeom>
            <a:gradFill rotWithShape="1">
              <a:gsLst>
                <a:gs pos="0">
                  <a:srgbClr val="3366FF"/>
                </a:gs>
                <a:gs pos="100000">
                  <a:srgbClr val="FFFFFF"/>
                </a:gs>
              </a:gsLst>
              <a:lin ang="2700000" scaled="1"/>
            </a:gra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447675" indent="-447675"/>
              <a:endParaRPr lang="nl-NL"/>
            </a:p>
          </p:txBody>
        </p:sp>
        <p:sp>
          <p:nvSpPr>
            <p:cNvPr id="7" name="Line 6"/>
            <p:cNvSpPr>
              <a:spLocks noChangeShapeType="1"/>
            </p:cNvSpPr>
            <p:nvPr/>
          </p:nvSpPr>
          <p:spPr bwMode="auto">
            <a:xfrm flipH="1">
              <a:off x="6011863" y="1557338"/>
              <a:ext cx="576262" cy="0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Line 7"/>
            <p:cNvSpPr>
              <a:spLocks noChangeShapeType="1"/>
            </p:cNvSpPr>
            <p:nvPr/>
          </p:nvSpPr>
          <p:spPr bwMode="auto">
            <a:xfrm flipH="1">
              <a:off x="5867400" y="1916113"/>
              <a:ext cx="576263" cy="0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Line 8"/>
            <p:cNvSpPr>
              <a:spLocks noChangeShapeType="1"/>
            </p:cNvSpPr>
            <p:nvPr/>
          </p:nvSpPr>
          <p:spPr bwMode="auto">
            <a:xfrm flipH="1">
              <a:off x="5940425" y="2276475"/>
              <a:ext cx="647700" cy="0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Line 9"/>
            <p:cNvSpPr>
              <a:spLocks noChangeShapeType="1"/>
            </p:cNvSpPr>
            <p:nvPr/>
          </p:nvSpPr>
          <p:spPr bwMode="auto">
            <a:xfrm>
              <a:off x="7235825" y="1916113"/>
              <a:ext cx="79216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Text Box 11"/>
            <p:cNvSpPr txBox="1">
              <a:spLocks noChangeArrowheads="1"/>
            </p:cNvSpPr>
            <p:nvPr/>
          </p:nvSpPr>
          <p:spPr bwMode="auto">
            <a:xfrm>
              <a:off x="7667625" y="1585870"/>
              <a:ext cx="80486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447675" indent="-447675"/>
              <a:r>
                <a:rPr lang="en-US" dirty="0"/>
                <a:t>30 km/</a:t>
              </a:r>
              <a:r>
                <a:rPr lang="en-US" dirty="0" err="1"/>
                <a:t>s</a:t>
              </a:r>
              <a:endParaRPr lang="en-US" dirty="0"/>
            </a:p>
          </p:txBody>
        </p:sp>
        <p:sp>
          <p:nvSpPr>
            <p:cNvPr id="12" name="Text Box 13"/>
            <p:cNvSpPr txBox="1">
              <a:spLocks noChangeArrowheads="1"/>
            </p:cNvSpPr>
            <p:nvPr/>
          </p:nvSpPr>
          <p:spPr bwMode="auto">
            <a:xfrm>
              <a:off x="6879840" y="2060575"/>
              <a:ext cx="68916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447675" indent="-447675"/>
              <a:r>
                <a:rPr lang="en-US" dirty="0" smtClean="0">
                  <a:solidFill>
                    <a:srgbClr val="0000FF"/>
                  </a:solidFill>
                </a:rPr>
                <a:t>earth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sp>
          <p:nvSpPr>
            <p:cNvPr id="13" name="Text Box 14"/>
            <p:cNvSpPr txBox="1">
              <a:spLocks noChangeArrowheads="1"/>
            </p:cNvSpPr>
            <p:nvPr/>
          </p:nvSpPr>
          <p:spPr bwMode="auto">
            <a:xfrm>
              <a:off x="4716463" y="2349500"/>
              <a:ext cx="80277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447675" indent="-447675"/>
              <a:r>
                <a:rPr lang="en-US" dirty="0" err="1" smtClean="0"/>
                <a:t>aether</a:t>
              </a:r>
              <a:endParaRPr lang="en-US" dirty="0"/>
            </a:p>
          </p:txBody>
        </p:sp>
      </p:grpSp>
      <p:pic>
        <p:nvPicPr>
          <p:cNvPr id="15" name="Picture 14" descr="AetherWin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514" y="1038906"/>
            <a:ext cx="2875696" cy="2156772"/>
          </a:xfrm>
          <a:prstGeom prst="rect">
            <a:avLst/>
          </a:prstGeom>
          <a:ln>
            <a:solidFill>
              <a:srgbClr val="0000FF"/>
            </a:solidFill>
          </a:ln>
        </p:spPr>
      </p:pic>
      <p:pic>
        <p:nvPicPr>
          <p:cNvPr id="16" name="Picture 15" descr="michelson-morley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8927" y="3778631"/>
            <a:ext cx="3173698" cy="2435080"/>
          </a:xfrm>
          <a:prstGeom prst="rect">
            <a:avLst/>
          </a:prstGeom>
          <a:ln>
            <a:solidFill>
              <a:srgbClr val="0000FF"/>
            </a:solidFill>
          </a:ln>
        </p:spPr>
      </p:pic>
      <p:pic>
        <p:nvPicPr>
          <p:cNvPr id="17" name="Picture 7" descr="michel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6863" y="4094120"/>
            <a:ext cx="4049713" cy="1922049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</p:pic>
      <p:sp>
        <p:nvSpPr>
          <p:cNvPr id="18" name="TextBox 17"/>
          <p:cNvSpPr txBox="1"/>
          <p:nvPr/>
        </p:nvSpPr>
        <p:spPr>
          <a:xfrm>
            <a:off x="473466" y="520636"/>
            <a:ext cx="5394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Light waves were believed to be carried by the </a:t>
            </a:r>
            <a:r>
              <a:rPr lang="en-US" dirty="0" smtClean="0">
                <a:solidFill>
                  <a:srgbClr val="0000FF"/>
                </a:solidFill>
              </a:rPr>
              <a:t>“</a:t>
            </a:r>
            <a:r>
              <a:rPr lang="en-US" dirty="0" err="1" smtClean="0">
                <a:solidFill>
                  <a:srgbClr val="0000FF"/>
                </a:solidFill>
              </a:rPr>
              <a:t>aether</a:t>
            </a:r>
            <a:r>
              <a:rPr lang="en-US" dirty="0" smtClean="0">
                <a:solidFill>
                  <a:srgbClr val="0000FF"/>
                </a:solidFill>
              </a:rPr>
              <a:t>”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251541" y="1081810"/>
            <a:ext cx="3245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Earth moves through the </a:t>
            </a:r>
            <a:r>
              <a:rPr lang="en-US" dirty="0" err="1" smtClean="0"/>
              <a:t>aether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73466" y="3306327"/>
            <a:ext cx="7971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Measure the light speed with an interferometer along two perpendicular directions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2050036" y="6315281"/>
            <a:ext cx="4608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What do we expect to find for the travel times?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91331" y="3632754"/>
            <a:ext cx="3686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Michelson-Morley Experiment (1887)</a:t>
            </a:r>
            <a:endParaRPr lang="en-US" i="1" dirty="0"/>
          </a:p>
        </p:txBody>
      </p:sp>
      <p:sp>
        <p:nvSpPr>
          <p:cNvPr id="3" name="TextBox 2"/>
          <p:cNvSpPr txBox="1"/>
          <p:nvPr/>
        </p:nvSpPr>
        <p:spPr>
          <a:xfrm>
            <a:off x="6045200" y="6054269"/>
            <a:ext cx="1280030" cy="307777"/>
          </a:xfrm>
          <a:prstGeom prst="rect">
            <a:avLst/>
          </a:prstGeom>
          <a:solidFill>
            <a:schemeClr val="bg1"/>
          </a:solidFill>
          <a:ln>
            <a:solidFill>
              <a:srgbClr val="0432FF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i="1" dirty="0" smtClean="0"/>
              <a:t>Interferometer</a:t>
            </a:r>
            <a:endParaRPr lang="en-US" sz="1400" b="1" i="1" dirty="0"/>
          </a:p>
        </p:txBody>
      </p:sp>
    </p:spTree>
    <p:extLst>
      <p:ext uri="{BB962C8B-B14F-4D97-AF65-F5344CB8AC3E}">
        <p14:creationId xmlns:p14="http://schemas.microsoft.com/office/powerpoint/2010/main" val="709889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with water in a river</a:t>
            </a:r>
            <a:endParaRPr lang="en-US" dirty="0"/>
          </a:p>
        </p:txBody>
      </p:sp>
      <p:pic>
        <p:nvPicPr>
          <p:cNvPr id="4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4879" y="1926492"/>
            <a:ext cx="3807245" cy="2209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77499" y="4704820"/>
            <a:ext cx="3807245" cy="646331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Measurement with light: no effect, travel times are the same!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05370" y="1023979"/>
            <a:ext cx="3377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Swimmer crossing a river with flowing water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012398" y="1023979"/>
            <a:ext cx="3377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Light propagating through the </a:t>
            </a:r>
            <a:r>
              <a:rPr lang="en-US" dirty="0" err="1" smtClean="0"/>
              <a:t>aether</a:t>
            </a:r>
            <a:r>
              <a:rPr lang="en-US" dirty="0" smtClean="0"/>
              <a:t> wind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96863" y="4583325"/>
            <a:ext cx="4165061" cy="92333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Expect that the time t</a:t>
            </a:r>
            <a:r>
              <a:rPr lang="en-US" i="1" dirty="0" smtClean="0"/>
              <a:t>raversing</a:t>
            </a:r>
            <a:r>
              <a:rPr lang="en-US" dirty="0" smtClean="0"/>
              <a:t> 100 meter is shorter than the time for 100 meter </a:t>
            </a:r>
            <a:r>
              <a:rPr lang="en-US" i="1" dirty="0" smtClean="0"/>
              <a:t>up- and downstream</a:t>
            </a:r>
            <a:endParaRPr lang="en-US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2630232" y="5837765"/>
            <a:ext cx="3663383" cy="369332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The speed of light is always constant!</a:t>
            </a:r>
            <a:endParaRPr lang="en-US" dirty="0">
              <a:solidFill>
                <a:srgbClr val="0000FF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486656" y="1917969"/>
            <a:ext cx="3932648" cy="2235070"/>
            <a:chOff x="486656" y="1917969"/>
            <a:chExt cx="3932648" cy="2235070"/>
          </a:xfrm>
        </p:grpSpPr>
        <p:pic>
          <p:nvPicPr>
            <p:cNvPr id="13" name="Afbeelding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6656" y="1917969"/>
              <a:ext cx="3932648" cy="2235070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2795831" y="2949038"/>
              <a:ext cx="789023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Flow </a:t>
              </a:r>
              <a:r>
                <a:rPr lang="en-US" sz="1400" dirty="0" err="1" smtClean="0"/>
                <a:t>w</a:t>
              </a:r>
              <a:r>
                <a:rPr lang="en-US" sz="1400" dirty="0" smtClean="0"/>
                <a:t>=</a:t>
              </a:r>
              <a:endParaRPr lang="en-US" sz="1400" dirty="0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630232" y="6308359"/>
            <a:ext cx="4007039" cy="369332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The vacuum is the same for any observer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167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104" y="1287074"/>
            <a:ext cx="4943638" cy="2222374"/>
          </a:xfrm>
          <a:ln>
            <a:solidFill>
              <a:srgbClr val="0000FF"/>
            </a:solidFill>
          </a:ln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n-US" i="1" u="sng" dirty="0" smtClean="0"/>
              <a:t>CV:</a:t>
            </a:r>
          </a:p>
          <a:p>
            <a:pPr>
              <a:buNone/>
            </a:pPr>
            <a:r>
              <a:rPr lang="en-US" dirty="0" smtClean="0"/>
              <a:t>1976 – 1982: High-school St. </a:t>
            </a:r>
            <a:r>
              <a:rPr lang="en-US" dirty="0" err="1" smtClean="0"/>
              <a:t>Maartenscollege</a:t>
            </a:r>
            <a:r>
              <a:rPr lang="en-US" dirty="0" smtClean="0"/>
              <a:t>,  Maastricht</a:t>
            </a:r>
          </a:p>
          <a:p>
            <a:pPr>
              <a:buNone/>
            </a:pPr>
            <a:r>
              <a:rPr lang="en-US" dirty="0" smtClean="0"/>
              <a:t>1982 – 1987: Study Physics at </a:t>
            </a:r>
            <a:r>
              <a:rPr lang="en-US" dirty="0" err="1" smtClean="0"/>
              <a:t>Radboud</a:t>
            </a:r>
            <a:r>
              <a:rPr lang="en-US" dirty="0" smtClean="0"/>
              <a:t> University, Nijmegen</a:t>
            </a:r>
          </a:p>
          <a:p>
            <a:pPr>
              <a:buNone/>
            </a:pPr>
            <a:r>
              <a:rPr lang="en-US" dirty="0" smtClean="0"/>
              <a:t>1987 – 1991: PhD in Nijmegen and CERN</a:t>
            </a:r>
          </a:p>
          <a:p>
            <a:pPr>
              <a:buNone/>
            </a:pPr>
            <a:r>
              <a:rPr lang="en-US" dirty="0" smtClean="0"/>
              <a:t>1991 – 1994: </a:t>
            </a:r>
            <a:r>
              <a:rPr lang="en-US" dirty="0" err="1" smtClean="0"/>
              <a:t>Postdoc</a:t>
            </a:r>
            <a:r>
              <a:rPr lang="en-US" dirty="0" smtClean="0"/>
              <a:t> Carnegie Mellon University, Pittsburgh</a:t>
            </a:r>
          </a:p>
          <a:p>
            <a:pPr>
              <a:buNone/>
            </a:pPr>
            <a:r>
              <a:rPr lang="en-US" dirty="0" smtClean="0"/>
              <a:t>1994 – 1997: </a:t>
            </a:r>
            <a:r>
              <a:rPr lang="en-US" dirty="0" err="1" smtClean="0"/>
              <a:t>Postdoc</a:t>
            </a:r>
            <a:r>
              <a:rPr lang="en-US" dirty="0" smtClean="0"/>
              <a:t> </a:t>
            </a:r>
            <a:r>
              <a:rPr lang="en-US" dirty="0" err="1" smtClean="0"/>
              <a:t>Nikhef</a:t>
            </a:r>
            <a:r>
              <a:rPr lang="en-US" dirty="0" smtClean="0"/>
              <a:t>, Amsterdam</a:t>
            </a:r>
          </a:p>
          <a:p>
            <a:pPr>
              <a:buNone/>
            </a:pPr>
            <a:r>
              <a:rPr lang="en-US" dirty="0" smtClean="0"/>
              <a:t>1997 – 2000: Fellow of Royal Dutch Academy at Utrecht</a:t>
            </a:r>
          </a:p>
          <a:p>
            <a:pPr>
              <a:buNone/>
            </a:pPr>
            <a:r>
              <a:rPr lang="en-US" dirty="0" smtClean="0"/>
              <a:t>2000 – today: Research Physicist at Nikhef Amsterdam</a:t>
            </a:r>
          </a:p>
          <a:p>
            <a:pPr>
              <a:buNone/>
            </a:pPr>
            <a:r>
              <a:rPr lang="en-US" dirty="0" smtClean="0"/>
              <a:t>2005 – today: Extraordinary Professor at the VU, Amsterdam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23103" y="592050"/>
            <a:ext cx="8752497" cy="69502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Email: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2"/>
              </a:rPr>
              <a:t>marcel.merk@nikhef.nl</a:t>
            </a:r>
            <a:r>
              <a:rPr lang="en-US" sz="2800" dirty="0" smtClean="0"/>
              <a:t>      Website: </a:t>
            </a:r>
            <a:r>
              <a:rPr lang="en-US" sz="2800" dirty="0" smtClean="0">
                <a:hlinkClick r:id="rId3"/>
              </a:rPr>
              <a:t>www.nikhef.nl/~i93</a:t>
            </a:r>
            <a:endParaRPr lang="en-US" sz="2800" dirty="0" smtClean="0"/>
          </a:p>
        </p:txBody>
      </p:sp>
      <p:grpSp>
        <p:nvGrpSpPr>
          <p:cNvPr id="12" name="Group 11"/>
          <p:cNvGrpSpPr/>
          <p:nvPr/>
        </p:nvGrpSpPr>
        <p:grpSpPr>
          <a:xfrm>
            <a:off x="4436317" y="3681053"/>
            <a:ext cx="4466568" cy="2860302"/>
            <a:chOff x="4436317" y="3681053"/>
            <a:chExt cx="4466568" cy="2860302"/>
          </a:xfrm>
        </p:grpSpPr>
        <p:pic>
          <p:nvPicPr>
            <p:cNvPr id="7" name="Picture 6" descr="LHCB_Images_image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36317" y="3681053"/>
              <a:ext cx="4466568" cy="2860302"/>
            </a:xfrm>
            <a:prstGeom prst="rect">
              <a:avLst/>
            </a:prstGeom>
            <a:ln>
              <a:solidFill>
                <a:srgbClr val="0000FF"/>
              </a:solidFill>
            </a:ln>
          </p:spPr>
        </p:pic>
        <p:sp>
          <p:nvSpPr>
            <p:cNvPr id="8" name="Rectangle 7"/>
            <p:cNvSpPr/>
            <p:nvPr/>
          </p:nvSpPr>
          <p:spPr>
            <a:xfrm>
              <a:off x="4436317" y="6272840"/>
              <a:ext cx="2136420" cy="26851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5295900" y="1287074"/>
            <a:ext cx="3606985" cy="1754326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i="1" u="sng" dirty="0" smtClean="0">
                <a:solidFill>
                  <a:srgbClr val="0000FF"/>
                </a:solidFill>
              </a:rPr>
              <a:t>Current Research: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- The </a:t>
            </a:r>
            <a:r>
              <a:rPr lang="en-US" i="1" dirty="0" smtClean="0">
                <a:solidFill>
                  <a:srgbClr val="0000FF"/>
                </a:solidFill>
              </a:rPr>
              <a:t>Large Hadron Collider </a:t>
            </a:r>
            <a:r>
              <a:rPr lang="en-US" dirty="0" smtClean="0">
                <a:solidFill>
                  <a:srgbClr val="0000FF"/>
                </a:solidFill>
              </a:rPr>
              <a:t>at CERN.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- Study the </a:t>
            </a:r>
            <a:r>
              <a:rPr lang="en-US" i="1" dirty="0" smtClean="0">
                <a:solidFill>
                  <a:srgbClr val="0000FF"/>
                </a:solidFill>
              </a:rPr>
              <a:t>matter-vs-antimatter</a:t>
            </a:r>
          </a:p>
          <a:p>
            <a:r>
              <a:rPr lang="en-US" i="1" dirty="0">
                <a:solidFill>
                  <a:srgbClr val="0000FF"/>
                </a:solidFill>
              </a:rPr>
              <a:t> </a:t>
            </a:r>
            <a:r>
              <a:rPr lang="en-US" i="1" dirty="0" smtClean="0">
                <a:solidFill>
                  <a:srgbClr val="0000FF"/>
                </a:solidFill>
              </a:rPr>
              <a:t>  asymmetry </a:t>
            </a:r>
            <a:r>
              <a:rPr lang="en-US" dirty="0" smtClean="0">
                <a:solidFill>
                  <a:srgbClr val="0000FF"/>
                </a:solidFill>
              </a:rPr>
              <a:t>in the laws of nature.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- Why do we have </a:t>
            </a:r>
            <a:r>
              <a:rPr lang="en-US" i="1" dirty="0" smtClean="0">
                <a:solidFill>
                  <a:srgbClr val="0000FF"/>
                </a:solidFill>
              </a:rPr>
              <a:t>three generations</a:t>
            </a:r>
          </a:p>
          <a:p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  of fundamental particles?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11" name="Picture 10" descr="lhcbv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468" y="3681054"/>
            <a:ext cx="4075927" cy="2860301"/>
          </a:xfrm>
          <a:prstGeom prst="rect">
            <a:avLst/>
          </a:prstGeom>
          <a:ln>
            <a:solidFill>
              <a:srgbClr val="0000FF"/>
            </a:solidFill>
          </a:ln>
        </p:spPr>
      </p:pic>
    </p:spTree>
    <p:extLst>
      <p:ext uri="{BB962C8B-B14F-4D97-AF65-F5344CB8AC3E}">
        <p14:creationId xmlns:p14="http://schemas.microsoft.com/office/powerpoint/2010/main" val="794090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“Crossing” vs “Up-and-Down”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4777874" y="731359"/>
            <a:ext cx="3932648" cy="2235070"/>
            <a:chOff x="486656" y="1917969"/>
            <a:chExt cx="3932648" cy="2235070"/>
          </a:xfrm>
        </p:grpSpPr>
        <p:pic>
          <p:nvPicPr>
            <p:cNvPr id="5" name="Afbeelding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6656" y="1917969"/>
              <a:ext cx="3932648" cy="223507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2795831" y="2949038"/>
              <a:ext cx="789023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Flow </a:t>
              </a:r>
              <a:r>
                <a:rPr lang="en-US" sz="1400" dirty="0" err="1" smtClean="0"/>
                <a:t>w</a:t>
              </a:r>
              <a:r>
                <a:rPr lang="en-US" sz="1400" dirty="0" smtClean="0"/>
                <a:t>=</a:t>
              </a:r>
              <a:endParaRPr lang="en-US" sz="1400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532113" y="808066"/>
            <a:ext cx="313258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en-US" dirty="0" smtClean="0">
                <a:solidFill>
                  <a:srgbClr val="0000FF"/>
                </a:solidFill>
              </a:rPr>
              <a:t>1. Swimming AD + DA</a:t>
            </a:r>
          </a:p>
          <a:p>
            <a:pPr marL="342900" indent="-342900"/>
            <a:r>
              <a:rPr lang="en-US" dirty="0" smtClean="0"/>
              <a:t>Time =  time</a:t>
            </a:r>
            <a:r>
              <a:rPr lang="en-US" baseline="-25000" dirty="0" smtClean="0"/>
              <a:t>1</a:t>
            </a:r>
            <a:r>
              <a:rPr lang="en-US" dirty="0" smtClean="0"/>
              <a:t> + time</a:t>
            </a:r>
            <a:r>
              <a:rPr lang="en-US" baseline="-25000" dirty="0" smtClean="0"/>
              <a:t>2</a:t>
            </a:r>
            <a:r>
              <a:rPr lang="en-US" dirty="0" smtClean="0"/>
              <a:t>= </a:t>
            </a:r>
          </a:p>
          <a:p>
            <a:r>
              <a:rPr lang="en-US" dirty="0" smtClean="0"/>
              <a:t>          = 100 / (5-3) + 100 / (5+3)</a:t>
            </a:r>
          </a:p>
          <a:p>
            <a:r>
              <a:rPr lang="en-US" dirty="0" smtClean="0"/>
              <a:t>          = 100 /2  +  100 / 8</a:t>
            </a:r>
          </a:p>
          <a:p>
            <a:r>
              <a:rPr lang="en-US" dirty="0" smtClean="0"/>
              <a:t>          = 50 + 12.5 = </a:t>
            </a:r>
            <a:r>
              <a:rPr lang="en-US" b="1" dirty="0" smtClean="0"/>
              <a:t>62.5 s</a:t>
            </a:r>
          </a:p>
          <a:p>
            <a:r>
              <a:rPr lang="en-US" dirty="0" smtClean="0"/>
              <a:t>           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32113" y="2727444"/>
            <a:ext cx="680192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en-US" dirty="0" smtClean="0">
                <a:solidFill>
                  <a:srgbClr val="0000FF"/>
                </a:solidFill>
              </a:rPr>
              <a:t>2. Swimming AB + BA</a:t>
            </a:r>
          </a:p>
          <a:p>
            <a:pPr marL="342900" indent="-342900"/>
            <a:r>
              <a:rPr lang="en-US" dirty="0" smtClean="0"/>
              <a:t>Have to swim under an angle toward AC to compensate the flow 3 m/s</a:t>
            </a:r>
          </a:p>
          <a:p>
            <a:pPr marL="342900" indent="-342900"/>
            <a:r>
              <a:rPr lang="en-US" dirty="0" smtClean="0"/>
              <a:t>Effective crossing speed= √(5</a:t>
            </a:r>
            <a:r>
              <a:rPr lang="en-US" baseline="30000" dirty="0" smtClean="0"/>
              <a:t>2</a:t>
            </a:r>
            <a:r>
              <a:rPr lang="en-US" dirty="0" smtClean="0"/>
              <a:t>-3</a:t>
            </a:r>
            <a:r>
              <a:rPr lang="en-US" baseline="30000" dirty="0" smtClean="0"/>
              <a:t>2</a:t>
            </a:r>
            <a:r>
              <a:rPr lang="en-US" dirty="0" smtClean="0"/>
              <a:t>) = √(25-9) </a:t>
            </a:r>
            <a:r>
              <a:rPr lang="en-US" dirty="0"/>
              <a:t>= √</a:t>
            </a:r>
            <a:r>
              <a:rPr lang="en-US" dirty="0" smtClean="0"/>
              <a:t>(16) = 4 m/s</a:t>
            </a:r>
          </a:p>
          <a:p>
            <a:r>
              <a:rPr lang="en-US" dirty="0" smtClean="0"/>
              <a:t>Time =  time</a:t>
            </a:r>
            <a:r>
              <a:rPr lang="en-US" baseline="-25000" dirty="0" smtClean="0"/>
              <a:t>1</a:t>
            </a:r>
            <a:r>
              <a:rPr lang="en-US" dirty="0" smtClean="0"/>
              <a:t> + time</a:t>
            </a:r>
            <a:r>
              <a:rPr lang="en-US" baseline="-25000" dirty="0" smtClean="0"/>
              <a:t>2</a:t>
            </a:r>
            <a:r>
              <a:rPr lang="en-US" dirty="0" smtClean="0"/>
              <a:t>= </a:t>
            </a:r>
          </a:p>
          <a:p>
            <a:r>
              <a:rPr lang="en-US" dirty="0" smtClean="0"/>
              <a:t>          = 100 / 4  + 100 / 4</a:t>
            </a:r>
          </a:p>
          <a:p>
            <a:r>
              <a:rPr lang="en-US" dirty="0" smtClean="0"/>
              <a:t>          = 25 + 25 = </a:t>
            </a:r>
            <a:r>
              <a:rPr lang="en-US" b="1" dirty="0" smtClean="0"/>
              <a:t>50 s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142547" y="1592914"/>
            <a:ext cx="305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</a:t>
            </a:r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6375400" y="1090640"/>
            <a:ext cx="12700" cy="1512965"/>
          </a:xfrm>
          <a:prstGeom prst="line">
            <a:avLst/>
          </a:prstGeom>
          <a:ln w="6350">
            <a:solidFill>
              <a:schemeClr val="tx1"/>
            </a:solidFill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Oval 2"/>
          <p:cNvSpPr/>
          <p:nvPr/>
        </p:nvSpPr>
        <p:spPr>
          <a:xfrm>
            <a:off x="6159499" y="2032105"/>
            <a:ext cx="582971" cy="761895"/>
          </a:xfrm>
          <a:prstGeom prst="ellipse">
            <a:avLst/>
          </a:prstGeom>
          <a:noFill/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7831619" y="3327399"/>
            <a:ext cx="804376" cy="1443309"/>
            <a:chOff x="2400300" y="2616200"/>
            <a:chExt cx="993586" cy="1727200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2400300" y="2616200"/>
              <a:ext cx="0" cy="1727200"/>
            </a:xfrm>
            <a:prstGeom prst="line">
              <a:avLst/>
            </a:prstGeom>
            <a:ln>
              <a:solidFill>
                <a:schemeClr val="tx1"/>
              </a:solidFill>
              <a:head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2400300" y="2616200"/>
              <a:ext cx="977900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  <a:headEnd type="none" w="lg" len="lg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2415987" y="2616200"/>
              <a:ext cx="977899" cy="1727200"/>
            </a:xfrm>
            <a:prstGeom prst="line">
              <a:avLst/>
            </a:prstGeom>
            <a:ln>
              <a:solidFill>
                <a:schemeClr val="tx1"/>
              </a:solidFill>
              <a:headEnd type="triangle" w="lg" len="lg"/>
              <a:tailEnd type="none" w="lg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7912100" y="2997200"/>
            <a:ext cx="661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3m/s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8229600" y="3886200"/>
            <a:ext cx="661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5</a:t>
            </a:r>
            <a:r>
              <a:rPr lang="en-US" smtClean="0"/>
              <a:t>m/s</a:t>
            </a:r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7226300" y="3733800"/>
            <a:ext cx="661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4</a:t>
            </a:r>
            <a:r>
              <a:rPr lang="en-US" smtClean="0"/>
              <a:t>m/s</a:t>
            </a:r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7226300" y="2914101"/>
            <a:ext cx="1828800" cy="2048413"/>
          </a:xfrm>
          <a:prstGeom prst="ellipse">
            <a:avLst/>
          </a:prstGeom>
          <a:noFill/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>
            <a:stCxn id="3" idx="3"/>
            <a:endCxn id="19" idx="3"/>
          </p:cNvCxnSpPr>
          <p:nvPr/>
        </p:nvCxnSpPr>
        <p:spPr>
          <a:xfrm>
            <a:off x="6244873" y="2682423"/>
            <a:ext cx="1249249" cy="1980108"/>
          </a:xfrm>
          <a:prstGeom prst="line">
            <a:avLst/>
          </a:prstGeom>
          <a:ln w="12700">
            <a:solidFill>
              <a:srgbClr val="0000FF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617032" y="2069256"/>
            <a:ext cx="1943171" cy="942414"/>
          </a:xfrm>
          <a:prstGeom prst="line">
            <a:avLst/>
          </a:prstGeom>
          <a:ln w="12700">
            <a:solidFill>
              <a:srgbClr val="0000FF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3538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 animBg="1"/>
      <p:bldP spid="10" grpId="0"/>
      <p:bldP spid="17" grpId="0"/>
      <p:bldP spid="18" grpId="0"/>
      <p:bldP spid="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“Crossing” vs “Up-and-Down”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4777874" y="731359"/>
            <a:ext cx="3932648" cy="2235070"/>
            <a:chOff x="486656" y="1917969"/>
            <a:chExt cx="3932648" cy="2235070"/>
          </a:xfrm>
        </p:grpSpPr>
        <p:pic>
          <p:nvPicPr>
            <p:cNvPr id="5" name="Afbeelding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6656" y="1917969"/>
              <a:ext cx="3932648" cy="223507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2795831" y="2949038"/>
              <a:ext cx="789023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Flow </a:t>
              </a:r>
              <a:r>
                <a:rPr lang="en-US" sz="1400" dirty="0" err="1" smtClean="0"/>
                <a:t>w</a:t>
              </a:r>
              <a:r>
                <a:rPr lang="en-US" sz="1400" dirty="0" smtClean="0"/>
                <a:t>=</a:t>
              </a:r>
              <a:endParaRPr lang="en-US" sz="1400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532113" y="808066"/>
            <a:ext cx="4194140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en-US" dirty="0" smtClean="0">
                <a:solidFill>
                  <a:srgbClr val="0000FF"/>
                </a:solidFill>
              </a:rPr>
              <a:t>1. Swimming AD + DA</a:t>
            </a:r>
          </a:p>
          <a:p>
            <a:pPr marL="342900" indent="-342900"/>
            <a:r>
              <a:rPr lang="en-US" dirty="0" smtClean="0"/>
              <a:t>Time =  time</a:t>
            </a:r>
            <a:r>
              <a:rPr lang="en-US" baseline="-25000" dirty="0" smtClean="0"/>
              <a:t>1</a:t>
            </a:r>
            <a:r>
              <a:rPr lang="en-US" dirty="0" smtClean="0"/>
              <a:t> + time</a:t>
            </a:r>
            <a:r>
              <a:rPr lang="en-US" baseline="-25000" dirty="0" smtClean="0"/>
              <a:t>2</a:t>
            </a:r>
            <a:r>
              <a:rPr lang="en-US" dirty="0" smtClean="0"/>
              <a:t>= </a:t>
            </a:r>
          </a:p>
          <a:p>
            <a:r>
              <a:rPr lang="en-US" dirty="0" smtClean="0"/>
              <a:t>          = </a:t>
            </a:r>
            <a:r>
              <a:rPr lang="en-US" dirty="0" err="1" smtClean="0"/>
              <a:t>d/(v-w</a:t>
            </a:r>
            <a:r>
              <a:rPr lang="en-US" dirty="0" smtClean="0"/>
              <a:t>) + </a:t>
            </a:r>
            <a:r>
              <a:rPr lang="en-US" dirty="0" err="1" smtClean="0"/>
              <a:t>d/(v+w</a:t>
            </a:r>
            <a:r>
              <a:rPr lang="en-US" dirty="0" smtClean="0"/>
              <a:t>)</a:t>
            </a:r>
          </a:p>
          <a:p>
            <a:r>
              <a:rPr lang="en-US" dirty="0" smtClean="0"/>
              <a:t>          = </a:t>
            </a:r>
            <a:r>
              <a:rPr lang="en-US" dirty="0" err="1" smtClean="0"/>
              <a:t>d(v+w</a:t>
            </a:r>
            <a:r>
              <a:rPr lang="en-US" dirty="0" smtClean="0"/>
              <a:t>) / (v</a:t>
            </a:r>
            <a:r>
              <a:rPr lang="en-US" baseline="30000" dirty="0" smtClean="0"/>
              <a:t>2</a:t>
            </a:r>
            <a:r>
              <a:rPr lang="en-US" dirty="0" smtClean="0"/>
              <a:t>-w</a:t>
            </a:r>
            <a:r>
              <a:rPr lang="en-US" baseline="30000" dirty="0" smtClean="0"/>
              <a:t>2</a:t>
            </a:r>
            <a:r>
              <a:rPr lang="en-US" dirty="0" smtClean="0"/>
              <a:t>)  +  </a:t>
            </a:r>
            <a:r>
              <a:rPr lang="en-US" dirty="0" err="1" smtClean="0"/>
              <a:t>d(v-w</a:t>
            </a:r>
            <a:r>
              <a:rPr lang="en-US" dirty="0" smtClean="0"/>
              <a:t>) / (v</a:t>
            </a:r>
            <a:r>
              <a:rPr lang="en-US" baseline="30000" dirty="0" smtClean="0"/>
              <a:t>2</a:t>
            </a:r>
            <a:r>
              <a:rPr lang="en-US" dirty="0" smtClean="0"/>
              <a:t>–w</a:t>
            </a:r>
            <a:r>
              <a:rPr lang="en-US" baseline="30000" dirty="0" smtClean="0"/>
              <a:t>2</a:t>
            </a:r>
            <a:r>
              <a:rPr lang="en-US" dirty="0" smtClean="0"/>
              <a:t>)</a:t>
            </a:r>
          </a:p>
          <a:p>
            <a:r>
              <a:rPr lang="en-US" dirty="0" smtClean="0"/>
              <a:t>          = 2dv / v</a:t>
            </a:r>
            <a:r>
              <a:rPr lang="en-US" baseline="30000" dirty="0" smtClean="0"/>
              <a:t>2</a:t>
            </a:r>
            <a:r>
              <a:rPr lang="en-US" dirty="0" smtClean="0"/>
              <a:t>(1-w</a:t>
            </a:r>
            <a:r>
              <a:rPr lang="en-US" baseline="30000" dirty="0" smtClean="0"/>
              <a:t>2</a:t>
            </a:r>
            <a:r>
              <a:rPr lang="en-US" dirty="0" smtClean="0"/>
              <a:t>/v</a:t>
            </a:r>
            <a:r>
              <a:rPr lang="en-US" baseline="30000" dirty="0" smtClean="0"/>
              <a:t>2</a:t>
            </a:r>
            <a:r>
              <a:rPr lang="en-US" dirty="0" smtClean="0"/>
              <a:t>)</a:t>
            </a:r>
          </a:p>
          <a:p>
            <a:r>
              <a:rPr lang="en-US" dirty="0" smtClean="0"/>
              <a:t>          = 2d/v   *  </a:t>
            </a:r>
            <a:r>
              <a:rPr lang="en-US" b="1" dirty="0" smtClean="0"/>
              <a:t>1/(1 – w</a:t>
            </a:r>
            <a:r>
              <a:rPr lang="en-US" b="1" baseline="30000" dirty="0" smtClean="0"/>
              <a:t>2</a:t>
            </a:r>
            <a:r>
              <a:rPr lang="en-US" b="1" dirty="0" smtClean="0"/>
              <a:t>/v</a:t>
            </a:r>
            <a:r>
              <a:rPr lang="en-US" b="1" baseline="30000" dirty="0" smtClean="0"/>
              <a:t>2</a:t>
            </a:r>
            <a:r>
              <a:rPr lang="en-US" b="1" dirty="0" smtClean="0"/>
              <a:t>)  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32113" y="2727444"/>
            <a:ext cx="641928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en-US" dirty="0" smtClean="0">
                <a:solidFill>
                  <a:srgbClr val="0000FF"/>
                </a:solidFill>
              </a:rPr>
              <a:t>2. Swimming AB + BA</a:t>
            </a:r>
          </a:p>
          <a:p>
            <a:pPr marL="342900" indent="-342900"/>
            <a:r>
              <a:rPr lang="en-US" dirty="0" smtClean="0"/>
              <a:t>Have to swim under an angle toward AC to compensate the flow </a:t>
            </a:r>
            <a:r>
              <a:rPr lang="en-US" dirty="0" err="1" smtClean="0"/>
              <a:t>w</a:t>
            </a:r>
            <a:endParaRPr lang="en-US" dirty="0" smtClean="0"/>
          </a:p>
          <a:p>
            <a:pPr marL="342900" indent="-342900"/>
            <a:r>
              <a:rPr lang="en-US" dirty="0" smtClean="0"/>
              <a:t>Effective crossing speed= √(v</a:t>
            </a:r>
            <a:r>
              <a:rPr lang="en-US" baseline="30000" dirty="0" smtClean="0"/>
              <a:t>2</a:t>
            </a:r>
            <a:r>
              <a:rPr lang="en-US" dirty="0" smtClean="0"/>
              <a:t>-w</a:t>
            </a:r>
            <a:r>
              <a:rPr lang="en-US" baseline="30000" dirty="0" smtClean="0"/>
              <a:t>2</a:t>
            </a:r>
            <a:r>
              <a:rPr lang="en-US" dirty="0" smtClean="0"/>
              <a:t>) = </a:t>
            </a:r>
            <a:r>
              <a:rPr lang="en-US" dirty="0" err="1" smtClean="0"/>
              <a:t>v</a:t>
            </a:r>
            <a:r>
              <a:rPr lang="en-US" dirty="0" smtClean="0"/>
              <a:t> * √(1-w</a:t>
            </a:r>
            <a:r>
              <a:rPr lang="en-US" baseline="30000" dirty="0" smtClean="0"/>
              <a:t>2</a:t>
            </a:r>
            <a:r>
              <a:rPr lang="en-US" dirty="0" smtClean="0"/>
              <a:t>/v</a:t>
            </a:r>
            <a:r>
              <a:rPr lang="en-US" baseline="30000" dirty="0" smtClean="0"/>
              <a:t>2</a:t>
            </a:r>
            <a:r>
              <a:rPr lang="en-US" dirty="0" smtClean="0"/>
              <a:t>)</a:t>
            </a:r>
          </a:p>
          <a:p>
            <a:r>
              <a:rPr lang="en-US" dirty="0" smtClean="0"/>
              <a:t>Time =  time</a:t>
            </a:r>
            <a:r>
              <a:rPr lang="en-US" baseline="-25000" dirty="0" smtClean="0"/>
              <a:t>1</a:t>
            </a:r>
            <a:r>
              <a:rPr lang="en-US" dirty="0" smtClean="0"/>
              <a:t> + time</a:t>
            </a:r>
            <a:r>
              <a:rPr lang="en-US" baseline="-25000" dirty="0" smtClean="0"/>
              <a:t>2</a:t>
            </a:r>
            <a:r>
              <a:rPr lang="en-US" dirty="0" smtClean="0"/>
              <a:t>= </a:t>
            </a:r>
          </a:p>
          <a:p>
            <a:r>
              <a:rPr lang="en-US" dirty="0" smtClean="0"/>
              <a:t>          = d/√(v</a:t>
            </a:r>
            <a:r>
              <a:rPr lang="en-US" baseline="30000" dirty="0" smtClean="0"/>
              <a:t>2</a:t>
            </a:r>
            <a:r>
              <a:rPr lang="en-US" dirty="0" smtClean="0"/>
              <a:t>-w</a:t>
            </a:r>
            <a:r>
              <a:rPr lang="en-US" baseline="30000" dirty="0" smtClean="0"/>
              <a:t>2</a:t>
            </a:r>
            <a:r>
              <a:rPr lang="en-US" dirty="0" smtClean="0"/>
              <a:t>) + d/√(v</a:t>
            </a:r>
            <a:r>
              <a:rPr lang="en-US" baseline="30000" dirty="0" smtClean="0"/>
              <a:t>2</a:t>
            </a:r>
            <a:r>
              <a:rPr lang="en-US" dirty="0" smtClean="0"/>
              <a:t>-w</a:t>
            </a:r>
            <a:r>
              <a:rPr lang="en-US" baseline="30000" dirty="0" smtClean="0"/>
              <a:t>2</a:t>
            </a:r>
            <a:r>
              <a:rPr lang="en-US" dirty="0" smtClean="0"/>
              <a:t>)</a:t>
            </a:r>
          </a:p>
          <a:p>
            <a:r>
              <a:rPr lang="en-US" dirty="0" smtClean="0"/>
              <a:t>          = 2d  / (</a:t>
            </a:r>
            <a:r>
              <a:rPr lang="en-US" dirty="0" err="1" smtClean="0"/>
              <a:t>v</a:t>
            </a:r>
            <a:r>
              <a:rPr lang="en-US" dirty="0" smtClean="0"/>
              <a:t>  * √(1-w</a:t>
            </a:r>
            <a:r>
              <a:rPr lang="en-US" baseline="30000" dirty="0" smtClean="0"/>
              <a:t>2</a:t>
            </a:r>
            <a:r>
              <a:rPr lang="en-US" dirty="0" smtClean="0"/>
              <a:t>/v</a:t>
            </a:r>
            <a:r>
              <a:rPr lang="en-US" baseline="30000" dirty="0" smtClean="0"/>
              <a:t>2</a:t>
            </a:r>
            <a:r>
              <a:rPr lang="en-US" dirty="0" smtClean="0"/>
              <a:t>) )   </a:t>
            </a:r>
          </a:p>
          <a:p>
            <a:r>
              <a:rPr lang="en-US" dirty="0" smtClean="0"/>
              <a:t>          = 2d/v   *  </a:t>
            </a:r>
            <a:r>
              <a:rPr lang="en-US" b="1" dirty="0" smtClean="0"/>
              <a:t>1/ √(1-w</a:t>
            </a:r>
            <a:r>
              <a:rPr lang="en-US" b="1" baseline="30000" dirty="0" smtClean="0"/>
              <a:t>2</a:t>
            </a:r>
            <a:r>
              <a:rPr lang="en-US" b="1" dirty="0" smtClean="0"/>
              <a:t>/v</a:t>
            </a:r>
            <a:r>
              <a:rPr lang="en-US" b="1" baseline="30000" dirty="0" smtClean="0"/>
              <a:t>2</a:t>
            </a:r>
            <a:r>
              <a:rPr lang="en-US" b="1" dirty="0" smtClean="0"/>
              <a:t>)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142547" y="1592914"/>
            <a:ext cx="305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</a:t>
            </a:r>
            <a:endParaRPr lang="en-US" dirty="0"/>
          </a:p>
        </p:txBody>
      </p:sp>
      <p:pic>
        <p:nvPicPr>
          <p:cNvPr id="10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3277" y="4368820"/>
            <a:ext cx="3807245" cy="22098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90435" y="5216214"/>
            <a:ext cx="3265702" cy="1200329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Translated to light, replace: </a:t>
            </a:r>
            <a:r>
              <a:rPr lang="en-US" dirty="0" err="1" smtClean="0">
                <a:solidFill>
                  <a:srgbClr val="0000FF"/>
                </a:solidFill>
              </a:rPr>
              <a:t>v</a:t>
            </a:r>
            <a:r>
              <a:rPr lang="en-US" dirty="0" err="1" smtClean="0">
                <a:solidFill>
                  <a:srgbClr val="0000FF"/>
                </a:solidFill>
                <a:sym typeface="Wingdings"/>
              </a:rPr>
              <a:t>c</a:t>
            </a:r>
            <a:r>
              <a:rPr lang="en-US" dirty="0" smtClean="0">
                <a:solidFill>
                  <a:srgbClr val="0000FF"/>
                </a:solidFill>
                <a:sym typeface="Wingdings"/>
              </a:rPr>
              <a:t> </a:t>
            </a:r>
          </a:p>
          <a:p>
            <a:r>
              <a:rPr lang="en-US" dirty="0" smtClean="0">
                <a:solidFill>
                  <a:srgbClr val="0000FF"/>
                </a:solidFill>
                <a:sym typeface="Wingdings"/>
              </a:rPr>
              <a:t>in </a:t>
            </a:r>
            <a:r>
              <a:rPr lang="en-US" dirty="0" err="1" smtClean="0">
                <a:solidFill>
                  <a:srgbClr val="0000FF"/>
                </a:solidFill>
                <a:sym typeface="Wingdings"/>
              </a:rPr>
              <a:t>aether</a:t>
            </a:r>
            <a:r>
              <a:rPr lang="en-US" dirty="0" smtClean="0">
                <a:solidFill>
                  <a:srgbClr val="0000FF"/>
                </a:solidFill>
                <a:sym typeface="Wingdings"/>
              </a:rPr>
              <a:t> wind w,</a:t>
            </a:r>
          </a:p>
          <a:p>
            <a:r>
              <a:rPr lang="en-US" dirty="0" err="1" smtClean="0">
                <a:sym typeface="Wingdings"/>
              </a:rPr>
              <a:t>t</a:t>
            </a:r>
            <a:r>
              <a:rPr lang="en-US" baseline="-25000" dirty="0" err="1" smtClean="0">
                <a:sym typeface="Wingdings"/>
              </a:rPr>
              <a:t>A</a:t>
            </a:r>
            <a:r>
              <a:rPr lang="en-US" dirty="0" smtClean="0">
                <a:sym typeface="Wingdings"/>
              </a:rPr>
              <a:t> = 2d/c * 1 / </a:t>
            </a:r>
            <a:r>
              <a:rPr lang="en-US" b="1" dirty="0" smtClean="0"/>
              <a:t>√</a:t>
            </a:r>
            <a:r>
              <a:rPr lang="en-US" dirty="0" smtClean="0"/>
              <a:t>(1-w</a:t>
            </a:r>
            <a:r>
              <a:rPr lang="en-US" baseline="30000" dirty="0" smtClean="0"/>
              <a:t>2</a:t>
            </a:r>
            <a:r>
              <a:rPr lang="en-US" dirty="0" smtClean="0"/>
              <a:t>/c</a:t>
            </a:r>
            <a:r>
              <a:rPr lang="en-US" baseline="30000" dirty="0" smtClean="0"/>
              <a:t>2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t</a:t>
            </a:r>
            <a:r>
              <a:rPr lang="en-US" baseline="-25000" dirty="0" err="1" smtClean="0"/>
              <a:t>B</a:t>
            </a:r>
            <a:r>
              <a:rPr lang="en-US" dirty="0" smtClean="0"/>
              <a:t> = 2d/c * 1 / (1-w</a:t>
            </a:r>
            <a:r>
              <a:rPr lang="en-US" baseline="30000" dirty="0" smtClean="0"/>
              <a:t>2</a:t>
            </a:r>
            <a:r>
              <a:rPr lang="en-US" dirty="0" smtClean="0"/>
              <a:t>/c</a:t>
            </a:r>
            <a:r>
              <a:rPr lang="en-US" baseline="30000" dirty="0" smtClean="0"/>
              <a:t>2</a:t>
            </a:r>
            <a:r>
              <a:rPr lang="en-US" dirty="0" smtClean="0"/>
              <a:t>)</a:t>
            </a:r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0" y="4977563"/>
            <a:ext cx="4416953" cy="8524"/>
          </a:xfrm>
          <a:prstGeom prst="line">
            <a:avLst/>
          </a:prstGeom>
          <a:ln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 flipH="1" flipV="1">
            <a:off x="3940447" y="4500263"/>
            <a:ext cx="954600" cy="1588"/>
          </a:xfrm>
          <a:prstGeom prst="line">
            <a:avLst/>
          </a:prstGeom>
          <a:ln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417747" y="4005915"/>
            <a:ext cx="4726253" cy="8524"/>
          </a:xfrm>
          <a:prstGeom prst="line">
            <a:avLst/>
          </a:prstGeom>
          <a:ln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6375400" y="1090640"/>
            <a:ext cx="12700" cy="1512965"/>
          </a:xfrm>
          <a:prstGeom prst="line">
            <a:avLst/>
          </a:prstGeom>
          <a:ln w="6350">
            <a:solidFill>
              <a:schemeClr val="tx1"/>
            </a:solidFill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241800" y="5740400"/>
            <a:ext cx="1241494" cy="95410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Measure:</a:t>
            </a:r>
          </a:p>
          <a:p>
            <a:pPr algn="ctr"/>
            <a:r>
              <a:rPr lang="en-US" sz="2000" dirty="0" err="1" smtClean="0"/>
              <a:t>t</a:t>
            </a:r>
            <a:r>
              <a:rPr lang="en-US" sz="2000" baseline="-25000" dirty="0" err="1" smtClean="0"/>
              <a:t>A</a:t>
            </a:r>
            <a:r>
              <a:rPr lang="en-US" sz="2000" dirty="0" smtClean="0"/>
              <a:t> = </a:t>
            </a:r>
            <a:r>
              <a:rPr lang="en-US" sz="2000" dirty="0" err="1" smtClean="0"/>
              <a:t>t</a:t>
            </a:r>
            <a:r>
              <a:rPr lang="en-US" sz="2000" baseline="-25000" dirty="0" err="1" smtClean="0"/>
              <a:t>B</a:t>
            </a:r>
            <a:endParaRPr lang="en-US" sz="2000" dirty="0" smtClean="0"/>
          </a:p>
          <a:p>
            <a:pPr algn="ctr"/>
            <a:r>
              <a:rPr lang="en-US" dirty="0" smtClean="0"/>
              <a:t>(no </a:t>
            </a:r>
            <a:r>
              <a:rPr lang="en-US" dirty="0" err="1" smtClean="0"/>
              <a:t>aether</a:t>
            </a:r>
            <a:r>
              <a:rPr lang="en-US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61640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Absolute Velocity for Alice and Bob</a:t>
            </a:r>
            <a:endParaRPr lang="en-US" dirty="0"/>
          </a:p>
        </p:txBody>
      </p:sp>
      <p:grpSp>
        <p:nvGrpSpPr>
          <p:cNvPr id="4" name="Group 4"/>
          <p:cNvGrpSpPr/>
          <p:nvPr/>
        </p:nvGrpSpPr>
        <p:grpSpPr>
          <a:xfrm>
            <a:off x="1784822" y="737581"/>
            <a:ext cx="5551829" cy="3831035"/>
            <a:chOff x="2255072" y="3081823"/>
            <a:chExt cx="4652536" cy="3067367"/>
          </a:xfrm>
        </p:grpSpPr>
        <p:pic>
          <p:nvPicPr>
            <p:cNvPr id="5" name="Picture 4" descr="SpaceshipLight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06558" y="3081823"/>
              <a:ext cx="4601050" cy="3067367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2255072" y="4659236"/>
              <a:ext cx="4601050" cy="14899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83165" y="3054356"/>
            <a:ext cx="4427733" cy="2585323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How can we ever measure an absolute velocity in vacuum?</a:t>
            </a:r>
          </a:p>
          <a:p>
            <a:r>
              <a:rPr lang="en-US" dirty="0" smtClean="0"/>
              <a:t>When are we “standing still” with respect to the vacuum?</a:t>
            </a:r>
          </a:p>
          <a:p>
            <a:r>
              <a:rPr lang="en-US" dirty="0" smtClean="0"/>
              <a:t>The only absolute reference is the speed of light and it is always 300 000 km/s.</a:t>
            </a:r>
          </a:p>
          <a:p>
            <a:r>
              <a:rPr lang="en-US" dirty="0" smtClean="0"/>
              <a:t>In special relativity absolute velocity has no meaning, only relative velocities do.</a:t>
            </a:r>
          </a:p>
          <a:p>
            <a:r>
              <a:rPr lang="en-US" dirty="0" smtClean="0"/>
              <a:t>Hence: </a:t>
            </a:r>
            <a:r>
              <a:rPr lang="en-US" dirty="0" smtClean="0">
                <a:solidFill>
                  <a:srgbClr val="000090"/>
                </a:solidFill>
              </a:rPr>
              <a:t>“Theory of relativity”. </a:t>
            </a:r>
            <a:endParaRPr lang="en-US" dirty="0">
              <a:solidFill>
                <a:srgbClr val="000090"/>
              </a:solidFill>
            </a:endParaRPr>
          </a:p>
        </p:txBody>
      </p:sp>
      <p:pic>
        <p:nvPicPr>
          <p:cNvPr id="8" name="Picture 7" descr="BobAliceRelative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5182" y="3044219"/>
            <a:ext cx="3860825" cy="34429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5196" y="6062858"/>
            <a:ext cx="3396595" cy="369332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“Absolute velocity” is meaningless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81400" y="951187"/>
            <a:ext cx="1589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c</a:t>
            </a:r>
            <a:r>
              <a:rPr lang="en-US" dirty="0" smtClean="0">
                <a:solidFill>
                  <a:srgbClr val="FFFF00"/>
                </a:solidFill>
              </a:rPr>
              <a:t> = 3 x 10</a:t>
            </a:r>
            <a:r>
              <a:rPr lang="en-US" baseline="30000" dirty="0" smtClean="0">
                <a:solidFill>
                  <a:srgbClr val="FFFF00"/>
                </a:solidFill>
              </a:rPr>
              <a:t>8</a:t>
            </a:r>
            <a:r>
              <a:rPr lang="en-US" dirty="0" smtClean="0">
                <a:solidFill>
                  <a:srgbClr val="FFFF00"/>
                </a:solidFill>
              </a:rPr>
              <a:t> m/s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Completely Counterintuitive!</a:t>
            </a:r>
            <a:endParaRPr lang="en-US" dirty="0"/>
          </a:p>
        </p:txBody>
      </p:sp>
      <p:pic>
        <p:nvPicPr>
          <p:cNvPr id="4" name="Picture 3" descr="train_arrow_ligh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770" y="628315"/>
            <a:ext cx="6099556" cy="5962316"/>
          </a:xfrm>
          <a:prstGeom prst="rect">
            <a:avLst/>
          </a:prstGeom>
          <a:ln w="12700">
            <a:solidFill>
              <a:srgbClr val="0000FF"/>
            </a:solidFill>
          </a:ln>
        </p:spPr>
      </p:pic>
    </p:spTree>
    <p:extLst>
      <p:ext uri="{BB962C8B-B14F-4D97-AF65-F5344CB8AC3E}">
        <p14:creationId xmlns:p14="http://schemas.microsoft.com/office/powerpoint/2010/main" val="1213108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about the cosmic microwave background?</a:t>
            </a:r>
            <a:endParaRPr lang="en-US" dirty="0"/>
          </a:p>
        </p:txBody>
      </p:sp>
      <p:pic>
        <p:nvPicPr>
          <p:cNvPr id="4" name="Picture 3" descr="Planck_CMB_anomali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2928" y="757597"/>
            <a:ext cx="5695454" cy="2847727"/>
          </a:xfrm>
          <a:prstGeom prst="rect">
            <a:avLst/>
          </a:prstGeom>
        </p:spPr>
      </p:pic>
      <p:pic>
        <p:nvPicPr>
          <p:cNvPr id="5" name="Picture 4" descr="Planck_CMB_blac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2929" y="3802031"/>
            <a:ext cx="5695453" cy="28522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Personal Research Focus</a:t>
            </a:r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4559299" y="785425"/>
            <a:ext cx="4178301" cy="5069275"/>
            <a:chOff x="2527299" y="988625"/>
            <a:chExt cx="4816475" cy="5622169"/>
          </a:xfrm>
        </p:grpSpPr>
        <p:grpSp>
          <p:nvGrpSpPr>
            <p:cNvPr id="15" name="Group 14"/>
            <p:cNvGrpSpPr/>
            <p:nvPr/>
          </p:nvGrpSpPr>
          <p:grpSpPr>
            <a:xfrm>
              <a:off x="2527299" y="988625"/>
              <a:ext cx="4816475" cy="5622169"/>
              <a:chOff x="2527299" y="988625"/>
              <a:chExt cx="4816475" cy="5622169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2527299" y="988625"/>
                <a:ext cx="4816475" cy="5618550"/>
              </a:xfrm>
              <a:prstGeom prst="rect">
                <a:avLst/>
              </a:prstGeom>
              <a:solidFill>
                <a:schemeClr val="tx1"/>
              </a:solidFill>
              <a:ln w="19050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" name="Group 3"/>
              <p:cNvGrpSpPr/>
              <p:nvPr/>
            </p:nvGrpSpPr>
            <p:grpSpPr>
              <a:xfrm>
                <a:off x="2646363" y="1084263"/>
                <a:ext cx="4608512" cy="5526531"/>
                <a:chOff x="4500563" y="1084263"/>
                <a:chExt cx="4608512" cy="5526531"/>
              </a:xfrm>
            </p:grpSpPr>
            <p:sp>
              <p:nvSpPr>
                <p:cNvPr id="5" name="TextBox 4"/>
                <p:cNvSpPr txBox="1"/>
                <p:nvPr/>
              </p:nvSpPr>
              <p:spPr>
                <a:xfrm>
                  <a:off x="5295900" y="1287074"/>
                  <a:ext cx="3606985" cy="1200329"/>
                </a:xfrm>
                <a:prstGeom prst="rect">
                  <a:avLst/>
                </a:prstGeom>
                <a:noFill/>
                <a:ln>
                  <a:solidFill>
                    <a:srgbClr val="0000FF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i="1" u="sng" dirty="0" smtClean="0"/>
                    <a:t>Research:</a:t>
                  </a:r>
                </a:p>
                <a:p>
                  <a:r>
                    <a:rPr lang="en-US" dirty="0" smtClean="0"/>
                    <a:t>- The Large Hadron Collider at CERN.</a:t>
                  </a:r>
                </a:p>
                <a:p>
                  <a:r>
                    <a:rPr lang="en-US" dirty="0" smtClean="0"/>
                    <a:t>- Study the matter-vs-antimatter</a:t>
                  </a:r>
                </a:p>
                <a:p>
                  <a:r>
                    <a:rPr lang="en-US" dirty="0"/>
                    <a:t> </a:t>
                  </a:r>
                  <a:r>
                    <a:rPr lang="en-US" dirty="0" smtClean="0"/>
                    <a:t>  asymmetry in the laws of nature.</a:t>
                  </a:r>
                  <a:endParaRPr lang="en-US" dirty="0"/>
                </a:p>
              </p:txBody>
            </p:sp>
            <p:pic>
              <p:nvPicPr>
                <p:cNvPr id="6" name="Picture 62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4500563" y="1084263"/>
                  <a:ext cx="4608512" cy="5224463"/>
                </a:xfrm>
                <a:prstGeom prst="rect">
                  <a:avLst/>
                </a:prstGeom>
                <a:noFill/>
                <a:ln w="76200">
                  <a:noFill/>
                  <a:miter lim="800000"/>
                  <a:headEnd/>
                  <a:tailEnd/>
                </a:ln>
                <a:effectLst/>
              </p:spPr>
            </p:pic>
            <p:sp>
              <p:nvSpPr>
                <p:cNvPr id="7" name="Text Box 64"/>
                <p:cNvSpPr txBox="1">
                  <a:spLocks noChangeArrowheads="1"/>
                </p:cNvSpPr>
                <p:nvPr/>
              </p:nvSpPr>
              <p:spPr bwMode="auto">
                <a:xfrm>
                  <a:off x="7455833" y="3068638"/>
                  <a:ext cx="1612621" cy="368115"/>
                </a:xfrm>
                <a:prstGeom prst="rect">
                  <a:avLst/>
                </a:prstGeom>
                <a:noFill/>
                <a:ln w="5715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algn="ctr">
                    <a:lnSpc>
                      <a:spcPct val="70000"/>
                    </a:lnSpc>
                  </a:pPr>
                  <a:r>
                    <a:rPr lang="en-US" sz="2400" dirty="0">
                      <a:solidFill>
                        <a:srgbClr val="66FFFF"/>
                      </a:solidFill>
                    </a:rPr>
                    <a:t>2 </a:t>
                  </a:r>
                  <a:r>
                    <a:rPr lang="en-US" sz="2400" dirty="0" smtClean="0">
                      <a:solidFill>
                        <a:srgbClr val="66FFFF"/>
                      </a:solidFill>
                    </a:rPr>
                    <a:t>neutrinos</a:t>
                  </a:r>
                  <a:endParaRPr lang="en-US" sz="2400" dirty="0">
                    <a:solidFill>
                      <a:srgbClr val="66FFFF"/>
                    </a:solidFill>
                    <a:sym typeface="Symbol" pitchFamily="18" charset="2"/>
                  </a:endParaRPr>
                </a:p>
              </p:txBody>
            </p:sp>
            <p:sp>
              <p:nvSpPr>
                <p:cNvPr id="8" name="Text Box 65"/>
                <p:cNvSpPr txBox="1">
                  <a:spLocks noChangeArrowheads="1"/>
                </p:cNvSpPr>
                <p:nvPr/>
              </p:nvSpPr>
              <p:spPr bwMode="auto">
                <a:xfrm>
                  <a:off x="7455833" y="2636838"/>
                  <a:ext cx="1612621" cy="368115"/>
                </a:xfrm>
                <a:prstGeom prst="rect">
                  <a:avLst/>
                </a:prstGeom>
                <a:noFill/>
                <a:ln w="5715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algn="ctr">
                    <a:lnSpc>
                      <a:spcPct val="70000"/>
                    </a:lnSpc>
                  </a:pPr>
                  <a:r>
                    <a:rPr lang="en-US" sz="2400" dirty="0">
                      <a:solidFill>
                        <a:srgbClr val="FFFF00"/>
                      </a:solidFill>
                    </a:rPr>
                    <a:t>3 </a:t>
                  </a:r>
                  <a:r>
                    <a:rPr lang="en-US" sz="2400" dirty="0" smtClean="0">
                      <a:solidFill>
                        <a:srgbClr val="FFFF00"/>
                      </a:solidFill>
                    </a:rPr>
                    <a:t>neutrinos</a:t>
                  </a:r>
                  <a:endParaRPr lang="en-US" sz="2400" dirty="0">
                    <a:solidFill>
                      <a:srgbClr val="FFFF00"/>
                    </a:solidFill>
                    <a:sym typeface="Symbol" pitchFamily="18" charset="2"/>
                  </a:endParaRPr>
                </a:p>
              </p:txBody>
            </p:sp>
            <p:sp>
              <p:nvSpPr>
                <p:cNvPr id="9" name="Text Box 66"/>
                <p:cNvSpPr txBox="1">
                  <a:spLocks noChangeArrowheads="1"/>
                </p:cNvSpPr>
                <p:nvPr/>
              </p:nvSpPr>
              <p:spPr bwMode="auto">
                <a:xfrm>
                  <a:off x="7455833" y="2205038"/>
                  <a:ext cx="1612621" cy="368115"/>
                </a:xfrm>
                <a:prstGeom prst="rect">
                  <a:avLst/>
                </a:prstGeom>
                <a:noFill/>
                <a:ln w="5715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algn="ctr">
                    <a:lnSpc>
                      <a:spcPct val="70000"/>
                    </a:lnSpc>
                  </a:pPr>
                  <a:r>
                    <a:rPr lang="en-US" sz="2400" dirty="0">
                      <a:solidFill>
                        <a:srgbClr val="66FF33"/>
                      </a:solidFill>
                    </a:rPr>
                    <a:t>4 </a:t>
                  </a:r>
                  <a:r>
                    <a:rPr lang="en-US" sz="2400" dirty="0" smtClean="0">
                      <a:solidFill>
                        <a:srgbClr val="66FF33"/>
                      </a:solidFill>
                    </a:rPr>
                    <a:t>neutrinos</a:t>
                  </a:r>
                  <a:endParaRPr lang="en-US" sz="2400" dirty="0">
                    <a:solidFill>
                      <a:srgbClr val="66FF33"/>
                    </a:solidFill>
                    <a:sym typeface="Symbol" pitchFamily="18" charset="2"/>
                  </a:endParaRPr>
                </a:p>
              </p:txBody>
            </p:sp>
            <p:sp>
              <p:nvSpPr>
                <p:cNvPr id="10" name="Line 70"/>
                <p:cNvSpPr>
                  <a:spLocks noChangeShapeType="1"/>
                </p:cNvSpPr>
                <p:nvPr/>
              </p:nvSpPr>
              <p:spPr bwMode="auto">
                <a:xfrm>
                  <a:off x="5327650" y="5300663"/>
                  <a:ext cx="0" cy="504825"/>
                </a:xfrm>
                <a:prstGeom prst="line">
                  <a:avLst/>
                </a:prstGeom>
                <a:noFill/>
                <a:ln w="57150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lIns="92075" tIns="46038" rIns="92075" bIns="46038" anchor="ctr">
                  <a:spAutoFit/>
                </a:bodyPr>
                <a:lstStyle/>
                <a:p>
                  <a:endParaRPr lang="nl-NL"/>
                </a:p>
              </p:txBody>
            </p:sp>
            <p:sp>
              <p:nvSpPr>
                <p:cNvPr id="11" name="Text Box 71"/>
                <p:cNvSpPr txBox="1">
                  <a:spLocks noChangeArrowheads="1"/>
                </p:cNvSpPr>
                <p:nvPr/>
              </p:nvSpPr>
              <p:spPr bwMode="auto">
                <a:xfrm>
                  <a:off x="5435600" y="5378451"/>
                  <a:ext cx="2053126" cy="368115"/>
                </a:xfrm>
                <a:prstGeom prst="rect">
                  <a:avLst/>
                </a:prstGeom>
                <a:noFill/>
                <a:ln w="5715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>
                  <a:spAutoFit/>
                </a:bodyPr>
                <a:lstStyle/>
                <a:p>
                  <a:pPr>
                    <a:lnSpc>
                      <a:spcPct val="70000"/>
                    </a:lnSpc>
                  </a:pPr>
                  <a:r>
                    <a:rPr lang="en-US" sz="2400" dirty="0" smtClean="0">
                      <a:solidFill>
                        <a:srgbClr val="FF0000"/>
                      </a:solidFill>
                    </a:rPr>
                    <a:t>measurements</a:t>
                  </a:r>
                  <a:endParaRPr lang="en-US" sz="2400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2" name="Text Box 72"/>
                <p:cNvSpPr txBox="1">
                  <a:spLocks noChangeArrowheads="1"/>
                </p:cNvSpPr>
                <p:nvPr/>
              </p:nvSpPr>
              <p:spPr bwMode="auto">
                <a:xfrm>
                  <a:off x="6516688" y="6302375"/>
                  <a:ext cx="2482924" cy="308419"/>
                </a:xfrm>
                <a:prstGeom prst="rect">
                  <a:avLst/>
                </a:prstGeom>
                <a:solidFill>
                  <a:schemeClr val="tx1"/>
                </a:solidFill>
                <a:ln w="5715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>
                  <a:spAutoFit/>
                </a:bodyPr>
                <a:lstStyle/>
                <a:p>
                  <a:pPr>
                    <a:lnSpc>
                      <a:spcPct val="70000"/>
                    </a:lnSpc>
                  </a:pPr>
                  <a:r>
                    <a:rPr lang="en-US" sz="2000" dirty="0" smtClean="0">
                      <a:solidFill>
                        <a:srgbClr val="66FFFF"/>
                      </a:solidFill>
                    </a:rPr>
                    <a:t>Collision Energy </a:t>
                  </a:r>
                  <a:r>
                    <a:rPr lang="en-US" sz="2000" dirty="0">
                      <a:solidFill>
                        <a:srgbClr val="66FFFF"/>
                      </a:solidFill>
                    </a:rPr>
                    <a:t>(GeV)</a:t>
                  </a:r>
                </a:p>
              </p:txBody>
            </p:sp>
            <p:sp>
              <p:nvSpPr>
                <p:cNvPr id="13" name="Text Box 73"/>
                <p:cNvSpPr txBox="1">
                  <a:spLocks noChangeArrowheads="1"/>
                </p:cNvSpPr>
                <p:nvPr/>
              </p:nvSpPr>
              <p:spPr bwMode="auto">
                <a:xfrm rot="16200000">
                  <a:off x="3909985" y="2068291"/>
                  <a:ext cx="2060629" cy="308419"/>
                </a:xfrm>
                <a:prstGeom prst="rect">
                  <a:avLst/>
                </a:prstGeom>
                <a:noFill/>
                <a:ln w="5715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>
                  <a:spAutoFit/>
                </a:bodyPr>
                <a:lstStyle/>
                <a:p>
                  <a:pPr>
                    <a:lnSpc>
                      <a:spcPct val="70000"/>
                    </a:lnSpc>
                  </a:pPr>
                  <a:r>
                    <a:rPr lang="en-US" sz="2000" dirty="0" smtClean="0">
                      <a:solidFill>
                        <a:srgbClr val="66FFFF"/>
                      </a:solidFill>
                    </a:rPr>
                    <a:t>Number of events</a:t>
                  </a:r>
                  <a:endParaRPr lang="en-US" sz="2000" dirty="0">
                    <a:solidFill>
                      <a:srgbClr val="66FFFF"/>
                    </a:solidFill>
                  </a:endParaRPr>
                </a:p>
              </p:txBody>
            </p:sp>
          </p:grpSp>
        </p:grpSp>
        <p:sp>
          <p:nvSpPr>
            <p:cNvPr id="16" name="Oval 69"/>
            <p:cNvSpPr>
              <a:spLocks noChangeArrowheads="1"/>
            </p:cNvSpPr>
            <p:nvPr/>
          </p:nvSpPr>
          <p:spPr bwMode="auto">
            <a:xfrm>
              <a:off x="3378200" y="5445126"/>
              <a:ext cx="215900" cy="215900"/>
            </a:xfrm>
            <a:prstGeom prst="ellipse">
              <a:avLst/>
            </a:prstGeom>
            <a:solidFill>
              <a:srgbClr val="FF0000"/>
            </a:solidFill>
            <a:ln w="57150">
              <a:noFill/>
              <a:round/>
              <a:headEnd/>
              <a:tailEnd/>
            </a:ln>
            <a:effectLst/>
          </p:spPr>
          <p:txBody>
            <a:bodyPr lIns="92075" tIns="46038" rIns="92075" bIns="46038" anchor="ctr">
              <a:spAutoFit/>
            </a:bodyPr>
            <a:lstStyle/>
            <a:p>
              <a:endParaRPr lang="nl-NL"/>
            </a:p>
          </p:txBody>
        </p:sp>
      </p:grpSp>
      <p:pic>
        <p:nvPicPr>
          <p:cNvPr id="18" name="Picture 3" descr="05-0440-01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4000" y="787897"/>
            <a:ext cx="3881437" cy="2920994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3899500"/>
            <a:ext cx="3881438" cy="1940719"/>
          </a:xfrm>
          <a:prstGeom prst="rect">
            <a:avLst/>
          </a:prstGeom>
          <a:ln w="19050">
            <a:solidFill>
              <a:srgbClr val="0000FF"/>
            </a:solidFill>
          </a:ln>
        </p:spPr>
      </p:pic>
      <p:sp>
        <p:nvSpPr>
          <p:cNvPr id="22" name="TextBox 21"/>
          <p:cNvSpPr txBox="1"/>
          <p:nvPr/>
        </p:nvSpPr>
        <p:spPr>
          <a:xfrm>
            <a:off x="954411" y="6045200"/>
            <a:ext cx="72780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Why are there three generations of particles and where is the antimatter?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Does the Higgs particle/field perhaps play an even more fundamental role? 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225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dbl" dirty="0" smtClean="0"/>
              <a:t>The Relativistic Quantum World</a:t>
            </a:r>
            <a:endParaRPr lang="en-US" u="dbl" dirty="0"/>
          </a:p>
        </p:txBody>
      </p:sp>
      <p:sp>
        <p:nvSpPr>
          <p:cNvPr id="4" name="TextBox 3"/>
          <p:cNvSpPr txBox="1"/>
          <p:nvPr/>
        </p:nvSpPr>
        <p:spPr>
          <a:xfrm rot="16200000">
            <a:off x="701501" y="1519085"/>
            <a:ext cx="1051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Relativity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rot="16200000">
            <a:off x="669028" y="3435581"/>
            <a:ext cx="11884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480048"/>
                </a:solidFill>
              </a:rPr>
              <a:t>Quantum</a:t>
            </a:r>
          </a:p>
          <a:p>
            <a:r>
              <a:rPr lang="en-US" dirty="0" smtClean="0">
                <a:solidFill>
                  <a:srgbClr val="480048"/>
                </a:solidFill>
              </a:rPr>
              <a:t>Mechanics</a:t>
            </a:r>
            <a:endParaRPr lang="en-US" dirty="0">
              <a:solidFill>
                <a:srgbClr val="480048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16200000">
            <a:off x="781767" y="5032509"/>
            <a:ext cx="10275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3200"/>
                </a:solidFill>
              </a:rPr>
              <a:t>Standard</a:t>
            </a:r>
          </a:p>
          <a:p>
            <a:pPr algn="ctr"/>
            <a:r>
              <a:rPr lang="en-US" dirty="0" smtClean="0">
                <a:solidFill>
                  <a:srgbClr val="003200"/>
                </a:solidFill>
              </a:rPr>
              <a:t>Model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23435" y="6074340"/>
            <a:ext cx="8083192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Lecture notes, written for this course, are available:  </a:t>
            </a:r>
            <a:r>
              <a:rPr lang="en-US" dirty="0" smtClean="0">
                <a:hlinkClick r:id="rId2"/>
              </a:rPr>
              <a:t>www.nikhef.nl/~i93/Teaching/</a:t>
            </a:r>
            <a:endParaRPr lang="en-US" dirty="0" smtClean="0"/>
          </a:p>
          <a:p>
            <a:r>
              <a:rPr lang="en-US" dirty="0" smtClean="0"/>
              <a:t>Prerequisite for the course: High school level mathematics.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859275" y="601653"/>
            <a:ext cx="6321474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u="sng" dirty="0" smtClean="0"/>
              <a:t>Sept 14:</a:t>
            </a:r>
            <a:endParaRPr lang="en-US" sz="600" i="1" u="sng" dirty="0" smtClean="0"/>
          </a:p>
          <a:p>
            <a:r>
              <a:rPr lang="en-US" sz="2000" dirty="0" smtClean="0">
                <a:solidFill>
                  <a:srgbClr val="000090"/>
                </a:solidFill>
              </a:rPr>
              <a:t>Lecture 1: The Principle of Relativity and the Speed of Light</a:t>
            </a:r>
            <a:endParaRPr lang="en-US" sz="600" dirty="0" smtClean="0">
              <a:solidFill>
                <a:srgbClr val="000090"/>
              </a:solidFill>
            </a:endParaRPr>
          </a:p>
          <a:p>
            <a:r>
              <a:rPr lang="en-US" sz="2000" dirty="0" smtClean="0">
                <a:solidFill>
                  <a:srgbClr val="000090"/>
                </a:solidFill>
              </a:rPr>
              <a:t>Lecture 2: Time Dilation and Lorentz Contraction</a:t>
            </a:r>
          </a:p>
          <a:p>
            <a:endParaRPr lang="en-US" sz="800" dirty="0" smtClean="0">
              <a:solidFill>
                <a:srgbClr val="002060"/>
              </a:solidFill>
            </a:endParaRPr>
          </a:p>
          <a:p>
            <a:r>
              <a:rPr lang="en-US" sz="2000" i="1" u="sng" dirty="0" smtClean="0"/>
              <a:t>Sept 21:</a:t>
            </a:r>
          </a:p>
          <a:p>
            <a:r>
              <a:rPr lang="en-US" sz="2000" dirty="0" smtClean="0">
                <a:solidFill>
                  <a:srgbClr val="000090"/>
                </a:solidFill>
              </a:rPr>
              <a:t>Lecture 3: The Lorentz Transformation and Paradoxes</a:t>
            </a:r>
          </a:p>
          <a:p>
            <a:r>
              <a:rPr lang="en-US" sz="2000" dirty="0" smtClean="0">
                <a:solidFill>
                  <a:srgbClr val="000090"/>
                </a:solidFill>
              </a:rPr>
              <a:t>Lecture 4: General Relativity and Gravitational Waves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859275" y="2561238"/>
            <a:ext cx="564148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000" dirty="0" smtClean="0">
              <a:solidFill>
                <a:srgbClr val="000090"/>
              </a:solidFill>
            </a:endParaRPr>
          </a:p>
          <a:p>
            <a:r>
              <a:rPr lang="en-US" sz="2000" i="1" u="sng" dirty="0" smtClean="0"/>
              <a:t>Sept 28:</a:t>
            </a:r>
            <a:endParaRPr lang="en-US" sz="600" i="1" u="sng" dirty="0" smtClean="0"/>
          </a:p>
          <a:p>
            <a:r>
              <a:rPr lang="en-US" sz="2000" dirty="0" smtClean="0">
                <a:solidFill>
                  <a:srgbClr val="660066"/>
                </a:solidFill>
              </a:rPr>
              <a:t>Lecture 5: The Early Quantum Theory</a:t>
            </a:r>
            <a:endParaRPr lang="en-US" sz="600" dirty="0" smtClean="0">
              <a:solidFill>
                <a:srgbClr val="660066"/>
              </a:solidFill>
            </a:endParaRPr>
          </a:p>
          <a:p>
            <a:r>
              <a:rPr lang="en-US" sz="2000" dirty="0" smtClean="0">
                <a:solidFill>
                  <a:srgbClr val="660066"/>
                </a:solidFill>
              </a:rPr>
              <a:t>Lecture 6: Feynman’s Double Slit Experiment</a:t>
            </a:r>
          </a:p>
          <a:p>
            <a:endParaRPr lang="en-US" sz="800" dirty="0" smtClean="0">
              <a:solidFill>
                <a:srgbClr val="660066"/>
              </a:solidFill>
            </a:endParaRPr>
          </a:p>
          <a:p>
            <a:r>
              <a:rPr lang="en-US" sz="2000" i="1" u="sng" dirty="0" smtClean="0"/>
              <a:t>Oct 5:</a:t>
            </a:r>
            <a:endParaRPr lang="en-US" sz="2000" dirty="0" smtClean="0">
              <a:solidFill>
                <a:srgbClr val="660066"/>
              </a:solidFill>
            </a:endParaRPr>
          </a:p>
          <a:p>
            <a:r>
              <a:rPr lang="en-US" sz="2000" dirty="0" smtClean="0">
                <a:solidFill>
                  <a:srgbClr val="660066"/>
                </a:solidFill>
              </a:rPr>
              <a:t>Lecture 7: The Delayed Choice and Schrodinger’s Cat</a:t>
            </a:r>
          </a:p>
          <a:p>
            <a:r>
              <a:rPr lang="en-US" sz="2000" dirty="0" smtClean="0">
                <a:solidFill>
                  <a:srgbClr val="660066"/>
                </a:solidFill>
              </a:rPr>
              <a:t>Lecture 8: Quantum Reality and the EPR Paradox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877616" y="4844325"/>
            <a:ext cx="516070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u="sng" dirty="0" smtClean="0"/>
              <a:t>Oct 12:</a:t>
            </a:r>
            <a:endParaRPr lang="en-US" sz="600" i="1" u="sng" dirty="0" smtClean="0"/>
          </a:p>
          <a:p>
            <a:r>
              <a:rPr lang="en-US" sz="2000" dirty="0" smtClean="0">
                <a:solidFill>
                  <a:srgbClr val="003200"/>
                </a:solidFill>
              </a:rPr>
              <a:t>Lecture </a:t>
            </a:r>
            <a:r>
              <a:rPr lang="en-US" sz="2000" dirty="0" smtClean="0">
                <a:solidFill>
                  <a:srgbClr val="003200"/>
                </a:solidFill>
              </a:rPr>
              <a:t>  9: </a:t>
            </a:r>
            <a:r>
              <a:rPr lang="en-US" sz="2000" dirty="0" smtClean="0">
                <a:solidFill>
                  <a:srgbClr val="003200"/>
                </a:solidFill>
              </a:rPr>
              <a:t>The Standard Model and Antimatter</a:t>
            </a:r>
            <a:endParaRPr lang="en-US" sz="600" dirty="0" smtClean="0">
              <a:solidFill>
                <a:srgbClr val="003200"/>
              </a:solidFill>
            </a:endParaRPr>
          </a:p>
          <a:p>
            <a:r>
              <a:rPr lang="en-US" sz="2000" smtClean="0">
                <a:solidFill>
                  <a:srgbClr val="003200"/>
                </a:solidFill>
              </a:rPr>
              <a:t>Lecture </a:t>
            </a:r>
            <a:r>
              <a:rPr lang="en-US" sz="2000" smtClean="0">
                <a:solidFill>
                  <a:srgbClr val="003200"/>
                </a:solidFill>
              </a:rPr>
              <a:t>10: </a:t>
            </a:r>
            <a:r>
              <a:rPr lang="en-US" sz="2000" dirty="0" smtClean="0">
                <a:solidFill>
                  <a:srgbClr val="003200"/>
                </a:solidFill>
              </a:rPr>
              <a:t>The Large </a:t>
            </a:r>
            <a:r>
              <a:rPr lang="en-US" sz="2000" dirty="0" err="1" smtClean="0">
                <a:solidFill>
                  <a:srgbClr val="003200"/>
                </a:solidFill>
              </a:rPr>
              <a:t>Hadron</a:t>
            </a:r>
            <a:r>
              <a:rPr lang="en-US" sz="2000" dirty="0" smtClean="0">
                <a:solidFill>
                  <a:srgbClr val="003200"/>
                </a:solidFill>
              </a:rPr>
              <a:t> Collider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40099" y="641770"/>
            <a:ext cx="7244408" cy="2001963"/>
          </a:xfrm>
          <a:prstGeom prst="rect">
            <a:avLst/>
          </a:prstGeom>
          <a:noFill/>
          <a:ln w="9525">
            <a:solidFill>
              <a:srgbClr val="000090"/>
            </a:solidFill>
            <a:prstDash val="lg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940098" y="2745873"/>
            <a:ext cx="7244408" cy="2014663"/>
          </a:xfrm>
          <a:prstGeom prst="rect">
            <a:avLst/>
          </a:prstGeom>
          <a:noFill/>
          <a:ln w="9525">
            <a:solidFill>
              <a:srgbClr val="660066"/>
            </a:solidFill>
            <a:prstDash val="lg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940098" y="4866629"/>
            <a:ext cx="7244408" cy="1080582"/>
          </a:xfrm>
          <a:prstGeom prst="rect">
            <a:avLst/>
          </a:prstGeom>
          <a:noFill/>
          <a:ln w="9525">
            <a:solidFill>
              <a:srgbClr val="003200"/>
            </a:solidFill>
            <a:prstDash val="lg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345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Relativity and Quantum Mechanics</a:t>
            </a:r>
            <a:endParaRPr lang="en-US" dirty="0"/>
          </a:p>
        </p:txBody>
      </p:sp>
      <p:pic>
        <p:nvPicPr>
          <p:cNvPr id="6" name="Picture 5" descr="EisteinYou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601" y="3279488"/>
            <a:ext cx="1654682" cy="2339118"/>
          </a:xfrm>
          <a:prstGeom prst="rect">
            <a:avLst/>
          </a:prstGeom>
        </p:spPr>
      </p:pic>
      <p:pic>
        <p:nvPicPr>
          <p:cNvPr id="7" name="Picture 6" descr="Niels_Boh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8220" y="3279488"/>
            <a:ext cx="1653921" cy="2339118"/>
          </a:xfrm>
          <a:prstGeom prst="rect">
            <a:avLst/>
          </a:prstGeom>
        </p:spPr>
      </p:pic>
      <p:pic>
        <p:nvPicPr>
          <p:cNvPr id="8" name="Picture 7" descr="Schrodinger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25271" y="3279488"/>
            <a:ext cx="1745342" cy="2339118"/>
          </a:xfrm>
          <a:prstGeom prst="rect">
            <a:avLst/>
          </a:prstGeom>
        </p:spPr>
      </p:pic>
      <p:pic>
        <p:nvPicPr>
          <p:cNvPr id="9" name="Picture 8" descr="Dirac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94659" y="3279488"/>
            <a:ext cx="1585445" cy="2339118"/>
          </a:xfrm>
          <a:prstGeom prst="rect">
            <a:avLst/>
          </a:prstGeom>
        </p:spPr>
      </p:pic>
      <p:pic>
        <p:nvPicPr>
          <p:cNvPr id="10" name="Picture 9" descr="Heisenberg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07403" y="3279488"/>
            <a:ext cx="1474661" cy="233911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33310" y="5778805"/>
            <a:ext cx="14035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Albert Einstein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2385703" y="5783494"/>
            <a:ext cx="10391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Niels</a:t>
            </a:r>
            <a:r>
              <a:rPr lang="en-US" sz="1600" dirty="0" smtClean="0"/>
              <a:t> Bohr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3781415" y="5774971"/>
            <a:ext cx="18034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Werner Heisenberg</a:t>
            </a:r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5641861" y="5783494"/>
            <a:ext cx="17019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Erwin Schrödinger</a:t>
            </a:r>
            <a:endParaRPr lang="en-US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7746935" y="5783494"/>
            <a:ext cx="10182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Paul Dirac</a:t>
            </a:r>
            <a:endParaRPr lang="en-US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808758" y="786988"/>
            <a:ext cx="73965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0000FF"/>
                </a:solidFill>
              </a:rPr>
              <a:t>“There is nothing new to be discovered in physics now. All that remain is more and more precise measurements.”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rgbClr val="000090"/>
                </a:solidFill>
              </a:rPr>
              <a:t>Lord Kelvin on Physics in 1900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83505" y="1862718"/>
            <a:ext cx="6944898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However, two unsolved issues:</a:t>
            </a:r>
          </a:p>
          <a:p>
            <a:pPr marL="342900" indent="-342900">
              <a:buAutoNum type="arabicPeriod"/>
            </a:pPr>
            <a:r>
              <a:rPr lang="en-US" dirty="0" smtClean="0"/>
              <a:t>The existence of the mysterious </a:t>
            </a:r>
            <a:r>
              <a:rPr lang="en-US" dirty="0" err="1" smtClean="0"/>
              <a:t>aether</a:t>
            </a:r>
            <a:r>
              <a:rPr lang="en-US" dirty="0" smtClean="0"/>
              <a:t>   </a:t>
            </a:r>
            <a:r>
              <a:rPr lang="en-US" dirty="0" err="1" smtClean="0">
                <a:sym typeface="Wingdings"/>
              </a:rPr>
              <a:t></a:t>
            </a:r>
            <a:r>
              <a:rPr lang="en-US" dirty="0" smtClean="0">
                <a:sym typeface="Wingdings"/>
              </a:rPr>
              <a:t>   Relativity Theory</a:t>
            </a: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The stability of the atom                             </a:t>
            </a:r>
            <a:r>
              <a:rPr lang="en-US" dirty="0" err="1" smtClean="0">
                <a:sym typeface="Wingdings"/>
              </a:rPr>
              <a:t></a:t>
            </a:r>
            <a:r>
              <a:rPr lang="en-US" dirty="0" smtClean="0">
                <a:sym typeface="Wingdings"/>
              </a:rPr>
              <a:t>   Quantum Mechanics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 bwMode="auto">
          <a:xfrm>
            <a:off x="733548" y="812800"/>
            <a:ext cx="7505501" cy="5193536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FFFF99"/>
              </a:solidFill>
              <a:effectLst/>
              <a:latin typeface="Tahom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Relativity and Quantum Mechanics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767352" y="6099782"/>
            <a:ext cx="7616854" cy="646331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Classical mechanics is not “wrong”.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It is has limited validity for macroscopic objects and for moderate velocities.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798" y="1279216"/>
            <a:ext cx="2764901" cy="1652878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6298" y="3932748"/>
            <a:ext cx="1607501" cy="1710936"/>
          </a:xfrm>
          <a:prstGeom prst="rect">
            <a:avLst/>
          </a:prstGeom>
        </p:spPr>
      </p:pic>
      <p:pic>
        <p:nvPicPr>
          <p:cNvPr id="31" name="Picture 2" descr="title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638" t="13333" r="7856" b="19385"/>
          <a:stretch/>
        </p:blipFill>
        <p:spPr bwMode="auto">
          <a:xfrm>
            <a:off x="5540500" y="3392300"/>
            <a:ext cx="2698549" cy="2258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" name="Group 12"/>
          <p:cNvGrpSpPr/>
          <p:nvPr/>
        </p:nvGrpSpPr>
        <p:grpSpPr>
          <a:xfrm>
            <a:off x="5891916" y="1146198"/>
            <a:ext cx="1767115" cy="1806761"/>
            <a:chOff x="7353213" y="1577642"/>
            <a:chExt cx="2332124" cy="2240295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2582" t="-2690" r="14320" b="-2310"/>
            <a:stretch/>
          </p:blipFill>
          <p:spPr>
            <a:xfrm>
              <a:off x="7353213" y="1577642"/>
              <a:ext cx="2332124" cy="2240295"/>
            </a:xfrm>
            <a:prstGeom prst="ellipse">
              <a:avLst/>
            </a:prstGeom>
            <a:solidFill>
              <a:schemeClr val="tx1"/>
            </a:solidFill>
          </p:spPr>
        </p:pic>
        <p:sp>
          <p:nvSpPr>
            <p:cNvPr id="15" name="Oval 14"/>
            <p:cNvSpPr/>
            <p:nvPr/>
          </p:nvSpPr>
          <p:spPr bwMode="auto">
            <a:xfrm>
              <a:off x="7833011" y="2010625"/>
              <a:ext cx="1420710" cy="1420629"/>
            </a:xfrm>
            <a:prstGeom prst="ellipse">
              <a:avLst/>
            </a:prstGeom>
            <a:noFill/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791938" fontAlgn="base">
                <a:spcBef>
                  <a:spcPct val="0"/>
                </a:spcBef>
                <a:spcAft>
                  <a:spcPct val="0"/>
                </a:spcAft>
              </a:pPr>
              <a:endParaRPr lang="en-US" sz="1400">
                <a:solidFill>
                  <a:srgbClr val="FFFF99"/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 bwMode="auto">
            <a:xfrm>
              <a:off x="7499359" y="1676994"/>
              <a:ext cx="2088012" cy="2087892"/>
            </a:xfrm>
            <a:prstGeom prst="ellipse">
              <a:avLst/>
            </a:prstGeom>
            <a:noFill/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791938" fontAlgn="base">
                <a:spcBef>
                  <a:spcPct val="0"/>
                </a:spcBef>
                <a:spcAft>
                  <a:spcPct val="0"/>
                </a:spcAft>
              </a:pPr>
              <a:endParaRPr lang="en-US" sz="1400">
                <a:solidFill>
                  <a:srgbClr val="FFFF99"/>
                </a:solidFill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298059" y="831004"/>
            <a:ext cx="2268378" cy="400110"/>
          </a:xfrm>
          <a:prstGeom prst="rect">
            <a:avLst/>
          </a:prstGeom>
          <a:noFill/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solidFill>
                  <a:schemeClr val="bg1"/>
                </a:solidFill>
              </a:rPr>
              <a:t>Classical Mechanics</a:t>
            </a:r>
            <a:endParaRPr lang="en-US" sz="2000" b="1" i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86337" y="815037"/>
            <a:ext cx="2376869" cy="400110"/>
          </a:xfrm>
          <a:prstGeom prst="rect">
            <a:avLst/>
          </a:prstGeom>
          <a:noFill/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solidFill>
                  <a:schemeClr val="bg1"/>
                </a:solidFill>
              </a:rPr>
              <a:t>Quantum Mechanics</a:t>
            </a:r>
            <a:endParaRPr lang="en-US" sz="2000" b="1" i="1" dirty="0">
              <a:solidFill>
                <a:schemeClr val="bg1"/>
              </a:solidFill>
            </a:endParaRPr>
          </a:p>
        </p:txBody>
      </p:sp>
      <p:sp>
        <p:nvSpPr>
          <p:cNvPr id="19" name="Right Arrow 18"/>
          <p:cNvSpPr/>
          <p:nvPr/>
        </p:nvSpPr>
        <p:spPr bwMode="auto">
          <a:xfrm>
            <a:off x="3886414" y="1622372"/>
            <a:ext cx="1793786" cy="752812"/>
          </a:xfrm>
          <a:prstGeom prst="rightArrow">
            <a:avLst/>
          </a:prstGeom>
          <a:gradFill flip="none" rotWithShape="1">
            <a:gsLst>
              <a:gs pos="1000">
                <a:schemeClr val="tx1"/>
              </a:gs>
              <a:gs pos="100000">
                <a:srgbClr val="FFFF00"/>
              </a:gs>
            </a:gsLst>
            <a:lin ang="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9193" tIns="39597" rIns="79193" bIns="39597" numCol="1" spcCol="0" rtlCol="0" anchor="t" anchorCtr="0" compatLnSpc="1">
            <a:prstTxWarp prst="textNoShape">
              <a:avLst/>
            </a:prstTxWarp>
          </a:bodyPr>
          <a:lstStyle/>
          <a:p>
            <a:pPr defTabSz="791938" fontAlgn="base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srgbClr val="FFFF00"/>
              </a:solidFill>
            </a:endParaRPr>
          </a:p>
        </p:txBody>
      </p:sp>
      <p:sp>
        <p:nvSpPr>
          <p:cNvPr id="20" name="Right Arrow 19"/>
          <p:cNvSpPr/>
          <p:nvPr/>
        </p:nvSpPr>
        <p:spPr bwMode="auto">
          <a:xfrm rot="5400000">
            <a:off x="1807943" y="3049089"/>
            <a:ext cx="1421661" cy="707300"/>
          </a:xfrm>
          <a:prstGeom prst="rightArrow">
            <a:avLst/>
          </a:prstGeom>
          <a:gradFill flip="none" rotWithShape="1">
            <a:gsLst>
              <a:gs pos="1000">
                <a:schemeClr val="tx1"/>
              </a:gs>
              <a:gs pos="100000">
                <a:srgbClr val="FFFF00"/>
              </a:gs>
            </a:gsLst>
            <a:lin ang="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9193" tIns="39597" rIns="79193" bIns="39597" numCol="1" spcCol="0" rtlCol="0" anchor="t" anchorCtr="0" compatLnSpc="1">
            <a:prstTxWarp prst="textNoShape">
              <a:avLst/>
            </a:prstTxWarp>
          </a:bodyPr>
          <a:lstStyle/>
          <a:p>
            <a:pPr defTabSz="791938" fontAlgn="base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srgbClr val="FFFF00"/>
              </a:solidFill>
            </a:endParaRPr>
          </a:p>
        </p:txBody>
      </p:sp>
      <p:sp>
        <p:nvSpPr>
          <p:cNvPr id="21" name="Right Arrow 20"/>
          <p:cNvSpPr/>
          <p:nvPr/>
        </p:nvSpPr>
        <p:spPr bwMode="auto">
          <a:xfrm rot="2024571">
            <a:off x="3140822" y="3034778"/>
            <a:ext cx="2717751" cy="752812"/>
          </a:xfrm>
          <a:prstGeom prst="rightArrow">
            <a:avLst/>
          </a:prstGeom>
          <a:gradFill flip="none" rotWithShape="1">
            <a:gsLst>
              <a:gs pos="1000">
                <a:schemeClr val="tx1"/>
              </a:gs>
              <a:gs pos="100000">
                <a:srgbClr val="FFFF00"/>
              </a:gs>
            </a:gsLst>
            <a:lin ang="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9193" tIns="39597" rIns="79193" bIns="39597" numCol="1" spcCol="0" rtlCol="0" anchor="t" anchorCtr="0" compatLnSpc="1">
            <a:prstTxWarp prst="textNoShape">
              <a:avLst/>
            </a:prstTxWarp>
          </a:bodyPr>
          <a:lstStyle/>
          <a:p>
            <a:pPr defTabSz="791938" fontAlgn="base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899" y="1287624"/>
            <a:ext cx="2320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Smaller Sizes (</a:t>
            </a:r>
            <a:r>
              <a:rPr lang="en-US" sz="2400" b="1" dirty="0" err="1" smtClean="0">
                <a:solidFill>
                  <a:srgbClr val="FFFF00"/>
                </a:solidFill>
              </a:rPr>
              <a:t>ħ</a:t>
            </a:r>
            <a:r>
              <a:rPr lang="en-US" sz="2400" dirty="0" smtClean="0">
                <a:solidFill>
                  <a:srgbClr val="FFFF00"/>
                </a:solidFill>
              </a:rPr>
              <a:t>)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 rot="5400000">
            <a:off x="490694" y="3299652"/>
            <a:ext cx="2438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Higher Speed </a:t>
            </a:r>
            <a:r>
              <a:rPr lang="de-DE" sz="2400" dirty="0" smtClean="0">
                <a:solidFill>
                  <a:srgbClr val="FFFF00"/>
                </a:solidFill>
              </a:rPr>
              <a:t>(</a:t>
            </a:r>
            <a:r>
              <a:rPr lang="de-DE" sz="2400" b="1" dirty="0" smtClean="0">
                <a:solidFill>
                  <a:srgbClr val="FFFF00"/>
                </a:solidFill>
              </a:rPr>
              <a:t>c</a:t>
            </a:r>
            <a:r>
              <a:rPr lang="de-DE" sz="2400" dirty="0" smtClean="0">
                <a:solidFill>
                  <a:srgbClr val="FFFF00"/>
                </a:solidFill>
              </a:rPr>
              <a:t>)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533648" y="5551518"/>
            <a:ext cx="1982787" cy="400110"/>
          </a:xfrm>
          <a:prstGeom prst="rect">
            <a:avLst/>
          </a:prstGeom>
          <a:noFill/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solidFill>
                  <a:schemeClr val="bg1"/>
                </a:solidFill>
              </a:rPr>
              <a:t>Relativity Theory</a:t>
            </a:r>
            <a:endParaRPr lang="en-US" sz="2000" b="1" i="1" dirty="0">
              <a:solidFill>
                <a:schemeClr val="bg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522770" y="5558627"/>
            <a:ext cx="2541914" cy="400110"/>
          </a:xfrm>
          <a:prstGeom prst="rect">
            <a:avLst/>
          </a:prstGeom>
          <a:noFill/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solidFill>
                  <a:schemeClr val="bg1"/>
                </a:solidFill>
              </a:rPr>
              <a:t>Quantum Field Theory</a:t>
            </a:r>
            <a:endParaRPr lang="en-US" sz="2000" b="1" i="1" dirty="0">
              <a:solidFill>
                <a:schemeClr val="bg1"/>
              </a:solidFill>
            </a:endParaRPr>
          </a:p>
        </p:txBody>
      </p:sp>
      <p:pic>
        <p:nvPicPr>
          <p:cNvPr id="22" name="Picture 21" descr="Niels_Bohr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72294" y="1192929"/>
            <a:ext cx="1225094" cy="1732633"/>
          </a:xfrm>
          <a:prstGeom prst="rect">
            <a:avLst/>
          </a:prstGeom>
          <a:ln w="12700">
            <a:solidFill>
              <a:srgbClr val="0000FF"/>
            </a:solidFill>
          </a:ln>
        </p:spPr>
      </p:pic>
      <p:pic>
        <p:nvPicPr>
          <p:cNvPr id="29" name="Picture 28" descr="EisteinYoung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9583" y="3796136"/>
            <a:ext cx="1258034" cy="1778402"/>
          </a:xfrm>
          <a:prstGeom prst="rect">
            <a:avLst/>
          </a:prstGeom>
          <a:ln w="12700">
            <a:solidFill>
              <a:srgbClr val="0000FF"/>
            </a:solidFill>
          </a:ln>
        </p:spPr>
      </p:pic>
      <p:pic>
        <p:nvPicPr>
          <p:cNvPr id="32" name="Picture 31" descr="IsaacNewton-1689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7310" y="1183012"/>
            <a:ext cx="1261869" cy="1733131"/>
          </a:xfrm>
          <a:prstGeom prst="rect">
            <a:avLst/>
          </a:prstGeom>
          <a:ln>
            <a:solidFill>
              <a:srgbClr val="0000FF"/>
            </a:solidFill>
          </a:ln>
        </p:spPr>
      </p:pic>
      <p:pic>
        <p:nvPicPr>
          <p:cNvPr id="27" name="Picture 26" descr="Feynman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00050" y="3834236"/>
            <a:ext cx="1310038" cy="1563264"/>
          </a:xfrm>
          <a:prstGeom prst="rect">
            <a:avLst/>
          </a:prstGeom>
          <a:ln w="12700">
            <a:solidFill>
              <a:srgbClr val="0000FF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92100" y="2552700"/>
            <a:ext cx="948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Newton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128826" y="2539506"/>
            <a:ext cx="643125" cy="369332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Bohr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67835" y="5168863"/>
            <a:ext cx="937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>
                <a:solidFill>
                  <a:schemeClr val="bg1"/>
                </a:solidFill>
              </a:rPr>
              <a:t>Einstein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871663" y="5028168"/>
            <a:ext cx="1057854" cy="369332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smtClean="0">
                <a:solidFill>
                  <a:schemeClr val="bg1"/>
                </a:solidFill>
              </a:rPr>
              <a:t>Feynman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197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  <p:bldP spid="20" grpId="0" animBg="1"/>
      <p:bldP spid="21" grpId="0" animBg="1"/>
      <p:bldP spid="4" grpId="0"/>
      <p:bldP spid="23" grpId="0"/>
      <p:bldP spid="34" grpId="0"/>
      <p:bldP spid="35" grpId="0"/>
      <p:bldP spid="5" grpId="0"/>
      <p:bldP spid="26" grpId="0" animBg="1"/>
      <p:bldP spid="28" grpId="0"/>
      <p:bldP spid="3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“</a:t>
            </a:r>
            <a:r>
              <a:rPr lang="en-US" dirty="0" err="1" smtClean="0"/>
              <a:t>Gedanken</a:t>
            </a:r>
            <a:r>
              <a:rPr lang="en-US" dirty="0" smtClean="0"/>
              <a:t>” Experiment</a:t>
            </a:r>
            <a:endParaRPr lang="en-US" dirty="0"/>
          </a:p>
        </p:txBody>
      </p:sp>
      <p:pic>
        <p:nvPicPr>
          <p:cNvPr id="4" name="Picture 3" descr="EinsteinBohrClock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073" y="1580255"/>
            <a:ext cx="2476500" cy="33147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02617" y="5358526"/>
            <a:ext cx="6951932" cy="1200329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rgbClr val="000090"/>
                </a:solidFill>
              </a:rPr>
              <a:t>Thought experiments: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Consider an experiment that is not limited by our level of technology.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Assume the apparatus works perfectly without limitations so that we test only the limits of the laws of nature!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2997" y="867902"/>
            <a:ext cx="39606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useful tool throughout these lectures: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5924" y="1688106"/>
            <a:ext cx="4442275" cy="3219550"/>
          </a:xfrm>
          <a:prstGeom prst="rect">
            <a:avLst/>
          </a:prstGeom>
          <a:ln w="12700">
            <a:solidFill>
              <a:srgbClr val="0000FF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06610" y="1475854"/>
            <a:ext cx="15373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Lecture 1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753062" y="2265264"/>
            <a:ext cx="72432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The Principle of Relativity and the </a:t>
            </a:r>
            <a:r>
              <a:rPr lang="en-US" sz="2800" dirty="0"/>
              <a:t>S</a:t>
            </a:r>
            <a:r>
              <a:rPr lang="en-US" sz="2800" dirty="0" smtClean="0"/>
              <a:t>peed of Light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450169" y="3998534"/>
            <a:ext cx="64471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0000FF"/>
                </a:solidFill>
              </a:rPr>
              <a:t>“If you can’t explain it simply you don’t understand it well enough”</a:t>
            </a:r>
          </a:p>
          <a:p>
            <a:pPr>
              <a:buFontTx/>
              <a:buChar char="-"/>
            </a:pPr>
            <a:r>
              <a:rPr lang="en-US" dirty="0" smtClean="0"/>
              <a:t>Albert Einstein</a:t>
            </a:r>
          </a:p>
        </p:txBody>
      </p:sp>
      <p:sp>
        <p:nvSpPr>
          <p:cNvPr id="7" name="Rectangle 6"/>
          <p:cNvSpPr/>
          <p:nvPr/>
        </p:nvSpPr>
        <p:spPr>
          <a:xfrm>
            <a:off x="557757" y="1295662"/>
            <a:ext cx="7542593" cy="1750431"/>
          </a:xfrm>
          <a:prstGeom prst="rect">
            <a:avLst/>
          </a:prstGeom>
          <a:noFill/>
          <a:ln w="19050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56553" y="324535"/>
            <a:ext cx="64739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0000FF"/>
                </a:solidFill>
              </a:rPr>
              <a:t>“Everything should be made as simple as possible, but not simpler”</a:t>
            </a:r>
          </a:p>
          <a:p>
            <a:r>
              <a:rPr lang="en-US" dirty="0" smtClean="0"/>
              <a:t>-Albert Einstein</a:t>
            </a:r>
            <a:endParaRPr lang="en-US" dirty="0"/>
          </a:p>
        </p:txBody>
      </p:sp>
      <p:pic>
        <p:nvPicPr>
          <p:cNvPr id="7" name="Picture 6" descr="specialrelativitycol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1720" y="1061550"/>
            <a:ext cx="5942705" cy="54624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2303</TotalTime>
  <Words>2108</Words>
  <Application>Microsoft Macintosh PowerPoint</Application>
  <PresentationFormat>On-screen Show (4:3)</PresentationFormat>
  <Paragraphs>292</Paragraphs>
  <Slides>24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Mangal</vt:lpstr>
      <vt:lpstr>Symbol</vt:lpstr>
      <vt:lpstr>Tahoma</vt:lpstr>
      <vt:lpstr>Wingdings</vt:lpstr>
      <vt:lpstr>Office Theme</vt:lpstr>
      <vt:lpstr>PowerPoint Presentation</vt:lpstr>
      <vt:lpstr>Introduction</vt:lpstr>
      <vt:lpstr>Personal Research Focus</vt:lpstr>
      <vt:lpstr>The Relativistic Quantum World</vt:lpstr>
      <vt:lpstr>Relativity and Quantum Mechanics</vt:lpstr>
      <vt:lpstr>Relativity and Quantum Mechanics</vt:lpstr>
      <vt:lpstr>A “Gedanken” Experiment</vt:lpstr>
      <vt:lpstr>PowerPoint Presentation</vt:lpstr>
      <vt:lpstr>PowerPoint Presentation</vt:lpstr>
      <vt:lpstr>Albert Einstein (1879 – 1955)</vt:lpstr>
      <vt:lpstr>Galilei Transformation law                           .</vt:lpstr>
      <vt:lpstr>Galilei Transformation law                           .</vt:lpstr>
      <vt:lpstr>Coordinate Systems</vt:lpstr>
      <vt:lpstr>Alice, Bob and Real Speed</vt:lpstr>
      <vt:lpstr>Special Relativity</vt:lpstr>
      <vt:lpstr>Let’s do the experiment…</vt:lpstr>
      <vt:lpstr>Measurement of the Speed of Light</vt:lpstr>
      <vt:lpstr>Measurement of the Speed of Light</vt:lpstr>
      <vt:lpstr>Comparison with water in a river</vt:lpstr>
      <vt:lpstr>“Crossing” vs “Up-and-Down”</vt:lpstr>
      <vt:lpstr>“Crossing” vs “Up-and-Down”</vt:lpstr>
      <vt:lpstr>Absolute Velocity for Alice and Bob</vt:lpstr>
      <vt:lpstr>Completely Counterintuitive!</vt:lpstr>
      <vt:lpstr>How about the cosmic microwave background?</vt:lpstr>
    </vt:vector>
  </TitlesOfParts>
  <Company>Nikhef</Company>
  <LinksUpToDate>false</LinksUpToDate>
  <SharedDoc>false</SharedDoc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Marcel Merk</dc:creator>
  <cp:lastModifiedBy>Marcel Merk</cp:lastModifiedBy>
  <cp:revision>139</cp:revision>
  <dcterms:created xsi:type="dcterms:W3CDTF">2013-09-13T14:20:07Z</dcterms:created>
  <dcterms:modified xsi:type="dcterms:W3CDTF">2017-10-06T07:34:53Z</dcterms:modified>
</cp:coreProperties>
</file>