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2"/>
  </p:notesMasterIdLst>
  <p:sldIdLst>
    <p:sldId id="256" r:id="rId3"/>
    <p:sldId id="2676" r:id="rId4"/>
    <p:sldId id="510" r:id="rId5"/>
    <p:sldId id="2636" r:id="rId6"/>
    <p:sldId id="2621" r:id="rId7"/>
    <p:sldId id="2627" r:id="rId8"/>
    <p:sldId id="2619" r:id="rId9"/>
    <p:sldId id="2644" r:id="rId10"/>
    <p:sldId id="2638" r:id="rId11"/>
    <p:sldId id="2634" r:id="rId12"/>
    <p:sldId id="2682" r:id="rId13"/>
    <p:sldId id="2684" r:id="rId14"/>
    <p:sldId id="516" r:id="rId15"/>
    <p:sldId id="2688" r:id="rId16"/>
    <p:sldId id="2683" r:id="rId17"/>
    <p:sldId id="2660" r:id="rId18"/>
    <p:sldId id="2681" r:id="rId19"/>
    <p:sldId id="2669" r:id="rId20"/>
    <p:sldId id="2677" r:id="rId21"/>
    <p:sldId id="2691" r:id="rId22"/>
    <p:sldId id="2679" r:id="rId23"/>
    <p:sldId id="2694" r:id="rId24"/>
    <p:sldId id="2671" r:id="rId25"/>
    <p:sldId id="2685" r:id="rId26"/>
    <p:sldId id="2686" r:id="rId27"/>
    <p:sldId id="2687" r:id="rId28"/>
    <p:sldId id="2680" r:id="rId29"/>
    <p:sldId id="2689" r:id="rId30"/>
    <p:sldId id="26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A217"/>
    <a:srgbClr val="2EB41B"/>
    <a:srgbClr val="99BCEF"/>
    <a:srgbClr val="96B4E2"/>
    <a:srgbClr val="80B6DA"/>
    <a:srgbClr val="91CDF3"/>
    <a:srgbClr val="76B7E2"/>
    <a:srgbClr val="73B4F7"/>
    <a:srgbClr val="6FA9E8"/>
    <a:srgbClr val="D1E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03"/>
    <p:restoredTop sz="94795"/>
  </p:normalViewPr>
  <p:slideViewPr>
    <p:cSldViewPr snapToGrid="0" snapToObjects="1">
      <p:cViewPr varScale="1">
        <p:scale>
          <a:sx n="92" d="100"/>
          <a:sy n="92" d="100"/>
        </p:scale>
        <p:origin x="184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6ECFF-36A4-F24C-874B-0478A0D20BA7}" type="datetimeFigureOut">
              <a:rPr lang="en-US" smtClean="0"/>
              <a:t>4/13/25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97D6C-69FC-BC42-BAB3-612429D03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4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27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Initialisation of |b&gt; : Single Hadamard gate.</a:t>
            </a:r>
          </a:p>
          <a:p>
            <a:r>
              <a:rPr lang="en-NL" dirty="0"/>
              <a:t>QPE: U = exp (iAt)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97D6C-69FC-BC42-BAB3-612429D03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88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Alternatives to Qiskit: Pennylane (Xanadu), Cirq (Google),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74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02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7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81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QTI: Quanum: 1) Sensing, 2) Simulation 3) Computing 4) 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85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97D6C-69FC-BC42-BAB3-612429D03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216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QUBO: Quadratic Unconstrained Binary Optimization. Hints at QAOA or annealing approaches, but requires many qubits in our case.</a:t>
            </a:r>
          </a:p>
          <a:p>
            <a:r>
              <a:rPr lang="en-GB" dirty="0"/>
              <a:t>G</a:t>
            </a:r>
            <a:r>
              <a:rPr lang="en-NL" dirty="0"/>
              <a:t>amma: shift eigenvalue spectrum of A to make it positive definite</a:t>
            </a:r>
          </a:p>
          <a:p>
            <a:r>
              <a:rPr lang="en-GB" dirty="0"/>
              <a:t>G</a:t>
            </a:r>
            <a:r>
              <a:rPr lang="en-NL" dirty="0"/>
              <a:t>amma and delta pragmatic parameters.</a:t>
            </a:r>
            <a:br>
              <a:rPr lang="en-NL" dirty="0"/>
            </a:br>
            <a:r>
              <a:rPr lang="en-NL" dirty="0"/>
              <a:t>delta: enforce a gap in the spectrum of the solution vectors to differentiate S=0 from S=1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97D6C-69FC-BC42-BAB3-612429D03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994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QUBO: Quadratic Unconstrained Binary Optimization </a:t>
            </a:r>
          </a:p>
          <a:p>
            <a:r>
              <a:rPr lang="en-GB" dirty="0"/>
              <a:t>G</a:t>
            </a:r>
            <a:r>
              <a:rPr lang="en-NL" dirty="0"/>
              <a:t>amma: shift eigenvalue spectrum of A to make it positive definite</a:t>
            </a:r>
          </a:p>
          <a:p>
            <a:r>
              <a:rPr lang="en-GB" dirty="0"/>
              <a:t>G</a:t>
            </a:r>
            <a:r>
              <a:rPr lang="en-NL" dirty="0"/>
              <a:t>amma and delta pragmatic parameters.</a:t>
            </a:r>
            <a:br>
              <a:rPr lang="en-NL" dirty="0"/>
            </a:br>
            <a:r>
              <a:rPr lang="en-NL" dirty="0"/>
              <a:t>delta: enforce a gap in the spectrum of the solution vectors to differentiate S=0 from S=1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97D6C-69FC-BC42-BAB3-612429D03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84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60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matrix A is large: extremely sparse. </a:t>
            </a:r>
          </a:p>
          <a:p>
            <a:r>
              <a:rPr lang="en-NL" dirty="0"/>
              <a:t>Problem defined such that b is (1, 1, 1, 1, 1..)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97D6C-69FC-BC42-BAB3-612429D03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13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4/13/25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6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4/13/25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4/13/25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2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234" y="131700"/>
            <a:ext cx="9498575" cy="6594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9682907" y="1422"/>
            <a:ext cx="2555925" cy="685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" name="Driehoek"/>
          <p:cNvSpPr/>
          <p:nvPr/>
        </p:nvSpPr>
        <p:spPr>
          <a:xfrm>
            <a:off x="-1091" y="1422"/>
            <a:ext cx="9683999" cy="3525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317500" y="4182545"/>
            <a:ext cx="6981825" cy="2357426"/>
          </a:xfrm>
          <a:prstGeom prst="rect">
            <a:avLst/>
          </a:prstGeom>
        </p:spPr>
        <p:txBody>
          <a:bodyPr anchor="b"/>
          <a:lstStyle>
            <a:lvl1pPr>
              <a:defRPr sz="4500" cap="all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7691967" y="3622575"/>
            <a:ext cx="3257485" cy="291026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317500" y="3620977"/>
            <a:ext cx="6981825" cy="467342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317500"/>
            <a:ext cx="2540000" cy="997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673880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57312" y="0"/>
            <a:ext cx="10834687" cy="681925"/>
          </a:xfrm>
          <a:solidFill>
            <a:srgbClr val="00B3C4"/>
          </a:solidFill>
        </p:spPr>
        <p:txBody>
          <a:bodyPr>
            <a:noAutofit/>
          </a:bodyPr>
          <a:lstStyle>
            <a:lvl1pPr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1412753"/>
            <a:ext cx="10515600" cy="4351338"/>
          </a:xfrm>
        </p:spPr>
        <p:txBody>
          <a:bodyPr/>
          <a:lstStyle>
            <a:lvl1pPr>
              <a:defRPr sz="2800"/>
            </a:lvl1pPr>
            <a:lvl2pPr>
              <a:defRPr>
                <a:solidFill>
                  <a:srgbClr val="0070C0"/>
                </a:solidFill>
              </a:defRPr>
            </a:lvl2pPr>
            <a:lvl3pPr>
              <a:defRPr baseline="0">
                <a:solidFill>
                  <a:srgbClr val="702677"/>
                </a:solidFill>
              </a:defRPr>
            </a:lvl3pPr>
            <a:lvl4pPr>
              <a:defRPr>
                <a:solidFill>
                  <a:srgbClr val="E6344C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Vorm"/>
          <p:cNvSpPr/>
          <p:nvPr userDrawn="1"/>
        </p:nvSpPr>
        <p:spPr>
          <a:xfrm>
            <a:off x="-4272" y="-3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C9FCFB06-E6E0-4E47-BC06-0F6DCC6339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Vorm"/>
          <p:cNvSpPr/>
          <p:nvPr userDrawn="1"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" name="NIKHEF_LOGO.png" descr="NIKHEF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225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4/13/25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9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4/13/25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4/13/25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2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4/13/25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5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4/13/25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1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4/13/25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3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4/13/25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D2E10-7CB6-F04D-BCD4-95D20774D6D0}" type="datetimeFigureOut">
              <a:rPr lang="en-US" smtClean="0"/>
              <a:t>4/13/25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1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8754"/>
            <a:ext cx="12202830" cy="939483"/>
          </a:xfrm>
          <a:prstGeom prst="rect">
            <a:avLst/>
          </a:prstGeom>
          <a:solidFill>
            <a:srgbClr val="E3D88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20320" marR="20320" hangingPunct="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736596" y="6551019"/>
            <a:ext cx="338233" cy="375102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412750">
              <a:defRPr sz="15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pPr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214030" y="72758"/>
            <a:ext cx="12192000" cy="776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t" anchorCtr="1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368142"/>
            <a:ext cx="12192000" cy="50498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 flipV="1">
            <a:off x="9256430" y="7574"/>
            <a:ext cx="2946400" cy="1847850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214030" y="6451714"/>
            <a:ext cx="3894667" cy="316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28600" hangingPunct="0"/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NWO site </a:t>
            </a:r>
            <a:r>
              <a:rPr lang="nl-NL" sz="1390" b="1" kern="0" dirty="0" err="1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visit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mr-IN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–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nl-NL" sz="1390" b="1" kern="0" dirty="0" err="1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Monday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September 19 - 2017</a:t>
            </a:r>
          </a:p>
        </p:txBody>
      </p:sp>
      <p:sp>
        <p:nvSpPr>
          <p:cNvPr id="13" name="Tijdelijke aanduiding voor inhoud 2"/>
          <p:cNvSpPr txBox="1">
            <a:spLocks/>
          </p:cNvSpPr>
          <p:nvPr userDrawn="1"/>
        </p:nvSpPr>
        <p:spPr>
          <a:xfrm>
            <a:off x="332014" y="1059452"/>
            <a:ext cx="10515600" cy="5203772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r>
              <a:rPr lang="nl-NL" sz="3250" kern="0" dirty="0"/>
              <a:t>Klik om de tekststijl van het model te bewerken</a:t>
            </a:r>
          </a:p>
          <a:p>
            <a:pPr lvl="1"/>
            <a:r>
              <a:rPr lang="nl-NL" sz="3250" kern="0" dirty="0"/>
              <a:t>Tweede niveau</a:t>
            </a:r>
          </a:p>
          <a:p>
            <a:pPr lvl="2"/>
            <a:r>
              <a:rPr lang="nl-NL" sz="3250" kern="0" dirty="0"/>
              <a:t>Derde niveau</a:t>
            </a:r>
          </a:p>
          <a:p>
            <a:pPr lvl="3"/>
            <a:r>
              <a:rPr lang="nl-NL" sz="3250" kern="0" dirty="0"/>
              <a:t>Vierde niveau</a:t>
            </a:r>
          </a:p>
          <a:p>
            <a:pPr lvl="4"/>
            <a:r>
              <a:rPr lang="nl-NL" sz="3250" kern="0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974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med"/>
  <p:txStyles>
    <p:titleStyle>
      <a:lvl1pPr marL="28900" marR="28900" indent="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28900" marR="28900" indent="1143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8900" marR="28900" indent="2286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8900" marR="28900" indent="3429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8900" marR="28900" indent="4572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8900" marR="28900" indent="5715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8900" marR="28900" indent="6858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8900" marR="28900" indent="8001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8900" marR="28900" indent="9144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313590" marR="28900" indent="-293270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522063" marR="28900" indent="-27314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742859" marR="28900" indent="-265339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10156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0.png"/><Relationship Id="rId4" Type="http://schemas.openxmlformats.org/officeDocument/2006/relationships/image" Target="../media/image53.png"/><Relationship Id="rId9" Type="http://schemas.openxmlformats.org/officeDocument/2006/relationships/image" Target="../media/image4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image" Target="../media/image4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7.png"/><Relationship Id="rId7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5.png"/><Relationship Id="rId7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83.png"/><Relationship Id="rId9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21.png"/><Relationship Id="rId7" Type="http://schemas.openxmlformats.org/officeDocument/2006/relationships/image" Target="../media/image62.pn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7.png"/><Relationship Id="rId5" Type="http://schemas.openxmlformats.org/officeDocument/2006/relationships/image" Target="../media/image50.jpg"/><Relationship Id="rId10" Type="http://schemas.openxmlformats.org/officeDocument/2006/relationships/image" Target="../media/image66.png"/><Relationship Id="rId4" Type="http://schemas.openxmlformats.org/officeDocument/2006/relationships/image" Target="../media/image59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tiff"/><Relationship Id="rId5" Type="http://schemas.openxmlformats.org/officeDocument/2006/relationships/image" Target="../media/image10.jpeg"/><Relationship Id="rId15" Type="http://schemas.openxmlformats.org/officeDocument/2006/relationships/image" Target="../media/image19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21.png"/><Relationship Id="rId7" Type="http://schemas.openxmlformats.org/officeDocument/2006/relationships/image" Target="../media/image62.pn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7.png"/><Relationship Id="rId5" Type="http://schemas.openxmlformats.org/officeDocument/2006/relationships/image" Target="../media/image50.jpg"/><Relationship Id="rId10" Type="http://schemas.openxmlformats.org/officeDocument/2006/relationships/image" Target="../media/image66.png"/><Relationship Id="rId4" Type="http://schemas.openxmlformats.org/officeDocument/2006/relationships/image" Target="../media/image59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13" Type="http://schemas.openxmlformats.org/officeDocument/2006/relationships/image" Target="../media/image670.png"/><Relationship Id="rId18" Type="http://schemas.openxmlformats.org/officeDocument/2006/relationships/image" Target="../media/image720.png"/><Relationship Id="rId3" Type="http://schemas.openxmlformats.org/officeDocument/2006/relationships/image" Target="../media/image590.png"/><Relationship Id="rId7" Type="http://schemas.openxmlformats.org/officeDocument/2006/relationships/image" Target="../media/image610.png"/><Relationship Id="rId12" Type="http://schemas.openxmlformats.org/officeDocument/2006/relationships/image" Target="../media/image660.png"/><Relationship Id="rId17" Type="http://schemas.openxmlformats.org/officeDocument/2006/relationships/image" Target="../media/image71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0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1" Type="http://schemas.openxmlformats.org/officeDocument/2006/relationships/image" Target="../media/image650.png"/><Relationship Id="rId15" Type="http://schemas.openxmlformats.org/officeDocument/2006/relationships/image" Target="../media/image690.png"/><Relationship Id="rId10" Type="http://schemas.openxmlformats.org/officeDocument/2006/relationships/image" Target="../media/image640.png"/><Relationship Id="rId19" Type="http://schemas.openxmlformats.org/officeDocument/2006/relationships/image" Target="../media/image1.png"/><Relationship Id="rId9" Type="http://schemas.openxmlformats.org/officeDocument/2006/relationships/image" Target="../media/image630.png"/><Relationship Id="rId14" Type="http://schemas.openxmlformats.org/officeDocument/2006/relationships/image" Target="../media/image6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.png"/><Relationship Id="rId3" Type="http://schemas.openxmlformats.org/officeDocument/2006/relationships/image" Target="../media/image28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jp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8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21.png"/><Relationship Id="rId5" Type="http://schemas.openxmlformats.org/officeDocument/2006/relationships/image" Target="../media/image34.png"/><Relationship Id="rId10" Type="http://schemas.openxmlformats.org/officeDocument/2006/relationships/image" Target="../media/image1.png"/><Relationship Id="rId4" Type="http://schemas.openxmlformats.org/officeDocument/2006/relationships/image" Target="../media/image290.pn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552BE2-9607-ED40-A35B-EE701CBAA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34515" y="3429000"/>
            <a:ext cx="3257485" cy="2910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cs typeface="Arial" panose="020B0604020202020204" pitchFamily="34" charset="0"/>
              </a:rPr>
              <a:t>Marcel Merk</a:t>
            </a:r>
          </a:p>
          <a:p>
            <a:pPr marL="0" indent="0">
              <a:buNone/>
            </a:pPr>
            <a:r>
              <a:rPr lang="nl-NL" sz="2400" dirty="0">
                <a:cs typeface="Arial" panose="020B0604020202020204" pitchFamily="34" charset="0"/>
              </a:rPr>
              <a:t>April 14, 2025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F805987-FBEC-1D45-A185-B41FA898A2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60" y="5486400"/>
            <a:ext cx="6981825" cy="982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solidFill>
                  <a:srgbClr val="7030A0"/>
                </a:solidFill>
              </a:rPr>
              <a:t>Quantum &amp; </a:t>
            </a:r>
            <a:r>
              <a:rPr lang="nl-NL" sz="2400" dirty="0" err="1">
                <a:solidFill>
                  <a:srgbClr val="7030A0"/>
                </a:solidFill>
              </a:rPr>
              <a:t>Particle</a:t>
            </a:r>
            <a:r>
              <a:rPr lang="nl-NL" sz="2400" dirty="0">
                <a:solidFill>
                  <a:srgbClr val="7030A0"/>
                </a:solidFill>
              </a:rPr>
              <a:t> </a:t>
            </a:r>
            <a:r>
              <a:rPr lang="nl-NL" sz="2400" dirty="0" err="1">
                <a:solidFill>
                  <a:srgbClr val="7030A0"/>
                </a:solidFill>
              </a:rPr>
              <a:t>Trackfinding</a:t>
            </a:r>
            <a:endParaRPr lang="nl-NL" sz="24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7030A0"/>
                </a:solidFill>
              </a:rPr>
              <a:t>WORLD QUANTUM DAY 2025 – U/</a:t>
            </a:r>
            <a:r>
              <a:rPr lang="nl-NL" sz="2400" dirty="0" err="1">
                <a:solidFill>
                  <a:srgbClr val="7030A0"/>
                </a:solidFill>
              </a:rPr>
              <a:t>twente</a:t>
            </a:r>
            <a:endParaRPr lang="nl-NL" sz="2400" dirty="0">
              <a:solidFill>
                <a:srgbClr val="7030A0"/>
              </a:solidFill>
            </a:endParaRPr>
          </a:p>
        </p:txBody>
      </p:sp>
      <p:sp>
        <p:nvSpPr>
          <p:cNvPr id="5" name="AutoShape 2" descr="A detailed artistic representation of a quantum computer, showcasing a superconducting quantum processor housed inside a golden chandelier-like structure (dilution refrigerator) with intricate wiring and cables leading to a chip at the bottom, surrounded by a futuristic laboratory environment. The setting includes high-tech control systems and a clean, modern scientific atmosphere. The processor and cryostat are central to the image, with glowing lights indicating active systems.">
            <a:extLst>
              <a:ext uri="{FF2B5EF4-FFF2-40B4-BE49-F238E27FC236}">
                <a16:creationId xmlns:a16="http://schemas.microsoft.com/office/drawing/2014/main" id="{3DA0E446-7D1C-7DAB-175B-B1755BFCC3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3074" name="Picture 2" descr="Maastricht University (UM) – HELEMEU">
            <a:extLst>
              <a:ext uri="{FF2B5EF4-FFF2-40B4-BE49-F238E27FC236}">
                <a16:creationId xmlns:a16="http://schemas.microsoft.com/office/drawing/2014/main" id="{65ECB4FC-ADE7-FFFF-ECCB-F608A0BEA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3" t="19680" r="28383" b="36306"/>
          <a:stretch/>
        </p:blipFill>
        <p:spPr bwMode="auto">
          <a:xfrm>
            <a:off x="10728960" y="71120"/>
            <a:ext cx="1076960" cy="108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EFC904C8-0CC7-9C4B-243B-60489D55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3" y="2349660"/>
            <a:ext cx="4540170" cy="302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359929-B5DE-D523-3B84-5983D5FC1FA3}"/>
              </a:ext>
            </a:extLst>
          </p:cNvPr>
          <p:cNvSpPr txBox="1"/>
          <p:nvPr/>
        </p:nvSpPr>
        <p:spPr>
          <a:xfrm>
            <a:off x="486703" y="5097780"/>
            <a:ext cx="1374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>
                <a:solidFill>
                  <a:schemeClr val="bg1"/>
                </a:solidFill>
              </a:rPr>
              <a:t>Credit: chat-GPT</a:t>
            </a: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E4B62E5A-E19D-3FC4-AA5D-F1457DAE5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4" b="13387"/>
          <a:stretch/>
        </p:blipFill>
        <p:spPr>
          <a:xfrm>
            <a:off x="0" y="1230311"/>
            <a:ext cx="12191999" cy="3943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D774BC-8E3C-2656-F6EA-6F1D58AC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More realistic: “half-detector” LHC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6B61D-6AD1-E5DE-6908-F6858A5CFDEE}"/>
              </a:ext>
            </a:extLst>
          </p:cNvPr>
          <p:cNvSpPr txBox="1"/>
          <p:nvPr/>
        </p:nvSpPr>
        <p:spPr>
          <a:xfrm>
            <a:off x="697566" y="5506377"/>
            <a:ext cx="111661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u="sng" dirty="0">
                <a:solidFill>
                  <a:schemeClr val="accent1"/>
                </a:solidFill>
              </a:rPr>
              <a:t>Conclusion</a:t>
            </a:r>
            <a:r>
              <a:rPr lang="en-NL" sz="2200" dirty="0">
                <a:solidFill>
                  <a:schemeClr val="accent1"/>
                </a:solidFill>
              </a:rPr>
              <a:t>: the classical solution illustrates that the Hamiltonian method for trackfinding works!</a:t>
            </a:r>
          </a:p>
        </p:txBody>
      </p:sp>
      <p:sp>
        <p:nvSpPr>
          <p:cNvPr id="10" name="Vorm">
            <a:extLst>
              <a:ext uri="{FF2B5EF4-FFF2-40B4-BE49-F238E27FC236}">
                <a16:creationId xmlns:a16="http://schemas.microsoft.com/office/drawing/2014/main" id="{FD6F4682-0E5D-207B-827A-E4293FBCEA0D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Vorm">
            <a:extLst>
              <a:ext uri="{FF2B5EF4-FFF2-40B4-BE49-F238E27FC236}">
                <a16:creationId xmlns:a16="http://schemas.microsoft.com/office/drawing/2014/main" id="{485FD323-9E9E-5B4E-24DB-A7B7CD5A9E57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NIKHEF_LOGO.png" descr="NIKHEF_LOGO.png">
            <a:extLst>
              <a:ext uri="{FF2B5EF4-FFF2-40B4-BE49-F238E27FC236}">
                <a16:creationId xmlns:a16="http://schemas.microsoft.com/office/drawing/2014/main" id="{B1A50E04-E8BF-8AFF-E38A-1B7EE3D73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807A489-AECA-E4AA-DA42-B82E77F99279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1A78D1-582D-D273-3CBC-2B99F0F6F875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071129-0508-D406-C105-3F5697AB869F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1" name="Picture 6" descr="UM">
              <a:extLst>
                <a:ext uri="{FF2B5EF4-FFF2-40B4-BE49-F238E27FC236}">
                  <a16:creationId xmlns:a16="http://schemas.microsoft.com/office/drawing/2014/main" id="{29243CC5-B0E9-352C-96E4-521B58F67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68A56CE-FFFA-6407-05A3-F528160E371A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16312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BA06-C05A-A25B-AA4E-F5DC963E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</a:t>
            </a:r>
            <a:r>
              <a:rPr lang="en-US" dirty="0"/>
              <a:t>Solving the Matrix inversion</a:t>
            </a:r>
            <a:endParaRPr lang="en-NL" sz="3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BDAF29-C8B6-6887-510C-D1522FF9170D}"/>
              </a:ext>
            </a:extLst>
          </p:cNvPr>
          <p:cNvCxnSpPr>
            <a:cxnSpLocks/>
          </p:cNvCxnSpPr>
          <p:nvPr/>
        </p:nvCxnSpPr>
        <p:spPr>
          <a:xfrm flipV="1">
            <a:off x="5727032" y="812278"/>
            <a:ext cx="978568" cy="21059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543B4B-E66A-8764-3EA0-69C66DF38C9C}"/>
              </a:ext>
            </a:extLst>
          </p:cNvPr>
          <p:cNvCxnSpPr>
            <a:cxnSpLocks/>
          </p:cNvCxnSpPr>
          <p:nvPr/>
        </p:nvCxnSpPr>
        <p:spPr>
          <a:xfrm>
            <a:off x="6705600" y="3713890"/>
            <a:ext cx="4892842" cy="875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een square with a rainbow colored square&#10;&#10;Description automatically generated">
            <a:extLst>
              <a:ext uri="{FF2B5EF4-FFF2-40B4-BE49-F238E27FC236}">
                <a16:creationId xmlns:a16="http://schemas.microsoft.com/office/drawing/2014/main" id="{123CC98A-35F2-304F-A6E2-23B9FC9E43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91" b="-1"/>
          <a:stretch/>
        </p:blipFill>
        <p:spPr>
          <a:xfrm>
            <a:off x="5955498" y="932674"/>
            <a:ext cx="6393045" cy="5649987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DC5C97-4A69-65E4-E409-2E07E51B51E3}"/>
                  </a:ext>
                </a:extLst>
              </p:cNvPr>
              <p:cNvSpPr txBox="1"/>
              <p:nvPr/>
            </p:nvSpPr>
            <p:spPr>
              <a:xfrm>
                <a:off x="6216316" y="5571383"/>
                <a:ext cx="63049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NL" sz="4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DC5C97-4A69-65E4-E409-2E07E51B5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316" y="5571383"/>
                <a:ext cx="630494" cy="707886"/>
              </a:xfrm>
              <a:prstGeom prst="rect">
                <a:avLst/>
              </a:prstGeom>
              <a:blipFill>
                <a:blip r:embed="rId4"/>
                <a:stretch>
                  <a:fillRect l="-3922" r="-196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1D89515-FE10-0411-A58D-58019816E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0904" y="769582"/>
                <a:ext cx="7196825" cy="210595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600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Particle Tracking: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lang="en-US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  ⇒</m:t>
                    </m:r>
                    <m:r>
                      <a:rPr lang="en-US" sz="2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26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600" dirty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r>
                  <a:rPr lang="en-NL" sz="2400" dirty="0">
                    <a:solidFill>
                      <a:schemeClr val="accent1"/>
                    </a:solidFill>
                  </a:rPr>
                  <a:t>Matrix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NL" sz="2400" dirty="0">
                    <a:solidFill>
                      <a:schemeClr val="accent1"/>
                    </a:solidFill>
                  </a:rPr>
                  <a:t> is very large: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(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NL" sz="2200" dirty="0">
                    <a:solidFill>
                      <a:schemeClr val="tx1"/>
                    </a:solidFill>
                  </a:rPr>
                  <a:t>  ~ 100 000)</a:t>
                </a:r>
              </a:p>
              <a:p>
                <a:pPr lvl="1"/>
                <a:r>
                  <a:rPr lang="en-NL" sz="2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∝#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𝑝𝑎𝑟𝑡𝑖𝑐𝑙𝑒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NL" sz="2200" dirty="0">
                  <a:solidFill>
                    <a:schemeClr val="tx1"/>
                  </a:solidFill>
                </a:endParaRPr>
              </a:p>
              <a:p>
                <a:r>
                  <a:rPr lang="en-NL" sz="2400" dirty="0">
                    <a:solidFill>
                      <a:schemeClr val="accent1"/>
                    </a:solidFill>
                  </a:rPr>
                  <a:t>But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NL" sz="2400" dirty="0">
                    <a:solidFill>
                      <a:schemeClr val="accent1"/>
                    </a:solidFill>
                  </a:rPr>
                  <a:t> is very well behaved: </a:t>
                </a:r>
                <a:r>
                  <a:rPr lang="en-NL" sz="2200" dirty="0">
                    <a:solidFill>
                      <a:schemeClr val="accent1"/>
                    </a:solidFill>
                  </a:rPr>
                  <a:t>very Sparse</a:t>
                </a:r>
              </a:p>
              <a:p>
                <a:r>
                  <a:rPr lang="en-NL" sz="2400" dirty="0">
                    <a:solidFill>
                      <a:schemeClr val="accent1"/>
                    </a:solidFill>
                  </a:rPr>
                  <a:t>Low condition-number: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≈5</m:t>
                    </m:r>
                  </m:oMath>
                </a14:m>
                <a:endParaRPr lang="en-NL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1D89515-FE10-0411-A58D-58019816E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904" y="769582"/>
                <a:ext cx="7196825" cy="2105958"/>
              </a:xfrm>
              <a:blipFill>
                <a:blip r:embed="rId5"/>
                <a:stretch>
                  <a:fillRect l="-1232" t="-538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CCBBC07-3359-604A-975E-4B8D337F3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49" y="2748357"/>
            <a:ext cx="3918686" cy="3566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0D9BE9-EBBC-5E94-9B8C-DFDB4EB285BB}"/>
              </a:ext>
            </a:extLst>
          </p:cNvPr>
          <p:cNvSpPr txBox="1"/>
          <p:nvPr/>
        </p:nvSpPr>
        <p:spPr>
          <a:xfrm>
            <a:off x="6881675" y="785856"/>
            <a:ext cx="358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</a:t>
            </a:r>
            <a:r>
              <a:rPr lang="en-NL" dirty="0"/>
              <a:t>reen = 0   ;  white = 3  ;  black = -1</a:t>
            </a:r>
          </a:p>
        </p:txBody>
      </p:sp>
      <p:sp>
        <p:nvSpPr>
          <p:cNvPr id="7" name="Vorm">
            <a:extLst>
              <a:ext uri="{FF2B5EF4-FFF2-40B4-BE49-F238E27FC236}">
                <a16:creationId xmlns:a16="http://schemas.microsoft.com/office/drawing/2014/main" id="{1B09C131-E072-4DB6-ED56-38D8A9CCA8C6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Vorm">
            <a:extLst>
              <a:ext uri="{FF2B5EF4-FFF2-40B4-BE49-F238E27FC236}">
                <a16:creationId xmlns:a16="http://schemas.microsoft.com/office/drawing/2014/main" id="{B41FFBB4-AC2B-82B6-E2D4-3825B78D65EC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4" name="NIKHEF_LOGO.png" descr="NIKHEF_LOGO.png">
            <a:extLst>
              <a:ext uri="{FF2B5EF4-FFF2-40B4-BE49-F238E27FC236}">
                <a16:creationId xmlns:a16="http://schemas.microsoft.com/office/drawing/2014/main" id="{5988B51F-1F4C-9A18-6002-3F3CCBF7C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93D9198-6B43-1666-7E47-23EBB1442CA2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EBD098-DD41-0056-B019-86ECF32DB78B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8F05A4-4D8A-A4EA-4FE8-009D17C6F351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20" name="Picture 6" descr="UM">
              <a:extLst>
                <a:ext uri="{FF2B5EF4-FFF2-40B4-BE49-F238E27FC236}">
                  <a16:creationId xmlns:a16="http://schemas.microsoft.com/office/drawing/2014/main" id="{37F51B9D-23DA-F4DA-DF70-1336920852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D92BE44-8B63-177A-82B0-8239FC0AC662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6C25D1-D546-FCF5-C322-E8E39BD53500}"/>
                  </a:ext>
                </a:extLst>
              </p:cNvPr>
              <p:cNvSpPr txBox="1"/>
              <p:nvPr/>
            </p:nvSpPr>
            <p:spPr>
              <a:xfrm>
                <a:off x="453765" y="6250782"/>
                <a:ext cx="5547673" cy="447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2000" dirty="0">
                    <a:solidFill>
                      <a:srgbClr val="7030A0"/>
                    </a:solidFill>
                  </a:rPr>
                  <a:t>HHL Promises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NL" sz="2000" dirty="0">
                    <a:solidFill>
                      <a:srgbClr val="7030A0"/>
                    </a:solidFill>
                  </a:rPr>
                  <a:t> runtime vs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√</m:t>
                        </m:r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</m:d>
                  </m:oMath>
                </a14:m>
                <a:r>
                  <a:rPr lang="en-NL" sz="2000" dirty="0">
                    <a:solidFill>
                      <a:srgbClr val="7030A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6C25D1-D546-FCF5-C322-E8E39BD53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65" y="6250782"/>
                <a:ext cx="5547673" cy="447751"/>
              </a:xfrm>
              <a:prstGeom prst="rect">
                <a:avLst/>
              </a:prstGeom>
              <a:blipFill>
                <a:blip r:embed="rId9"/>
                <a:stretch>
                  <a:fillRect l="-1142" t="-2778" b="-1944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0829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BA06-C05A-A25B-AA4E-F5DC963E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sz="3200" dirty="0"/>
              <a:t>       The Quantum Algorithm: Harrow-Hassadim-Lloyd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BDAF29-C8B6-6887-510C-D1522FF9170D}"/>
              </a:ext>
            </a:extLst>
          </p:cNvPr>
          <p:cNvCxnSpPr>
            <a:cxnSpLocks/>
          </p:cNvCxnSpPr>
          <p:nvPr/>
        </p:nvCxnSpPr>
        <p:spPr>
          <a:xfrm flipV="1">
            <a:off x="5727032" y="812278"/>
            <a:ext cx="978568" cy="21059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543B4B-E66A-8764-3EA0-69C66DF38C9C}"/>
              </a:ext>
            </a:extLst>
          </p:cNvPr>
          <p:cNvCxnSpPr>
            <a:cxnSpLocks/>
          </p:cNvCxnSpPr>
          <p:nvPr/>
        </p:nvCxnSpPr>
        <p:spPr>
          <a:xfrm>
            <a:off x="6705600" y="3680437"/>
            <a:ext cx="4892842" cy="875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64126E5C-CD81-606A-E082-65D36959E8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1141" y="819046"/>
                <a:ext cx="5894860" cy="234395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NL" dirty="0"/>
                  <a:t>Solving the matrix equation to find solution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29339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endParaRPr lang="en-NL" b="1" dirty="0">
                  <a:solidFill>
                    <a:srgbClr val="F29339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1D94D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US" b="1" i="1" smtClean="0">
                        <a:solidFill>
                          <a:srgbClr val="F2933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𝑺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    </m:t>
                    </m:r>
                    <m:r>
                      <a:rPr lang="en-US" b="1" i="1" smtClean="0">
                        <a:solidFill>
                          <a:srgbClr val="F29339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009CD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9CD7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9CD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009CD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NL" dirty="0">
                    <a:solidFill>
                      <a:srgbClr val="0070C0"/>
                    </a:solidFill>
                  </a:rPr>
                  <a:t>     </a:t>
                </a:r>
                <a:r>
                  <a:rPr lang="en-NL" dirty="0"/>
                  <a:t>Solve using HHL: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NL" sz="2600" dirty="0">
                    <a:solidFill>
                      <a:srgbClr val="9138B9"/>
                    </a:solidFill>
                  </a:rPr>
                  <a:t>State preparation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NL" sz="2600" dirty="0">
                    <a:solidFill>
                      <a:srgbClr val="009CD7"/>
                    </a:solidFill>
                  </a:rPr>
                  <a:t>- Quantum Phase estimation</a:t>
                </a:r>
              </a:p>
              <a:p>
                <a:pPr marL="457200" lvl="1" indent="0">
                  <a:buNone/>
                </a:pPr>
                <a:r>
                  <a:rPr lang="en-NL" sz="2600" dirty="0">
                    <a:solidFill>
                      <a:schemeClr val="bg2">
                        <a:lumMod val="50000"/>
                      </a:schemeClr>
                    </a:solidFill>
                  </a:rPr>
                  <a:t>	- Inversion</a:t>
                </a:r>
              </a:p>
              <a:p>
                <a:pPr marL="457200" lvl="1" indent="0">
                  <a:buNone/>
                </a:pPr>
                <a:r>
                  <a:rPr lang="en-US" sz="2600" dirty="0">
                    <a:solidFill>
                      <a:srgbClr val="1D94D2"/>
                    </a:solidFill>
                    <a:ea typeface="Cambria Math" panose="02040503050406030204" pitchFamily="18" charset="0"/>
                  </a:rPr>
                  <a:t>	- Q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rgbClr val="1D94D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NL" sz="2600" dirty="0">
                            <a:solidFill>
                              <a:srgbClr val="1D94D2"/>
                            </a:solidFill>
                          </a:rPr>
                          <m:t>uantum</m:t>
                        </m:r>
                        <m:r>
                          <m:rPr>
                            <m:nor/>
                          </m:rPr>
                          <a:rPr lang="en-NL" sz="2600" dirty="0">
                            <a:solidFill>
                              <a:srgbClr val="1D94D2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NL" sz="2600" dirty="0">
                            <a:solidFill>
                              <a:srgbClr val="1D94D2"/>
                            </a:solidFill>
                          </a:rPr>
                          <m:t>Phase</m:t>
                        </m:r>
                        <m:r>
                          <m:rPr>
                            <m:nor/>
                          </m:rPr>
                          <a:rPr lang="en-NL" sz="2600" dirty="0" smtClean="0">
                            <a:solidFill>
                              <a:srgbClr val="1D94D2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NL" sz="2600" dirty="0" smtClean="0">
                            <a:solidFill>
                              <a:srgbClr val="1D94D2"/>
                            </a:solidFill>
                          </a:rPr>
                          <m:t>Estimation</m:t>
                        </m:r>
                      </m:e>
                      <m:sup>
                        <m:r>
                          <a:rPr lang="en-US" sz="2600" i="1">
                            <a:solidFill>
                              <a:srgbClr val="1D94D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endParaRPr lang="en-US" sz="2600" b="0" dirty="0">
                  <a:solidFill>
                    <a:srgbClr val="7030A0"/>
                  </a:solidFill>
                </a:endParaRPr>
              </a:p>
              <a:p>
                <a:pPr marL="457200" lvl="1" indent="0">
                  <a:buNone/>
                </a:pPr>
                <a:r>
                  <a:rPr lang="en-NL" sz="2600" dirty="0">
                    <a:solidFill>
                      <a:srgbClr val="F29339"/>
                    </a:solidFill>
                  </a:rPr>
                  <a:t>3.	Measurement</a:t>
                </a:r>
              </a:p>
              <a:p>
                <a:endParaRPr lang="en-NL" dirty="0">
                  <a:solidFill>
                    <a:srgbClr val="0070C0"/>
                  </a:solidFill>
                </a:endParaRPr>
              </a:p>
              <a:p>
                <a:endParaRPr lang="en-NL" dirty="0">
                  <a:solidFill>
                    <a:srgbClr val="0070C0"/>
                  </a:solidFill>
                </a:endParaRPr>
              </a:p>
              <a:p>
                <a:endParaRPr lang="en-NL" dirty="0">
                  <a:solidFill>
                    <a:srgbClr val="0070C0"/>
                  </a:solidFill>
                </a:endParaRPr>
              </a:p>
              <a:p>
                <a:endParaRPr lang="en-NL" dirty="0">
                  <a:solidFill>
                    <a:srgbClr val="0070C0"/>
                  </a:solidFill>
                </a:endParaRPr>
              </a:p>
              <a:p>
                <a:endParaRPr lang="en-NL" dirty="0">
                  <a:solidFill>
                    <a:srgbClr val="0070C0"/>
                  </a:solidFill>
                </a:endParaRPr>
              </a:p>
              <a:p>
                <a:endParaRPr lang="en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64126E5C-CD81-606A-E082-65D36959E8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1141" y="819046"/>
                <a:ext cx="5894860" cy="2343950"/>
              </a:xfrm>
              <a:blipFill>
                <a:blip r:embed="rId3"/>
                <a:stretch>
                  <a:fillRect l="-1288" t="-537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466C3EB-4E51-1A1C-28F4-F61A43985F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915" y="3211523"/>
                <a:ext cx="6497405" cy="33094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NL" sz="2400" dirty="0">
                    <a:solidFill>
                      <a:prstClr val="black"/>
                    </a:solidFill>
                    <a:latin typeface="Calibri" panose="020F0502020204030204"/>
                  </a:rPr>
                  <a:t>Quantum state: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2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solidFill>
                                  <a:srgbClr val="002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002FFF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002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ancilla qubit for controlled phase rotation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log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</m:func>
                  </m:oMath>
                </a14:m>
                <a:r>
                  <a:rPr kumimoji="0" lang="en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qubits to store vector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Prepare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=(1,1,1,1,1,1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with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Hadamards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94D2"/>
                    </a:solidFill>
                    <a:effectLst/>
                    <a:uLnTx/>
                    <a:uFillTx/>
                    <a:latin typeface="Calibri" panose="020F0502020204030204"/>
                  </a:rPr>
                  <a:t>QPE: apply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D94D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𝑈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D94D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D94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D94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D94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𝑖𝐴</m:t>
                        </m:r>
                      </m:sup>
                    </m:sSup>
                  </m:oMath>
                </a14:m>
                <a:r>
                  <a:rPr kumimoji="0" lang="en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94D2"/>
                    </a:solidFill>
                    <a:effectLst/>
                    <a:uLnTx/>
                    <a:uFillTx/>
                    <a:latin typeface="Calibri" panose="020F0502020204030204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1D94D2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rgbClr val="1D94D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L" sz="2400" dirty="0">
                    <a:solidFill>
                      <a:srgbClr val="1D94D2"/>
                    </a:solidFill>
                  </a:rPr>
                  <a:t>bit precision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E81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E81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E81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kumimoji="0" lang="en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811C"/>
                    </a:solidFill>
                    <a:effectLst/>
                    <a:uLnTx/>
                    <a:uFillTx/>
                    <a:latin typeface="Calibri" panose="020F0502020204030204"/>
                  </a:rPr>
                  <a:t> ancilla qubits for phase estimation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lang="en-NL" sz="2400" dirty="0">
                    <a:solidFill>
                      <a:srgbClr val="F29339"/>
                    </a:solidFill>
                    <a:latin typeface="Calibri" panose="020F0502020204030204"/>
                  </a:rPr>
                  <a:t>Readout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29339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NL" sz="2400" dirty="0">
                    <a:solidFill>
                      <a:srgbClr val="F29339"/>
                    </a:solidFill>
                    <a:latin typeface="Calibri" panose="020F0502020204030204"/>
                  </a:rPr>
                  <a:t>  </a:t>
                </a:r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293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466C3EB-4E51-1A1C-28F4-F61A43985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15" y="3211523"/>
                <a:ext cx="6497405" cy="3309432"/>
              </a:xfrm>
              <a:prstGeom prst="rect">
                <a:avLst/>
              </a:prstGeom>
              <a:blipFill>
                <a:blip r:embed="rId4"/>
                <a:stretch>
                  <a:fillRect l="-1559" t="-1908" b="-152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EBD21669-D683-C790-D98E-F8FFBBFDC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195" y="820484"/>
            <a:ext cx="5186694" cy="5562139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  <a:effectLst/>
        </p:spPr>
      </p:pic>
      <p:sp>
        <p:nvSpPr>
          <p:cNvPr id="10" name="Vorm">
            <a:extLst>
              <a:ext uri="{FF2B5EF4-FFF2-40B4-BE49-F238E27FC236}">
                <a16:creationId xmlns:a16="http://schemas.microsoft.com/office/drawing/2014/main" id="{249A8895-DD00-1493-8025-70C49F094773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Vorm">
            <a:extLst>
              <a:ext uri="{FF2B5EF4-FFF2-40B4-BE49-F238E27FC236}">
                <a16:creationId xmlns:a16="http://schemas.microsoft.com/office/drawing/2014/main" id="{C8F19E20-DF7C-6D09-D7EE-217E11438277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NIKHEF_LOGO.png" descr="NIKHEF_LOGO.png">
            <a:extLst>
              <a:ext uri="{FF2B5EF4-FFF2-40B4-BE49-F238E27FC236}">
                <a16:creationId xmlns:a16="http://schemas.microsoft.com/office/drawing/2014/main" id="{FEA0D8B9-9622-C1F5-A8A3-0EEDCD1A8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5AF540-237E-A473-129D-E8EF248E4987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B8C27D-C2A1-97C5-D23B-662FD460F3F4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5088FA-8020-F8F2-B35B-5532AC2D7DB9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3" name="Picture 6" descr="UM">
              <a:extLst>
                <a:ext uri="{FF2B5EF4-FFF2-40B4-BE49-F238E27FC236}">
                  <a16:creationId xmlns:a16="http://schemas.microsoft.com/office/drawing/2014/main" id="{3DD982E5-1A83-D829-046B-1E9CD89B7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6DAF9E2-F8D4-84B7-D240-AE77DEAC9463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87301E-D1D0-2D10-9FBF-D2CBED2A2E65}"/>
              </a:ext>
            </a:extLst>
          </p:cNvPr>
          <p:cNvSpPr txBox="1"/>
          <p:nvPr/>
        </p:nvSpPr>
        <p:spPr>
          <a:xfrm>
            <a:off x="7549372" y="635619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A47252-F1F1-C866-BE65-BC352D6D4285}"/>
              </a:ext>
            </a:extLst>
          </p:cNvPr>
          <p:cNvSpPr txBox="1"/>
          <p:nvPr/>
        </p:nvSpPr>
        <p:spPr>
          <a:xfrm>
            <a:off x="9028769" y="637478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3.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EB9ABC-8B8F-C8EB-351D-F913B435BD69}"/>
              </a:ext>
            </a:extLst>
          </p:cNvPr>
          <p:cNvSpPr txBox="1"/>
          <p:nvPr/>
        </p:nvSpPr>
        <p:spPr>
          <a:xfrm>
            <a:off x="8188713" y="635991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2.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60BAE2-4696-8242-7A98-FE41D3C4556B}"/>
              </a:ext>
            </a:extLst>
          </p:cNvPr>
          <p:cNvSpPr txBox="1"/>
          <p:nvPr/>
        </p:nvSpPr>
        <p:spPr>
          <a:xfrm>
            <a:off x="10783227" y="635619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803CCC-F10D-41CB-0735-6542C0E2F4B2}"/>
              </a:ext>
            </a:extLst>
          </p:cNvPr>
          <p:cNvSpPr txBox="1"/>
          <p:nvPr/>
        </p:nvSpPr>
        <p:spPr>
          <a:xfrm>
            <a:off x="9753601" y="636363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4197623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88A4-17E0-699F-54E5-6B9F5184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Readout issue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6A577-22AF-0E9C-1984-89358EE90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258"/>
          <a:stretch/>
        </p:blipFill>
        <p:spPr>
          <a:xfrm>
            <a:off x="281083" y="1049195"/>
            <a:ext cx="3836477" cy="2568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97119-4691-7A4F-2677-DAEEAF515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329"/>
          <a:stretch/>
        </p:blipFill>
        <p:spPr>
          <a:xfrm>
            <a:off x="4120980" y="678676"/>
            <a:ext cx="5438668" cy="310848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CE452E-6980-642E-D81F-0964A2A9E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17" y="723398"/>
            <a:ext cx="5894860" cy="765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L" sz="2400" dirty="0"/>
              <a:t>Consider the case: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B591C7-A7C6-0AD9-2ED0-88A21F8AAA82}"/>
              </a:ext>
            </a:extLst>
          </p:cNvPr>
          <p:cNvSpPr txBox="1">
            <a:spLocks/>
          </p:cNvSpPr>
          <p:nvPr/>
        </p:nvSpPr>
        <p:spPr>
          <a:xfrm>
            <a:off x="392843" y="3755887"/>
            <a:ext cx="11406314" cy="553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26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E634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NL" dirty="0">
                <a:solidFill>
                  <a:schemeClr val="accent1"/>
                </a:solidFill>
              </a:rPr>
              <a:t>Far too many queries on the readout needed to determine which doublet is “on” and which is “off”  required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9B214124-BA26-8C3C-1EB3-1253E53C1A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60702" y="996382"/>
                <a:ext cx="2830244" cy="3982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NL" sz="2000" dirty="0">
                    <a:solidFill>
                      <a:srgbClr val="1E811C"/>
                    </a:solidFill>
                  </a:rPr>
                  <a:t>Solutions “on”: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1E811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1E811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1E811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1E811C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NL" sz="2000" dirty="0">
                  <a:solidFill>
                    <a:srgbClr val="1E811C"/>
                  </a:solidFill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9B214124-BA26-8C3C-1EB3-1253E53C1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0702" y="996382"/>
                <a:ext cx="2830244" cy="398240"/>
              </a:xfrm>
              <a:prstGeom prst="rect">
                <a:avLst/>
              </a:prstGeom>
              <a:blipFill>
                <a:blip r:embed="rId4"/>
                <a:stretch>
                  <a:fillRect l="-2232" t="-18750" b="-187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BFB452-516A-B1C6-68AA-4470A8AE9D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00247" y="1823481"/>
                <a:ext cx="2525444" cy="8178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NL" sz="2000" dirty="0">
                    <a:solidFill>
                      <a:srgbClr val="1E811C"/>
                    </a:solidFill>
                  </a:rPr>
                  <a:t>Solutions “off”: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1E811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1E811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1E811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1E811C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NL" sz="2000" dirty="0">
                  <a:solidFill>
                    <a:srgbClr val="1E811C"/>
                  </a:solidFill>
                </a:endParaRPr>
              </a:p>
              <a:p>
                <a:pPr marL="0" indent="0">
                  <a:buFont typeface="Arial"/>
                  <a:buNone/>
                </a:pPr>
                <a:r>
                  <a:rPr lang="en-NL" sz="2000" dirty="0">
                    <a:solidFill>
                      <a:srgbClr val="1E811C"/>
                    </a:solidFill>
                  </a:rPr>
                  <a:t>Prob</a:t>
                </a:r>
                <a14:m>
                  <m:oMath xmlns:m="http://schemas.openxmlformats.org/officeDocument/2006/math">
                    <m:r>
                      <a:rPr lang="en-NL" sz="2000" i="1" smtClean="0">
                        <a:solidFill>
                          <a:srgbClr val="1E811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000" b="0" i="1" smtClean="0">
                        <a:solidFill>
                          <a:srgbClr val="1E811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NL" sz="2000" dirty="0">
                  <a:solidFill>
                    <a:srgbClr val="1E811C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BFB452-516A-B1C6-68AA-4470A8AE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247" y="1823481"/>
                <a:ext cx="2525444" cy="817817"/>
              </a:xfrm>
              <a:prstGeom prst="rect">
                <a:avLst/>
              </a:prstGeom>
              <a:blipFill>
                <a:blip r:embed="rId5"/>
                <a:stretch>
                  <a:fillRect l="-1990" t="-9231" b="-769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14241D-F152-538B-E4EA-CEC997339563}"/>
              </a:ext>
            </a:extLst>
          </p:cNvPr>
          <p:cNvCxnSpPr>
            <a:cxnSpLocks/>
          </p:cNvCxnSpPr>
          <p:nvPr/>
        </p:nvCxnSpPr>
        <p:spPr>
          <a:xfrm flipH="1">
            <a:off x="9197145" y="1185717"/>
            <a:ext cx="250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Quantum Phase Estimation Algorithm | A Bit of Qubit">
            <a:extLst>
              <a:ext uri="{FF2B5EF4-FFF2-40B4-BE49-F238E27FC236}">
                <a16:creationId xmlns:a16="http://schemas.microsoft.com/office/drawing/2014/main" id="{E1557FBB-F305-AD9B-B1FD-89DA7AF2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6" y="4274596"/>
            <a:ext cx="5514926" cy="227131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18649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740A5AF-A854-CC33-1A1F-215A02D7DE40}"/>
              </a:ext>
            </a:extLst>
          </p:cNvPr>
          <p:cNvCxnSpPr>
            <a:cxnSpLocks/>
          </p:cNvCxnSpPr>
          <p:nvPr/>
        </p:nvCxnSpPr>
        <p:spPr>
          <a:xfrm flipH="1">
            <a:off x="9216553" y="2019385"/>
            <a:ext cx="30874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248E0E1-3109-594C-757E-A13B7AA97C84}"/>
              </a:ext>
            </a:extLst>
          </p:cNvPr>
          <p:cNvSpPr txBox="1"/>
          <p:nvPr/>
        </p:nvSpPr>
        <p:spPr>
          <a:xfrm>
            <a:off x="4592320" y="5973834"/>
            <a:ext cx="1067921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n-bit QPE</a:t>
            </a:r>
          </a:p>
        </p:txBody>
      </p:sp>
      <p:sp>
        <p:nvSpPr>
          <p:cNvPr id="33" name="Vorm">
            <a:extLst>
              <a:ext uri="{FF2B5EF4-FFF2-40B4-BE49-F238E27FC236}">
                <a16:creationId xmlns:a16="http://schemas.microsoft.com/office/drawing/2014/main" id="{B0A24965-BA13-28BB-8341-A5D2EE89D853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Vorm">
            <a:extLst>
              <a:ext uri="{FF2B5EF4-FFF2-40B4-BE49-F238E27FC236}">
                <a16:creationId xmlns:a16="http://schemas.microsoft.com/office/drawing/2014/main" id="{AB9F9138-C2C6-3F32-BA29-353A5017F172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NIKHEF_LOGO.png" descr="NIKHEF_LOGO.png">
            <a:extLst>
              <a:ext uri="{FF2B5EF4-FFF2-40B4-BE49-F238E27FC236}">
                <a16:creationId xmlns:a16="http://schemas.microsoft.com/office/drawing/2014/main" id="{361BD9AE-CE48-441B-D2E8-47849FEE3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C809623-4B89-9A8D-34E9-50C94053B166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D1E41E-9B3C-B7F8-F328-7467C0023BEC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1D060D-F282-DD7F-2B44-6B8BCE463EE5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1" name="Picture 6" descr="UM">
              <a:extLst>
                <a:ext uri="{FF2B5EF4-FFF2-40B4-BE49-F238E27FC236}">
                  <a16:creationId xmlns:a16="http://schemas.microsoft.com/office/drawing/2014/main" id="{8796FB59-2789-2246-DAD9-EFCE8B5BC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A97604D-62A7-EDF6-0B88-3475184B9122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408C68-AAC5-EE98-F8D9-23C6A2383F3C}"/>
              </a:ext>
            </a:extLst>
          </p:cNvPr>
          <p:cNvCxnSpPr>
            <a:cxnSpLocks/>
          </p:cNvCxnSpPr>
          <p:nvPr/>
        </p:nvCxnSpPr>
        <p:spPr>
          <a:xfrm>
            <a:off x="4620141" y="1525187"/>
            <a:ext cx="482727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97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88A4-17E0-699F-54E5-6B9F5184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Readout issue: 1-bit QPE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6A577-22AF-0E9C-1984-89358EE90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258"/>
          <a:stretch/>
        </p:blipFill>
        <p:spPr>
          <a:xfrm>
            <a:off x="281083" y="1049195"/>
            <a:ext cx="3836477" cy="256834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CE452E-6980-642E-D81F-0964A2A9E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17" y="723398"/>
            <a:ext cx="5894860" cy="765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L" sz="2400" dirty="0"/>
              <a:t>Consider the case: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B591C7-A7C6-0AD9-2ED0-88A21F8AAA82}"/>
              </a:ext>
            </a:extLst>
          </p:cNvPr>
          <p:cNvSpPr txBox="1">
            <a:spLocks/>
          </p:cNvSpPr>
          <p:nvPr/>
        </p:nvSpPr>
        <p:spPr>
          <a:xfrm>
            <a:off x="2800763" y="3740735"/>
            <a:ext cx="5894860" cy="553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26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E634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1-bit QPE: All wrong solutions have zero probability!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9B214124-BA26-8C3C-1EB3-1253E53C1A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60702" y="996382"/>
                <a:ext cx="2830244" cy="3982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811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Solutions “on”: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E81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E81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E81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E81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</m:t>
                    </m:r>
                  </m:oMath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E811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9B214124-BA26-8C3C-1EB3-1253E53C1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0702" y="996382"/>
                <a:ext cx="2830244" cy="398240"/>
              </a:xfrm>
              <a:prstGeom prst="rect">
                <a:avLst/>
              </a:prstGeom>
              <a:blipFill>
                <a:blip r:embed="rId3"/>
                <a:stretch>
                  <a:fillRect l="-2232" t="-18750" b="-187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BFB452-516A-B1C6-68AA-4470A8AE9D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75195" y="3203849"/>
                <a:ext cx="2525444" cy="3629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811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Solutions “off”: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E81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E81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E81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E81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E811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BFB452-516A-B1C6-68AA-4470A8AE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5195" y="3203849"/>
                <a:ext cx="2525444" cy="362905"/>
              </a:xfrm>
              <a:prstGeom prst="rect">
                <a:avLst/>
              </a:prstGeom>
              <a:blipFill>
                <a:blip r:embed="rId4"/>
                <a:stretch>
                  <a:fillRect l="-1990" t="-27586" b="-2413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14241D-F152-538B-E4EA-CEC997339563}"/>
              </a:ext>
            </a:extLst>
          </p:cNvPr>
          <p:cNvCxnSpPr>
            <a:cxnSpLocks/>
          </p:cNvCxnSpPr>
          <p:nvPr/>
        </p:nvCxnSpPr>
        <p:spPr>
          <a:xfrm flipH="1">
            <a:off x="9197145" y="1185717"/>
            <a:ext cx="250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Quantum Phase Estimation Algorithm | A Bit of Qubit">
            <a:extLst>
              <a:ext uri="{FF2B5EF4-FFF2-40B4-BE49-F238E27FC236}">
                <a16:creationId xmlns:a16="http://schemas.microsoft.com/office/drawing/2014/main" id="{E1557FBB-F305-AD9B-B1FD-89DA7AF2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6" y="4274596"/>
            <a:ext cx="5514926" cy="227131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740A5AF-A854-CC33-1A1F-215A02D7DE40}"/>
              </a:ext>
            </a:extLst>
          </p:cNvPr>
          <p:cNvCxnSpPr>
            <a:cxnSpLocks/>
          </p:cNvCxnSpPr>
          <p:nvPr/>
        </p:nvCxnSpPr>
        <p:spPr>
          <a:xfrm flipH="1">
            <a:off x="9216553" y="3290551"/>
            <a:ext cx="343095" cy="8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8042B8E-FB01-BB1C-9804-BF0153606673}"/>
              </a:ext>
            </a:extLst>
          </p:cNvPr>
          <p:cNvSpPr/>
          <p:nvPr/>
        </p:nvSpPr>
        <p:spPr>
          <a:xfrm>
            <a:off x="6096000" y="4254302"/>
            <a:ext cx="5703157" cy="2297581"/>
          </a:xfrm>
          <a:prstGeom prst="rect">
            <a:avLst/>
          </a:prstGeom>
          <a:noFill/>
          <a:effectLst>
            <a:glow rad="1778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48E0E1-3109-594C-757E-A13B7AA97C84}"/>
              </a:ext>
            </a:extLst>
          </p:cNvPr>
          <p:cNvSpPr txBox="1"/>
          <p:nvPr/>
        </p:nvSpPr>
        <p:spPr>
          <a:xfrm>
            <a:off x="4592320" y="5973834"/>
            <a:ext cx="1067921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n-bit QPE</a:t>
            </a:r>
          </a:p>
        </p:txBody>
      </p:sp>
      <p:sp>
        <p:nvSpPr>
          <p:cNvPr id="33" name="Vorm">
            <a:extLst>
              <a:ext uri="{FF2B5EF4-FFF2-40B4-BE49-F238E27FC236}">
                <a16:creationId xmlns:a16="http://schemas.microsoft.com/office/drawing/2014/main" id="{B0A24965-BA13-28BB-8341-A5D2EE89D853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E31AA-FCCB-4960-85CC-FC959F8138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148"/>
          <a:stretch/>
        </p:blipFill>
        <p:spPr>
          <a:xfrm>
            <a:off x="4375094" y="691035"/>
            <a:ext cx="4769417" cy="3000484"/>
          </a:xfrm>
          <a:prstGeom prst="rect">
            <a:avLst/>
          </a:prstGeom>
        </p:spPr>
      </p:pic>
      <p:sp>
        <p:nvSpPr>
          <p:cNvPr id="3" name="Vorm">
            <a:extLst>
              <a:ext uri="{FF2B5EF4-FFF2-40B4-BE49-F238E27FC236}">
                <a16:creationId xmlns:a16="http://schemas.microsoft.com/office/drawing/2014/main" id="{C155F876-6D70-FB63-ED46-F56CBF57C86A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NIKHEF_LOGO.png" descr="NIKHEF_LOGO.png">
            <a:extLst>
              <a:ext uri="{FF2B5EF4-FFF2-40B4-BE49-F238E27FC236}">
                <a16:creationId xmlns:a16="http://schemas.microsoft.com/office/drawing/2014/main" id="{5783E136-65BE-84B4-8C6B-704B111C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078EF-96C5-F21B-22B3-E14904649717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A290BF-FAEA-5BE8-9245-7B4238EE7A92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5BA698-81C1-CC6C-9113-55D5F7770C97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6" descr="UM">
              <a:extLst>
                <a:ext uri="{FF2B5EF4-FFF2-40B4-BE49-F238E27FC236}">
                  <a16:creationId xmlns:a16="http://schemas.microsoft.com/office/drawing/2014/main" id="{9CC4C4CD-FE38-A21E-E029-5FBC1255E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BE2C344-EB34-70D6-AC90-B4BE2FE14F5A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B1B517-FE44-CC18-DB8F-9DFB4B737787}"/>
              </a:ext>
            </a:extLst>
          </p:cNvPr>
          <p:cNvSpPr txBox="1"/>
          <p:nvPr/>
        </p:nvSpPr>
        <p:spPr>
          <a:xfrm rot="16200000">
            <a:off x="3817437" y="1989155"/>
            <a:ext cx="1082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E4ECFF-12B5-893F-9BB6-DA9B35C8BE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87" t="5481" r="5424" b="4545"/>
          <a:stretch/>
        </p:blipFill>
        <p:spPr>
          <a:xfrm>
            <a:off x="6403995" y="4405841"/>
            <a:ext cx="5103665" cy="1989933"/>
          </a:xfrm>
          <a:prstGeom prst="rect">
            <a:avLst/>
          </a:prstGeom>
          <a:ln w="12700"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BA4EBBB-A4FC-673D-8CFB-B3DF50FFF97C}"/>
              </a:ext>
            </a:extLst>
          </p:cNvPr>
          <p:cNvSpPr txBox="1"/>
          <p:nvPr/>
        </p:nvSpPr>
        <p:spPr>
          <a:xfrm>
            <a:off x="10363504" y="5890060"/>
            <a:ext cx="1063112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1-bit QPE</a:t>
            </a:r>
          </a:p>
        </p:txBody>
      </p:sp>
    </p:spTree>
    <p:extLst>
      <p:ext uri="{BB962C8B-B14F-4D97-AF65-F5344CB8AC3E}">
        <p14:creationId xmlns:p14="http://schemas.microsoft.com/office/powerpoint/2010/main" val="419093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88A4-17E0-699F-54E5-6B9F5184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Readout issue: 1-bit QPE</a:t>
            </a:r>
          </a:p>
        </p:txBody>
      </p:sp>
      <p:sp>
        <p:nvSpPr>
          <p:cNvPr id="33" name="Vorm">
            <a:extLst>
              <a:ext uri="{FF2B5EF4-FFF2-40B4-BE49-F238E27FC236}">
                <a16:creationId xmlns:a16="http://schemas.microsoft.com/office/drawing/2014/main" id="{B0A24965-BA13-28BB-8341-A5D2EE89D853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Vorm">
            <a:extLst>
              <a:ext uri="{FF2B5EF4-FFF2-40B4-BE49-F238E27FC236}">
                <a16:creationId xmlns:a16="http://schemas.microsoft.com/office/drawing/2014/main" id="{3ADBA702-2235-AD6A-513E-01BEF71BD9C4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NIKHEF_LOGO.png" descr="NIKHEF_LOGO.png">
            <a:extLst>
              <a:ext uri="{FF2B5EF4-FFF2-40B4-BE49-F238E27FC236}">
                <a16:creationId xmlns:a16="http://schemas.microsoft.com/office/drawing/2014/main" id="{96570737-922D-4714-DCDF-1D39C0A4B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91DE8D9-CB7B-632D-A39F-640B3583DDDB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7DE12A-6A58-4C45-D945-76E77A2165C3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596242-C537-561E-79E0-685FC5A1A15B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6" descr="UM">
              <a:extLst>
                <a:ext uri="{FF2B5EF4-FFF2-40B4-BE49-F238E27FC236}">
                  <a16:creationId xmlns:a16="http://schemas.microsoft.com/office/drawing/2014/main" id="{81C2262C-3214-A873-63C0-FA7D47CF7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7648596-C84A-7EED-AA77-6527CC80F5AB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4E47E7-AF2F-668F-5EA7-6E42D3B361D5}"/>
                  </a:ext>
                </a:extLst>
              </p:cNvPr>
              <p:cNvSpPr txBox="1"/>
              <p:nvPr/>
            </p:nvSpPr>
            <p:spPr>
              <a:xfrm>
                <a:off x="560643" y="6293041"/>
                <a:ext cx="1085252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L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Instead of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sup>
                    </m:sSup>
                  </m:oMath>
                </a14:m>
                <a:r>
                  <a:rPr kumimoji="0" lang="en-NL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readouts with 1-Bit HHL, only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NL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are required (sampling dependent)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4E47E7-AF2F-668F-5EA7-6E42D3B36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43" y="6293041"/>
                <a:ext cx="10852523" cy="430887"/>
              </a:xfrm>
              <a:prstGeom prst="rect">
                <a:avLst/>
              </a:prstGeom>
              <a:blipFill>
                <a:blip r:embed="rId4"/>
                <a:stretch>
                  <a:fillRect l="-819" t="-8571" b="-2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42F3C96-83EF-2D9C-C876-857CDB80AD06}"/>
              </a:ext>
            </a:extLst>
          </p:cNvPr>
          <p:cNvGrpSpPr/>
          <p:nvPr/>
        </p:nvGrpSpPr>
        <p:grpSpPr>
          <a:xfrm>
            <a:off x="402496" y="782555"/>
            <a:ext cx="10834686" cy="5548990"/>
            <a:chOff x="402496" y="782555"/>
            <a:chExt cx="10834686" cy="55489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E6D80C-A921-209C-5F2C-A1F38FADAF92}"/>
                </a:ext>
              </a:extLst>
            </p:cNvPr>
            <p:cNvGrpSpPr/>
            <p:nvPr/>
          </p:nvGrpSpPr>
          <p:grpSpPr>
            <a:xfrm>
              <a:off x="402496" y="953177"/>
              <a:ext cx="10834686" cy="5378368"/>
              <a:chOff x="402496" y="881024"/>
              <a:chExt cx="10834686" cy="53783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D242926-002E-6A5A-6531-CE8244138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2496" y="881024"/>
                <a:ext cx="10834686" cy="5378368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34F045-F104-89CA-2B9F-D76B92B5CBA5}"/>
                  </a:ext>
                </a:extLst>
              </p:cNvPr>
              <p:cNvSpPr/>
              <p:nvPr/>
            </p:nvSpPr>
            <p:spPr>
              <a:xfrm>
                <a:off x="683711" y="881025"/>
                <a:ext cx="218288" cy="4854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A48EF51-1893-7E46-640A-792B7E72AF0B}"/>
                      </a:ext>
                    </a:extLst>
                  </p:cNvPr>
                  <p:cNvSpPr txBox="1"/>
                  <p:nvPr/>
                </p:nvSpPr>
                <p:spPr>
                  <a:xfrm>
                    <a:off x="532635" y="5269346"/>
                    <a:ext cx="50244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A48EF51-1893-7E46-640A-792B7E72AF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2635" y="5269346"/>
                    <a:ext cx="502445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59C706E-671C-7258-9913-DFEC838B404B}"/>
                      </a:ext>
                    </a:extLst>
                  </p:cNvPr>
                  <p:cNvSpPr txBox="1"/>
                  <p:nvPr/>
                </p:nvSpPr>
                <p:spPr>
                  <a:xfrm>
                    <a:off x="540082" y="4157462"/>
                    <a:ext cx="50629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59C706E-671C-7258-9913-DFEC838B40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0082" y="4157462"/>
                    <a:ext cx="506292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4CDA2DB-079E-6417-7328-FF2D76BDAF1E}"/>
                      </a:ext>
                    </a:extLst>
                  </p:cNvPr>
                  <p:cNvSpPr txBox="1"/>
                  <p:nvPr/>
                </p:nvSpPr>
                <p:spPr>
                  <a:xfrm>
                    <a:off x="544333" y="942061"/>
                    <a:ext cx="50308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4CDA2DB-079E-6417-7328-FF2D76BDAF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333" y="942061"/>
                    <a:ext cx="503086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6882F32-CECB-79C7-7DF7-2AFBE5B67C98}"/>
                      </a:ext>
                    </a:extLst>
                  </p:cNvPr>
                  <p:cNvSpPr txBox="1"/>
                  <p:nvPr/>
                </p:nvSpPr>
                <p:spPr>
                  <a:xfrm>
                    <a:off x="546293" y="2534570"/>
                    <a:ext cx="50629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6882F32-CECB-79C7-7DF7-2AFBE5B67C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293" y="2534570"/>
                    <a:ext cx="506292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D29059CA-65AC-A5F1-63A3-73E8E04287EF}"/>
                      </a:ext>
                    </a:extLst>
                  </p:cNvPr>
                  <p:cNvSpPr txBox="1"/>
                  <p:nvPr/>
                </p:nvSpPr>
                <p:spPr>
                  <a:xfrm>
                    <a:off x="539044" y="1463791"/>
                    <a:ext cx="50629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D29059CA-65AC-A5F1-63A3-73E8E04287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044" y="1463791"/>
                    <a:ext cx="506292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A40242E-B15E-C2D1-C36D-82EE013D9424}"/>
                      </a:ext>
                    </a:extLst>
                  </p:cNvPr>
                  <p:cNvSpPr txBox="1"/>
                  <p:nvPr/>
                </p:nvSpPr>
                <p:spPr>
                  <a:xfrm>
                    <a:off x="529075" y="2022682"/>
                    <a:ext cx="50629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A40242E-B15E-C2D1-C36D-82EE013D94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9075" y="2022682"/>
                    <a:ext cx="506292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4D1F0AA1-F9DB-1C46-7C20-67EB67E965CD}"/>
                      </a:ext>
                    </a:extLst>
                  </p:cNvPr>
                  <p:cNvSpPr txBox="1"/>
                  <p:nvPr/>
                </p:nvSpPr>
                <p:spPr>
                  <a:xfrm>
                    <a:off x="523625" y="4716028"/>
                    <a:ext cx="50629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4D1F0AA1-F9DB-1C46-7C20-67EB67E965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625" y="4716028"/>
                    <a:ext cx="506292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5C4C230-815A-F45C-1F55-C860EA54DC99}"/>
                      </a:ext>
                    </a:extLst>
                  </p:cNvPr>
                  <p:cNvSpPr txBox="1"/>
                  <p:nvPr/>
                </p:nvSpPr>
                <p:spPr>
                  <a:xfrm>
                    <a:off x="532633" y="3632893"/>
                    <a:ext cx="50629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5C4C230-815A-F45C-1F55-C860EA54DC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2633" y="3632893"/>
                    <a:ext cx="506292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FAC8C406-D145-0395-C179-5B6E527DC3C4}"/>
                      </a:ext>
                    </a:extLst>
                  </p:cNvPr>
                  <p:cNvSpPr txBox="1"/>
                  <p:nvPr/>
                </p:nvSpPr>
                <p:spPr>
                  <a:xfrm>
                    <a:off x="548831" y="3072699"/>
                    <a:ext cx="506292" cy="3101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FAC8C406-D145-0395-C179-5B6E527DC3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831" y="3072699"/>
                    <a:ext cx="506292" cy="31015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7B9D03-EB29-D37B-6916-51BF59C0CFC7}"/>
                </a:ext>
              </a:extLst>
            </p:cNvPr>
            <p:cNvSpPr txBox="1"/>
            <p:nvPr/>
          </p:nvSpPr>
          <p:spPr>
            <a:xfrm>
              <a:off x="9607137" y="1285432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rgbClr val="1E811C"/>
                  </a:solidFill>
                </a:rPr>
                <a:t>Full HHL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7AA58E-4F01-26F3-2929-2D72E6151069}"/>
                </a:ext>
              </a:extLst>
            </p:cNvPr>
            <p:cNvSpPr txBox="1"/>
            <p:nvPr/>
          </p:nvSpPr>
          <p:spPr>
            <a:xfrm>
              <a:off x="9552634" y="3036249"/>
              <a:ext cx="106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rgbClr val="002FFF"/>
                  </a:solidFill>
                </a:rPr>
                <a:t>1-Bit HHL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662D7D-DBB8-9881-CBE1-E8749078920F}"/>
                </a:ext>
              </a:extLst>
            </p:cNvPr>
            <p:cNvSpPr txBox="1"/>
            <p:nvPr/>
          </p:nvSpPr>
          <p:spPr>
            <a:xfrm>
              <a:off x="9527678" y="4097472"/>
              <a:ext cx="14959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rgbClr val="002FFF"/>
                  </a:solidFill>
                </a:rPr>
                <a:t>1-Bit HHL</a:t>
              </a:r>
            </a:p>
            <a:p>
              <a:r>
                <a:rPr lang="en-NL" dirty="0">
                  <a:solidFill>
                    <a:srgbClr val="002FFF"/>
                  </a:solidFill>
                </a:rPr>
                <a:t>50% Sampling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77457B-5671-0663-8F02-7BD0D66E8222}"/>
                </a:ext>
              </a:extLst>
            </p:cNvPr>
            <p:cNvSpPr txBox="1"/>
            <p:nvPr/>
          </p:nvSpPr>
          <p:spPr>
            <a:xfrm>
              <a:off x="4428566" y="782555"/>
              <a:ext cx="2638094" cy="4308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NL" sz="2200" dirty="0"/>
                <a:t>Sampling comparison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32C6ABA-9967-49DA-0A38-7C46F370557E}"/>
                </a:ext>
              </a:extLst>
            </p:cNvPr>
            <p:cNvSpPr/>
            <p:nvPr/>
          </p:nvSpPr>
          <p:spPr>
            <a:xfrm>
              <a:off x="1177446" y="5905356"/>
              <a:ext cx="9846153" cy="101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15B52F-1DA4-D73A-30AA-9C07E950EE65}"/>
                </a:ext>
              </a:extLst>
            </p:cNvPr>
            <p:cNvSpPr txBox="1"/>
            <p:nvPr/>
          </p:nvSpPr>
          <p:spPr>
            <a:xfrm>
              <a:off x="1302397" y="579460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AEA413-C8EE-585A-EAA3-9995A66E098D}"/>
                </a:ext>
              </a:extLst>
            </p:cNvPr>
            <p:cNvSpPr txBox="1"/>
            <p:nvPr/>
          </p:nvSpPr>
          <p:spPr>
            <a:xfrm>
              <a:off x="2405056" y="582150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250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4319F05-EDF7-DE56-A5F8-7FDA89C3E2FE}"/>
                </a:ext>
              </a:extLst>
            </p:cNvPr>
            <p:cNvSpPr txBox="1"/>
            <p:nvPr/>
          </p:nvSpPr>
          <p:spPr>
            <a:xfrm>
              <a:off x="3543571" y="579461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500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17D51B7-0274-2AA4-13FF-C34A067D384F}"/>
                </a:ext>
              </a:extLst>
            </p:cNvPr>
            <p:cNvSpPr txBox="1"/>
            <p:nvPr/>
          </p:nvSpPr>
          <p:spPr>
            <a:xfrm>
              <a:off x="4708983" y="5794607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750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C94AF20-445E-96D8-4DDC-6E86A57B0382}"/>
                </a:ext>
              </a:extLst>
            </p:cNvPr>
            <p:cNvSpPr txBox="1"/>
            <p:nvPr/>
          </p:nvSpPr>
          <p:spPr>
            <a:xfrm>
              <a:off x="5829573" y="5803575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1000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E4EFDE6-7A78-D9E9-5274-38EEA23C4B97}"/>
                </a:ext>
              </a:extLst>
            </p:cNvPr>
            <p:cNvSpPr txBox="1"/>
            <p:nvPr/>
          </p:nvSpPr>
          <p:spPr>
            <a:xfrm>
              <a:off x="6986021" y="5776677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1250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B9B8FC6-6657-7DB1-711C-D9D31702F202}"/>
                </a:ext>
              </a:extLst>
            </p:cNvPr>
            <p:cNvSpPr txBox="1"/>
            <p:nvPr/>
          </p:nvSpPr>
          <p:spPr>
            <a:xfrm>
              <a:off x="8160394" y="5785647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1500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71A113F-1CB0-16AF-59AA-7F88BEC5F529}"/>
                </a:ext>
              </a:extLst>
            </p:cNvPr>
            <p:cNvSpPr txBox="1"/>
            <p:nvPr/>
          </p:nvSpPr>
          <p:spPr>
            <a:xfrm>
              <a:off x="9298913" y="5794608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1750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E9E9F37-1983-2293-A56A-CEB8539B446A}"/>
                </a:ext>
              </a:extLst>
            </p:cNvPr>
            <p:cNvSpPr txBox="1"/>
            <p:nvPr/>
          </p:nvSpPr>
          <p:spPr>
            <a:xfrm>
              <a:off x="10419498" y="5803576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4724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88A4-17E0-699F-54E5-6B9F5184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Circuit depth issue</a:t>
            </a:r>
          </a:p>
        </p:txBody>
      </p:sp>
      <p:sp>
        <p:nvSpPr>
          <p:cNvPr id="33" name="Vorm">
            <a:extLst>
              <a:ext uri="{FF2B5EF4-FFF2-40B4-BE49-F238E27FC236}">
                <a16:creationId xmlns:a16="http://schemas.microsoft.com/office/drawing/2014/main" id="{B0A24965-BA13-28BB-8341-A5D2EE89D853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F0C354-26EC-EA43-A9BF-E95A0E4F808A}"/>
              </a:ext>
            </a:extLst>
          </p:cNvPr>
          <p:cNvGrpSpPr/>
          <p:nvPr/>
        </p:nvGrpSpPr>
        <p:grpSpPr>
          <a:xfrm>
            <a:off x="502339" y="3075746"/>
            <a:ext cx="11392118" cy="2892376"/>
            <a:chOff x="502339" y="2232466"/>
            <a:chExt cx="11392118" cy="28923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73412D-53B5-5287-CCD6-4A668F88AC7C}"/>
                </a:ext>
              </a:extLst>
            </p:cNvPr>
            <p:cNvSpPr/>
            <p:nvPr/>
          </p:nvSpPr>
          <p:spPr>
            <a:xfrm>
              <a:off x="7054727" y="2232466"/>
              <a:ext cx="4819409" cy="2892148"/>
            </a:xfrm>
            <a:prstGeom prst="rect">
              <a:avLst/>
            </a:prstGeom>
            <a:solidFill>
              <a:srgbClr val="FFADF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4F05F2-35AA-4DA0-4400-7CB7703C1A1D}"/>
                </a:ext>
              </a:extLst>
            </p:cNvPr>
            <p:cNvSpPr/>
            <p:nvPr/>
          </p:nvSpPr>
          <p:spPr>
            <a:xfrm>
              <a:off x="3950658" y="2232694"/>
              <a:ext cx="3090222" cy="2892148"/>
            </a:xfrm>
            <a:prstGeom prst="rect">
              <a:avLst/>
            </a:prstGeom>
            <a:solidFill>
              <a:srgbClr val="E7DC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4C62C8-A488-5965-A03D-0F854C3B8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90" t="4197" r="1154" b="6259"/>
            <a:stretch/>
          </p:blipFill>
          <p:spPr>
            <a:xfrm>
              <a:off x="502339" y="2232694"/>
              <a:ext cx="11392118" cy="289214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1F09A03-D0FC-6F93-770A-6A5C5CCA3C24}"/>
              </a:ext>
            </a:extLst>
          </p:cNvPr>
          <p:cNvSpPr txBox="1"/>
          <p:nvPr/>
        </p:nvSpPr>
        <p:spPr>
          <a:xfrm>
            <a:off x="1125576" y="2411282"/>
            <a:ext cx="1334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Multiple bit </a:t>
            </a:r>
          </a:p>
          <a:p>
            <a:r>
              <a:rPr lang="en-NL" dirty="0"/>
              <a:t>QPE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C207BE-E49A-3B1B-2524-AE15C636E2E9}"/>
              </a:ext>
            </a:extLst>
          </p:cNvPr>
          <p:cNvSpPr txBox="1"/>
          <p:nvPr/>
        </p:nvSpPr>
        <p:spPr>
          <a:xfrm>
            <a:off x="2546857" y="2660587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1-bit QPE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78F20-2E32-5E0C-3A5B-CA21F34CA207}"/>
              </a:ext>
            </a:extLst>
          </p:cNvPr>
          <p:cNvSpPr txBox="1"/>
          <p:nvPr/>
        </p:nvSpPr>
        <p:spPr>
          <a:xfrm>
            <a:off x="5564444" y="2688281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1-bit QPE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0171D-B624-89D9-1F24-68003C0F0AFE}"/>
              </a:ext>
            </a:extLst>
          </p:cNvPr>
          <p:cNvSpPr txBox="1"/>
          <p:nvPr/>
        </p:nvSpPr>
        <p:spPr>
          <a:xfrm>
            <a:off x="9960488" y="2660587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1-bit QPE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801C0-0321-7131-D60D-6F9E16AB63C6}"/>
              </a:ext>
            </a:extLst>
          </p:cNvPr>
          <p:cNvSpPr txBox="1"/>
          <p:nvPr/>
        </p:nvSpPr>
        <p:spPr>
          <a:xfrm>
            <a:off x="3970978" y="2440875"/>
            <a:ext cx="1334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Multiple bit </a:t>
            </a:r>
          </a:p>
          <a:p>
            <a:r>
              <a:rPr lang="en-NL" dirty="0"/>
              <a:t>QPE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68BFD-D2A5-61F4-F4C8-6D7087B41E95}"/>
              </a:ext>
            </a:extLst>
          </p:cNvPr>
          <p:cNvSpPr txBox="1"/>
          <p:nvPr/>
        </p:nvSpPr>
        <p:spPr>
          <a:xfrm>
            <a:off x="7303910" y="2462979"/>
            <a:ext cx="1334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Multiple bit </a:t>
            </a:r>
          </a:p>
          <a:p>
            <a:r>
              <a:rPr lang="en-NL" dirty="0"/>
              <a:t>QPE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E871C-EE9B-6E7C-58D9-8CAC279F559C}"/>
              </a:ext>
            </a:extLst>
          </p:cNvPr>
          <p:cNvSpPr txBox="1"/>
          <p:nvPr/>
        </p:nvSpPr>
        <p:spPr>
          <a:xfrm>
            <a:off x="1792586" y="1165701"/>
            <a:ext cx="8388002" cy="769441"/>
          </a:xfrm>
          <a:prstGeom prst="rect">
            <a:avLst/>
          </a:prstGeom>
          <a:noFill/>
          <a:ln w="12700"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NL" sz="2200" dirty="0"/>
              <a:t>Together with a few other optimizations (Suzuki-Trotter approximation), </a:t>
            </a:r>
          </a:p>
          <a:p>
            <a:r>
              <a:rPr lang="en-GB" sz="2200" dirty="0"/>
              <a:t>t</a:t>
            </a:r>
            <a:r>
              <a:rPr lang="en-NL" sz="2200" dirty="0"/>
              <a:t>he 1-bit QPE strongly reduces number of gates</a:t>
            </a:r>
          </a:p>
        </p:txBody>
      </p:sp>
      <p:sp>
        <p:nvSpPr>
          <p:cNvPr id="6" name="Vorm">
            <a:extLst>
              <a:ext uri="{FF2B5EF4-FFF2-40B4-BE49-F238E27FC236}">
                <a16:creationId xmlns:a16="http://schemas.microsoft.com/office/drawing/2014/main" id="{A4149D9D-5EC9-66CC-0E09-9A1942EA19B0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5" name="NIKHEF_LOGO.png" descr="NIKHEF_LOGO.png">
            <a:extLst>
              <a:ext uri="{FF2B5EF4-FFF2-40B4-BE49-F238E27FC236}">
                <a16:creationId xmlns:a16="http://schemas.microsoft.com/office/drawing/2014/main" id="{6C5A6187-2006-6D6B-DFE0-4F7457793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AF9C80A-C961-1F33-CE77-B93195375C9E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101BA7-062C-103E-8E97-53E929DE5D66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B83C79-3DE8-242E-96A6-50CFA5A3509E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9" name="Picture 6" descr="UM">
              <a:extLst>
                <a:ext uri="{FF2B5EF4-FFF2-40B4-BE49-F238E27FC236}">
                  <a16:creationId xmlns:a16="http://schemas.microsoft.com/office/drawing/2014/main" id="{F4C61856-79E3-9B88-1E18-70A79D8CC9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099E3C2-D4C1-2D77-B050-559940F158D2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406006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88A4-17E0-699F-54E5-6B9F5184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Largest Event simulated with Qiskit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188D20-F8E2-B009-3A21-E09978E527EA}"/>
              </a:ext>
            </a:extLst>
          </p:cNvPr>
          <p:cNvGrpSpPr/>
          <p:nvPr/>
        </p:nvGrpSpPr>
        <p:grpSpPr>
          <a:xfrm>
            <a:off x="-711200" y="765624"/>
            <a:ext cx="12494860" cy="5990776"/>
            <a:chOff x="5774172" y="1079634"/>
            <a:chExt cx="5450022" cy="31921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65914E-6CEB-A5E9-4766-6BEA48F9ED51}"/>
                </a:ext>
              </a:extLst>
            </p:cNvPr>
            <p:cNvSpPr/>
            <p:nvPr/>
          </p:nvSpPr>
          <p:spPr>
            <a:xfrm>
              <a:off x="6419514" y="1079634"/>
              <a:ext cx="4526096" cy="3192162"/>
            </a:xfrm>
            <a:prstGeom prst="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BC6458-4FF8-7A66-14E3-1AB7BB60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4172" y="1100692"/>
              <a:ext cx="5450022" cy="299925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E45838F-11AA-53B9-8A0D-954AB2AE6DF8}"/>
              </a:ext>
            </a:extLst>
          </p:cNvPr>
          <p:cNvSpPr txBox="1"/>
          <p:nvPr/>
        </p:nvSpPr>
        <p:spPr>
          <a:xfrm>
            <a:off x="982860" y="6240303"/>
            <a:ext cx="10127901" cy="430887"/>
          </a:xfrm>
          <a:prstGeom prst="rect">
            <a:avLst/>
          </a:prstGeom>
          <a:solidFill>
            <a:srgbClr val="2E75B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Extrapolate all segments to the beam line for direct Vertex finding via Hough Transform</a:t>
            </a:r>
          </a:p>
        </p:txBody>
      </p:sp>
      <p:sp>
        <p:nvSpPr>
          <p:cNvPr id="22" name="Vorm">
            <a:extLst>
              <a:ext uri="{FF2B5EF4-FFF2-40B4-BE49-F238E27FC236}">
                <a16:creationId xmlns:a16="http://schemas.microsoft.com/office/drawing/2014/main" id="{01900A80-5F52-36D1-FC38-ED99C904DC57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Vorm">
            <a:extLst>
              <a:ext uri="{FF2B5EF4-FFF2-40B4-BE49-F238E27FC236}">
                <a16:creationId xmlns:a16="http://schemas.microsoft.com/office/drawing/2014/main" id="{567551AA-CD9C-AD9F-8F5C-B128EAE126EA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NIKHEF_LOGO.png" descr="NIKHEF_LOGO.png">
            <a:extLst>
              <a:ext uri="{FF2B5EF4-FFF2-40B4-BE49-F238E27FC236}">
                <a16:creationId xmlns:a16="http://schemas.microsoft.com/office/drawing/2014/main" id="{BC4C92BE-C1A8-4D38-B023-2824F3BCB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AC7E4C-CEBA-2696-8E89-B895F388576A}"/>
              </a:ext>
            </a:extLst>
          </p:cNvPr>
          <p:cNvCxnSpPr/>
          <p:nvPr/>
        </p:nvCxnSpPr>
        <p:spPr>
          <a:xfrm flipV="1">
            <a:off x="4660777" y="1669002"/>
            <a:ext cx="0" cy="1127464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B825ED-392E-4E02-BA11-FC22405E2B17}"/>
              </a:ext>
            </a:extLst>
          </p:cNvPr>
          <p:cNvCxnSpPr/>
          <p:nvPr/>
        </p:nvCxnSpPr>
        <p:spPr>
          <a:xfrm flipV="1">
            <a:off x="5242154" y="1669002"/>
            <a:ext cx="0" cy="1127464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36B573A-3280-610F-7389-FAAC9A298F3B}"/>
              </a:ext>
            </a:extLst>
          </p:cNvPr>
          <p:cNvSpPr txBox="1"/>
          <p:nvPr/>
        </p:nvSpPr>
        <p:spPr>
          <a:xfrm>
            <a:off x="4125514" y="1299670"/>
            <a:ext cx="95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C9579-01DE-9064-C529-AAB14FE6F469}"/>
              </a:ext>
            </a:extLst>
          </p:cNvPr>
          <p:cNvSpPr txBox="1"/>
          <p:nvPr/>
        </p:nvSpPr>
        <p:spPr>
          <a:xfrm>
            <a:off x="5084532" y="1309685"/>
            <a:ext cx="95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1F58C2-C09A-A9A5-69D1-5182B9C7E30A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3B5B2D-E827-71D8-198C-06A47F42C017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90099B-3E1B-8FB2-05EA-37CD9FFEF714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6" descr="UM">
              <a:extLst>
                <a:ext uri="{FF2B5EF4-FFF2-40B4-BE49-F238E27FC236}">
                  <a16:creationId xmlns:a16="http://schemas.microsoft.com/office/drawing/2014/main" id="{AF5581A8-A23D-D77A-356D-6029F6DC1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165D80-E4D9-A55A-B20F-1356FA11B925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0880B8-2F45-7B06-8171-A522DECC252C}"/>
              </a:ext>
            </a:extLst>
          </p:cNvPr>
          <p:cNvSpPr txBox="1"/>
          <p:nvPr/>
        </p:nvSpPr>
        <p:spPr>
          <a:xfrm>
            <a:off x="976053" y="5899117"/>
            <a:ext cx="4632102" cy="430887"/>
          </a:xfrm>
          <a:prstGeom prst="rect">
            <a:avLst/>
          </a:prstGeom>
          <a:solidFill>
            <a:srgbClr val="2E75B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Post-processing: Vertex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286596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88A4-17E0-699F-54E5-6B9F5184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Vertex finding precision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5AEE6-A357-2BF6-56C4-2143A34A4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25" y="1284822"/>
            <a:ext cx="11894949" cy="4413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086B82-E767-E917-FE0B-74F7509D237B}"/>
              </a:ext>
            </a:extLst>
          </p:cNvPr>
          <p:cNvSpPr txBox="1"/>
          <p:nvPr/>
        </p:nvSpPr>
        <p:spPr>
          <a:xfrm>
            <a:off x="574165" y="813947"/>
            <a:ext cx="5296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Reconstructing vertices using </a:t>
            </a:r>
            <a:r>
              <a:rPr lang="en-NL" sz="2000" b="1" dirty="0"/>
              <a:t>exact </a:t>
            </a:r>
            <a:r>
              <a:rPr lang="en-NL" sz="2000" dirty="0"/>
              <a:t>extrapolation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77C08-774D-A12E-FD40-BBFB1280400B}"/>
              </a:ext>
            </a:extLst>
          </p:cNvPr>
          <p:cNvSpPr txBox="1"/>
          <p:nvPr/>
        </p:nvSpPr>
        <p:spPr>
          <a:xfrm>
            <a:off x="6393658" y="849330"/>
            <a:ext cx="5649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Reconstructing vertices using </a:t>
            </a:r>
            <a:r>
              <a:rPr lang="en-NL" sz="2000" b="1" dirty="0"/>
              <a:t>segment</a:t>
            </a:r>
            <a:r>
              <a:rPr lang="en-NL" sz="2000" dirty="0"/>
              <a:t> extrapolation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B42C10-33FA-1BD3-7D55-B8D52F8420F9}"/>
              </a:ext>
            </a:extLst>
          </p:cNvPr>
          <p:cNvCxnSpPr>
            <a:cxnSpLocks/>
          </p:cNvCxnSpPr>
          <p:nvPr/>
        </p:nvCxnSpPr>
        <p:spPr>
          <a:xfrm>
            <a:off x="4267200" y="5444613"/>
            <a:ext cx="0" cy="666053"/>
          </a:xfrm>
          <a:prstGeom prst="straightConnector1">
            <a:avLst/>
          </a:prstGeom>
          <a:ln w="254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9F79F8-C535-DB56-12AA-B957DE3835B8}"/>
              </a:ext>
            </a:extLst>
          </p:cNvPr>
          <p:cNvCxnSpPr>
            <a:cxnSpLocks/>
          </p:cNvCxnSpPr>
          <p:nvPr/>
        </p:nvCxnSpPr>
        <p:spPr>
          <a:xfrm>
            <a:off x="4551680" y="5444612"/>
            <a:ext cx="0" cy="666053"/>
          </a:xfrm>
          <a:prstGeom prst="straightConnector1">
            <a:avLst/>
          </a:prstGeom>
          <a:ln w="254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F4EFE9-291B-2301-BFC5-F62C257ABE80}"/>
              </a:ext>
            </a:extLst>
          </p:cNvPr>
          <p:cNvSpPr txBox="1"/>
          <p:nvPr/>
        </p:nvSpPr>
        <p:spPr>
          <a:xfrm>
            <a:off x="3300652" y="5923916"/>
            <a:ext cx="96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Vertex-1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6EBB7A-7CF6-21E6-325A-E6F328F67DD3}"/>
              </a:ext>
            </a:extLst>
          </p:cNvPr>
          <p:cNvSpPr txBox="1"/>
          <p:nvPr/>
        </p:nvSpPr>
        <p:spPr>
          <a:xfrm>
            <a:off x="4551680" y="5925999"/>
            <a:ext cx="96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Vertex-2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F2A7B1-4A48-197D-0DDF-D7CEA3DE1E78}"/>
              </a:ext>
            </a:extLst>
          </p:cNvPr>
          <p:cNvCxnSpPr>
            <a:cxnSpLocks/>
          </p:cNvCxnSpPr>
          <p:nvPr/>
        </p:nvCxnSpPr>
        <p:spPr>
          <a:xfrm>
            <a:off x="10139680" y="5450850"/>
            <a:ext cx="0" cy="666053"/>
          </a:xfrm>
          <a:prstGeom prst="straightConnector1">
            <a:avLst/>
          </a:prstGeom>
          <a:ln w="254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1F72AF-9580-97FF-79EE-6B241D256D54}"/>
              </a:ext>
            </a:extLst>
          </p:cNvPr>
          <p:cNvCxnSpPr>
            <a:cxnSpLocks/>
          </p:cNvCxnSpPr>
          <p:nvPr/>
        </p:nvCxnSpPr>
        <p:spPr>
          <a:xfrm>
            <a:off x="10424160" y="5450849"/>
            <a:ext cx="0" cy="666053"/>
          </a:xfrm>
          <a:prstGeom prst="straightConnector1">
            <a:avLst/>
          </a:prstGeom>
          <a:ln w="254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BDCFA1E-3280-DC8A-D0B5-26CB8263377E}"/>
              </a:ext>
            </a:extLst>
          </p:cNvPr>
          <p:cNvSpPr txBox="1"/>
          <p:nvPr/>
        </p:nvSpPr>
        <p:spPr>
          <a:xfrm>
            <a:off x="9173132" y="5930153"/>
            <a:ext cx="96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Vertex-1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DC9A6A-A8A9-163B-2FB1-C75F1B283F51}"/>
              </a:ext>
            </a:extLst>
          </p:cNvPr>
          <p:cNvSpPr txBox="1"/>
          <p:nvPr/>
        </p:nvSpPr>
        <p:spPr>
          <a:xfrm>
            <a:off x="10424160" y="5932236"/>
            <a:ext cx="96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Vertex-2</a:t>
            </a:r>
          </a:p>
        </p:txBody>
      </p:sp>
      <p:sp>
        <p:nvSpPr>
          <p:cNvPr id="23" name="Vorm">
            <a:extLst>
              <a:ext uri="{FF2B5EF4-FFF2-40B4-BE49-F238E27FC236}">
                <a16:creationId xmlns:a16="http://schemas.microsoft.com/office/drawing/2014/main" id="{A73C56FA-7B9F-7980-DBFC-8AE2FFC0CDB9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Vorm">
            <a:extLst>
              <a:ext uri="{FF2B5EF4-FFF2-40B4-BE49-F238E27FC236}">
                <a16:creationId xmlns:a16="http://schemas.microsoft.com/office/drawing/2014/main" id="{5EB91773-1366-008A-83FC-6381891F614E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NIKHEF_LOGO.png" descr="NIKHEF_LOGO.png">
            <a:extLst>
              <a:ext uri="{FF2B5EF4-FFF2-40B4-BE49-F238E27FC236}">
                <a16:creationId xmlns:a16="http://schemas.microsoft.com/office/drawing/2014/main" id="{D9377F1A-483C-B841-835C-4395B2100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6278F94-F34B-0F27-A67B-00067E593AA9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F94574-B2FD-C539-F76C-EE88066C5F1B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36D267-B9BC-87B6-BD33-123A85C31215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4" name="Picture 6" descr="UM">
              <a:extLst>
                <a:ext uri="{FF2B5EF4-FFF2-40B4-BE49-F238E27FC236}">
                  <a16:creationId xmlns:a16="http://schemas.microsoft.com/office/drawing/2014/main" id="{F98287CD-8932-C7B4-D3B0-0E9DC29E3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613B1B-857E-BC97-50F4-D6DC5EC56D50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4FE36C-8403-F9AD-F77B-29899BB35E86}"/>
              </a:ext>
            </a:extLst>
          </p:cNvPr>
          <p:cNvSpPr txBox="1"/>
          <p:nvPr/>
        </p:nvSpPr>
        <p:spPr>
          <a:xfrm>
            <a:off x="871431" y="1873202"/>
            <a:ext cx="1411540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1"/>
                </a:solidFill>
              </a:rPr>
              <a:t>Exact tracks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AFAE06-6DB6-F8B7-260D-F3302FB0C050}"/>
              </a:ext>
            </a:extLst>
          </p:cNvPr>
          <p:cNvSpPr txBox="1"/>
          <p:nvPr/>
        </p:nvSpPr>
        <p:spPr>
          <a:xfrm>
            <a:off x="6774655" y="1895504"/>
            <a:ext cx="1916422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1"/>
                </a:solidFill>
              </a:rPr>
              <a:t>Found Segments</a:t>
            </a:r>
          </a:p>
        </p:txBody>
      </p:sp>
    </p:spTree>
    <p:extLst>
      <p:ext uri="{BB962C8B-B14F-4D97-AF65-F5344CB8AC3E}">
        <p14:creationId xmlns:p14="http://schemas.microsoft.com/office/powerpoint/2010/main" val="531035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88A4-17E0-699F-54E5-6B9F5184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  Vertex precision with fraction of segments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86B82-E767-E917-FE0B-74F7509D237B}"/>
              </a:ext>
            </a:extLst>
          </p:cNvPr>
          <p:cNvSpPr txBox="1"/>
          <p:nvPr/>
        </p:nvSpPr>
        <p:spPr>
          <a:xfrm>
            <a:off x="1466586" y="1631824"/>
            <a:ext cx="3430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Distribution of precision of the </a:t>
            </a:r>
          </a:p>
          <a:p>
            <a:r>
              <a:rPr lang="en-NL" sz="2000" dirty="0"/>
              <a:t>extrapolated vertex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77C08-774D-A12E-FD40-BBFB1280400B}"/>
              </a:ext>
            </a:extLst>
          </p:cNvPr>
          <p:cNvSpPr txBox="1"/>
          <p:nvPr/>
        </p:nvSpPr>
        <p:spPr>
          <a:xfrm>
            <a:off x="6204730" y="1631824"/>
            <a:ext cx="5828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Mean Average Distance (MAD) of recontructed vertex </a:t>
            </a:r>
          </a:p>
          <a:p>
            <a:r>
              <a:rPr lang="en-NL" sz="2000" dirty="0"/>
              <a:t>versus t</a:t>
            </a:r>
            <a:r>
              <a:rPr lang="en-GB" sz="2000" dirty="0"/>
              <a:t>he</a:t>
            </a:r>
            <a:r>
              <a:rPr lang="en-NL" sz="2000" dirty="0"/>
              <a:t> fraction of segments obtained in readout</a:t>
            </a:r>
          </a:p>
        </p:txBody>
      </p:sp>
      <p:sp>
        <p:nvSpPr>
          <p:cNvPr id="23" name="Vorm">
            <a:extLst>
              <a:ext uri="{FF2B5EF4-FFF2-40B4-BE49-F238E27FC236}">
                <a16:creationId xmlns:a16="http://schemas.microsoft.com/office/drawing/2014/main" id="{A73C56FA-7B9F-7980-DBFC-8AE2FFC0CDB9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2AEB6-8ED7-C296-C27E-97AACA553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28"/>
          <a:stretch/>
        </p:blipFill>
        <p:spPr>
          <a:xfrm>
            <a:off x="190626" y="2491073"/>
            <a:ext cx="5817227" cy="2833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47371-425E-7ABA-7A45-EEEC65B5F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9"/>
          <a:stretch/>
        </p:blipFill>
        <p:spPr>
          <a:xfrm>
            <a:off x="6006213" y="2556976"/>
            <a:ext cx="5754726" cy="2833084"/>
          </a:xfrm>
          <a:prstGeom prst="rect">
            <a:avLst/>
          </a:prstGeom>
        </p:spPr>
      </p:pic>
      <p:sp>
        <p:nvSpPr>
          <p:cNvPr id="9" name="Vorm">
            <a:extLst>
              <a:ext uri="{FF2B5EF4-FFF2-40B4-BE49-F238E27FC236}">
                <a16:creationId xmlns:a16="http://schemas.microsoft.com/office/drawing/2014/main" id="{0F179575-E23F-D0DA-AB96-C100DB3548F9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NIKHEF_LOGO.png" descr="NIKHEF_LOGO.png">
            <a:extLst>
              <a:ext uri="{FF2B5EF4-FFF2-40B4-BE49-F238E27FC236}">
                <a16:creationId xmlns:a16="http://schemas.microsoft.com/office/drawing/2014/main" id="{C206B375-B136-4EA4-8514-B0FA5EDEE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15A53A4-33AC-F581-F086-BC26CE228FAB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4D6B93-57CB-F418-3BEF-6CA10F025062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29C512-953B-8880-5638-D6A5FB6EF9C4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2" name="Picture 6" descr="UM">
              <a:extLst>
                <a:ext uri="{FF2B5EF4-FFF2-40B4-BE49-F238E27FC236}">
                  <a16:creationId xmlns:a16="http://schemas.microsoft.com/office/drawing/2014/main" id="{678A7463-C35A-2B06-2AE7-73B55EE62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F4D68B0-77B3-2BAD-409F-8D29B6F9C2CF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7239E-935D-588D-C688-AA54E5DEF96E}"/>
              </a:ext>
            </a:extLst>
          </p:cNvPr>
          <p:cNvSpPr txBox="1"/>
          <p:nvPr/>
        </p:nvSpPr>
        <p:spPr>
          <a:xfrm>
            <a:off x="1152736" y="5743211"/>
            <a:ext cx="9706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WIP: Requiring </a:t>
            </a:r>
            <a:r>
              <a:rPr lang="en-US" sz="2000" b="1" dirty="0">
                <a:solidFill>
                  <a:schemeClr val="accent1"/>
                </a:solidFill>
              </a:rPr>
              <a:t>only fraction (~50%) of all states </a:t>
            </a:r>
            <a:r>
              <a:rPr lang="en-US" sz="2000" dirty="0">
                <a:solidFill>
                  <a:schemeClr val="accent1"/>
                </a:solidFill>
                <a:sym typeface="Wingdings" pitchFamily="2" charset="2"/>
              </a:rPr>
              <a:t> strong reduction of number of readouts</a:t>
            </a:r>
            <a:endParaRPr lang="en-NL" sz="2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35C587-5499-64C3-0054-D14CA407AE0A}"/>
                  </a:ext>
                </a:extLst>
              </p:cNvPr>
              <p:cNvSpPr txBox="1"/>
              <p:nvPr/>
            </p:nvSpPr>
            <p:spPr>
              <a:xfrm>
                <a:off x="4505093" y="3244334"/>
                <a:ext cx="10212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~350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NL" dirty="0"/>
                  <a:t>m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35C587-5499-64C3-0054-D14CA407A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093" y="3244334"/>
                <a:ext cx="1021242" cy="369332"/>
              </a:xfrm>
              <a:prstGeom prst="rect">
                <a:avLst/>
              </a:prstGeom>
              <a:blipFill>
                <a:blip r:embed="rId6"/>
                <a:stretch>
                  <a:fillRect l="-4878" t="-6667" r="-3659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387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59D521-4562-2020-032B-6872CABBE49C}"/>
              </a:ext>
            </a:extLst>
          </p:cNvPr>
          <p:cNvSpPr/>
          <p:nvPr/>
        </p:nvSpPr>
        <p:spPr>
          <a:xfrm>
            <a:off x="125327" y="1804943"/>
            <a:ext cx="2649285" cy="2284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F42DC6-4BF6-580C-5E41-E7C72AFB5375}"/>
              </a:ext>
            </a:extLst>
          </p:cNvPr>
          <p:cNvSpPr/>
          <p:nvPr/>
        </p:nvSpPr>
        <p:spPr>
          <a:xfrm>
            <a:off x="2820757" y="938634"/>
            <a:ext cx="9229319" cy="31671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5CC0B-B926-5641-949B-A5426950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 The Team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1E113D-5365-2B67-8EEA-D8807E126B18}"/>
              </a:ext>
            </a:extLst>
          </p:cNvPr>
          <p:cNvSpPr/>
          <p:nvPr/>
        </p:nvSpPr>
        <p:spPr>
          <a:xfrm>
            <a:off x="2899468" y="1769081"/>
            <a:ext cx="9036308" cy="2246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081C96-224C-F3B3-4B5E-54BED51D77F2}"/>
              </a:ext>
            </a:extLst>
          </p:cNvPr>
          <p:cNvSpPr/>
          <p:nvPr/>
        </p:nvSpPr>
        <p:spPr>
          <a:xfrm>
            <a:off x="2906298" y="4293291"/>
            <a:ext cx="7513961" cy="236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3F4883C-2329-6ED2-8AB9-665BDDC69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7104" r="16296" b="32323"/>
          <a:stretch/>
        </p:blipFill>
        <p:spPr bwMode="auto">
          <a:xfrm>
            <a:off x="4631163" y="4927383"/>
            <a:ext cx="1162111" cy="139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D2C20FA-350F-2E9B-654D-677BE2B3B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t="4204" r="16055" b="48090"/>
          <a:stretch/>
        </p:blipFill>
        <p:spPr bwMode="auto">
          <a:xfrm>
            <a:off x="3095198" y="4940217"/>
            <a:ext cx="1245263" cy="139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Menica Dibenedetto (D.) - Menica Dibenedetto (D ...">
            <a:extLst>
              <a:ext uri="{FF2B5EF4-FFF2-40B4-BE49-F238E27FC236}">
                <a16:creationId xmlns:a16="http://schemas.microsoft.com/office/drawing/2014/main" id="{0DF32E60-EE71-902F-DBBF-E72F4AA54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3" t="7691" r="25033" b="58770"/>
          <a:stretch/>
        </p:blipFill>
        <p:spPr bwMode="auto">
          <a:xfrm>
            <a:off x="6071471" y="4948611"/>
            <a:ext cx="1301489" cy="134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avid Mestel (D.) - David Mestel (D.) - Maastricht University">
            <a:extLst>
              <a:ext uri="{FF2B5EF4-FFF2-40B4-BE49-F238E27FC236}">
                <a16:creationId xmlns:a16="http://schemas.microsoft.com/office/drawing/2014/main" id="{A0F15B05-9A9E-28A5-3F65-0F77BB4F8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t="4461" r="23050" b="49890"/>
          <a:stretch/>
        </p:blipFill>
        <p:spPr bwMode="auto">
          <a:xfrm>
            <a:off x="7675470" y="4879388"/>
            <a:ext cx="1158322" cy="138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B4A674-8CA8-356A-F003-D87A0CA7CE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239" t="4034" r="31076" b="51159"/>
          <a:stretch/>
        </p:blipFill>
        <p:spPr>
          <a:xfrm>
            <a:off x="4558834" y="2601691"/>
            <a:ext cx="1200150" cy="1390147"/>
          </a:xfrm>
          <a:prstGeom prst="rect">
            <a:avLst/>
          </a:prstGeom>
        </p:spPr>
      </p:pic>
      <p:pic>
        <p:nvPicPr>
          <p:cNvPr id="12" name="Picture 4" descr="Quantum Machine Learning enters the fray in CERN's LHCb experiment - news -  Maastricht University">
            <a:extLst>
              <a:ext uri="{FF2B5EF4-FFF2-40B4-BE49-F238E27FC236}">
                <a16:creationId xmlns:a16="http://schemas.microsoft.com/office/drawing/2014/main" id="{DC886808-C47D-61E3-98DF-FE6F34032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0" t="4026" r="35894" b="25242"/>
          <a:stretch/>
        </p:blipFill>
        <p:spPr bwMode="auto">
          <a:xfrm>
            <a:off x="6038366" y="2577965"/>
            <a:ext cx="1303002" cy="138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83FDEE5-01F8-5D18-2A06-08326B7E2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1" r="29564"/>
          <a:stretch/>
        </p:blipFill>
        <p:spPr bwMode="auto">
          <a:xfrm>
            <a:off x="7633641" y="2593907"/>
            <a:ext cx="1200150" cy="134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Profile photo of George William Scriven">
            <a:extLst>
              <a:ext uri="{FF2B5EF4-FFF2-40B4-BE49-F238E27FC236}">
                <a16:creationId xmlns:a16="http://schemas.microsoft.com/office/drawing/2014/main" id="{F0F8A004-DEC7-9C5E-9A1A-4B550F15A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8" t="11887" r="25753" b="33621"/>
          <a:stretch/>
        </p:blipFill>
        <p:spPr bwMode="auto">
          <a:xfrm>
            <a:off x="3066411" y="2621136"/>
            <a:ext cx="1200150" cy="12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FB7E13-C04E-8200-D27A-91526271F0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20" r="5597"/>
          <a:stretch/>
        </p:blipFill>
        <p:spPr>
          <a:xfrm>
            <a:off x="9088632" y="2558677"/>
            <a:ext cx="1200151" cy="13813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1BE29B-EDD5-DD63-EB88-1ECE089E699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928" t="3055" r="18114" b="21393"/>
          <a:stretch/>
        </p:blipFill>
        <p:spPr>
          <a:xfrm>
            <a:off x="10592705" y="2577965"/>
            <a:ext cx="1116470" cy="13780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803806-B21F-42B5-AF7D-A3858664E05C}"/>
              </a:ext>
            </a:extLst>
          </p:cNvPr>
          <p:cNvSpPr txBox="1"/>
          <p:nvPr/>
        </p:nvSpPr>
        <p:spPr>
          <a:xfrm>
            <a:off x="2906299" y="1011139"/>
            <a:ext cx="364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Nikhef – Particle Physics Netherlands</a:t>
            </a:r>
          </a:p>
          <a:p>
            <a:r>
              <a:rPr lang="en-GB" dirty="0"/>
              <a:t>I</a:t>
            </a:r>
            <a:r>
              <a:rPr lang="en-NL" dirty="0"/>
              <a:t>ncluding LHCb @ CERN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7C3AF9-CCF0-E1DA-3D5A-9AA18F2A530F}"/>
              </a:ext>
            </a:extLst>
          </p:cNvPr>
          <p:cNvSpPr txBox="1"/>
          <p:nvPr/>
        </p:nvSpPr>
        <p:spPr>
          <a:xfrm>
            <a:off x="2996396" y="1839301"/>
            <a:ext cx="584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Univ Maastricht – LHCb – quantum activity started in 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FC651A-F02D-959E-78BF-57BAA881527E}"/>
              </a:ext>
            </a:extLst>
          </p:cNvPr>
          <p:cNvSpPr txBox="1"/>
          <p:nvPr/>
        </p:nvSpPr>
        <p:spPr>
          <a:xfrm>
            <a:off x="10477409" y="990739"/>
            <a:ext cx="11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CERN QTI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6F1B1A-E280-5627-0A3C-C46901495718}"/>
              </a:ext>
            </a:extLst>
          </p:cNvPr>
          <p:cNvSpPr txBox="1"/>
          <p:nvPr/>
        </p:nvSpPr>
        <p:spPr>
          <a:xfrm>
            <a:off x="3011626" y="4422748"/>
            <a:ext cx="699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Univ Maastricht – DACS (Department of Advanced Computing Sciences)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A6A1787-F9DD-AC50-3416-3AA0DB59F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8248" r="22155" b="37863"/>
          <a:stretch/>
        </p:blipFill>
        <p:spPr bwMode="auto">
          <a:xfrm>
            <a:off x="9102723" y="4895412"/>
            <a:ext cx="1100014" cy="137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27C2B44-9BC7-6FA0-34CB-9D2AF045FF9F}"/>
              </a:ext>
            </a:extLst>
          </p:cNvPr>
          <p:cNvSpPr txBox="1"/>
          <p:nvPr/>
        </p:nvSpPr>
        <p:spPr>
          <a:xfrm>
            <a:off x="3487445" y="6323592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PhD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2F4843-D69E-1310-C203-8DBBF719151D}"/>
              </a:ext>
            </a:extLst>
          </p:cNvPr>
          <p:cNvSpPr txBox="1"/>
          <p:nvPr/>
        </p:nvSpPr>
        <p:spPr>
          <a:xfrm>
            <a:off x="4957638" y="6296208"/>
            <a:ext cx="594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staff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E6B283-928A-8B75-D183-39D0C9379536}"/>
              </a:ext>
            </a:extLst>
          </p:cNvPr>
          <p:cNvSpPr txBox="1"/>
          <p:nvPr/>
        </p:nvSpPr>
        <p:spPr>
          <a:xfrm>
            <a:off x="6489838" y="6315065"/>
            <a:ext cx="594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staff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B28DF3-5C1D-F38A-EBD4-2793E8CB3EA6}"/>
              </a:ext>
            </a:extLst>
          </p:cNvPr>
          <p:cNvSpPr txBox="1"/>
          <p:nvPr/>
        </p:nvSpPr>
        <p:spPr>
          <a:xfrm>
            <a:off x="7985479" y="6295538"/>
            <a:ext cx="594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staff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021AAC-1501-25B9-0A75-EF42938D4961}"/>
              </a:ext>
            </a:extLst>
          </p:cNvPr>
          <p:cNvSpPr txBox="1"/>
          <p:nvPr/>
        </p:nvSpPr>
        <p:spPr>
          <a:xfrm>
            <a:off x="9448709" y="6287461"/>
            <a:ext cx="594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staff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259BB2-A902-222F-6C84-4E626C8FF674}"/>
              </a:ext>
            </a:extLst>
          </p:cNvPr>
          <p:cNvSpPr txBox="1"/>
          <p:nvPr/>
        </p:nvSpPr>
        <p:spPr>
          <a:xfrm>
            <a:off x="3358262" y="2226042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PhD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696747-E715-59F7-C6D7-FEA454EC4C6B}"/>
              </a:ext>
            </a:extLst>
          </p:cNvPr>
          <p:cNvSpPr txBox="1"/>
          <p:nvPr/>
        </p:nvSpPr>
        <p:spPr>
          <a:xfrm>
            <a:off x="4853803" y="2208633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PhD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D2AC50-7265-7794-8BD9-95D4B6FEF30C}"/>
              </a:ext>
            </a:extLst>
          </p:cNvPr>
          <p:cNvSpPr txBox="1"/>
          <p:nvPr/>
        </p:nvSpPr>
        <p:spPr>
          <a:xfrm>
            <a:off x="6402132" y="2224699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PhD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D9E19C-8D74-4DE3-7233-F399CED34CC6}"/>
              </a:ext>
            </a:extLst>
          </p:cNvPr>
          <p:cNvSpPr txBox="1"/>
          <p:nvPr/>
        </p:nvSpPr>
        <p:spPr>
          <a:xfrm>
            <a:off x="7719082" y="2221031"/>
            <a:ext cx="92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Postdoc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12DF2E-7394-6D6C-386B-156D14173B57}"/>
              </a:ext>
            </a:extLst>
          </p:cNvPr>
          <p:cNvSpPr txBox="1"/>
          <p:nvPr/>
        </p:nvSpPr>
        <p:spPr>
          <a:xfrm>
            <a:off x="9257082" y="221830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Staff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BC034D-7661-6D76-DEAB-E9F15613761A}"/>
              </a:ext>
            </a:extLst>
          </p:cNvPr>
          <p:cNvSpPr txBox="1"/>
          <p:nvPr/>
        </p:nvSpPr>
        <p:spPr>
          <a:xfrm>
            <a:off x="10844606" y="221570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Staff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DCD85-5621-A9C5-A5EC-3326F894CCA3}"/>
              </a:ext>
            </a:extLst>
          </p:cNvPr>
          <p:cNvSpPr txBox="1"/>
          <p:nvPr/>
        </p:nvSpPr>
        <p:spPr>
          <a:xfrm>
            <a:off x="6971010" y="-2283594"/>
            <a:ext cx="219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QC activity started in </a:t>
            </a:r>
          </a:p>
        </p:txBody>
      </p:sp>
      <p:sp>
        <p:nvSpPr>
          <p:cNvPr id="37" name="Vorm">
            <a:extLst>
              <a:ext uri="{FF2B5EF4-FFF2-40B4-BE49-F238E27FC236}">
                <a16:creationId xmlns:a16="http://schemas.microsoft.com/office/drawing/2014/main" id="{C8F755AE-164A-CB60-9632-9E3A68E5F1E4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Vorm">
            <a:extLst>
              <a:ext uri="{FF2B5EF4-FFF2-40B4-BE49-F238E27FC236}">
                <a16:creationId xmlns:a16="http://schemas.microsoft.com/office/drawing/2014/main" id="{CC492E06-CD21-828B-6213-DC2F54A85A10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9" name="NIKHEF_LOGO.png" descr="NIKHEF_LOGO.png">
            <a:extLst>
              <a:ext uri="{FF2B5EF4-FFF2-40B4-BE49-F238E27FC236}">
                <a16:creationId xmlns:a16="http://schemas.microsoft.com/office/drawing/2014/main" id="{FA941AAF-1A3E-EF0B-62A1-C7A94C7D01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8" name="Picture 4" descr="Details: Iuliu Sorin Pop">
            <a:extLst>
              <a:ext uri="{FF2B5EF4-FFF2-40B4-BE49-F238E27FC236}">
                <a16:creationId xmlns:a16="http://schemas.microsoft.com/office/drawing/2014/main" id="{2378B98A-09F4-2DAA-C932-4331C3A88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r="33582" b="-2008"/>
          <a:stretch/>
        </p:blipFill>
        <p:spPr bwMode="auto">
          <a:xfrm>
            <a:off x="171472" y="2651025"/>
            <a:ext cx="1079011" cy="132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5806A44-43BF-EF41-CB1C-8678D6DAA35C}"/>
              </a:ext>
            </a:extLst>
          </p:cNvPr>
          <p:cNvSpPr txBox="1"/>
          <p:nvPr/>
        </p:nvSpPr>
        <p:spPr>
          <a:xfrm>
            <a:off x="422151" y="1934654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Hasselt University</a:t>
            </a:r>
          </a:p>
          <a:p>
            <a:r>
              <a:rPr lang="en-NL" dirty="0"/>
              <a:t>Collab. since 2024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3E2648-7230-77DB-270A-F3CAAE8596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33752" y="2680979"/>
            <a:ext cx="1210875" cy="128248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EDEB4DE-276F-3E98-D214-14C36969000C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7742F25-2F27-C8D3-78A1-3C80AD205C5D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FA35624-6AF7-D974-66A2-7C6FD5C6088E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45" name="Picture 6" descr="UM">
              <a:extLst>
                <a:ext uri="{FF2B5EF4-FFF2-40B4-BE49-F238E27FC236}">
                  <a16:creationId xmlns:a16="http://schemas.microsoft.com/office/drawing/2014/main" id="{2CB7BCC7-2561-E9D4-3A85-6A8780963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01A76CF-3CAA-3BEF-9E52-502131116964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97251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88A4-17E0-699F-54E5-6B9F5184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Readout issue: 1-bit QPE</a:t>
            </a:r>
          </a:p>
        </p:txBody>
      </p:sp>
      <p:sp>
        <p:nvSpPr>
          <p:cNvPr id="33" name="Vorm">
            <a:extLst>
              <a:ext uri="{FF2B5EF4-FFF2-40B4-BE49-F238E27FC236}">
                <a16:creationId xmlns:a16="http://schemas.microsoft.com/office/drawing/2014/main" id="{B0A24965-BA13-28BB-8341-A5D2EE89D853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Vorm">
            <a:extLst>
              <a:ext uri="{FF2B5EF4-FFF2-40B4-BE49-F238E27FC236}">
                <a16:creationId xmlns:a16="http://schemas.microsoft.com/office/drawing/2014/main" id="{3ADBA702-2235-AD6A-513E-01BEF71BD9C4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NIKHEF_LOGO.png" descr="NIKHEF_LOGO.png">
            <a:extLst>
              <a:ext uri="{FF2B5EF4-FFF2-40B4-BE49-F238E27FC236}">
                <a16:creationId xmlns:a16="http://schemas.microsoft.com/office/drawing/2014/main" id="{96570737-922D-4714-DCDF-1D39C0A4B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91DE8D9-CB7B-632D-A39F-640B3583DDDB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7DE12A-6A58-4C45-D945-76E77A2165C3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596242-C537-561E-79E0-685FC5A1A15B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6" descr="UM">
              <a:extLst>
                <a:ext uri="{FF2B5EF4-FFF2-40B4-BE49-F238E27FC236}">
                  <a16:creationId xmlns:a16="http://schemas.microsoft.com/office/drawing/2014/main" id="{81C2262C-3214-A873-63C0-FA7D47CF7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7648596-C84A-7EED-AA77-6527CC80F5AB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4E47E7-AF2F-668F-5EA7-6E42D3B361D5}"/>
                  </a:ext>
                </a:extLst>
              </p:cNvPr>
              <p:cNvSpPr txBox="1"/>
              <p:nvPr/>
            </p:nvSpPr>
            <p:spPr>
              <a:xfrm>
                <a:off x="560643" y="6293041"/>
                <a:ext cx="1085252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L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Instead of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sup>
                    </m:sSup>
                  </m:oMath>
                </a14:m>
                <a:r>
                  <a:rPr kumimoji="0" lang="en-NL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readouts with 1-Bit HHL, only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NL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are required (sampling dependent)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4E47E7-AF2F-668F-5EA7-6E42D3B36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43" y="6293041"/>
                <a:ext cx="10852523" cy="430887"/>
              </a:xfrm>
              <a:prstGeom prst="rect">
                <a:avLst/>
              </a:prstGeom>
              <a:blipFill>
                <a:blip r:embed="rId4"/>
                <a:stretch>
                  <a:fillRect l="-819" t="-8571" b="-2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42F3C96-83EF-2D9C-C876-857CDB80AD06}"/>
              </a:ext>
            </a:extLst>
          </p:cNvPr>
          <p:cNvGrpSpPr/>
          <p:nvPr/>
        </p:nvGrpSpPr>
        <p:grpSpPr>
          <a:xfrm>
            <a:off x="402496" y="782555"/>
            <a:ext cx="10834686" cy="5548990"/>
            <a:chOff x="402496" y="782555"/>
            <a:chExt cx="10834686" cy="55489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E6D80C-A921-209C-5F2C-A1F38FADAF92}"/>
                </a:ext>
              </a:extLst>
            </p:cNvPr>
            <p:cNvGrpSpPr/>
            <p:nvPr/>
          </p:nvGrpSpPr>
          <p:grpSpPr>
            <a:xfrm>
              <a:off x="402496" y="953177"/>
              <a:ext cx="10834686" cy="5378368"/>
              <a:chOff x="402496" y="881024"/>
              <a:chExt cx="10834686" cy="53783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D242926-002E-6A5A-6531-CE8244138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2496" y="881024"/>
                <a:ext cx="10834686" cy="5378368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34F045-F104-89CA-2B9F-D76B92B5CBA5}"/>
                  </a:ext>
                </a:extLst>
              </p:cNvPr>
              <p:cNvSpPr/>
              <p:nvPr/>
            </p:nvSpPr>
            <p:spPr>
              <a:xfrm>
                <a:off x="683711" y="881025"/>
                <a:ext cx="218288" cy="4854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A48EF51-1893-7E46-640A-792B7E72AF0B}"/>
                      </a:ext>
                    </a:extLst>
                  </p:cNvPr>
                  <p:cNvSpPr txBox="1"/>
                  <p:nvPr/>
                </p:nvSpPr>
                <p:spPr>
                  <a:xfrm>
                    <a:off x="532635" y="5269346"/>
                    <a:ext cx="50244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A48EF51-1893-7E46-640A-792B7E72AF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2635" y="5269346"/>
                    <a:ext cx="502445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59C706E-671C-7258-9913-DFEC838B404B}"/>
                      </a:ext>
                    </a:extLst>
                  </p:cNvPr>
                  <p:cNvSpPr txBox="1"/>
                  <p:nvPr/>
                </p:nvSpPr>
                <p:spPr>
                  <a:xfrm>
                    <a:off x="540082" y="4157462"/>
                    <a:ext cx="50629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59C706E-671C-7258-9913-DFEC838B40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0082" y="4157462"/>
                    <a:ext cx="506292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4CDA2DB-079E-6417-7328-FF2D76BDAF1E}"/>
                      </a:ext>
                    </a:extLst>
                  </p:cNvPr>
                  <p:cNvSpPr txBox="1"/>
                  <p:nvPr/>
                </p:nvSpPr>
                <p:spPr>
                  <a:xfrm>
                    <a:off x="544333" y="942061"/>
                    <a:ext cx="50308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4CDA2DB-079E-6417-7328-FF2D76BDAF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333" y="942061"/>
                    <a:ext cx="503086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6882F32-CECB-79C7-7DF7-2AFBE5B67C98}"/>
                      </a:ext>
                    </a:extLst>
                  </p:cNvPr>
                  <p:cNvSpPr txBox="1"/>
                  <p:nvPr/>
                </p:nvSpPr>
                <p:spPr>
                  <a:xfrm>
                    <a:off x="546293" y="2534570"/>
                    <a:ext cx="50629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6882F32-CECB-79C7-7DF7-2AFBE5B67C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293" y="2534570"/>
                    <a:ext cx="506292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D29059CA-65AC-A5F1-63A3-73E8E04287EF}"/>
                      </a:ext>
                    </a:extLst>
                  </p:cNvPr>
                  <p:cNvSpPr txBox="1"/>
                  <p:nvPr/>
                </p:nvSpPr>
                <p:spPr>
                  <a:xfrm>
                    <a:off x="539044" y="1463791"/>
                    <a:ext cx="50629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D29059CA-65AC-A5F1-63A3-73E8E04287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044" y="1463791"/>
                    <a:ext cx="506292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A40242E-B15E-C2D1-C36D-82EE013D9424}"/>
                      </a:ext>
                    </a:extLst>
                  </p:cNvPr>
                  <p:cNvSpPr txBox="1"/>
                  <p:nvPr/>
                </p:nvSpPr>
                <p:spPr>
                  <a:xfrm>
                    <a:off x="529075" y="2022682"/>
                    <a:ext cx="50629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A40242E-B15E-C2D1-C36D-82EE013D94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9075" y="2022682"/>
                    <a:ext cx="506292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4D1F0AA1-F9DB-1C46-7C20-67EB67E965CD}"/>
                      </a:ext>
                    </a:extLst>
                  </p:cNvPr>
                  <p:cNvSpPr txBox="1"/>
                  <p:nvPr/>
                </p:nvSpPr>
                <p:spPr>
                  <a:xfrm>
                    <a:off x="523625" y="4716028"/>
                    <a:ext cx="50629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4D1F0AA1-F9DB-1C46-7C20-67EB67E965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625" y="4716028"/>
                    <a:ext cx="506292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5C4C230-815A-F45C-1F55-C860EA54DC99}"/>
                      </a:ext>
                    </a:extLst>
                  </p:cNvPr>
                  <p:cNvSpPr txBox="1"/>
                  <p:nvPr/>
                </p:nvSpPr>
                <p:spPr>
                  <a:xfrm>
                    <a:off x="532633" y="3632893"/>
                    <a:ext cx="50629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5C4C230-815A-F45C-1F55-C860EA54DC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2633" y="3632893"/>
                    <a:ext cx="506292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FAC8C406-D145-0395-C179-5B6E527DC3C4}"/>
                      </a:ext>
                    </a:extLst>
                  </p:cNvPr>
                  <p:cNvSpPr txBox="1"/>
                  <p:nvPr/>
                </p:nvSpPr>
                <p:spPr>
                  <a:xfrm>
                    <a:off x="548831" y="3072699"/>
                    <a:ext cx="506292" cy="3101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oMath>
                      </m:oMathPara>
                    </a14:m>
                    <a:endParaRPr lang="en-NL" sz="1400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FAC8C406-D145-0395-C179-5B6E527DC3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831" y="3072699"/>
                    <a:ext cx="506292" cy="31015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7B9D03-EB29-D37B-6916-51BF59C0CFC7}"/>
                </a:ext>
              </a:extLst>
            </p:cNvPr>
            <p:cNvSpPr txBox="1"/>
            <p:nvPr/>
          </p:nvSpPr>
          <p:spPr>
            <a:xfrm>
              <a:off x="9607137" y="1285432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rgbClr val="1E811C"/>
                  </a:solidFill>
                </a:rPr>
                <a:t>Full HHL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7AA58E-4F01-26F3-2929-2D72E6151069}"/>
                </a:ext>
              </a:extLst>
            </p:cNvPr>
            <p:cNvSpPr txBox="1"/>
            <p:nvPr/>
          </p:nvSpPr>
          <p:spPr>
            <a:xfrm>
              <a:off x="9552634" y="3036249"/>
              <a:ext cx="106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rgbClr val="002FFF"/>
                  </a:solidFill>
                </a:rPr>
                <a:t>1-Bit HHL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662D7D-DBB8-9881-CBE1-E8749078920F}"/>
                </a:ext>
              </a:extLst>
            </p:cNvPr>
            <p:cNvSpPr txBox="1"/>
            <p:nvPr/>
          </p:nvSpPr>
          <p:spPr>
            <a:xfrm>
              <a:off x="9527678" y="4097472"/>
              <a:ext cx="14959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rgbClr val="002FFF"/>
                  </a:solidFill>
                </a:rPr>
                <a:t>1-Bit HHL</a:t>
              </a:r>
            </a:p>
            <a:p>
              <a:r>
                <a:rPr lang="en-NL" dirty="0">
                  <a:solidFill>
                    <a:srgbClr val="002FFF"/>
                  </a:solidFill>
                </a:rPr>
                <a:t>50% Sampling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77457B-5671-0663-8F02-7BD0D66E8222}"/>
                </a:ext>
              </a:extLst>
            </p:cNvPr>
            <p:cNvSpPr txBox="1"/>
            <p:nvPr/>
          </p:nvSpPr>
          <p:spPr>
            <a:xfrm>
              <a:off x="4428566" y="782555"/>
              <a:ext cx="2638094" cy="4308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NL" sz="2200" dirty="0"/>
                <a:t>Sampling comparison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32C6ABA-9967-49DA-0A38-7C46F370557E}"/>
                </a:ext>
              </a:extLst>
            </p:cNvPr>
            <p:cNvSpPr/>
            <p:nvPr/>
          </p:nvSpPr>
          <p:spPr>
            <a:xfrm>
              <a:off x="1177446" y="5905356"/>
              <a:ext cx="9846153" cy="101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15B52F-1DA4-D73A-30AA-9C07E950EE65}"/>
                </a:ext>
              </a:extLst>
            </p:cNvPr>
            <p:cNvSpPr txBox="1"/>
            <p:nvPr/>
          </p:nvSpPr>
          <p:spPr>
            <a:xfrm>
              <a:off x="1302397" y="579460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AEA413-C8EE-585A-EAA3-9995A66E098D}"/>
                </a:ext>
              </a:extLst>
            </p:cNvPr>
            <p:cNvSpPr txBox="1"/>
            <p:nvPr/>
          </p:nvSpPr>
          <p:spPr>
            <a:xfrm>
              <a:off x="2405056" y="582150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250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4319F05-EDF7-DE56-A5F8-7FDA89C3E2FE}"/>
                </a:ext>
              </a:extLst>
            </p:cNvPr>
            <p:cNvSpPr txBox="1"/>
            <p:nvPr/>
          </p:nvSpPr>
          <p:spPr>
            <a:xfrm>
              <a:off x="3543571" y="579461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500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17D51B7-0274-2AA4-13FF-C34A067D384F}"/>
                </a:ext>
              </a:extLst>
            </p:cNvPr>
            <p:cNvSpPr txBox="1"/>
            <p:nvPr/>
          </p:nvSpPr>
          <p:spPr>
            <a:xfrm>
              <a:off x="4708983" y="5794607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750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C94AF20-445E-96D8-4DDC-6E86A57B0382}"/>
                </a:ext>
              </a:extLst>
            </p:cNvPr>
            <p:cNvSpPr txBox="1"/>
            <p:nvPr/>
          </p:nvSpPr>
          <p:spPr>
            <a:xfrm>
              <a:off x="5829573" y="5803575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1000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E4EFDE6-7A78-D9E9-5274-38EEA23C4B97}"/>
                </a:ext>
              </a:extLst>
            </p:cNvPr>
            <p:cNvSpPr txBox="1"/>
            <p:nvPr/>
          </p:nvSpPr>
          <p:spPr>
            <a:xfrm>
              <a:off x="6986021" y="5776677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1250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B9B8FC6-6657-7DB1-711C-D9D31702F202}"/>
                </a:ext>
              </a:extLst>
            </p:cNvPr>
            <p:cNvSpPr txBox="1"/>
            <p:nvPr/>
          </p:nvSpPr>
          <p:spPr>
            <a:xfrm>
              <a:off x="8160394" y="5785647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1500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71A113F-1CB0-16AF-59AA-7F88BEC5F529}"/>
                </a:ext>
              </a:extLst>
            </p:cNvPr>
            <p:cNvSpPr txBox="1"/>
            <p:nvPr/>
          </p:nvSpPr>
          <p:spPr>
            <a:xfrm>
              <a:off x="9298913" y="5794608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1750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E9E9F37-1983-2293-A56A-CEB8539B446A}"/>
                </a:ext>
              </a:extLst>
            </p:cNvPr>
            <p:cNvSpPr txBox="1"/>
            <p:nvPr/>
          </p:nvSpPr>
          <p:spPr>
            <a:xfrm>
              <a:off x="10419498" y="5803576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/>
                <a:t>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515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88A4-17E0-699F-54E5-6B9F5184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Summary &amp; Outlook for further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A3F27-E91D-E0B9-3192-4CA4808017B1}"/>
              </a:ext>
            </a:extLst>
          </p:cNvPr>
          <p:cNvSpPr txBox="1"/>
          <p:nvPr/>
        </p:nvSpPr>
        <p:spPr>
          <a:xfrm>
            <a:off x="327408" y="1240741"/>
            <a:ext cx="100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  <a:r>
              <a:rPr lang="en-NL" dirty="0"/>
              <a:t>etector</a:t>
            </a:r>
          </a:p>
          <a:p>
            <a:r>
              <a:rPr lang="en-NL" dirty="0"/>
              <a:t>hits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CEDAEF-9B7C-23D3-23AC-4097D3B35652}"/>
                  </a:ext>
                </a:extLst>
              </p:cNvPr>
              <p:cNvSpPr txBox="1"/>
              <p:nvPr/>
            </p:nvSpPr>
            <p:spPr>
              <a:xfrm>
                <a:off x="2156303" y="976107"/>
                <a:ext cx="174958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>
                    <a:sym typeface="Wingdings" pitchFamily="2" charset="2"/>
                  </a:rPr>
                  <a:t>Classical</a:t>
                </a:r>
              </a:p>
              <a:p>
                <a:r>
                  <a:rPr lang="en-NL" dirty="0">
                    <a:sym typeface="Wingdings" pitchFamily="2" charset="2"/>
                  </a:rPr>
                  <a:t>Pre-processing</a:t>
                </a:r>
              </a:p>
              <a:p>
                <a:r>
                  <a:rPr lang="en-NL" dirty="0">
                    <a:sym typeface="Wingdings" pitchFamily="2" charset="2"/>
                  </a:rPr>
                  <a:t>(Hamiltonian </a:t>
                </a:r>
              </a:p>
              <a:p>
                <a:r>
                  <a:rPr lang="en-GB" dirty="0">
                    <a:sym typeface="Wingdings" pitchFamily="2" charset="2"/>
                  </a:rPr>
                  <a:t>P</a:t>
                </a:r>
                <a:r>
                  <a:rPr lang="en-NL" dirty="0">
                    <a:sym typeface="Wingdings" pitchFamily="2" charset="2"/>
                  </a:rPr>
                  <a:t>reparation “</a:t>
                </a:r>
                <a14:m>
                  <m:oMath xmlns:m="http://schemas.openxmlformats.org/officeDocument/2006/math">
                    <m:r>
                      <a:rPr lang="en-NL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𝐴</m:t>
                    </m:r>
                  </m:oMath>
                </a14:m>
                <a:r>
                  <a:rPr lang="en-NL" dirty="0">
                    <a:sym typeface="Wingdings" pitchFamily="2" charset="2"/>
                  </a:rPr>
                  <a:t>”)</a:t>
                </a:r>
                <a:endParaRPr lang="en-NL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CEDAEF-9B7C-23D3-23AC-4097D3B35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303" y="976107"/>
                <a:ext cx="1749582" cy="1200329"/>
              </a:xfrm>
              <a:prstGeom prst="rect">
                <a:avLst/>
              </a:prstGeom>
              <a:blipFill>
                <a:blip r:embed="rId2"/>
                <a:stretch>
                  <a:fillRect l="-2878" t="-2083" r="-2158" b="-729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6FAF7A-D484-8CE3-76C6-94C0EA4F5B99}"/>
                  </a:ext>
                </a:extLst>
              </p:cNvPr>
              <p:cNvSpPr txBox="1"/>
              <p:nvPr/>
            </p:nvSpPr>
            <p:spPr>
              <a:xfrm>
                <a:off x="4502919" y="1039406"/>
                <a:ext cx="125630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>
                    <a:sym typeface="Wingdings" pitchFamily="2" charset="2"/>
                  </a:rPr>
                  <a:t>Quantum </a:t>
                </a:r>
              </a:p>
              <a:p>
                <a:r>
                  <a:rPr lang="en-NL" dirty="0">
                    <a:sym typeface="Wingdings" pitchFamily="2" charset="2"/>
                  </a:rPr>
                  <a:t>Processing</a:t>
                </a:r>
              </a:p>
              <a:p>
                <a:r>
                  <a:rPr lang="en-NL" dirty="0">
                    <a:sym typeface="Wingdings" pitchFamily="2" charset="2"/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𝑏</m:t>
                    </m:r>
                  </m:oMath>
                </a14:m>
                <a:r>
                  <a:rPr lang="en-NL" dirty="0">
                    <a:sym typeface="Wingdings" pitchFamily="2" charset="2"/>
                  </a:rPr>
                  <a:t>)</a:t>
                </a:r>
                <a:endParaRPr lang="en-NL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6FAF7A-D484-8CE3-76C6-94C0EA4F5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919" y="1039406"/>
                <a:ext cx="1256306" cy="923330"/>
              </a:xfrm>
              <a:prstGeom prst="rect">
                <a:avLst/>
              </a:prstGeom>
              <a:blipFill>
                <a:blip r:embed="rId3"/>
                <a:stretch>
                  <a:fillRect l="-4000" t="-4110" r="-3000" b="-958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F514C91-C1FA-C26C-CCF3-4C5D667027DF}"/>
              </a:ext>
            </a:extLst>
          </p:cNvPr>
          <p:cNvSpPr txBox="1"/>
          <p:nvPr/>
        </p:nvSpPr>
        <p:spPr>
          <a:xfrm>
            <a:off x="8330182" y="1039406"/>
            <a:ext cx="1666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ym typeface="Wingdings" pitchFamily="2" charset="2"/>
              </a:rPr>
              <a:t>Classical</a:t>
            </a:r>
          </a:p>
          <a:p>
            <a:r>
              <a:rPr lang="en-NL" dirty="0">
                <a:sym typeface="Wingdings" pitchFamily="2" charset="2"/>
              </a:rPr>
              <a:t>Post-processing</a:t>
            </a:r>
          </a:p>
          <a:p>
            <a:r>
              <a:rPr lang="en-NL" dirty="0">
                <a:sym typeface="Wingdings" pitchFamily="2" charset="2"/>
              </a:rPr>
              <a:t>(</a:t>
            </a:r>
            <a:r>
              <a:rPr lang="en-GB" dirty="0">
                <a:sym typeface="Wingdings" pitchFamily="2" charset="2"/>
              </a:rPr>
              <a:t>V</a:t>
            </a:r>
            <a:r>
              <a:rPr lang="en-NL" dirty="0">
                <a:sym typeface="Wingdings" pitchFamily="2" charset="2"/>
              </a:rPr>
              <a:t>ertex Finding)</a:t>
            </a:r>
            <a:endParaRPr lang="en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5097F-5EAE-FE38-DE5E-707162355B14}"/>
              </a:ext>
            </a:extLst>
          </p:cNvPr>
          <p:cNvSpPr txBox="1"/>
          <p:nvPr/>
        </p:nvSpPr>
        <p:spPr>
          <a:xfrm>
            <a:off x="6394739" y="1215208"/>
            <a:ext cx="1217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ym typeface="Wingdings" pitchFamily="2" charset="2"/>
              </a:rPr>
              <a:t>Readout</a:t>
            </a:r>
          </a:p>
          <a:p>
            <a:r>
              <a:rPr lang="en-NL" dirty="0">
                <a:sym typeface="Wingdings" pitchFamily="2" charset="2"/>
              </a:rPr>
              <a:t>Trackstates</a:t>
            </a:r>
            <a:endParaRPr lang="en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1E7837-218E-DE21-BA56-A2A3352431C0}"/>
              </a:ext>
            </a:extLst>
          </p:cNvPr>
          <p:cNvSpPr txBox="1"/>
          <p:nvPr/>
        </p:nvSpPr>
        <p:spPr>
          <a:xfrm>
            <a:off x="10831622" y="1136809"/>
            <a:ext cx="974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Collision</a:t>
            </a:r>
          </a:p>
          <a:p>
            <a:r>
              <a:rPr lang="en-US" dirty="0"/>
              <a:t>vertices</a:t>
            </a:r>
            <a:endParaRPr lang="en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5E4DD-1C02-97A5-8609-15F3399E6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974" y="2358830"/>
            <a:ext cx="8524201" cy="4214831"/>
          </a:xfrm>
          <a:prstGeom prst="rect">
            <a:avLst/>
          </a:prstGeom>
        </p:spPr>
      </p:pic>
      <p:sp>
        <p:nvSpPr>
          <p:cNvPr id="19" name="Vorm">
            <a:extLst>
              <a:ext uri="{FF2B5EF4-FFF2-40B4-BE49-F238E27FC236}">
                <a16:creationId xmlns:a16="http://schemas.microsoft.com/office/drawing/2014/main" id="{BF087F30-E10F-2051-7150-55224ED03847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6B913B-9723-F318-C594-1CBAEF10BE43}"/>
              </a:ext>
            </a:extLst>
          </p:cNvPr>
          <p:cNvSpPr/>
          <p:nvPr/>
        </p:nvSpPr>
        <p:spPr>
          <a:xfrm>
            <a:off x="327408" y="1194575"/>
            <a:ext cx="1029904" cy="8101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F9199-1ECC-E4C7-BE31-C319BD097661}"/>
              </a:ext>
            </a:extLst>
          </p:cNvPr>
          <p:cNvSpPr/>
          <p:nvPr/>
        </p:nvSpPr>
        <p:spPr>
          <a:xfrm>
            <a:off x="1994374" y="953337"/>
            <a:ext cx="1815228" cy="127612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00F440-90F7-4793-3B08-99EAEEC86C3B}"/>
              </a:ext>
            </a:extLst>
          </p:cNvPr>
          <p:cNvSpPr/>
          <p:nvPr/>
        </p:nvSpPr>
        <p:spPr>
          <a:xfrm>
            <a:off x="4325470" y="930010"/>
            <a:ext cx="1501591" cy="127612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1DABC7-3FA4-7B73-CFA9-F00393262596}"/>
              </a:ext>
            </a:extLst>
          </p:cNvPr>
          <p:cNvSpPr/>
          <p:nvPr/>
        </p:nvSpPr>
        <p:spPr>
          <a:xfrm>
            <a:off x="6383674" y="900312"/>
            <a:ext cx="1352764" cy="127612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8D7EB1-D402-667C-EAA4-F7EC44D54EBB}"/>
              </a:ext>
            </a:extLst>
          </p:cNvPr>
          <p:cNvSpPr/>
          <p:nvPr/>
        </p:nvSpPr>
        <p:spPr>
          <a:xfrm>
            <a:off x="8280996" y="892151"/>
            <a:ext cx="1715220" cy="127612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FFEF84-811C-78F9-CEBE-0E93835D211F}"/>
              </a:ext>
            </a:extLst>
          </p:cNvPr>
          <p:cNvSpPr/>
          <p:nvPr/>
        </p:nvSpPr>
        <p:spPr>
          <a:xfrm>
            <a:off x="10725105" y="1039405"/>
            <a:ext cx="1172672" cy="84766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8FF294CF-FE14-607F-A6FA-542F943F5C4D}"/>
              </a:ext>
            </a:extLst>
          </p:cNvPr>
          <p:cNvSpPr/>
          <p:nvPr/>
        </p:nvSpPr>
        <p:spPr>
          <a:xfrm>
            <a:off x="1449226" y="1520571"/>
            <a:ext cx="399021" cy="2025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1395EF82-DE0B-FAD0-99B1-80848E392F7B}"/>
              </a:ext>
            </a:extLst>
          </p:cNvPr>
          <p:cNvSpPr/>
          <p:nvPr/>
        </p:nvSpPr>
        <p:spPr>
          <a:xfrm>
            <a:off x="3880310" y="1455443"/>
            <a:ext cx="399021" cy="2025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C1798D9C-0D36-81A5-638E-6DBF35225C3B}"/>
              </a:ext>
            </a:extLst>
          </p:cNvPr>
          <p:cNvSpPr/>
          <p:nvPr/>
        </p:nvSpPr>
        <p:spPr>
          <a:xfrm>
            <a:off x="5892375" y="1437091"/>
            <a:ext cx="399021" cy="2025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C3B304C5-CB70-34D9-482B-1AF2A869DBA3}"/>
              </a:ext>
            </a:extLst>
          </p:cNvPr>
          <p:cNvSpPr/>
          <p:nvPr/>
        </p:nvSpPr>
        <p:spPr>
          <a:xfrm>
            <a:off x="7828716" y="1388836"/>
            <a:ext cx="399021" cy="2025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E26D1BBE-BB05-225F-1400-ABA28E11203B}"/>
              </a:ext>
            </a:extLst>
          </p:cNvPr>
          <p:cNvSpPr/>
          <p:nvPr/>
        </p:nvSpPr>
        <p:spPr>
          <a:xfrm>
            <a:off x="10161150" y="1358692"/>
            <a:ext cx="399021" cy="2025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ABAFE-6430-0C38-35AE-3FF4B4E544B7}"/>
              </a:ext>
            </a:extLst>
          </p:cNvPr>
          <p:cNvSpPr txBox="1"/>
          <p:nvPr/>
        </p:nvSpPr>
        <p:spPr>
          <a:xfrm>
            <a:off x="3443903" y="4758678"/>
            <a:ext cx="4921732" cy="1785104"/>
          </a:xfrm>
          <a:prstGeom prst="rect">
            <a:avLst/>
          </a:prstGeom>
          <a:solidFill>
            <a:schemeClr val="tx1">
              <a:alpha val="30000"/>
            </a:schemeClr>
          </a:solidFill>
          <a:ln w="12700">
            <a:solidFill>
              <a:schemeClr val="accent1">
                <a:shade val="15000"/>
              </a:schemeClr>
            </a:solidFill>
          </a:ln>
          <a:effectLst>
            <a:softEdge rad="483387"/>
          </a:effectLst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chemeClr val="bg1"/>
                </a:solidFill>
              </a:rPr>
              <a:t>Next steps: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solidFill>
                  <a:schemeClr val="bg1"/>
                </a:solidFill>
              </a:rPr>
              <a:t>Optimize Hamiltonian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solidFill>
                  <a:schemeClr val="bg1"/>
                </a:solidFill>
              </a:rPr>
              <a:t>Perform larger simulations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solidFill>
                  <a:schemeClr val="bg1"/>
                </a:solidFill>
              </a:rPr>
              <a:t>Investigate QSVT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solidFill>
                  <a:schemeClr val="bg1"/>
                </a:solidFill>
              </a:rPr>
              <a:t>Test small system on hardware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B57FEC-884A-4082-0086-74C75E73A890}"/>
              </a:ext>
            </a:extLst>
          </p:cNvPr>
          <p:cNvSpPr txBox="1"/>
          <p:nvPr/>
        </p:nvSpPr>
        <p:spPr>
          <a:xfrm>
            <a:off x="2732602" y="2493131"/>
            <a:ext cx="6944593" cy="1200329"/>
          </a:xfrm>
          <a:prstGeom prst="rect">
            <a:avLst/>
          </a:prstGeom>
          <a:solidFill>
            <a:schemeClr val="tx1">
              <a:alpha val="30000"/>
            </a:schemeClr>
          </a:solidFill>
          <a:ln w="12700">
            <a:solidFill>
              <a:schemeClr val="accent1">
                <a:shade val="15000"/>
              </a:schemeClr>
            </a:solidFill>
          </a:ln>
          <a:effectLst>
            <a:softEdge rad="483387"/>
          </a:effectLst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Quantum particle tracking as R&amp;D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Global Hamiltonian method is a candidate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Developing HHL with 1-bit QPE and post-processing</a:t>
            </a:r>
          </a:p>
        </p:txBody>
      </p:sp>
      <p:sp>
        <p:nvSpPr>
          <p:cNvPr id="11" name="Vorm">
            <a:extLst>
              <a:ext uri="{FF2B5EF4-FFF2-40B4-BE49-F238E27FC236}">
                <a16:creationId xmlns:a16="http://schemas.microsoft.com/office/drawing/2014/main" id="{08FE69E6-7123-FB67-3324-F6BE86513528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6" name="NIKHEF_LOGO.png" descr="NIKHEF_LOGO.png">
            <a:extLst>
              <a:ext uri="{FF2B5EF4-FFF2-40B4-BE49-F238E27FC236}">
                <a16:creationId xmlns:a16="http://schemas.microsoft.com/office/drawing/2014/main" id="{FB733B62-0FE4-D8AD-A7D2-FFC177E01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83A4B34-5112-ED06-34D2-2410308DF74D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FB3B06-9C8D-02D6-BFB0-28E16F8385E1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411359A-DAED-D9A8-DEB3-68B3ECF666A4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32" name="Picture 6" descr="UM">
              <a:extLst>
                <a:ext uri="{FF2B5EF4-FFF2-40B4-BE49-F238E27FC236}">
                  <a16:creationId xmlns:a16="http://schemas.microsoft.com/office/drawing/2014/main" id="{BE115F72-E216-1696-E9EF-C7086FD09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FD3275F-0F48-E2F9-2CEF-112F1B046251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585604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7C4C-1565-A86F-4AF7-C7B0E221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sz="3600" dirty="0">
                <a:solidFill>
                  <a:schemeClr val="bg1"/>
                </a:solidFill>
              </a:rPr>
              <a:t>        Thank you for your attention!</a:t>
            </a:r>
            <a:endParaRPr lang="en-NL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8B60BD5-259B-3A9D-3CED-5B64F6DB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44" y="773296"/>
            <a:ext cx="8939880" cy="590524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Vorm">
            <a:extLst>
              <a:ext uri="{FF2B5EF4-FFF2-40B4-BE49-F238E27FC236}">
                <a16:creationId xmlns:a16="http://schemas.microsoft.com/office/drawing/2014/main" id="{FD3577C9-991E-0B3C-B22B-FFA364C73DD6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Vorm">
            <a:extLst>
              <a:ext uri="{FF2B5EF4-FFF2-40B4-BE49-F238E27FC236}">
                <a16:creationId xmlns:a16="http://schemas.microsoft.com/office/drawing/2014/main" id="{A6F2143F-2BDE-533B-BFEB-AF4020E34C16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NIKHEF_LOGO.png" descr="NIKHEF_LOGO.png">
            <a:extLst>
              <a:ext uri="{FF2B5EF4-FFF2-40B4-BE49-F238E27FC236}">
                <a16:creationId xmlns:a16="http://schemas.microsoft.com/office/drawing/2014/main" id="{3E99F8FF-A800-8E7E-6F2C-DC3E987F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651B0DA-D621-0214-C5E1-2EAF833F1772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8EC284-78F1-CE01-FF68-BCBB5239C344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23C5FE-F0A1-FFD5-5097-88283F237647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0" name="Picture 6" descr="UM">
              <a:extLst>
                <a:ext uri="{FF2B5EF4-FFF2-40B4-BE49-F238E27FC236}">
                  <a16:creationId xmlns:a16="http://schemas.microsoft.com/office/drawing/2014/main" id="{327B826E-DA48-FD14-688C-7A4308A05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E422E8-519D-94F7-DAB1-F22EB967D489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66CB0A-E9BF-8D73-3C6D-3C9EBD04C1EF}"/>
              </a:ext>
            </a:extLst>
          </p:cNvPr>
          <p:cNvSpPr txBox="1"/>
          <p:nvPr/>
        </p:nvSpPr>
        <p:spPr>
          <a:xfrm>
            <a:off x="7469023" y="897309"/>
            <a:ext cx="2744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</a:rPr>
              <a:t>ATLAS high pile-up Event</a:t>
            </a:r>
          </a:p>
        </p:txBody>
      </p:sp>
    </p:spTree>
    <p:extLst>
      <p:ext uri="{BB962C8B-B14F-4D97-AF65-F5344CB8AC3E}">
        <p14:creationId xmlns:p14="http://schemas.microsoft.com/office/powerpoint/2010/main" val="2209925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88A4-17E0-699F-54E5-6B9F5184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n     Hough Transform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A1FC6-469D-61EB-6A4F-A2B3CD14A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02" y="982273"/>
            <a:ext cx="10695995" cy="5311984"/>
          </a:xfrm>
          <a:prstGeom prst="rect">
            <a:avLst/>
          </a:prstGeom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7D65AECD-5A54-4A03-263A-4A1713FA260F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FCA795-E322-B2D5-F9B4-5570C094BF77}"/>
              </a:ext>
            </a:extLst>
          </p:cNvPr>
          <p:cNvSpPr txBox="1"/>
          <p:nvPr/>
        </p:nvSpPr>
        <p:spPr>
          <a:xfrm>
            <a:off x="1805046" y="707031"/>
            <a:ext cx="363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Track distribution seen from </a:t>
            </a:r>
            <a:r>
              <a:rPr lang="en-NL" dirty="0"/>
              <a:t>vertex-1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3EA0B-DB58-B0F1-9F94-DA53DF280AD7}"/>
              </a:ext>
            </a:extLst>
          </p:cNvPr>
          <p:cNvSpPr txBox="1"/>
          <p:nvPr/>
        </p:nvSpPr>
        <p:spPr>
          <a:xfrm>
            <a:off x="6703382" y="707031"/>
            <a:ext cx="3683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  <a:r>
              <a:rPr lang="en-NL" dirty="0"/>
              <a:t>rack distribution seen from vertex-2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40AB0-CC1A-C645-0340-A83D99CF42F3}"/>
              </a:ext>
            </a:extLst>
          </p:cNvPr>
          <p:cNvSpPr txBox="1"/>
          <p:nvPr/>
        </p:nvSpPr>
        <p:spPr>
          <a:xfrm>
            <a:off x="1805046" y="6118532"/>
            <a:ext cx="479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Yellow points: multiple matching track segments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D36AB-607C-8E24-8971-35DB7A25CEE3}"/>
              </a:ext>
            </a:extLst>
          </p:cNvPr>
          <p:cNvSpPr txBox="1"/>
          <p:nvPr/>
        </p:nvSpPr>
        <p:spPr>
          <a:xfrm>
            <a:off x="1761572" y="6397386"/>
            <a:ext cx="428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Blue points: single matching track segments</a:t>
            </a:r>
          </a:p>
        </p:txBody>
      </p:sp>
      <p:sp>
        <p:nvSpPr>
          <p:cNvPr id="10" name="Vorm">
            <a:extLst>
              <a:ext uri="{FF2B5EF4-FFF2-40B4-BE49-F238E27FC236}">
                <a16:creationId xmlns:a16="http://schemas.microsoft.com/office/drawing/2014/main" id="{8CF759F8-9988-E0C8-719D-F4BA6979E4DE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NIKHEF_LOGO.png" descr="NIKHEF_LOGO.png">
            <a:extLst>
              <a:ext uri="{FF2B5EF4-FFF2-40B4-BE49-F238E27FC236}">
                <a16:creationId xmlns:a16="http://schemas.microsoft.com/office/drawing/2014/main" id="{6310FF77-3C93-4AA5-06F5-2AA5598D5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7AC1DB-4387-6DC0-8D1E-D1421DF117D7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2B816F-7B44-74C6-2D87-6D545B3F6BE3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DBD563-095D-8E04-970D-56D140077C86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6" name="Picture 6" descr="UM">
              <a:extLst>
                <a:ext uri="{FF2B5EF4-FFF2-40B4-BE49-F238E27FC236}">
                  <a16:creationId xmlns:a16="http://schemas.microsoft.com/office/drawing/2014/main" id="{F1D98B02-E72B-F00D-3D11-C975503FA0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71591E2-8C6B-F744-5C67-F46EC73F4425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780523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814D7-7B54-1775-339B-05E178EC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  3-bit HHL</a:t>
            </a:r>
          </a:p>
        </p:txBody>
      </p:sp>
      <p:pic>
        <p:nvPicPr>
          <p:cNvPr id="1026" name="Picture 2" descr="preview url image">
            <a:extLst>
              <a:ext uri="{FF2B5EF4-FFF2-40B4-BE49-F238E27FC236}">
                <a16:creationId xmlns:a16="http://schemas.microsoft.com/office/drawing/2014/main" id="{D5683179-E586-F864-3498-72748767D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3" y="1715536"/>
            <a:ext cx="11728174" cy="377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9D6D63F6-54FF-301C-3797-E2837BF5ADB0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100FC-4006-E9FA-D0D7-1C509106D648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01887B0-B98E-CBC1-F615-1B463061F322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021A14-20DE-71DF-8C2D-62796B298E5B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5" name="Picture 6" descr="UM">
              <a:extLst>
                <a:ext uri="{FF2B5EF4-FFF2-40B4-BE49-F238E27FC236}">
                  <a16:creationId xmlns:a16="http://schemas.microsoft.com/office/drawing/2014/main" id="{0FB6F0B0-E32F-A59F-03BF-1BC348B6F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D3A5E49-1071-DC19-4EAA-CA8D10F87B98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23</a:t>
            </a:r>
          </a:p>
        </p:txBody>
      </p:sp>
      <p:sp>
        <p:nvSpPr>
          <p:cNvPr id="17" name="Vorm">
            <a:extLst>
              <a:ext uri="{FF2B5EF4-FFF2-40B4-BE49-F238E27FC236}">
                <a16:creationId xmlns:a16="http://schemas.microsoft.com/office/drawing/2014/main" id="{9A5E17D5-AF4F-AB94-E5E7-EF60885F59DB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NIKHEF_LOGO.png" descr="NIKHEF_LOGO.png">
            <a:extLst>
              <a:ext uri="{FF2B5EF4-FFF2-40B4-BE49-F238E27FC236}">
                <a16:creationId xmlns:a16="http://schemas.microsoft.com/office/drawing/2014/main" id="{EB5B9D4A-D7A5-7542-DD56-E3112BCAA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3249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D78F-6024-2735-12FB-B39F1487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  1-bit HHL</a:t>
            </a:r>
          </a:p>
        </p:txBody>
      </p:sp>
      <p:pic>
        <p:nvPicPr>
          <p:cNvPr id="2050" name="Picture 2" descr="preview url image">
            <a:extLst>
              <a:ext uri="{FF2B5EF4-FFF2-40B4-BE49-F238E27FC236}">
                <a16:creationId xmlns:a16="http://schemas.microsoft.com/office/drawing/2014/main" id="{A5FB8C8B-0D80-CE05-E155-263B7981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52" y="1483715"/>
            <a:ext cx="11708296" cy="389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1B084B23-0760-992D-9FFD-D2D54AD35DCB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D93463-5A84-29AE-24CC-2333667F9630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8CB145-6172-745D-8587-4F3AB6BC8305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54069F-7502-40FB-50BB-10E77BADD1F0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5" name="Picture 6" descr="UM">
              <a:extLst>
                <a:ext uri="{FF2B5EF4-FFF2-40B4-BE49-F238E27FC236}">
                  <a16:creationId xmlns:a16="http://schemas.microsoft.com/office/drawing/2014/main" id="{C9405E69-D490-3ABF-FCB4-C34F22811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579479-118D-DB16-4B18-D136855BE955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24</a:t>
            </a:r>
          </a:p>
        </p:txBody>
      </p:sp>
      <p:sp>
        <p:nvSpPr>
          <p:cNvPr id="17" name="Vorm">
            <a:extLst>
              <a:ext uri="{FF2B5EF4-FFF2-40B4-BE49-F238E27FC236}">
                <a16:creationId xmlns:a16="http://schemas.microsoft.com/office/drawing/2014/main" id="{C1E00A52-8296-5DCC-E8A1-3167E9DFBA98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NIKHEF_LOGO.png" descr="NIKHEF_LOGO.png">
            <a:extLst>
              <a:ext uri="{FF2B5EF4-FFF2-40B4-BE49-F238E27FC236}">
                <a16:creationId xmlns:a16="http://schemas.microsoft.com/office/drawing/2014/main" id="{19A4C87B-9CAC-A2D5-FA96-F98ED0A62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685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B9D16-9C1F-44C8-014A-BA688568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  HHL in blocks</a:t>
            </a:r>
          </a:p>
        </p:txBody>
      </p:sp>
      <p:pic>
        <p:nvPicPr>
          <p:cNvPr id="3074" name="Picture 2" descr="preview url image">
            <a:extLst>
              <a:ext uri="{FF2B5EF4-FFF2-40B4-BE49-F238E27FC236}">
                <a16:creationId xmlns:a16="http://schemas.microsoft.com/office/drawing/2014/main" id="{8C3EA4D5-8C73-B24D-B296-396AB3D34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681925"/>
            <a:ext cx="78867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orm">
            <a:extLst>
              <a:ext uri="{FF2B5EF4-FFF2-40B4-BE49-F238E27FC236}">
                <a16:creationId xmlns:a16="http://schemas.microsoft.com/office/drawing/2014/main" id="{CFAB588D-6E44-6957-9F0E-67CB418CDE30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NIKHEF_LOGO.png" descr="NIKHEF_LOGO.png">
            <a:extLst>
              <a:ext uri="{FF2B5EF4-FFF2-40B4-BE49-F238E27FC236}">
                <a16:creationId xmlns:a16="http://schemas.microsoft.com/office/drawing/2014/main" id="{77A73207-D04C-111A-BDFB-8937DAB6B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Vorm">
            <a:extLst>
              <a:ext uri="{FF2B5EF4-FFF2-40B4-BE49-F238E27FC236}">
                <a16:creationId xmlns:a16="http://schemas.microsoft.com/office/drawing/2014/main" id="{90E482E7-21C8-B343-63B1-E1E17A206DC8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0DEC9A-0B49-46B8-8EAF-F429803D106E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0D4D6A-EEFD-B489-A493-8BE60CF8360D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2736E4-CB1B-95AD-9B93-B613EC57BBDB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0" name="Picture 6" descr="UM">
              <a:extLst>
                <a:ext uri="{FF2B5EF4-FFF2-40B4-BE49-F238E27FC236}">
                  <a16:creationId xmlns:a16="http://schemas.microsoft.com/office/drawing/2014/main" id="{4E3521C4-7F05-61C9-CF4C-D0E0A66BC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DE0F91D-7C8A-8776-8FCA-94FBCCBF5666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193201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C1F13-96D6-8DDA-F369-D09EA6E25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 QPE – how does it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A96D00-223C-D25C-94CA-620AFFEF7726}"/>
                  </a:ext>
                </a:extLst>
              </p:cNvPr>
              <p:cNvSpPr txBox="1"/>
              <p:nvPr/>
            </p:nvSpPr>
            <p:spPr>
              <a:xfrm>
                <a:off x="640613" y="924947"/>
                <a:ext cx="1507977" cy="410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Solve: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A96D00-223C-D25C-94CA-620AFFEF7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13" y="924947"/>
                <a:ext cx="1507977" cy="410305"/>
              </a:xfrm>
              <a:prstGeom prst="rect">
                <a:avLst/>
              </a:prstGeom>
              <a:blipFill>
                <a:blip r:embed="rId3"/>
                <a:stretch>
                  <a:fillRect l="-3361" b="-2058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Vorm">
            <a:extLst>
              <a:ext uri="{FF2B5EF4-FFF2-40B4-BE49-F238E27FC236}">
                <a16:creationId xmlns:a16="http://schemas.microsoft.com/office/drawing/2014/main" id="{59EB2854-DFAF-7F92-503E-C3ECB43E89B0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D2F625-C010-F4A3-B35A-D1B8F8920258}"/>
                  </a:ext>
                </a:extLst>
              </p:cNvPr>
              <p:cNvSpPr txBox="1"/>
              <p:nvPr/>
            </p:nvSpPr>
            <p:spPr>
              <a:xfrm>
                <a:off x="2987573" y="914752"/>
                <a:ext cx="4169539" cy="420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Find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NL" dirty="0"/>
                  <a:t> such that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⇒  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D2F625-C010-F4A3-B35A-D1B8F8920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573" y="914752"/>
                <a:ext cx="4169539" cy="420500"/>
              </a:xfrm>
              <a:prstGeom prst="rect">
                <a:avLst/>
              </a:prstGeom>
              <a:blipFill>
                <a:blip r:embed="rId6"/>
                <a:stretch>
                  <a:fillRect l="-1216" t="-2941" b="-1764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A177D7-2F45-7896-4582-E80BE5676664}"/>
                  </a:ext>
                </a:extLst>
              </p:cNvPr>
              <p:cNvSpPr txBox="1"/>
              <p:nvPr/>
            </p:nvSpPr>
            <p:spPr>
              <a:xfrm>
                <a:off x="7622442" y="945433"/>
                <a:ext cx="40426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</a:t>
                </a:r>
                <a:r>
                  <a:rPr lang="en-NL" dirty="0"/>
                  <a:t>o search a quantum 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A177D7-2F45-7896-4582-E80BE5676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442" y="945433"/>
                <a:ext cx="4042645" cy="369332"/>
              </a:xfrm>
              <a:prstGeom prst="rect">
                <a:avLst/>
              </a:prstGeom>
              <a:blipFill>
                <a:blip r:embed="rId7"/>
                <a:stretch>
                  <a:fillRect l="-1254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5ADDDF-7584-7DDA-209F-09EE6AA6D360}"/>
                  </a:ext>
                </a:extLst>
              </p:cNvPr>
              <p:cNvSpPr txBox="1"/>
              <p:nvPr/>
            </p:nvSpPr>
            <p:spPr>
              <a:xfrm>
                <a:off x="640613" y="1493591"/>
                <a:ext cx="2178802" cy="369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Write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nary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5ADDDF-7584-7DDA-209F-09EE6AA6D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13" y="1493591"/>
                <a:ext cx="2178802" cy="369588"/>
              </a:xfrm>
              <a:prstGeom prst="rect">
                <a:avLst/>
              </a:prstGeom>
              <a:blipFill>
                <a:blip r:embed="rId8"/>
                <a:stretch>
                  <a:fillRect l="-2312" t="-110000" b="-16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F136883-5506-D2CD-1F6B-666DC072A555}"/>
                  </a:ext>
                </a:extLst>
              </p:cNvPr>
              <p:cNvSpPr txBox="1"/>
              <p:nvPr/>
            </p:nvSpPr>
            <p:spPr>
              <a:xfrm>
                <a:off x="3316068" y="1421635"/>
                <a:ext cx="5589159" cy="521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Apply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NL" dirty="0"/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NL" dirty="0"/>
                  <a:t> 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 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nary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F136883-5506-D2CD-1F6B-666DC072A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068" y="1421635"/>
                <a:ext cx="5589159" cy="521168"/>
              </a:xfrm>
              <a:prstGeom prst="rect">
                <a:avLst/>
              </a:prstGeom>
              <a:blipFill>
                <a:blip r:embed="rId9"/>
                <a:stretch>
                  <a:fillRect l="-907" t="-67442" r="-227" b="-9534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045F55-7654-A89E-DC4F-A6BB504D8929}"/>
                  </a:ext>
                </a:extLst>
              </p:cNvPr>
              <p:cNvSpPr txBox="1"/>
              <p:nvPr/>
            </p:nvSpPr>
            <p:spPr>
              <a:xfrm>
                <a:off x="637751" y="2093151"/>
                <a:ext cx="7052123" cy="521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</a:t>
                </a:r>
                <a:r>
                  <a:rPr lang="en-NL" dirty="0"/>
                  <a:t>o we need to apply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NL" dirty="0"/>
                  <a:t> to each component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NL" dirty="0"/>
                  <a:t> , that’s how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NL" dirty="0"/>
                  <a:t> acts.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045F55-7654-A89E-DC4F-A6BB504D8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51" y="2093151"/>
                <a:ext cx="7052123" cy="521168"/>
              </a:xfrm>
              <a:prstGeom prst="rect">
                <a:avLst/>
              </a:prstGeom>
              <a:blipFill>
                <a:blip r:embed="rId10"/>
                <a:stretch>
                  <a:fillRect l="-71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92DAFD-97F0-C615-2529-2827804789D2}"/>
                  </a:ext>
                </a:extLst>
              </p:cNvPr>
              <p:cNvSpPr txBox="1"/>
              <p:nvPr/>
            </p:nvSpPr>
            <p:spPr>
              <a:xfrm>
                <a:off x="637751" y="2803412"/>
                <a:ext cx="4587859" cy="369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Decompose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in </a:t>
                </a:r>
                <a:r>
                  <a:rPr lang="en-US" dirty="0" err="1"/>
                  <a:t>eigenbasis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⟩=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nary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92DAFD-97F0-C615-2529-282780478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51" y="2803412"/>
                <a:ext cx="4587859" cy="369588"/>
              </a:xfrm>
              <a:prstGeom prst="rect">
                <a:avLst/>
              </a:prstGeom>
              <a:blipFill>
                <a:blip r:embed="rId11"/>
                <a:stretch>
                  <a:fillRect l="-1105" t="-106452" b="-15806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E15997-7A63-21E4-FEE9-48ACC1E7679E}"/>
                  </a:ext>
                </a:extLst>
              </p:cNvPr>
              <p:cNvSpPr txBox="1"/>
              <p:nvPr/>
            </p:nvSpPr>
            <p:spPr>
              <a:xfrm>
                <a:off x="691225" y="3412778"/>
                <a:ext cx="5126468" cy="369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QPE gives: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in </a:t>
                </a:r>
                <a:r>
                  <a:rPr lang="en-US" dirty="0" err="1"/>
                  <a:t>eigenbasis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E15997-7A63-21E4-FEE9-48ACC1E76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5" y="3412778"/>
                <a:ext cx="5126468" cy="369588"/>
              </a:xfrm>
              <a:prstGeom prst="rect">
                <a:avLst/>
              </a:prstGeom>
              <a:blipFill>
                <a:blip r:embed="rId12"/>
                <a:stretch>
                  <a:fillRect l="-990" t="-110000" b="-16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EBC848-D1C8-BAA8-2C46-BD1663EF4D8B}"/>
                  </a:ext>
                </a:extLst>
              </p:cNvPr>
              <p:cNvSpPr txBox="1"/>
              <p:nvPr/>
            </p:nvSpPr>
            <p:spPr>
              <a:xfrm>
                <a:off x="5939078" y="3410481"/>
                <a:ext cx="6040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NL" dirty="0"/>
                  <a:t> </a:t>
                </a:r>
                <a:r>
                  <a:rPr lang="en-US" dirty="0"/>
                  <a:t>is an encoded quantum binary approximation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EBC848-D1C8-BAA8-2C46-BD1663EF4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9078" y="3410481"/>
                <a:ext cx="6040436" cy="369332"/>
              </a:xfrm>
              <a:prstGeom prst="rect">
                <a:avLst/>
              </a:prstGeom>
              <a:blipFill>
                <a:blip r:embed="rId13"/>
                <a:stretch>
                  <a:fillRect l="-839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42C1D31-95CD-09AC-AD7C-37C27217BAA5}"/>
                  </a:ext>
                </a:extLst>
              </p:cNvPr>
              <p:cNvSpPr txBox="1"/>
              <p:nvPr/>
            </p:nvSpPr>
            <p:spPr>
              <a:xfrm>
                <a:off x="677570" y="4150191"/>
                <a:ext cx="9096080" cy="521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Apply controlled rotation on an ancilla qubit, which encodes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into the amplitude of the ancilla</a:t>
                </a:r>
                <a:endParaRPr lang="en-NL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42C1D31-95CD-09AC-AD7C-37C27217B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70" y="4150191"/>
                <a:ext cx="9096080" cy="521168"/>
              </a:xfrm>
              <a:prstGeom prst="rect">
                <a:avLst/>
              </a:prstGeom>
              <a:blipFill>
                <a:blip r:embed="rId14"/>
                <a:stretch>
                  <a:fillRect l="-5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9CA4A5E-EE88-25E4-16C9-BFD5DBCB1B61}"/>
                  </a:ext>
                </a:extLst>
              </p:cNvPr>
              <p:cNvSpPr txBox="1"/>
              <p:nvPr/>
            </p:nvSpPr>
            <p:spPr>
              <a:xfrm>
                <a:off x="691225" y="4762233"/>
                <a:ext cx="4874604" cy="536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So now we have: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NL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NL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NL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begChr m:val="|"/>
                            <m:endChr m:val="⟩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 ….</m:t>
                        </m:r>
                      </m:e>
                    </m:d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9CA4A5E-EE88-25E4-16C9-BFD5DBCB1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5" y="4762233"/>
                <a:ext cx="4874604" cy="536237"/>
              </a:xfrm>
              <a:prstGeom prst="rect">
                <a:avLst/>
              </a:prstGeom>
              <a:blipFill>
                <a:blip r:embed="rId15"/>
                <a:stretch>
                  <a:fillRect l="-1039" t="-61364" b="-9545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69D363-0040-0A50-2ED0-02808AB67883}"/>
                  </a:ext>
                </a:extLst>
              </p:cNvPr>
              <p:cNvSpPr txBox="1"/>
              <p:nvPr/>
            </p:nvSpPr>
            <p:spPr>
              <a:xfrm>
                <a:off x="637751" y="5535684"/>
                <a:ext cx="10030759" cy="536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Uncompute the eigenvalue register, erasing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: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begChr m:val="|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NL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NL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NL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begChr m:val="|"/>
                            <m:endChr m:val="⟩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 ….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|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</a:t>
                </a:r>
                <a:endParaRPr lang="en-NL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69D363-0040-0A50-2ED0-02808AB67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51" y="5535684"/>
                <a:ext cx="10030759" cy="536237"/>
              </a:xfrm>
              <a:prstGeom prst="rect">
                <a:avLst/>
              </a:prstGeom>
              <a:blipFill>
                <a:blip r:embed="rId16"/>
                <a:stretch>
                  <a:fillRect l="-506" t="-61364" b="-9545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E7354E-B4C2-8E85-6F97-45C4B2D1E576}"/>
                  </a:ext>
                </a:extLst>
              </p:cNvPr>
              <p:cNvSpPr txBox="1"/>
              <p:nvPr/>
            </p:nvSpPr>
            <p:spPr>
              <a:xfrm>
                <a:off x="677570" y="6144762"/>
                <a:ext cx="11283858" cy="536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 measure the ancilla:  if it 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, the rest of the system is in a state proportional to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NL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NL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NL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begChr m:val="|"/>
                            <m:endChr m:val="⟩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 ….</m:t>
                        </m:r>
                      </m:e>
                    </m:d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E7354E-B4C2-8E85-6F97-45C4B2D1E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70" y="6144762"/>
                <a:ext cx="11283858" cy="536237"/>
              </a:xfrm>
              <a:prstGeom prst="rect">
                <a:avLst/>
              </a:prstGeom>
              <a:blipFill>
                <a:blip r:embed="rId17"/>
                <a:stretch>
                  <a:fillRect l="-450" t="-61364" b="-9545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95E0ADA-44BF-F74B-606F-4A494167E1E7}"/>
                  </a:ext>
                </a:extLst>
              </p:cNvPr>
              <p:cNvSpPr txBox="1"/>
              <p:nvPr/>
            </p:nvSpPr>
            <p:spPr>
              <a:xfrm>
                <a:off x="9773650" y="1364643"/>
                <a:ext cx="1615378" cy="764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|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95E0ADA-44BF-F74B-606F-4A494167E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3650" y="1364643"/>
                <a:ext cx="1615378" cy="764568"/>
              </a:xfrm>
              <a:prstGeom prst="rect">
                <a:avLst/>
              </a:prstGeom>
              <a:blipFill>
                <a:blip r:embed="rId18"/>
                <a:stretch>
                  <a:fillRect l="-19531" t="-122951" b="-17049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Vorm">
            <a:extLst>
              <a:ext uri="{FF2B5EF4-FFF2-40B4-BE49-F238E27FC236}">
                <a16:creationId xmlns:a16="http://schemas.microsoft.com/office/drawing/2014/main" id="{1C93D5AB-91DE-81CA-7B47-6C628338A7F4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6" name="NIKHEF_LOGO.png" descr="NIKHEF_LOGO.png">
            <a:extLst>
              <a:ext uri="{FF2B5EF4-FFF2-40B4-BE49-F238E27FC236}">
                <a16:creationId xmlns:a16="http://schemas.microsoft.com/office/drawing/2014/main" id="{86242595-95F7-DDD8-7CF3-7A8DC8232E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7DE0F4F-7F51-C12E-D6AE-9C052296FE41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D8C47E-AB88-0CC2-BBE4-FCBF7DF3B7D5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9D9FD7-D980-EFF7-1477-0D08E462F39C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27" name="Picture 6" descr="UM">
              <a:extLst>
                <a:ext uri="{FF2B5EF4-FFF2-40B4-BE49-F238E27FC236}">
                  <a16:creationId xmlns:a16="http://schemas.microsoft.com/office/drawing/2014/main" id="{3E2122ED-1EE0-7D71-2B6D-66CAD555B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49EFF1A-EE8C-217F-8C13-A563C8838627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660331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DAC98-93D5-EFD0-DB2B-BF27EB6E1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E2829-264B-76F4-E8B2-9CA36F32C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73" y="1159727"/>
            <a:ext cx="11191854" cy="5222048"/>
          </a:xfrm>
          <a:prstGeom prst="rect">
            <a:avLst/>
          </a:prstGeom>
        </p:spPr>
      </p:pic>
      <p:sp>
        <p:nvSpPr>
          <p:cNvPr id="8" name="Vorm">
            <a:extLst>
              <a:ext uri="{FF2B5EF4-FFF2-40B4-BE49-F238E27FC236}">
                <a16:creationId xmlns:a16="http://schemas.microsoft.com/office/drawing/2014/main" id="{3A182A5C-1548-F100-38B7-DB4E7A560166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Vorm">
            <a:extLst>
              <a:ext uri="{FF2B5EF4-FFF2-40B4-BE49-F238E27FC236}">
                <a16:creationId xmlns:a16="http://schemas.microsoft.com/office/drawing/2014/main" id="{43E24E5E-C161-3CC5-797E-E89B00AB6E25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NIKHEF_LOGO.png" descr="NIKHEF_LOGO.png">
            <a:extLst>
              <a:ext uri="{FF2B5EF4-FFF2-40B4-BE49-F238E27FC236}">
                <a16:creationId xmlns:a16="http://schemas.microsoft.com/office/drawing/2014/main" id="{C7A5C4BD-8B3D-73FB-441D-DCC428F1E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833E49-E174-480F-A4F7-3EE02FCA7F6F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E32A6E-2348-1085-D89D-6D516D189D71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4C5BD-3F87-B678-4EF2-E2843B5F6ACF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4" name="Picture 6" descr="UM">
              <a:extLst>
                <a:ext uri="{FF2B5EF4-FFF2-40B4-BE49-F238E27FC236}">
                  <a16:creationId xmlns:a16="http://schemas.microsoft.com/office/drawing/2014/main" id="{6E85EADB-8E22-1F74-2754-843E4BE37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1545D9A-62C6-7FA7-C7D4-3BE4DE4FF15A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841850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DAC98-93D5-EFD0-DB2B-BF27EB6E1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  CERN QTI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CD467-0FDE-A53C-E546-04AD85B15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83" y="1412945"/>
            <a:ext cx="11553633" cy="453692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" name="Vorm">
            <a:extLst>
              <a:ext uri="{FF2B5EF4-FFF2-40B4-BE49-F238E27FC236}">
                <a16:creationId xmlns:a16="http://schemas.microsoft.com/office/drawing/2014/main" id="{D83D55B0-D5C5-5FE5-1411-3D1D96D70E1A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Vorm">
            <a:extLst>
              <a:ext uri="{FF2B5EF4-FFF2-40B4-BE49-F238E27FC236}">
                <a16:creationId xmlns:a16="http://schemas.microsoft.com/office/drawing/2014/main" id="{C1FAAEC9-17EA-1361-6FED-930E83F4E01C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NIKHEF_LOGO.png" descr="NIKHEF_LOGO.png">
            <a:extLst>
              <a:ext uri="{FF2B5EF4-FFF2-40B4-BE49-F238E27FC236}">
                <a16:creationId xmlns:a16="http://schemas.microsoft.com/office/drawing/2014/main" id="{45FB9378-725A-F9BC-F58B-2E56DC222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5594FDF-A234-A2CE-99FC-B2E4DAF9CD4A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DB67A8-1949-8B2D-3477-AC993F701BF8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F1E79-5E25-EF4F-8C06-F26FAA136ED5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1" name="Picture 6" descr="UM">
              <a:extLst>
                <a:ext uri="{FF2B5EF4-FFF2-40B4-BE49-F238E27FC236}">
                  <a16:creationId xmlns:a16="http://schemas.microsoft.com/office/drawing/2014/main" id="{BD5B95F2-5D3C-2AC7-0011-11889FA91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CA3CD7-91BF-C399-CFFE-86E278CB7819}"/>
              </a:ext>
            </a:extLst>
          </p:cNvPr>
          <p:cNvSpPr txBox="1"/>
          <p:nvPr/>
        </p:nvSpPr>
        <p:spPr>
          <a:xfrm>
            <a:off x="11736729" y="150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284985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lasCollisions.mp4">
            <a:hlinkClick r:id="" action="ppaction://media"/>
            <a:extLst>
              <a:ext uri="{FF2B5EF4-FFF2-40B4-BE49-F238E27FC236}">
                <a16:creationId xmlns:a16="http://schemas.microsoft.com/office/drawing/2014/main" id="{BC3D91BF-B7BA-BA7C-EA6E-961286D40B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619" y="919109"/>
            <a:ext cx="10162761" cy="5716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875EB3-81A2-6F33-C7F8-E6263F528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Use Case – Reconstructing Particles</a:t>
            </a:r>
          </a:p>
        </p:txBody>
      </p:sp>
      <p:sp>
        <p:nvSpPr>
          <p:cNvPr id="10" name="Vorm">
            <a:extLst>
              <a:ext uri="{FF2B5EF4-FFF2-40B4-BE49-F238E27FC236}">
                <a16:creationId xmlns:a16="http://schemas.microsoft.com/office/drawing/2014/main" id="{459DACAC-1AA3-1AB0-DC28-CF895CC8CF3D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Vorm">
            <a:extLst>
              <a:ext uri="{FF2B5EF4-FFF2-40B4-BE49-F238E27FC236}">
                <a16:creationId xmlns:a16="http://schemas.microsoft.com/office/drawing/2014/main" id="{8E76F202-A658-2473-7733-24F9913BB314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NIKHEF_LOGO.png" descr="NIKHEF_LOGO.png">
            <a:extLst>
              <a:ext uri="{FF2B5EF4-FFF2-40B4-BE49-F238E27FC236}">
                <a16:creationId xmlns:a16="http://schemas.microsoft.com/office/drawing/2014/main" id="{055EB820-BE7A-3A83-27A8-F293AEBF7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AF440F-372A-E295-A087-17E31912852A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0A3EE6-1F58-BA7F-98FB-2CDE7C7FE683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2356D5-E14E-5265-721B-93CE948096DE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9" name="Picture 6" descr="UM">
              <a:extLst>
                <a:ext uri="{FF2B5EF4-FFF2-40B4-BE49-F238E27FC236}">
                  <a16:creationId xmlns:a16="http://schemas.microsoft.com/office/drawing/2014/main" id="{26422231-1037-0D38-DF6E-1B5377887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673834-EA33-1624-FEE6-F1797CB856C5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3241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0606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059E-8760-7CDA-519A-37206493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CERN QTI: QC4HEP use cases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3BAB96-59D5-431C-C294-972AEB833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50" y="1427359"/>
            <a:ext cx="5686045" cy="5065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7FBC1-F98D-A313-A41B-4E61AEC66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045" y="1438943"/>
            <a:ext cx="5420040" cy="50655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ADA70B-C222-D1EF-0EED-F2D19B18B805}"/>
              </a:ext>
            </a:extLst>
          </p:cNvPr>
          <p:cNvSpPr txBox="1"/>
          <p:nvPr/>
        </p:nvSpPr>
        <p:spPr>
          <a:xfrm>
            <a:off x="6434556" y="1049814"/>
            <a:ext cx="53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E</a:t>
            </a:r>
            <a:r>
              <a:rPr lang="en-NL" sz="2000" dirty="0"/>
              <a:t>xperimental challenges and quantum algorithms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EE52E9-6805-2743-0B63-C2708F0C3A93}"/>
              </a:ext>
            </a:extLst>
          </p:cNvPr>
          <p:cNvSpPr txBox="1"/>
          <p:nvPr/>
        </p:nvSpPr>
        <p:spPr>
          <a:xfrm>
            <a:off x="522790" y="1056117"/>
            <a:ext cx="4940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Theoretical models and proposed approaches</a:t>
            </a:r>
            <a:endParaRPr lang="en-NL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EF233-9517-EC2A-4638-F553C025DC2D}"/>
              </a:ext>
            </a:extLst>
          </p:cNvPr>
          <p:cNvSpPr/>
          <p:nvPr/>
        </p:nvSpPr>
        <p:spPr>
          <a:xfrm>
            <a:off x="6679578" y="1505420"/>
            <a:ext cx="1282390" cy="96775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Vorm">
            <a:extLst>
              <a:ext uri="{FF2B5EF4-FFF2-40B4-BE49-F238E27FC236}">
                <a16:creationId xmlns:a16="http://schemas.microsoft.com/office/drawing/2014/main" id="{1BF2A3CA-0EAC-6DC3-D1E7-4F62CCEBFEC8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Vorm">
            <a:extLst>
              <a:ext uri="{FF2B5EF4-FFF2-40B4-BE49-F238E27FC236}">
                <a16:creationId xmlns:a16="http://schemas.microsoft.com/office/drawing/2014/main" id="{CB6A2054-E6EE-4D34-1DF4-B77FA033E088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NIKHEF_LOGO.png" descr="NIKHEF_LOGO.png">
            <a:extLst>
              <a:ext uri="{FF2B5EF4-FFF2-40B4-BE49-F238E27FC236}">
                <a16:creationId xmlns:a16="http://schemas.microsoft.com/office/drawing/2014/main" id="{EFCE9F4F-45C9-847B-BE29-232D2EA53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CFE6CB-B46E-C4BB-54B2-7CC2BA8CCD00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240F62-1A27-65A8-7D30-8781415AC57E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96800D-BB1F-D4B7-8DC4-AD9A7A634E6F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3" name="Picture 6" descr="UM">
              <a:extLst>
                <a:ext uri="{FF2B5EF4-FFF2-40B4-BE49-F238E27FC236}">
                  <a16:creationId xmlns:a16="http://schemas.microsoft.com/office/drawing/2014/main" id="{3C6EE56E-B73C-A57A-C79C-8B1A41A34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5812B8E-2832-1F9F-FDD9-FF4657AEB899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7C44E1-E32B-344E-EACD-936360F773F8}"/>
              </a:ext>
            </a:extLst>
          </p:cNvPr>
          <p:cNvSpPr txBox="1"/>
          <p:nvPr/>
        </p:nvSpPr>
        <p:spPr>
          <a:xfrm>
            <a:off x="2923454" y="692468"/>
            <a:ext cx="5817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effectLst/>
                <a:latin typeface="Helvetica" pitchFamily="2" charset="0"/>
              </a:rPr>
              <a:t>“White Paper”: PRX QUANTUM 5, 037001 (2024</a:t>
            </a:r>
            <a:r>
              <a:rPr lang="en-GB" dirty="0">
                <a:solidFill>
                  <a:schemeClr val="accent1"/>
                </a:solidFill>
                <a:effectLst/>
                <a:latin typeface="Helvetica" pitchFamily="2" charset="0"/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D4A583-D102-A8C8-8466-79B9319082F7}"/>
              </a:ext>
            </a:extLst>
          </p:cNvPr>
          <p:cNvSpPr/>
          <p:nvPr/>
        </p:nvSpPr>
        <p:spPr>
          <a:xfrm>
            <a:off x="10510184" y="4382431"/>
            <a:ext cx="941754" cy="52772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0B3DFF-87D1-4968-BA29-C2324C535DF2}"/>
              </a:ext>
            </a:extLst>
          </p:cNvPr>
          <p:cNvSpPr txBox="1"/>
          <p:nvPr/>
        </p:nvSpPr>
        <p:spPr>
          <a:xfrm>
            <a:off x="909460" y="6324280"/>
            <a:ext cx="1056571" cy="338554"/>
          </a:xfrm>
          <a:prstGeom prst="rect">
            <a:avLst/>
          </a:prstGeom>
          <a:solidFill>
            <a:srgbClr val="FFF0C3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c</a:t>
            </a:r>
            <a:r>
              <a:rPr lang="en-NL" sz="1600" dirty="0"/>
              <a:t>hallenges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C99C7-C570-BE8A-8E9B-1E918336CA45}"/>
              </a:ext>
            </a:extLst>
          </p:cNvPr>
          <p:cNvSpPr txBox="1"/>
          <p:nvPr/>
        </p:nvSpPr>
        <p:spPr>
          <a:xfrm>
            <a:off x="2808517" y="6328468"/>
            <a:ext cx="1149545" cy="338554"/>
          </a:xfrm>
          <a:prstGeom prst="rect">
            <a:avLst/>
          </a:prstGeom>
          <a:solidFill>
            <a:srgbClr val="D1EFBD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1600" dirty="0"/>
              <a:t>approaches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DFCBAD-0833-AC73-B0C6-132514893FA6}"/>
              </a:ext>
            </a:extLst>
          </p:cNvPr>
          <p:cNvSpPr txBox="1"/>
          <p:nvPr/>
        </p:nvSpPr>
        <p:spPr>
          <a:xfrm>
            <a:off x="4750136" y="6350770"/>
            <a:ext cx="1071319" cy="338554"/>
          </a:xfrm>
          <a:prstGeom prst="rect">
            <a:avLst/>
          </a:prstGeom>
          <a:solidFill>
            <a:srgbClr val="99BCE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1600" dirty="0"/>
              <a:t>algorithms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3E2CD0-8A7B-6294-A6CB-CF1D1AE208EE}"/>
              </a:ext>
            </a:extLst>
          </p:cNvPr>
          <p:cNvSpPr txBox="1"/>
          <p:nvPr/>
        </p:nvSpPr>
        <p:spPr>
          <a:xfrm>
            <a:off x="6844888" y="6379391"/>
            <a:ext cx="1056571" cy="338554"/>
          </a:xfrm>
          <a:prstGeom prst="rect">
            <a:avLst/>
          </a:prstGeom>
          <a:solidFill>
            <a:srgbClr val="FFF0C3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c</a:t>
            </a:r>
            <a:r>
              <a:rPr lang="en-NL" sz="1600" dirty="0"/>
              <a:t>hallenges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A87813-6C4D-8AEB-02E2-38A8822B1E53}"/>
              </a:ext>
            </a:extLst>
          </p:cNvPr>
          <p:cNvSpPr txBox="1"/>
          <p:nvPr/>
        </p:nvSpPr>
        <p:spPr>
          <a:xfrm>
            <a:off x="8639135" y="6356300"/>
            <a:ext cx="1149545" cy="338554"/>
          </a:xfrm>
          <a:prstGeom prst="rect">
            <a:avLst/>
          </a:prstGeom>
          <a:solidFill>
            <a:srgbClr val="D1EFBD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1600" dirty="0"/>
              <a:t>approaches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8EA0A8-7D18-F245-CE39-F1416EB2EA96}"/>
              </a:ext>
            </a:extLst>
          </p:cNvPr>
          <p:cNvSpPr txBox="1"/>
          <p:nvPr/>
        </p:nvSpPr>
        <p:spPr>
          <a:xfrm>
            <a:off x="10495141" y="6368884"/>
            <a:ext cx="1071319" cy="338554"/>
          </a:xfrm>
          <a:prstGeom prst="rect">
            <a:avLst/>
          </a:prstGeom>
          <a:solidFill>
            <a:srgbClr val="99BCE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1600" dirty="0"/>
              <a:t>algorithms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83C03E-5DA2-4137-D460-39C576F6C249}"/>
              </a:ext>
            </a:extLst>
          </p:cNvPr>
          <p:cNvSpPr/>
          <p:nvPr/>
        </p:nvSpPr>
        <p:spPr>
          <a:xfrm>
            <a:off x="8619477" y="4092500"/>
            <a:ext cx="1149545" cy="72482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7461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999BBEA-5CCB-BCFF-0E8E-4CC70906FDF6}"/>
              </a:ext>
            </a:extLst>
          </p:cNvPr>
          <p:cNvSpPr/>
          <p:nvPr/>
        </p:nvSpPr>
        <p:spPr>
          <a:xfrm>
            <a:off x="0" y="4664337"/>
            <a:ext cx="12191999" cy="2193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38BA06-C05A-A25B-AA4E-F5DC963E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R&amp;D: LHCb Velo detector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33514-3576-F6D9-25E4-BB3F96249E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73674" y="718032"/>
            <a:ext cx="7306680" cy="4249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71B70C-65DD-E927-A5A2-12CF9A36A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0" t="8206" r="8844" b="5634"/>
          <a:stretch/>
        </p:blipFill>
        <p:spPr>
          <a:xfrm rot="11700293" flipH="1">
            <a:off x="6385787" y="1463211"/>
            <a:ext cx="5509733" cy="161785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0BDD47-C9E7-5E69-25BB-FFA4B71F7F38}"/>
              </a:ext>
            </a:extLst>
          </p:cNvPr>
          <p:cNvSpPr/>
          <p:nvPr/>
        </p:nvSpPr>
        <p:spPr>
          <a:xfrm rot="1034028">
            <a:off x="5638026" y="3048710"/>
            <a:ext cx="1185691" cy="46525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BDAF29-C8B6-6887-510C-D1522FF9170D}"/>
              </a:ext>
            </a:extLst>
          </p:cNvPr>
          <p:cNvCxnSpPr>
            <a:cxnSpLocks/>
          </p:cNvCxnSpPr>
          <p:nvPr/>
        </p:nvCxnSpPr>
        <p:spPr>
          <a:xfrm flipV="1">
            <a:off x="5727032" y="777553"/>
            <a:ext cx="978568" cy="21059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543B4B-E66A-8764-3EA0-69C66DF38C9C}"/>
              </a:ext>
            </a:extLst>
          </p:cNvPr>
          <p:cNvCxnSpPr>
            <a:cxnSpLocks/>
          </p:cNvCxnSpPr>
          <p:nvPr/>
        </p:nvCxnSpPr>
        <p:spPr>
          <a:xfrm>
            <a:off x="6705600" y="3679165"/>
            <a:ext cx="4892842" cy="875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4126E5C-CD81-606A-E082-65D36959E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369" y="4745124"/>
            <a:ext cx="10975903" cy="20383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NL" sz="3000" dirty="0"/>
              <a:t>R&amp;D: Quantum algorithm for pattern recognition in LHCb Vertex Detector:</a:t>
            </a:r>
          </a:p>
          <a:p>
            <a:r>
              <a:rPr lang="en-NL" dirty="0">
                <a:solidFill>
                  <a:srgbClr val="0070C0"/>
                </a:solidFill>
              </a:rPr>
              <a:t>Algorithmic use case for a small scale quantum computer</a:t>
            </a:r>
          </a:p>
          <a:p>
            <a:pPr lvl="1"/>
            <a:r>
              <a:rPr lang="en-GB" sz="2600" dirty="0">
                <a:solidFill>
                  <a:srgbClr val="7030A0"/>
                </a:solidFill>
              </a:rPr>
              <a:t>Applications</a:t>
            </a:r>
            <a:r>
              <a:rPr lang="en-NL" sz="2600" dirty="0">
                <a:solidFill>
                  <a:srgbClr val="7030A0"/>
                </a:solidFill>
              </a:rPr>
              <a:t> long term depending also on hardware developments</a:t>
            </a:r>
          </a:p>
          <a:p>
            <a:r>
              <a:rPr lang="en-NL" dirty="0">
                <a:solidFill>
                  <a:srgbClr val="0070C0"/>
                </a:solidFill>
              </a:rPr>
              <a:t>R&amp;D towards longer term with potential spin-offs</a:t>
            </a:r>
          </a:p>
          <a:p>
            <a:pPr lvl="1"/>
            <a:r>
              <a:rPr lang="en-NL" dirty="0">
                <a:solidFill>
                  <a:srgbClr val="7030A0"/>
                </a:solidFill>
              </a:rPr>
              <a:t>Investigated various approaches: HHL, QAOA, VQE, VQLS, annealing </a:t>
            </a:r>
          </a:p>
        </p:txBody>
      </p:sp>
      <p:sp>
        <p:nvSpPr>
          <p:cNvPr id="3" name="Vorm">
            <a:extLst>
              <a:ext uri="{FF2B5EF4-FFF2-40B4-BE49-F238E27FC236}">
                <a16:creationId xmlns:a16="http://schemas.microsoft.com/office/drawing/2014/main" id="{B6D35ED3-0366-8ADB-59D4-7402506ED804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82FDD8-BB74-3E32-04C1-550B4F385872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C1F99B-063E-9788-4D87-3CE551CF2DB6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25CE1D-E29C-5079-1732-BA70A4B7040F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20" name="Picture 6" descr="UM">
              <a:extLst>
                <a:ext uri="{FF2B5EF4-FFF2-40B4-BE49-F238E27FC236}">
                  <a16:creationId xmlns:a16="http://schemas.microsoft.com/office/drawing/2014/main" id="{A55A19DE-FEF4-1243-9E2B-A716C1143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Vorm">
            <a:extLst>
              <a:ext uri="{FF2B5EF4-FFF2-40B4-BE49-F238E27FC236}">
                <a16:creationId xmlns:a16="http://schemas.microsoft.com/office/drawing/2014/main" id="{D4BF6EDB-F672-E8EC-5332-067CC1B9FF3E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NIKHEF_LOGO.png" descr="NIKHEF_LOGO.png">
            <a:extLst>
              <a:ext uri="{FF2B5EF4-FFF2-40B4-BE49-F238E27FC236}">
                <a16:creationId xmlns:a16="http://schemas.microsoft.com/office/drawing/2014/main" id="{B1D6EF4A-D44D-5F95-5780-CFDBE7BDB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1A4626-CCC4-9CAD-61CF-D3B31C281206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3152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88A4-17E0-699F-54E5-6B9F5184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LHC: High luminosity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8F79D-C6DF-5308-6C82-86AAA88E0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99" y="871539"/>
            <a:ext cx="11789353" cy="582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9B23C9-1554-7E60-972A-D560E93472A1}"/>
              </a:ext>
            </a:extLst>
          </p:cNvPr>
          <p:cNvSpPr txBox="1"/>
          <p:nvPr/>
        </p:nvSpPr>
        <p:spPr>
          <a:xfrm>
            <a:off x="2595614" y="1158754"/>
            <a:ext cx="71642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chemeClr val="bg1"/>
                </a:solidFill>
              </a:rPr>
              <a:t>Current approach: massive parallel GPU-based combinatorics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A78F3-4A01-8FB4-4428-31ABA33CB82C}"/>
              </a:ext>
            </a:extLst>
          </p:cNvPr>
          <p:cNvSpPr txBox="1"/>
          <p:nvPr/>
        </p:nvSpPr>
        <p:spPr>
          <a:xfrm>
            <a:off x="3870742" y="5880954"/>
            <a:ext cx="44505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chemeClr val="bg1"/>
                </a:solidFill>
              </a:rPr>
              <a:t>R&amp;D: Can a quantum algorithm help?</a:t>
            </a:r>
          </a:p>
        </p:txBody>
      </p:sp>
      <p:sp>
        <p:nvSpPr>
          <p:cNvPr id="11" name="Vorm">
            <a:extLst>
              <a:ext uri="{FF2B5EF4-FFF2-40B4-BE49-F238E27FC236}">
                <a16:creationId xmlns:a16="http://schemas.microsoft.com/office/drawing/2014/main" id="{30C7424E-BB8D-5CCA-7968-42F27654A53D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Vorm">
            <a:extLst>
              <a:ext uri="{FF2B5EF4-FFF2-40B4-BE49-F238E27FC236}">
                <a16:creationId xmlns:a16="http://schemas.microsoft.com/office/drawing/2014/main" id="{644CABE0-4C85-75F3-40BE-23F334B062C5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NIKHEF_LOGO.png" descr="NIKHEF_LOGO.png">
            <a:extLst>
              <a:ext uri="{FF2B5EF4-FFF2-40B4-BE49-F238E27FC236}">
                <a16:creationId xmlns:a16="http://schemas.microsoft.com/office/drawing/2014/main" id="{B1996FDD-78D0-615F-AC40-CA7F75FE2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97A55-B373-5FB3-60F9-5351B2617639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79F5B5-FE5D-6334-C8AB-834DADEC6759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12A3014-9E2D-C5E3-5062-53C5FD0E3ED2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21" name="Picture 6" descr="UM">
              <a:extLst>
                <a:ext uri="{FF2B5EF4-FFF2-40B4-BE49-F238E27FC236}">
                  <a16:creationId xmlns:a16="http://schemas.microsoft.com/office/drawing/2014/main" id="{18987FF4-43EF-5570-44B8-FEEC668A1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AEE7BA6-C6E6-B58A-19C5-CF9AE2487AB6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7768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BA06-C05A-A25B-AA4E-F5DC963E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Method: “Glo</a:t>
            </a:r>
            <a:r>
              <a:rPr lang="en-GB" dirty="0" err="1"/>
              <a:t>ba</a:t>
            </a:r>
            <a:r>
              <a:rPr lang="en-NL" dirty="0"/>
              <a:t>l” algorithm for trackfinding</a:t>
            </a:r>
            <a:endParaRPr lang="en-NL" sz="3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BDAF29-C8B6-6887-510C-D1522FF9170D}"/>
              </a:ext>
            </a:extLst>
          </p:cNvPr>
          <p:cNvCxnSpPr>
            <a:cxnSpLocks/>
          </p:cNvCxnSpPr>
          <p:nvPr/>
        </p:nvCxnSpPr>
        <p:spPr>
          <a:xfrm flipV="1">
            <a:off x="5727032" y="812278"/>
            <a:ext cx="978568" cy="21059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543B4B-E66A-8764-3EA0-69C66DF38C9C}"/>
              </a:ext>
            </a:extLst>
          </p:cNvPr>
          <p:cNvCxnSpPr>
            <a:cxnSpLocks/>
          </p:cNvCxnSpPr>
          <p:nvPr/>
        </p:nvCxnSpPr>
        <p:spPr>
          <a:xfrm>
            <a:off x="6705600" y="3656015"/>
            <a:ext cx="4892842" cy="875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9FE8EED-089D-36C1-6FF9-BD720ED30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312" y="727542"/>
            <a:ext cx="4671936" cy="2601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64126E5C-CD81-606A-E082-65D36959E8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6588" y="819044"/>
                <a:ext cx="6509434" cy="129774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NL" sz="2400" dirty="0">
                    <a:solidFill>
                      <a:schemeClr val="accent1"/>
                    </a:solidFill>
                  </a:rPr>
                  <a:t>1) </a:t>
                </a:r>
                <a:r>
                  <a:rPr lang="en-NL" sz="2400" u="sng" dirty="0">
                    <a:solidFill>
                      <a:schemeClr val="accent1"/>
                    </a:solidFill>
                  </a:rPr>
                  <a:t>Build an Ising-like (quadratic) Hamiltonian</a:t>
                </a:r>
              </a:p>
              <a:p>
                <a:r>
                  <a:rPr lang="en-NL" sz="2200" dirty="0">
                    <a:solidFill>
                      <a:srgbClr val="0070C0"/>
                    </a:solidFill>
                  </a:rPr>
                  <a:t>Define a Hamiltonian based on doublets of hits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NL" sz="2200" dirty="0"/>
                  <a:t> </a:t>
                </a:r>
                <a:r>
                  <a:rPr lang="en-NL" sz="2200" dirty="0">
                    <a:solidFill>
                      <a:srgbClr val="0070C0"/>
                    </a:solidFill>
                  </a:rPr>
                  <a:t>being ”</a:t>
                </a:r>
                <a:r>
                  <a:rPr lang="en-NL" sz="2200" dirty="0">
                    <a:solidFill>
                      <a:srgbClr val="27A217"/>
                    </a:solidFill>
                  </a:rPr>
                  <a:t>on track</a:t>
                </a:r>
                <a:r>
                  <a:rPr lang="en-NL" sz="2200" dirty="0">
                    <a:solidFill>
                      <a:srgbClr val="0070C0"/>
                    </a:solidFill>
                  </a:rPr>
                  <a:t>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NL" sz="2200" dirty="0"/>
                  <a:t> </a:t>
                </a:r>
                <a:r>
                  <a:rPr lang="en-NL" sz="2200" dirty="0">
                    <a:solidFill>
                      <a:srgbClr val="0070C0"/>
                    </a:solidFill>
                  </a:rPr>
                  <a:t>or “</a:t>
                </a:r>
                <a:r>
                  <a:rPr lang="en-NL" sz="2200" dirty="0">
                    <a:solidFill>
                      <a:schemeClr val="bg1">
                        <a:lumMod val="50000"/>
                      </a:schemeClr>
                    </a:solidFill>
                  </a:rPr>
                  <a:t>off track</a:t>
                </a:r>
                <a:r>
                  <a:rPr lang="en-NL" sz="2200" dirty="0">
                    <a:solidFill>
                      <a:srgbClr val="0070C0"/>
                    </a:solidFill>
                  </a:rPr>
                  <a:t>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NL" sz="2200" dirty="0">
                  <a:solidFill>
                    <a:srgbClr val="0070C0"/>
                  </a:solidFill>
                </a:endParaRPr>
              </a:p>
              <a:p>
                <a:endParaRPr lang="en-NL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64126E5C-CD81-606A-E082-65D36959E8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588" y="819044"/>
                <a:ext cx="6509434" cy="1297748"/>
              </a:xfrm>
              <a:blipFill>
                <a:blip r:embed="rId4"/>
                <a:stretch>
                  <a:fillRect l="-1362" t="-58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18C040-19F1-8EFA-D4EA-56C62F4C7B60}"/>
                  </a:ext>
                </a:extLst>
              </p:cNvPr>
              <p:cNvSpPr txBox="1"/>
              <p:nvPr/>
            </p:nvSpPr>
            <p:spPr>
              <a:xfrm>
                <a:off x="619235" y="2279045"/>
                <a:ext cx="6915932" cy="352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ℋ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𝑆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𝑏𝑐</m:t>
                        </m:r>
                      </m:sub>
                      <m:sup/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</m:t>
                        </m:r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</m:d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𝑎𝑏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𝑏𝑐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E35D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35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35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35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𝑎𝑏</m:t>
                                </m:r>
                              </m:sub>
                              <m: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𝛿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70C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70C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1−2</m:t>
                                    </m:r>
                                    <m:sSub>
                                      <m:sSubPr>
                                        <m:ctrlP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𝑎𝑏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r>
                  <a: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18C040-19F1-8EFA-D4EA-56C62F4C7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35" y="2279045"/>
                <a:ext cx="6915932" cy="352084"/>
              </a:xfrm>
              <a:prstGeom prst="rect">
                <a:avLst/>
              </a:prstGeom>
              <a:blipFill>
                <a:blip r:embed="rId5"/>
                <a:stretch>
                  <a:fillRect l="-1465" t="-151724" b="-2344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316E2799-D65A-F68F-B090-F27D7591B9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745"/>
          <a:stretch/>
        </p:blipFill>
        <p:spPr>
          <a:xfrm>
            <a:off x="8811291" y="3401636"/>
            <a:ext cx="3135305" cy="1646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16863F1-4F81-EEB4-6E86-B622F8A64C17}"/>
                  </a:ext>
                </a:extLst>
              </p:cNvPr>
              <p:cNvSpPr txBox="1"/>
              <p:nvPr/>
            </p:nvSpPr>
            <p:spPr>
              <a:xfrm>
                <a:off x="620878" y="5782524"/>
                <a:ext cx="3551998" cy="859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ℋ</m:t>
                      </m:r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𝑗</m:t>
                              </m:r>
                            </m:sub>
                          </m:s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kumimoji="0" lang="en-NL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16863F1-4F81-EEB4-6E86-B622F8A64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78" y="5782524"/>
                <a:ext cx="3551998" cy="859787"/>
              </a:xfrm>
              <a:prstGeom prst="rect">
                <a:avLst/>
              </a:prstGeom>
              <a:blipFill>
                <a:blip r:embed="rId7"/>
                <a:stretch>
                  <a:fillRect l="-1068" t="-139130" r="-4270" b="-18840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48D16B-DB50-E1F2-5518-39EDC551233D}"/>
                  </a:ext>
                </a:extLst>
              </p:cNvPr>
              <p:cNvSpPr txBox="1"/>
              <p:nvPr/>
            </p:nvSpPr>
            <p:spPr>
              <a:xfrm>
                <a:off x="347204" y="2849430"/>
                <a:ext cx="3760068" cy="1776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>
                    <a:solidFill>
                      <a:srgbClr val="7030A0"/>
                    </a:solidFill>
                  </a:rPr>
                  <a:t>- </a:t>
                </a:r>
                <a:r>
                  <a:rPr lang="en-NL" u="sng" dirty="0">
                    <a:solidFill>
                      <a:srgbClr val="7030A0"/>
                    </a:solidFill>
                  </a:rPr>
                  <a:t>Angular</a:t>
                </a:r>
                <a:r>
                  <a:rPr lang="en-NL" dirty="0">
                    <a:solidFill>
                      <a:srgbClr val="7030A0"/>
                    </a:solidFill>
                  </a:rPr>
                  <a:t> term: </a:t>
                </a:r>
              </a:p>
              <a:p>
                <a:r>
                  <a:rPr lang="en-NL" dirty="0">
                    <a:solidFill>
                      <a:srgbClr val="7030A0"/>
                    </a:solidFill>
                  </a:rPr>
                  <a:t>   assigns value for scattering</a:t>
                </a:r>
              </a:p>
              <a:p>
                <a:r>
                  <a:rPr lang="en-NL" dirty="0">
                    <a:solidFill>
                      <a:srgbClr val="DE35DA"/>
                    </a:solidFill>
                  </a:rPr>
                  <a:t>- </a:t>
                </a:r>
                <a:r>
                  <a:rPr lang="en-NL" u="sng" dirty="0">
                    <a:solidFill>
                      <a:srgbClr val="DE35DA"/>
                    </a:solidFill>
                  </a:rPr>
                  <a:t>Spectral</a:t>
                </a:r>
                <a:r>
                  <a:rPr lang="en-NL" dirty="0">
                    <a:solidFill>
                      <a:srgbClr val="DE35DA"/>
                    </a:solidFill>
                  </a:rPr>
                  <a:t> term: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=2.0 </m:t>
                    </m:r>
                  </m:oMath>
                </a14:m>
                <a:r>
                  <a:rPr lang="en-NL" dirty="0">
                    <a:solidFill>
                      <a:srgbClr val="DE35DA"/>
                    </a:solidFill>
                  </a:rPr>
                  <a:t>)</a:t>
                </a:r>
              </a:p>
              <a:p>
                <a:r>
                  <a:rPr lang="en-NL" dirty="0">
                    <a:solidFill>
                      <a:srgbClr val="DE35DA"/>
                    </a:solidFill>
                  </a:rPr>
                  <a:t>  makes the spectrum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NL" dirty="0">
                    <a:solidFill>
                      <a:srgbClr val="DE35DA"/>
                    </a:solidFill>
                  </a:rPr>
                  <a:t> positive</a:t>
                </a:r>
              </a:p>
              <a:p>
                <a:r>
                  <a:rPr lang="en-NL" dirty="0">
                    <a:solidFill>
                      <a:schemeClr val="accent1"/>
                    </a:solidFill>
                  </a:rPr>
                  <a:t>- </a:t>
                </a:r>
                <a:r>
                  <a:rPr lang="en-NL" u="sng" dirty="0">
                    <a:solidFill>
                      <a:schemeClr val="accent1"/>
                    </a:solidFill>
                  </a:rPr>
                  <a:t>Gap</a:t>
                </a:r>
                <a:r>
                  <a:rPr lang="en-NL" dirty="0">
                    <a:solidFill>
                      <a:schemeClr val="accent1"/>
                    </a:solidFill>
                  </a:rPr>
                  <a:t> term: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=1.0 </m:t>
                    </m:r>
                  </m:oMath>
                </a14:m>
                <a:r>
                  <a:rPr lang="en-NL" dirty="0">
                    <a:solidFill>
                      <a:schemeClr val="accent1"/>
                    </a:solidFill>
                  </a:rPr>
                  <a:t>) </a:t>
                </a:r>
              </a:p>
              <a:p>
                <a:r>
                  <a:rPr lang="en-NL" dirty="0">
                    <a:solidFill>
                      <a:schemeClr val="accent1"/>
                    </a:solidFill>
                  </a:rPr>
                  <a:t>  ensures gap in the solution spectrum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48D16B-DB50-E1F2-5518-39EDC5512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04" y="2849430"/>
                <a:ext cx="3760068" cy="1776640"/>
              </a:xfrm>
              <a:prstGeom prst="rect">
                <a:avLst/>
              </a:prstGeom>
              <a:blipFill>
                <a:blip r:embed="rId8"/>
                <a:stretch>
                  <a:fillRect l="-1347" t="-1418" r="-337" b="-496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5E7DDA0-F506-DA3E-25A8-3C1713E6A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2613" y="3207331"/>
            <a:ext cx="3805974" cy="2437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FE41C-8499-2BF5-60D0-9547459FC156}"/>
                  </a:ext>
                </a:extLst>
              </p:cNvPr>
              <p:cNvSpPr txBox="1"/>
              <p:nvPr/>
            </p:nvSpPr>
            <p:spPr>
              <a:xfrm>
                <a:off x="6971506" y="6033042"/>
                <a:ext cx="260263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2200" dirty="0"/>
                  <a:t>Solving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sz="22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FE41C-8499-2BF5-60D0-9547459FC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506" y="6033042"/>
                <a:ext cx="2602636" cy="430887"/>
              </a:xfrm>
              <a:prstGeom prst="rect">
                <a:avLst/>
              </a:prstGeom>
              <a:blipFill>
                <a:blip r:embed="rId10"/>
                <a:stretch>
                  <a:fillRect l="-3398" t="-11765" b="-2941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96C9DA-5018-0FF1-133A-08BA887018CF}"/>
                  </a:ext>
                </a:extLst>
              </p:cNvPr>
              <p:cNvSpPr txBox="1"/>
              <p:nvPr/>
            </p:nvSpPr>
            <p:spPr>
              <a:xfrm>
                <a:off x="4383261" y="5838207"/>
                <a:ext cx="24018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/>
                  <a:t>with:</a:t>
                </a:r>
              </a:p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1, 1, 1, 1, …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96C9DA-5018-0FF1-133A-08BA88701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261" y="5838207"/>
                <a:ext cx="2401812" cy="707886"/>
              </a:xfrm>
              <a:prstGeom prst="rect">
                <a:avLst/>
              </a:prstGeom>
              <a:blipFill>
                <a:blip r:embed="rId11"/>
                <a:stretch>
                  <a:fillRect l="-2632" t="-5263" b="-877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0C10F88-09EF-2DD3-8A70-805A7B337DC5}"/>
              </a:ext>
            </a:extLst>
          </p:cNvPr>
          <p:cNvSpPr txBox="1"/>
          <p:nvPr/>
        </p:nvSpPr>
        <p:spPr>
          <a:xfrm>
            <a:off x="9741528" y="6031726"/>
            <a:ext cx="2294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ym typeface="Wingdings" pitchFamily="2" charset="2"/>
              </a:rPr>
              <a:t> </a:t>
            </a:r>
            <a:r>
              <a:rPr lang="en-NL" sz="2200" dirty="0"/>
              <a:t>QUBO problem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3036B64-0CDF-CA1A-57AB-669824E4DCB2}"/>
              </a:ext>
            </a:extLst>
          </p:cNvPr>
          <p:cNvSpPr/>
          <p:nvPr/>
        </p:nvSpPr>
        <p:spPr>
          <a:xfrm>
            <a:off x="3146612" y="3321819"/>
            <a:ext cx="1631576" cy="197224"/>
          </a:xfrm>
          <a:custGeom>
            <a:avLst/>
            <a:gdLst>
              <a:gd name="connsiteX0" fmla="*/ 0 w 1631576"/>
              <a:gd name="connsiteY0" fmla="*/ 0 h 197224"/>
              <a:gd name="connsiteX1" fmla="*/ 824753 w 1631576"/>
              <a:gd name="connsiteY1" fmla="*/ 62753 h 197224"/>
              <a:gd name="connsiteX2" fmla="*/ 1631576 w 1631576"/>
              <a:gd name="connsiteY2" fmla="*/ 197224 h 19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1576" h="197224">
                <a:moveTo>
                  <a:pt x="0" y="0"/>
                </a:moveTo>
                <a:cubicBezTo>
                  <a:pt x="276412" y="14941"/>
                  <a:pt x="552824" y="29882"/>
                  <a:pt x="824753" y="62753"/>
                </a:cubicBezTo>
                <a:cubicBezTo>
                  <a:pt x="1096682" y="95624"/>
                  <a:pt x="1364129" y="146424"/>
                  <a:pt x="1631576" y="197224"/>
                </a:cubicBezTo>
              </a:path>
            </a:pathLst>
          </a:custGeom>
          <a:noFill/>
          <a:ln w="25400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C2D43ED-1F12-736C-9AB3-B7DFCBD60775}"/>
                  </a:ext>
                </a:extLst>
              </p:cNvPr>
              <p:cNvSpPr txBox="1"/>
              <p:nvPr/>
            </p:nvSpPr>
            <p:spPr>
              <a:xfrm>
                <a:off x="4351646" y="3612741"/>
                <a:ext cx="5152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2677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2677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2677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solidFill>
                            <a:srgbClr val="702677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L" dirty="0">
                  <a:solidFill>
                    <a:srgbClr val="702677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C2D43ED-1F12-736C-9AB3-B7DFCBD60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646" y="3612741"/>
                <a:ext cx="515206" cy="276999"/>
              </a:xfrm>
              <a:prstGeom prst="rect">
                <a:avLst/>
              </a:prstGeom>
              <a:blipFill>
                <a:blip r:embed="rId12"/>
                <a:stretch>
                  <a:fillRect l="-14286" r="-14286" b="-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reeform 24">
            <a:extLst>
              <a:ext uri="{FF2B5EF4-FFF2-40B4-BE49-F238E27FC236}">
                <a16:creationId xmlns:a16="http://schemas.microsoft.com/office/drawing/2014/main" id="{43518840-F479-D20D-9A94-3510DA31CBE3}"/>
              </a:ext>
            </a:extLst>
          </p:cNvPr>
          <p:cNvSpPr/>
          <p:nvPr/>
        </p:nvSpPr>
        <p:spPr>
          <a:xfrm>
            <a:off x="7558269" y="4207878"/>
            <a:ext cx="3135306" cy="1359543"/>
          </a:xfrm>
          <a:custGeom>
            <a:avLst/>
            <a:gdLst>
              <a:gd name="connsiteX0" fmla="*/ 3287210 w 3305215"/>
              <a:gd name="connsiteY0" fmla="*/ 0 h 1261640"/>
              <a:gd name="connsiteX1" fmla="*/ 3125165 w 3305215"/>
              <a:gd name="connsiteY1" fmla="*/ 613458 h 1261640"/>
              <a:gd name="connsiteX2" fmla="*/ 1990846 w 3305215"/>
              <a:gd name="connsiteY2" fmla="*/ 1076445 h 1261640"/>
              <a:gd name="connsiteX3" fmla="*/ 0 w 3305215"/>
              <a:gd name="connsiteY3" fmla="*/ 1261640 h 126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5215" h="1261640">
                <a:moveTo>
                  <a:pt x="3287210" y="0"/>
                </a:moveTo>
                <a:cubicBezTo>
                  <a:pt x="3314218" y="217025"/>
                  <a:pt x="3341226" y="434051"/>
                  <a:pt x="3125165" y="613458"/>
                </a:cubicBezTo>
                <a:cubicBezTo>
                  <a:pt x="2909104" y="792865"/>
                  <a:pt x="2511707" y="968415"/>
                  <a:pt x="1990846" y="1076445"/>
                </a:cubicBezTo>
                <a:cubicBezTo>
                  <a:pt x="1469985" y="1184475"/>
                  <a:pt x="734992" y="1223057"/>
                  <a:pt x="0" y="1261640"/>
                </a:cubicBezTo>
              </a:path>
            </a:pathLst>
          </a:custGeom>
          <a:noFill/>
          <a:ln w="25400">
            <a:head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3EAD8C5-BAFE-37AA-9541-4444A762B2C3}"/>
              </a:ext>
            </a:extLst>
          </p:cNvPr>
          <p:cNvSpPr txBox="1">
            <a:spLocks/>
          </p:cNvSpPr>
          <p:nvPr/>
        </p:nvSpPr>
        <p:spPr>
          <a:xfrm>
            <a:off x="313100" y="4938782"/>
            <a:ext cx="4167555" cy="914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26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E634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NL" sz="2400" dirty="0">
                <a:solidFill>
                  <a:schemeClr val="accent1"/>
                </a:solidFill>
              </a:rPr>
              <a:t>2) </a:t>
            </a:r>
            <a:r>
              <a:rPr lang="en-NL" sz="2400" u="sng" dirty="0">
                <a:solidFill>
                  <a:schemeClr val="accent1"/>
                </a:solidFill>
              </a:rPr>
              <a:t>Track Finding</a:t>
            </a:r>
          </a:p>
          <a:p>
            <a:r>
              <a:rPr lang="en-US" sz="2200" dirty="0">
                <a:solidFill>
                  <a:srgbClr val="0070C0"/>
                </a:solidFill>
              </a:rPr>
              <a:t>Find the ground state of:</a:t>
            </a:r>
            <a:endParaRPr lang="en-NL" sz="2200" dirty="0">
              <a:solidFill>
                <a:srgbClr val="0070C0"/>
              </a:solidFill>
            </a:endParaRPr>
          </a:p>
        </p:txBody>
      </p:sp>
      <p:sp>
        <p:nvSpPr>
          <p:cNvPr id="28" name="Vorm">
            <a:extLst>
              <a:ext uri="{FF2B5EF4-FFF2-40B4-BE49-F238E27FC236}">
                <a16:creationId xmlns:a16="http://schemas.microsoft.com/office/drawing/2014/main" id="{7DD23824-DE59-78EA-F153-F3E2728EA80E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Vorm">
            <a:extLst>
              <a:ext uri="{FF2B5EF4-FFF2-40B4-BE49-F238E27FC236}">
                <a16:creationId xmlns:a16="http://schemas.microsoft.com/office/drawing/2014/main" id="{3D674676-4422-327F-E3E9-428D2AE19A11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NIKHEF_LOGO.png" descr="NIKHEF_LOGO.png">
            <a:extLst>
              <a:ext uri="{FF2B5EF4-FFF2-40B4-BE49-F238E27FC236}">
                <a16:creationId xmlns:a16="http://schemas.microsoft.com/office/drawing/2014/main" id="{848510BF-580E-3A9E-2699-7C6E300AD3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DB14E5C-CE61-F5CE-2D56-98E61FF0B963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C04D652-2308-678C-360F-A5A8338B9810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1BBB22-0FD7-2C96-C261-3EBFC721F9D9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3" name="Picture 6" descr="UM">
              <a:extLst>
                <a:ext uri="{FF2B5EF4-FFF2-40B4-BE49-F238E27FC236}">
                  <a16:creationId xmlns:a16="http://schemas.microsoft.com/office/drawing/2014/main" id="{5A2428E6-C348-D926-45C2-688F77E50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0EA19CA-5CDD-3AE8-DD6C-566C057002D0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7435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/>
      <p:bldP spid="14" grpId="0"/>
      <p:bldP spid="1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BA06-C05A-A25B-AA4E-F5DC963E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Method: “Glo</a:t>
            </a:r>
            <a:r>
              <a:rPr lang="en-GB" dirty="0" err="1"/>
              <a:t>ba</a:t>
            </a:r>
            <a:r>
              <a:rPr lang="en-NL" dirty="0"/>
              <a:t>l” algorithm for trackfinding</a:t>
            </a:r>
            <a:endParaRPr lang="en-NL" sz="3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BDAF29-C8B6-6887-510C-D1522FF9170D}"/>
              </a:ext>
            </a:extLst>
          </p:cNvPr>
          <p:cNvCxnSpPr>
            <a:cxnSpLocks/>
          </p:cNvCxnSpPr>
          <p:nvPr/>
        </p:nvCxnSpPr>
        <p:spPr>
          <a:xfrm flipV="1">
            <a:off x="5727032" y="812278"/>
            <a:ext cx="978568" cy="21059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543B4B-E66A-8764-3EA0-69C66DF38C9C}"/>
              </a:ext>
            </a:extLst>
          </p:cNvPr>
          <p:cNvCxnSpPr>
            <a:cxnSpLocks/>
          </p:cNvCxnSpPr>
          <p:nvPr/>
        </p:nvCxnSpPr>
        <p:spPr>
          <a:xfrm>
            <a:off x="6705600" y="3656015"/>
            <a:ext cx="4892842" cy="875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9FE8EED-089D-36C1-6FF9-BD720ED30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312" y="727542"/>
            <a:ext cx="4671936" cy="2601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64126E5C-CD81-606A-E082-65D36959E8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6588" y="819044"/>
                <a:ext cx="6509434" cy="129774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NL" sz="2400" dirty="0">
                    <a:solidFill>
                      <a:schemeClr val="accent1"/>
                    </a:solidFill>
                  </a:rPr>
                  <a:t>1) </a:t>
                </a:r>
                <a:r>
                  <a:rPr lang="en-NL" sz="2400" u="sng" dirty="0">
                    <a:solidFill>
                      <a:schemeClr val="accent1"/>
                    </a:solidFill>
                  </a:rPr>
                  <a:t>Build an Ising-like (quadratic) Hamiltonian</a:t>
                </a:r>
              </a:p>
              <a:p>
                <a:r>
                  <a:rPr lang="en-NL" sz="2200" dirty="0">
                    <a:solidFill>
                      <a:srgbClr val="0070C0"/>
                    </a:solidFill>
                  </a:rPr>
                  <a:t>Define a Hamiltonian based on doublets of hits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NL" sz="2200" dirty="0"/>
                  <a:t> </a:t>
                </a:r>
                <a:r>
                  <a:rPr lang="en-NL" sz="2200" dirty="0">
                    <a:solidFill>
                      <a:srgbClr val="0070C0"/>
                    </a:solidFill>
                  </a:rPr>
                  <a:t>being ”on track”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NL" sz="2200" dirty="0"/>
                  <a:t> </a:t>
                </a:r>
                <a:r>
                  <a:rPr lang="en-NL" sz="2200" dirty="0">
                    <a:solidFill>
                      <a:srgbClr val="0070C0"/>
                    </a:solidFill>
                  </a:rPr>
                  <a:t>or “off track”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NL" sz="2200" dirty="0">
                  <a:solidFill>
                    <a:srgbClr val="0070C0"/>
                  </a:solidFill>
                </a:endParaRPr>
              </a:p>
              <a:p>
                <a:endParaRPr lang="en-NL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64126E5C-CD81-606A-E082-65D36959E8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588" y="819044"/>
                <a:ext cx="6509434" cy="1297748"/>
              </a:xfrm>
              <a:blipFill>
                <a:blip r:embed="rId4"/>
                <a:stretch>
                  <a:fillRect l="-1362" t="-58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18C040-19F1-8EFA-D4EA-56C62F4C7B60}"/>
                  </a:ext>
                </a:extLst>
              </p:cNvPr>
              <p:cNvSpPr txBox="1"/>
              <p:nvPr/>
            </p:nvSpPr>
            <p:spPr>
              <a:xfrm>
                <a:off x="619235" y="2279045"/>
                <a:ext cx="6915932" cy="352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ℋ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𝑆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𝑏𝑐</m:t>
                        </m:r>
                      </m:sub>
                      <m:sup/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</m:t>
                        </m:r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</m:d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𝑎𝑏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𝑏𝑐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E35D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35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35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35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𝑎𝑏</m:t>
                                </m:r>
                              </m:sub>
                              <m: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DE35D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𝛿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70C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70C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1−2</m:t>
                                    </m:r>
                                    <m:sSub>
                                      <m:sSubPr>
                                        <m:ctrlP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𝑎𝑏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r>
                  <a: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18C040-19F1-8EFA-D4EA-56C62F4C7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35" y="2279045"/>
                <a:ext cx="6915932" cy="352084"/>
              </a:xfrm>
              <a:prstGeom prst="rect">
                <a:avLst/>
              </a:prstGeom>
              <a:blipFill>
                <a:blip r:embed="rId5"/>
                <a:stretch>
                  <a:fillRect l="-1465" t="-151724" b="-2344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DAD55F-AD9C-3EFC-6703-D4EC0B2A25AB}"/>
                  </a:ext>
                </a:extLst>
              </p:cNvPr>
              <p:cNvSpPr txBox="1"/>
              <p:nvPr/>
            </p:nvSpPr>
            <p:spPr>
              <a:xfrm>
                <a:off x="593558" y="3454838"/>
                <a:ext cx="3551998" cy="859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ℋ</m:t>
                      </m:r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𝑗</m:t>
                              </m:r>
                            </m:sub>
                          </m:s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kumimoji="0" lang="en-NL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DAD55F-AD9C-3EFC-6703-D4EC0B2A2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558" y="3454838"/>
                <a:ext cx="3551998" cy="859787"/>
              </a:xfrm>
              <a:prstGeom prst="rect">
                <a:avLst/>
              </a:prstGeom>
              <a:blipFill>
                <a:blip r:embed="rId6"/>
                <a:stretch>
                  <a:fillRect l="-1423" t="-142647" r="-4270" b="-19264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312FB-F5A9-8265-8ED8-61DA4AC5AE29}"/>
                  </a:ext>
                </a:extLst>
              </p:cNvPr>
              <p:cNvSpPr txBox="1"/>
              <p:nvPr/>
            </p:nvSpPr>
            <p:spPr>
              <a:xfrm>
                <a:off x="4996733" y="3652028"/>
                <a:ext cx="121199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kumimoji="0" lang="en-NL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312FB-F5A9-8265-8ED8-61DA4AC5A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733" y="3652028"/>
                <a:ext cx="1211998" cy="338554"/>
              </a:xfrm>
              <a:prstGeom prst="rect">
                <a:avLst/>
              </a:prstGeom>
              <a:blipFill>
                <a:blip r:embed="rId7"/>
                <a:stretch>
                  <a:fillRect l="-5208" b="-17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5C6427D-46BA-54E8-D5AB-2194814FF6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452" y="4974496"/>
                <a:ext cx="5225260" cy="17722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NL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Relaxation</a:t>
                </a:r>
                <a:r>
                  <a:rPr kumimoji="0" lang="en-NL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0,1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⇒  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NL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Minimization</a:t>
                </a:r>
                <a:r>
                  <a:rPr kumimoji="0" lang="en-NL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∇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𝑆</m:t>
                        </m:r>
                      </m:sub>
                    </m:sSub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ℋ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 ⇒  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𝑺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Solve the large matrix inversion to find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𝑺</m:t>
                    </m:r>
                  </m:oMath>
                </a14:m>
                <a:endParaRPr kumimoji="0" lang="en-NL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NL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Discretization</a:t>
                </a:r>
                <a:r>
                  <a:rPr kumimoji="0" lang="en-NL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  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0,1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5C6427D-46BA-54E8-D5AB-2194814FF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52" y="4974496"/>
                <a:ext cx="5225260" cy="1772253"/>
              </a:xfrm>
              <a:prstGeom prst="rect">
                <a:avLst/>
              </a:prstGeom>
              <a:blipFill>
                <a:blip r:embed="rId8"/>
                <a:stretch>
                  <a:fillRect l="-1453" t="-425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5523C84-3BB4-1B94-0826-981DDEA906B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824"/>
          <a:stretch/>
        </p:blipFill>
        <p:spPr>
          <a:xfrm>
            <a:off x="7881195" y="3437102"/>
            <a:ext cx="4041339" cy="33096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84D791-12E8-D2F6-4135-4271BC13379F}"/>
              </a:ext>
            </a:extLst>
          </p:cNvPr>
          <p:cNvSpPr txBox="1"/>
          <p:nvPr/>
        </p:nvSpPr>
        <p:spPr>
          <a:xfrm>
            <a:off x="9191408" y="5275573"/>
            <a:ext cx="2214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C00000"/>
                </a:solidFill>
              </a:rPr>
              <a:t>The method works!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5FCFBAD-41ED-073B-F9A5-2677B3EC7837}"/>
              </a:ext>
            </a:extLst>
          </p:cNvPr>
          <p:cNvSpPr txBox="1">
            <a:spLocks/>
          </p:cNvSpPr>
          <p:nvPr/>
        </p:nvSpPr>
        <p:spPr>
          <a:xfrm>
            <a:off x="395659" y="3059180"/>
            <a:ext cx="5582399" cy="63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26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E634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NL" sz="2400" dirty="0">
                <a:solidFill>
                  <a:schemeClr val="accent1"/>
                </a:solidFill>
              </a:rPr>
              <a:t>2) </a:t>
            </a:r>
            <a:r>
              <a:rPr lang="en-US" sz="2400" u="sng" dirty="0">
                <a:solidFill>
                  <a:schemeClr val="accent1"/>
                </a:solidFill>
              </a:rPr>
              <a:t>Find ground state of:</a:t>
            </a:r>
            <a:endParaRPr lang="en-NL" sz="2400" u="sng" dirty="0">
              <a:solidFill>
                <a:srgbClr val="0070C0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8EBA6A3-9DC3-7006-BB5E-FD27F99115C0}"/>
              </a:ext>
            </a:extLst>
          </p:cNvPr>
          <p:cNvSpPr txBox="1">
            <a:spLocks/>
          </p:cNvSpPr>
          <p:nvPr/>
        </p:nvSpPr>
        <p:spPr>
          <a:xfrm>
            <a:off x="497639" y="4540378"/>
            <a:ext cx="4493126" cy="63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26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E634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NL" sz="2400" dirty="0">
                <a:solidFill>
                  <a:schemeClr val="accent1"/>
                </a:solidFill>
              </a:rPr>
              <a:t>3) </a:t>
            </a:r>
            <a:r>
              <a:rPr lang="en-NL" sz="2400" u="sng" dirty="0">
                <a:solidFill>
                  <a:schemeClr val="accent1"/>
                </a:solidFill>
              </a:rPr>
              <a:t>Apply a trick:</a:t>
            </a:r>
            <a:endParaRPr lang="en-NL" sz="2400" u="sng" dirty="0">
              <a:solidFill>
                <a:srgbClr val="0070C0"/>
              </a:solidFill>
            </a:endParaRPr>
          </a:p>
          <a:p>
            <a:pPr marL="0" indent="0">
              <a:buFont typeface="Arial"/>
              <a:buNone/>
            </a:pPr>
            <a:endParaRPr lang="en-NL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E37A0F-6287-0218-ED8B-792409C03703}"/>
              </a:ext>
            </a:extLst>
          </p:cNvPr>
          <p:cNvSpPr txBox="1"/>
          <p:nvPr/>
        </p:nvSpPr>
        <p:spPr>
          <a:xfrm>
            <a:off x="5579678" y="4950936"/>
            <a:ext cx="2414251" cy="646331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6">
                    <a:lumMod val="50000"/>
                  </a:schemeClr>
                </a:solidFill>
              </a:rPr>
              <a:t>Try by solving classically</a:t>
            </a:r>
          </a:p>
          <a:p>
            <a:r>
              <a:rPr lang="en-NL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 good performance!</a:t>
            </a:r>
            <a:endParaRPr lang="en-N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BC5A92-EC64-E35D-843D-0C50DC7B0FF9}"/>
              </a:ext>
            </a:extLst>
          </p:cNvPr>
          <p:cNvSpPr txBox="1"/>
          <p:nvPr/>
        </p:nvSpPr>
        <p:spPr>
          <a:xfrm rot="16200000">
            <a:off x="7448919" y="3956689"/>
            <a:ext cx="107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Efficiency</a:t>
            </a:r>
          </a:p>
        </p:txBody>
      </p:sp>
      <p:sp>
        <p:nvSpPr>
          <p:cNvPr id="30" name="Vorm">
            <a:extLst>
              <a:ext uri="{FF2B5EF4-FFF2-40B4-BE49-F238E27FC236}">
                <a16:creationId xmlns:a16="http://schemas.microsoft.com/office/drawing/2014/main" id="{F6220407-00A5-ACE3-34D2-61B59D025764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Vorm">
            <a:extLst>
              <a:ext uri="{FF2B5EF4-FFF2-40B4-BE49-F238E27FC236}">
                <a16:creationId xmlns:a16="http://schemas.microsoft.com/office/drawing/2014/main" id="{DDACC6CB-CD83-A9BD-25FD-FE87CB6BD873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NIKHEF_LOGO.png" descr="NIKHEF_LOGO.png">
            <a:extLst>
              <a:ext uri="{FF2B5EF4-FFF2-40B4-BE49-F238E27FC236}">
                <a16:creationId xmlns:a16="http://schemas.microsoft.com/office/drawing/2014/main" id="{DE530CAF-27EB-08DF-1278-44D9CCC3ED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9250EE3-51D1-9D57-D849-C4EC6BC67984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61B67A-C46A-F535-E3BF-7B843B3D0DBA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7CF73A-EE5D-B7F9-1EB0-DF3FBC423726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5" name="Picture 6" descr="UM">
              <a:extLst>
                <a:ext uri="{FF2B5EF4-FFF2-40B4-BE49-F238E27FC236}">
                  <a16:creationId xmlns:a16="http://schemas.microsoft.com/office/drawing/2014/main" id="{108548FB-3969-0591-F34F-24B5DA1608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36A5451-F765-95FD-194D-7DD2DE8CC085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9746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20" grpId="0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88A4-17E0-699F-54E5-6B9F5184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Simplest (trivial) case how it works classically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7DBB2-8F9D-7CC3-6FCB-818E58E89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285" y="888117"/>
            <a:ext cx="5483716" cy="681925"/>
          </a:xfrm>
        </p:spPr>
        <p:txBody>
          <a:bodyPr/>
          <a:lstStyle/>
          <a:p>
            <a:r>
              <a:rPr lang="en-NL" dirty="0"/>
              <a:t>Two tracks in three layers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68E4B-D063-9260-F2E0-F609FDDD2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204"/>
          <a:stretch/>
        </p:blipFill>
        <p:spPr>
          <a:xfrm>
            <a:off x="756225" y="1446720"/>
            <a:ext cx="3917591" cy="4096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9CE334-74E3-9CF8-0CC2-B2B0AE8C0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49"/>
          <a:stretch/>
        </p:blipFill>
        <p:spPr>
          <a:xfrm>
            <a:off x="4961996" y="1229537"/>
            <a:ext cx="5112379" cy="4835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23ECC1-AFE4-B4AB-8D80-FDA9701AB77C}"/>
              </a:ext>
            </a:extLst>
          </p:cNvPr>
          <p:cNvSpPr txBox="1"/>
          <p:nvPr/>
        </p:nvSpPr>
        <p:spPr>
          <a:xfrm>
            <a:off x="10784115" y="2503729"/>
            <a:ext cx="108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threshold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DBBCEE-0849-EB41-B4A7-F3257C4226B8}"/>
              </a:ext>
            </a:extLst>
          </p:cNvPr>
          <p:cNvCxnSpPr/>
          <p:nvPr/>
        </p:nvCxnSpPr>
        <p:spPr>
          <a:xfrm>
            <a:off x="10029771" y="2710697"/>
            <a:ext cx="70974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13C0476-D677-D9CA-6FF6-4C7ED3501156}"/>
              </a:ext>
            </a:extLst>
          </p:cNvPr>
          <p:cNvCxnSpPr>
            <a:cxnSpLocks/>
          </p:cNvCxnSpPr>
          <p:nvPr/>
        </p:nvCxnSpPr>
        <p:spPr>
          <a:xfrm flipV="1">
            <a:off x="10339837" y="1733412"/>
            <a:ext cx="0" cy="9103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932D40-F75C-5732-BA79-D4DBF25EABFA}"/>
              </a:ext>
            </a:extLst>
          </p:cNvPr>
          <p:cNvCxnSpPr>
            <a:cxnSpLocks/>
          </p:cNvCxnSpPr>
          <p:nvPr/>
        </p:nvCxnSpPr>
        <p:spPr>
          <a:xfrm>
            <a:off x="10348156" y="2756949"/>
            <a:ext cx="0" cy="25512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352C1C-8CB1-573C-39C1-19AB6CC1371E}"/>
                  </a:ext>
                </a:extLst>
              </p:cNvPr>
              <p:cNvSpPr txBox="1"/>
              <p:nvPr/>
            </p:nvSpPr>
            <p:spPr>
              <a:xfrm>
                <a:off x="10834688" y="1908013"/>
                <a:ext cx="698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NL" dirty="0">
                    <a:solidFill>
                      <a:srgbClr val="DE35DA"/>
                    </a:solidFill>
                  </a:rPr>
                  <a:t> On</a:t>
                </a:r>
                <a:endParaRPr lang="en-NL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352C1C-8CB1-573C-39C1-19AB6CC13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4688" y="1908013"/>
                <a:ext cx="698012" cy="369332"/>
              </a:xfrm>
              <a:prstGeom prst="rect">
                <a:avLst/>
              </a:prstGeom>
              <a:blipFill>
                <a:blip r:embed="rId4"/>
                <a:stretch>
                  <a:fillRect t="-6667" r="-5263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E76C47-87F6-9DF8-7C65-4BB60C7C3896}"/>
                  </a:ext>
                </a:extLst>
              </p:cNvPr>
              <p:cNvSpPr txBox="1"/>
              <p:nvPr/>
            </p:nvSpPr>
            <p:spPr>
              <a:xfrm>
                <a:off x="10818692" y="3350472"/>
                <a:ext cx="715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NL" dirty="0"/>
                  <a:t> Off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E76C47-87F6-9DF8-7C65-4BB60C7C3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8692" y="3350472"/>
                <a:ext cx="715004" cy="369332"/>
              </a:xfrm>
              <a:prstGeom prst="rect">
                <a:avLst/>
              </a:prstGeom>
              <a:blipFill>
                <a:blip r:embed="rId5"/>
                <a:stretch>
                  <a:fillRect t="-10345" r="-5263" b="-275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3950484-C677-B663-9D44-F331423180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6224" y="5753035"/>
                <a:ext cx="10332687" cy="11683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267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rgbClr val="E6344C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0" dirty="0">
                    <a:solidFill>
                      <a:schemeClr val="accent1"/>
                    </a:solidFill>
                  </a:rPr>
                  <a:t>Algorithm finds that:</a:t>
                </a:r>
              </a:p>
              <a:p>
                <a:r>
                  <a:rPr lang="en-US" b="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i="1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i="1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NL" dirty="0"/>
                  <a:t> </a:t>
                </a:r>
                <a:r>
                  <a:rPr lang="en-NL" dirty="0">
                    <a:solidFill>
                      <a:schemeClr val="accent1"/>
                    </a:solidFill>
                  </a:rPr>
                  <a:t>are good segments and</a:t>
                </a: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i="1">
                        <a:solidFill>
                          <a:srgbClr val="DE35DA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E35DA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NL" dirty="0"/>
                  <a:t> </a:t>
                </a:r>
                <a:r>
                  <a:rPr lang="en-NL" dirty="0">
                    <a:solidFill>
                      <a:schemeClr val="accent1"/>
                    </a:solidFill>
                  </a:rPr>
                  <a:t>are wrong cobinations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3950484-C677-B663-9D44-F33142318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24" y="5753035"/>
                <a:ext cx="10332687" cy="1168378"/>
              </a:xfrm>
              <a:prstGeom prst="rect">
                <a:avLst/>
              </a:prstGeom>
              <a:blipFill>
                <a:blip r:embed="rId6"/>
                <a:stretch>
                  <a:fillRect l="-982" t="-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Vorm">
            <a:extLst>
              <a:ext uri="{FF2B5EF4-FFF2-40B4-BE49-F238E27FC236}">
                <a16:creationId xmlns:a16="http://schemas.microsoft.com/office/drawing/2014/main" id="{F22595CB-BE07-1748-A642-3A8E6374449A}"/>
              </a:ext>
            </a:extLst>
          </p:cNvPr>
          <p:cNvSpPr/>
          <p:nvPr/>
        </p:nvSpPr>
        <p:spPr>
          <a:xfrm rot="10800000">
            <a:off x="11023600" y="226"/>
            <a:ext cx="1172672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7DCA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Vorm">
            <a:extLst>
              <a:ext uri="{FF2B5EF4-FFF2-40B4-BE49-F238E27FC236}">
                <a16:creationId xmlns:a16="http://schemas.microsoft.com/office/drawing/2014/main" id="{781B1BD7-DC3C-1CAC-71AE-D668E2B2588A}"/>
              </a:ext>
            </a:extLst>
          </p:cNvPr>
          <p:cNvSpPr/>
          <p:nvPr/>
        </p:nvSpPr>
        <p:spPr>
          <a:xfrm>
            <a:off x="10274" y="-2523"/>
            <a:ext cx="2092270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NIKHEF_LOGO.png" descr="NIKHEF_LOGO.png">
            <a:extLst>
              <a:ext uri="{FF2B5EF4-FFF2-40B4-BE49-F238E27FC236}">
                <a16:creationId xmlns:a16="http://schemas.microsoft.com/office/drawing/2014/main" id="{5470865B-0B06-359B-0923-949396794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26" y="98961"/>
            <a:ext cx="1236610" cy="483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630BD79-EA78-D98F-A94C-654AC3A628CC}"/>
              </a:ext>
            </a:extLst>
          </p:cNvPr>
          <p:cNvGrpSpPr/>
          <p:nvPr/>
        </p:nvGrpSpPr>
        <p:grpSpPr>
          <a:xfrm>
            <a:off x="11237180" y="18025"/>
            <a:ext cx="568717" cy="643920"/>
            <a:chOff x="2462975" y="35224"/>
            <a:chExt cx="6858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1CC9D-C9EE-7BA0-AA35-885D26D8E37A}"/>
                </a:ext>
              </a:extLst>
            </p:cNvPr>
            <p:cNvSpPr/>
            <p:nvPr/>
          </p:nvSpPr>
          <p:spPr>
            <a:xfrm>
              <a:off x="3815656" y="1225829"/>
              <a:ext cx="1774916" cy="179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170129-7F10-FF3E-D2F9-A50911A7CFC2}"/>
                </a:ext>
              </a:extLst>
            </p:cNvPr>
            <p:cNvSpPr/>
            <p:nvPr/>
          </p:nvSpPr>
          <p:spPr>
            <a:xfrm>
              <a:off x="6204030" y="4075551"/>
              <a:ext cx="2143246" cy="171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8" name="Picture 6" descr="UM">
              <a:extLst>
                <a:ext uri="{FF2B5EF4-FFF2-40B4-BE49-F238E27FC236}">
                  <a16:creationId xmlns:a16="http://schemas.microsoft.com/office/drawing/2014/main" id="{585593E4-5363-6971-A4B4-81C4E14DA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975" y="35224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3A6D7D3-EC3B-44C7-ACD7-3DDF320F7C17}"/>
              </a:ext>
            </a:extLst>
          </p:cNvPr>
          <p:cNvSpPr txBox="1"/>
          <p:nvPr/>
        </p:nvSpPr>
        <p:spPr>
          <a:xfrm>
            <a:off x="11813380" y="15683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5E0A4D-7CAC-1CD3-172F-2F9395C9A4C6}"/>
                  </a:ext>
                </a:extLst>
              </p:cNvPr>
              <p:cNvSpPr txBox="1"/>
              <p:nvPr/>
            </p:nvSpPr>
            <p:spPr>
              <a:xfrm>
                <a:off x="5132938" y="903183"/>
                <a:ext cx="312534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0" lang="en-NL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 ⇒   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𝑺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en-NL" sz="22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5E0A4D-7CAC-1CD3-172F-2F9395C9A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938" y="903183"/>
                <a:ext cx="3125343" cy="430887"/>
              </a:xfrm>
              <a:prstGeom prst="rect">
                <a:avLst/>
              </a:prstGeom>
              <a:blipFill>
                <a:blip r:embed="rId9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3039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7678</TotalTime>
  <Words>1587</Words>
  <Application>Microsoft Macintosh PowerPoint</Application>
  <PresentationFormat>Widescreen</PresentationFormat>
  <Paragraphs>324</Paragraphs>
  <Slides>29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Akkurat Std</vt:lpstr>
      <vt:lpstr>Akkurat Std Mono</vt:lpstr>
      <vt:lpstr>Arial</vt:lpstr>
      <vt:lpstr>Calibri</vt:lpstr>
      <vt:lpstr>Calibri Light</vt:lpstr>
      <vt:lpstr>Cambria Math</vt:lpstr>
      <vt:lpstr>Candara</vt:lpstr>
      <vt:lpstr>Helvetica</vt:lpstr>
      <vt:lpstr>Helvetica Neue Medium</vt:lpstr>
      <vt:lpstr>Minion Pro</vt:lpstr>
      <vt:lpstr>Office Theme</vt:lpstr>
      <vt:lpstr>1_White</vt:lpstr>
      <vt:lpstr>PowerPoint Presentation</vt:lpstr>
      <vt:lpstr>        The Team</vt:lpstr>
      <vt:lpstr>       Use Case – Reconstructing Particles</vt:lpstr>
      <vt:lpstr>      CERN QTI: QC4HEP use cases</vt:lpstr>
      <vt:lpstr>      R&amp;D: LHCb Velo detector</vt:lpstr>
      <vt:lpstr>      LHC: High luminosity picture</vt:lpstr>
      <vt:lpstr>      Method: “Global” algorithm for trackfinding</vt:lpstr>
      <vt:lpstr>      Method: “Global” algorithm for trackfinding</vt:lpstr>
      <vt:lpstr>      Simplest (trivial) case how it works classically</vt:lpstr>
      <vt:lpstr>      More realistic: “half-detector” LHC data</vt:lpstr>
      <vt:lpstr>      Solving the Matrix inversion</vt:lpstr>
      <vt:lpstr>       The Quantum Algorithm: Harrow-Hassadim-Lloyd</vt:lpstr>
      <vt:lpstr>       Readout issue</vt:lpstr>
      <vt:lpstr>       Readout issue: 1-bit QPE</vt:lpstr>
      <vt:lpstr>       Readout issue: 1-bit QPE</vt:lpstr>
      <vt:lpstr>       Circuit depth issue</vt:lpstr>
      <vt:lpstr>       Largest Event simulated with Qiskit</vt:lpstr>
      <vt:lpstr>       Vertex finding precision</vt:lpstr>
      <vt:lpstr>         Vertex precision with fraction of segments</vt:lpstr>
      <vt:lpstr>       Readout issue: 1-bit QPE</vt:lpstr>
      <vt:lpstr>       Summary &amp; Outlook for further study</vt:lpstr>
      <vt:lpstr>        Thank you for your attention!</vt:lpstr>
      <vt:lpstr> n     Hough Transform</vt:lpstr>
      <vt:lpstr>         3-bit HHL</vt:lpstr>
      <vt:lpstr>         1-bit HHL</vt:lpstr>
      <vt:lpstr>         HHL in blocks</vt:lpstr>
      <vt:lpstr>        QPE – how does it work</vt:lpstr>
      <vt:lpstr>PowerPoint Presentation</vt:lpstr>
      <vt:lpstr>         CERN QTI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382</cp:revision>
  <dcterms:created xsi:type="dcterms:W3CDTF">2018-05-15T14:38:02Z</dcterms:created>
  <dcterms:modified xsi:type="dcterms:W3CDTF">2025-04-13T10:23:51Z</dcterms:modified>
</cp:coreProperties>
</file>