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0"/>
  </p:notesMasterIdLst>
  <p:sldIdLst>
    <p:sldId id="929" r:id="rId3"/>
    <p:sldId id="928" r:id="rId4"/>
    <p:sldId id="945" r:id="rId5"/>
    <p:sldId id="944" r:id="rId6"/>
    <p:sldId id="931" r:id="rId7"/>
    <p:sldId id="932" r:id="rId8"/>
    <p:sldId id="933" r:id="rId9"/>
    <p:sldId id="861" r:id="rId10"/>
    <p:sldId id="863" r:id="rId11"/>
    <p:sldId id="937" r:id="rId12"/>
    <p:sldId id="874" r:id="rId13"/>
    <p:sldId id="953" r:id="rId14"/>
    <p:sldId id="880" r:id="rId15"/>
    <p:sldId id="886" r:id="rId16"/>
    <p:sldId id="875" r:id="rId17"/>
    <p:sldId id="876" r:id="rId18"/>
    <p:sldId id="948" r:id="rId19"/>
    <p:sldId id="909" r:id="rId20"/>
    <p:sldId id="950" r:id="rId21"/>
    <p:sldId id="949" r:id="rId22"/>
    <p:sldId id="918" r:id="rId23"/>
    <p:sldId id="940" r:id="rId24"/>
    <p:sldId id="954" r:id="rId25"/>
    <p:sldId id="943" r:id="rId26"/>
    <p:sldId id="946" r:id="rId27"/>
    <p:sldId id="942" r:id="rId28"/>
    <p:sldId id="94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AA"/>
    <a:srgbClr val="CC00FF"/>
    <a:srgbClr val="3A339D"/>
    <a:srgbClr val="433A9D"/>
    <a:srgbClr val="403794"/>
    <a:srgbClr val="493FA9"/>
    <a:srgbClr val="554AC4"/>
    <a:srgbClr val="0432FF"/>
    <a:srgbClr val="011892"/>
    <a:srgbClr val="DBF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51"/>
    <p:restoredTop sz="94666"/>
  </p:normalViewPr>
  <p:slideViewPr>
    <p:cSldViewPr snapToGrid="0" snapToObjects="1">
      <p:cViewPr>
        <p:scale>
          <a:sx n="89" d="100"/>
          <a:sy n="89" d="100"/>
        </p:scale>
        <p:origin x="1256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137D5-22EE-044B-BDF9-2D17F7CD4D25}" type="datetimeFigureOut">
              <a:rPr lang="en-US" smtClean="0"/>
              <a:t>1/20/21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2104C-D876-7547-BD6A-DAEDAB4B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2072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45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24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745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0184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954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3725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649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366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8516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653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3551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886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61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5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98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83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47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42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05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005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51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89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50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66427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187" y="1353262"/>
            <a:ext cx="10515600" cy="4351338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75000"/>
                  </a:schemeClr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" y="1"/>
            <a:ext cx="12190707" cy="672352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  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244" y="1208868"/>
            <a:ext cx="5299129" cy="1983784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+mn-lt"/>
              </a:defRPr>
            </a:lvl1pPr>
            <a:lvl2pPr marL="504000">
              <a:defRPr baseline="0">
                <a:solidFill>
                  <a:srgbClr val="7030A0"/>
                </a:solidFill>
              </a:defRPr>
            </a:lvl2pPr>
            <a:lvl3pPr marL="756000">
              <a:defRPr baseline="0">
                <a:solidFill>
                  <a:srgbClr val="C00000"/>
                </a:solidFill>
              </a:defRPr>
            </a:lvl3pPr>
            <a:lvl4pPr marL="1008000">
              <a:defRPr baseline="0">
                <a:solidFill>
                  <a:schemeClr val="tx1"/>
                </a:solidFill>
              </a:defRPr>
            </a:lvl4pPr>
            <a:lvl5pPr marL="1260000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488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57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14" y="1357299"/>
            <a:ext cx="1019182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18-12-2007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5D30-BD27-4AD0-A616-23EAE89D1F9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304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Sept 28-29, 2005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553200"/>
            <a:ext cx="38608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0464800" y="6553200"/>
            <a:ext cx="1727200" cy="304800"/>
          </a:xfrm>
        </p:spPr>
        <p:txBody>
          <a:bodyPr/>
          <a:lstStyle>
            <a:lvl1pPr>
              <a:defRPr/>
            </a:lvl1pPr>
          </a:lstStyle>
          <a:p>
            <a:fld id="{EF0B0D45-9B8A-4883-B70F-8B897D25058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304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Sept 28-29, 2005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553200"/>
            <a:ext cx="3860800" cy="3048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4800" y="6553200"/>
            <a:ext cx="1727200" cy="304800"/>
          </a:xfrm>
        </p:spPr>
        <p:txBody>
          <a:bodyPr/>
          <a:lstStyle>
            <a:lvl1pPr>
              <a:defRPr/>
            </a:lvl1pPr>
          </a:lstStyle>
          <a:p>
            <a:fld id="{A50EF528-A2E7-4FAB-8505-763BAA33417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857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14" y="1357299"/>
            <a:ext cx="1019182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18-12-2007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5D30-BD27-4AD0-A616-23EAE89D1F94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70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0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1/20/21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5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1/20/21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5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1/20/21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3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53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98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1A805-B2F1-6048-9EDD-07862E7BBE3B}" type="datetimeFigureOut">
              <a:rPr lang="en-US" smtClean="0"/>
              <a:t>1/20/21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5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3F62B-A8DE-F648-8221-D7DFBDF07E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B6096-DCA3-9348-A46D-77F2CCC652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458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jpg"/><Relationship Id="rId5" Type="http://schemas.openxmlformats.org/officeDocument/2006/relationships/image" Target="../media/image3.jpeg"/><Relationship Id="rId6" Type="http://schemas.openxmlformats.org/officeDocument/2006/relationships/image" Target="../media/image4.tiff"/><Relationship Id="rId7" Type="http://schemas.openxmlformats.org/officeDocument/2006/relationships/image" Target="../media/image5.tiff"/><Relationship Id="rId8" Type="http://schemas.openxmlformats.org/officeDocument/2006/relationships/image" Target="../media/image6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46" Type="http://schemas.openxmlformats.org/officeDocument/2006/relationships/image" Target="../media/image93.png"/><Relationship Id="rId47" Type="http://schemas.openxmlformats.org/officeDocument/2006/relationships/image" Target="../media/image94.png"/><Relationship Id="rId48" Type="http://schemas.openxmlformats.org/officeDocument/2006/relationships/image" Target="../media/image95.png"/><Relationship Id="rId49" Type="http://schemas.openxmlformats.org/officeDocument/2006/relationships/image" Target="../media/image96.png"/><Relationship Id="rId50" Type="http://schemas.openxmlformats.org/officeDocument/2006/relationships/image" Target="../media/image97.png"/><Relationship Id="rId51" Type="http://schemas.openxmlformats.org/officeDocument/2006/relationships/image" Target="../media/image98.png"/><Relationship Id="rId52" Type="http://schemas.openxmlformats.org/officeDocument/2006/relationships/image" Target="../media/image76.png"/><Relationship Id="rId53" Type="http://schemas.openxmlformats.org/officeDocument/2006/relationships/image" Target="../media/image77.png"/><Relationship Id="rId54" Type="http://schemas.openxmlformats.org/officeDocument/2006/relationships/image" Target="../media/image20.png"/><Relationship Id="rId55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image" Target="../media/image440.png"/><Relationship Id="rId5" Type="http://schemas.openxmlformats.org/officeDocument/2006/relationships/image" Target="../media/image17.jpeg"/><Relationship Id="rId6" Type="http://schemas.openxmlformats.org/officeDocument/2006/relationships/image" Target="../media/image20.gif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9" Type="http://schemas.openxmlformats.org/officeDocument/2006/relationships/image" Target="../media/image65.png"/><Relationship Id="rId56" Type="http://schemas.openxmlformats.org/officeDocument/2006/relationships/image" Target="../media/image400.png"/><Relationship Id="rId57" Type="http://schemas.openxmlformats.org/officeDocument/2006/relationships/image" Target="../media/image410.png"/><Relationship Id="rId58" Type="http://schemas.openxmlformats.org/officeDocument/2006/relationships/image" Target="../media/image51.png"/><Relationship Id="rId59" Type="http://schemas.openxmlformats.org/officeDocument/2006/relationships/image" Target="../media/image52.png"/><Relationship Id="rId10" Type="http://schemas.openxmlformats.org/officeDocument/2006/relationships/image" Target="../media/image66.png"/><Relationship Id="rId11" Type="http://schemas.openxmlformats.org/officeDocument/2006/relationships/image" Target="../media/image67.png"/><Relationship Id="rId12" Type="http://schemas.openxmlformats.org/officeDocument/2006/relationships/image" Target="../media/image68.png"/><Relationship Id="rId13" Type="http://schemas.openxmlformats.org/officeDocument/2006/relationships/image" Target="../media/image69.png"/><Relationship Id="rId14" Type="http://schemas.openxmlformats.org/officeDocument/2006/relationships/image" Target="../media/image70.png"/><Relationship Id="rId15" Type="http://schemas.openxmlformats.org/officeDocument/2006/relationships/image" Target="../media/image71.png"/><Relationship Id="rId16" Type="http://schemas.openxmlformats.org/officeDocument/2006/relationships/image" Target="../media/image72.png"/><Relationship Id="rId17" Type="http://schemas.openxmlformats.org/officeDocument/2006/relationships/image" Target="../media/image73.png"/><Relationship Id="rId18" Type="http://schemas.openxmlformats.org/officeDocument/2006/relationships/image" Target="../media/image74.png"/><Relationship Id="rId19" Type="http://schemas.openxmlformats.org/officeDocument/2006/relationships/image" Target="../media/image75.png"/><Relationship Id="rId60" Type="http://schemas.openxmlformats.org/officeDocument/2006/relationships/image" Target="../media/image62.png"/><Relationship Id="rId61" Type="http://schemas.openxmlformats.org/officeDocument/2006/relationships/image" Target="../media/image55.emf"/><Relationship Id="rId62" Type="http://schemas.openxmlformats.org/officeDocument/2006/relationships/image" Target="../media/image290.png"/><Relationship Id="rId63" Type="http://schemas.openxmlformats.org/officeDocument/2006/relationships/image" Target="../media/image7.png"/><Relationship Id="rId64" Type="http://schemas.openxmlformats.org/officeDocument/2006/relationships/image" Target="../media/image53.png"/><Relationship Id="rId43" Type="http://schemas.openxmlformats.org/officeDocument/2006/relationships/image" Target="../media/image90.png"/><Relationship Id="rId44" Type="http://schemas.openxmlformats.org/officeDocument/2006/relationships/image" Target="../media/image91.png"/><Relationship Id="rId45" Type="http://schemas.openxmlformats.org/officeDocument/2006/relationships/image" Target="../media/image9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532.png"/><Relationship Id="rId5" Type="http://schemas.openxmlformats.org/officeDocument/2006/relationships/image" Target="../media/image541.png"/><Relationship Id="rId6" Type="http://schemas.openxmlformats.org/officeDocument/2006/relationships/image" Target="../media/image57.jpeg"/><Relationship Id="rId7" Type="http://schemas.openxmlformats.org/officeDocument/2006/relationships/image" Target="../media/image58.tiff"/><Relationship Id="rId8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4" Type="http://schemas.openxmlformats.org/officeDocument/2006/relationships/image" Target="../media/image60.tiff"/><Relationship Id="rId5" Type="http://schemas.openxmlformats.org/officeDocument/2006/relationships/image" Target="../media/image61.tiff"/><Relationship Id="rId6" Type="http://schemas.openxmlformats.org/officeDocument/2006/relationships/image" Target="../media/image6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Relationship Id="rId3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2.png"/><Relationship Id="rId20" Type="http://schemas.openxmlformats.org/officeDocument/2006/relationships/image" Target="../media/image68.jpeg"/><Relationship Id="rId21" Type="http://schemas.openxmlformats.org/officeDocument/2006/relationships/image" Target="../media/image205.png"/><Relationship Id="rId22" Type="http://schemas.openxmlformats.org/officeDocument/2006/relationships/image" Target="../media/image206.png"/><Relationship Id="rId10" Type="http://schemas.openxmlformats.org/officeDocument/2006/relationships/image" Target="../media/image213.png"/><Relationship Id="rId11" Type="http://schemas.openxmlformats.org/officeDocument/2006/relationships/image" Target="../media/image214.png"/><Relationship Id="rId12" Type="http://schemas.openxmlformats.org/officeDocument/2006/relationships/image" Target="../media/image66.emf"/><Relationship Id="rId13" Type="http://schemas.openxmlformats.org/officeDocument/2006/relationships/image" Target="../media/image215.png"/><Relationship Id="rId14" Type="http://schemas.openxmlformats.org/officeDocument/2006/relationships/image" Target="../media/image216.png"/><Relationship Id="rId15" Type="http://schemas.openxmlformats.org/officeDocument/2006/relationships/image" Target="../media/image217.png"/><Relationship Id="rId16" Type="http://schemas.openxmlformats.org/officeDocument/2006/relationships/image" Target="../media/image218.png"/><Relationship Id="rId17" Type="http://schemas.openxmlformats.org/officeDocument/2006/relationships/image" Target="../media/image67.gif"/><Relationship Id="rId18" Type="http://schemas.openxmlformats.org/officeDocument/2006/relationships/image" Target="../media/image201.png"/><Relationship Id="rId19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1.png"/><Relationship Id="rId3" Type="http://schemas.openxmlformats.org/officeDocument/2006/relationships/image" Target="../media/image800.png"/><Relationship Id="rId4" Type="http://schemas.openxmlformats.org/officeDocument/2006/relationships/image" Target="../media/image55.emf"/><Relationship Id="rId5" Type="http://schemas.openxmlformats.org/officeDocument/2006/relationships/image" Target="../media/image64.emf"/><Relationship Id="rId6" Type="http://schemas.openxmlformats.org/officeDocument/2006/relationships/image" Target="../media/image82.png"/><Relationship Id="rId7" Type="http://schemas.openxmlformats.org/officeDocument/2006/relationships/image" Target="../media/image65.emf"/><Relationship Id="rId8" Type="http://schemas.openxmlformats.org/officeDocument/2006/relationships/image" Target="../media/image207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3.png"/><Relationship Id="rId12" Type="http://schemas.openxmlformats.org/officeDocument/2006/relationships/image" Target="../media/image214.png"/><Relationship Id="rId13" Type="http://schemas.openxmlformats.org/officeDocument/2006/relationships/image" Target="../media/image68.jpeg"/><Relationship Id="rId14" Type="http://schemas.openxmlformats.org/officeDocument/2006/relationships/image" Target="../media/image99.png"/><Relationship Id="rId15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3.png"/><Relationship Id="rId4" Type="http://schemas.openxmlformats.org/officeDocument/2006/relationships/image" Target="../media/image225.png"/><Relationship Id="rId5" Type="http://schemas.openxmlformats.org/officeDocument/2006/relationships/image" Target="../media/image89.png"/><Relationship Id="rId6" Type="http://schemas.openxmlformats.org/officeDocument/2006/relationships/image" Target="../media/image81.png"/><Relationship Id="rId7" Type="http://schemas.openxmlformats.org/officeDocument/2006/relationships/image" Target="../media/image69.tiff"/><Relationship Id="rId8" Type="http://schemas.openxmlformats.org/officeDocument/2006/relationships/image" Target="../media/image65.emf"/><Relationship Id="rId9" Type="http://schemas.openxmlformats.org/officeDocument/2006/relationships/image" Target="../media/image207.png"/><Relationship Id="rId10" Type="http://schemas.openxmlformats.org/officeDocument/2006/relationships/image" Target="../media/image212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6.emf"/><Relationship Id="rId12" Type="http://schemas.openxmlformats.org/officeDocument/2006/relationships/image" Target="../media/image215.png"/><Relationship Id="rId13" Type="http://schemas.openxmlformats.org/officeDocument/2006/relationships/image" Target="../media/image216.png"/><Relationship Id="rId14" Type="http://schemas.openxmlformats.org/officeDocument/2006/relationships/image" Target="../media/image217.png"/><Relationship Id="rId15" Type="http://schemas.openxmlformats.org/officeDocument/2006/relationships/image" Target="../media/image218.png"/><Relationship Id="rId16" Type="http://schemas.openxmlformats.org/officeDocument/2006/relationships/image" Target="../media/image67.gif"/><Relationship Id="rId17" Type="http://schemas.openxmlformats.org/officeDocument/2006/relationships/image" Target="../media/image127.png"/><Relationship Id="rId18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70.tiff"/><Relationship Id="rId9" Type="http://schemas.openxmlformats.org/officeDocument/2006/relationships/image" Target="../media/image120.png"/><Relationship Id="rId10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4" Type="http://schemas.openxmlformats.org/officeDocument/2006/relationships/image" Target="../media/image58.png"/><Relationship Id="rId5" Type="http://schemas.openxmlformats.org/officeDocument/2006/relationships/image" Target="../media/image71.emf"/><Relationship Id="rId6" Type="http://schemas.openxmlformats.org/officeDocument/2006/relationships/image" Target="../media/image69.tiff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image" Target="../media/image73.emf"/><Relationship Id="rId5" Type="http://schemas.openxmlformats.org/officeDocument/2006/relationships/image" Target="../media/image8.tiff"/><Relationship Id="rId6" Type="http://schemas.openxmlformats.org/officeDocument/2006/relationships/image" Target="../media/image88.png"/><Relationship Id="rId7" Type="http://schemas.openxmlformats.org/officeDocument/2006/relationships/image" Target="../media/image114.png"/><Relationship Id="rId8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jpg"/><Relationship Id="rId5" Type="http://schemas.openxmlformats.org/officeDocument/2006/relationships/image" Target="../media/image3.jpeg"/><Relationship Id="rId6" Type="http://schemas.openxmlformats.org/officeDocument/2006/relationships/image" Target="../media/image4.tiff"/><Relationship Id="rId7" Type="http://schemas.openxmlformats.org/officeDocument/2006/relationships/image" Target="../media/image5.tiff"/><Relationship Id="rId8" Type="http://schemas.openxmlformats.org/officeDocument/2006/relationships/image" Target="../media/image7.png"/><Relationship Id="rId9" Type="http://schemas.openxmlformats.org/officeDocument/2006/relationships/image" Target="../media/image8.tiff"/><Relationship Id="rId10" Type="http://schemas.openxmlformats.org/officeDocument/2006/relationships/image" Target="../media/image9.tiff"/><Relationship Id="rId11" Type="http://schemas.openxmlformats.org/officeDocument/2006/relationships/image" Target="../media/image6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4" Type="http://schemas.openxmlformats.org/officeDocument/2006/relationships/image" Target="../media/image74.emf"/><Relationship Id="rId5" Type="http://schemas.openxmlformats.org/officeDocument/2006/relationships/image" Target="../media/image86.png"/><Relationship Id="rId6" Type="http://schemas.openxmlformats.org/officeDocument/2006/relationships/image" Target="../media/image7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78.emf"/><Relationship Id="rId21" Type="http://schemas.openxmlformats.org/officeDocument/2006/relationships/image" Target="../media/image135.png"/><Relationship Id="rId22" Type="http://schemas.openxmlformats.org/officeDocument/2006/relationships/image" Target="../media/image1360.png"/><Relationship Id="rId23" Type="http://schemas.openxmlformats.org/officeDocument/2006/relationships/image" Target="../media/image137.png"/><Relationship Id="rId24" Type="http://schemas.openxmlformats.org/officeDocument/2006/relationships/image" Target="../media/image138.png"/><Relationship Id="rId25" Type="http://schemas.openxmlformats.org/officeDocument/2006/relationships/image" Target="../media/image139.png"/><Relationship Id="rId12" Type="http://schemas.openxmlformats.org/officeDocument/2006/relationships/image" Target="../media/image215.png"/><Relationship Id="rId13" Type="http://schemas.openxmlformats.org/officeDocument/2006/relationships/image" Target="../media/image216.png"/><Relationship Id="rId14" Type="http://schemas.openxmlformats.org/officeDocument/2006/relationships/image" Target="../media/image248.png"/><Relationship Id="rId15" Type="http://schemas.openxmlformats.org/officeDocument/2006/relationships/image" Target="../media/image249.png"/><Relationship Id="rId16" Type="http://schemas.openxmlformats.org/officeDocument/2006/relationships/image" Target="../media/image76.emf"/><Relationship Id="rId17" Type="http://schemas.openxmlformats.org/officeDocument/2006/relationships/image" Target="../media/image67.gif"/><Relationship Id="rId18" Type="http://schemas.openxmlformats.org/officeDocument/2006/relationships/image" Target="../media/image77.emf"/><Relationship Id="rId19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10.png"/><Relationship Id="rId4" Type="http://schemas.openxmlformats.org/officeDocument/2006/relationships/image" Target="../media/image66.emf"/><Relationship Id="rId6" Type="http://schemas.openxmlformats.org/officeDocument/2006/relationships/image" Target="../media/image246.png"/><Relationship Id="rId7" Type="http://schemas.openxmlformats.org/officeDocument/2006/relationships/image" Target="../media/image247.png"/></Relationships>
</file>

<file path=ppt/slides/_rels/slide22.xml.rels><?xml version="1.0" encoding="UTF-8" standalone="yes"?>
<Relationships xmlns="http://schemas.openxmlformats.org/package/2006/relationships"><Relationship Id="rId27" Type="http://schemas.openxmlformats.org/officeDocument/2006/relationships/image" Target="../media/image139.png"/><Relationship Id="rId12" Type="http://schemas.openxmlformats.org/officeDocument/2006/relationships/image" Target="../media/image215.png"/><Relationship Id="rId13" Type="http://schemas.openxmlformats.org/officeDocument/2006/relationships/image" Target="../media/image216.png"/><Relationship Id="rId14" Type="http://schemas.openxmlformats.org/officeDocument/2006/relationships/image" Target="../media/image248.png"/><Relationship Id="rId15" Type="http://schemas.openxmlformats.org/officeDocument/2006/relationships/image" Target="../media/image249.png"/><Relationship Id="rId16" Type="http://schemas.openxmlformats.org/officeDocument/2006/relationships/image" Target="../media/image67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10.png"/><Relationship Id="rId4" Type="http://schemas.openxmlformats.org/officeDocument/2006/relationships/image" Target="../media/image79.tiff"/><Relationship Id="rId5" Type="http://schemas.openxmlformats.org/officeDocument/2006/relationships/image" Target="../media/image141.png"/><Relationship Id="rId6" Type="http://schemas.openxmlformats.org/officeDocument/2006/relationships/image" Target="../media/image78.emf"/><Relationship Id="rId7" Type="http://schemas.openxmlformats.org/officeDocument/2006/relationships/image" Target="../media/image135.png"/><Relationship Id="rId8" Type="http://schemas.openxmlformats.org/officeDocument/2006/relationships/image" Target="../media/image131.png"/><Relationship Id="rId9" Type="http://schemas.openxmlformats.org/officeDocument/2006/relationships/image" Target="../media/image66.emf"/><Relationship Id="rId24" Type="http://schemas.openxmlformats.org/officeDocument/2006/relationships/image" Target="../media/image1360.png"/><Relationship Id="rId25" Type="http://schemas.openxmlformats.org/officeDocument/2006/relationships/image" Target="../media/image137.png"/><Relationship Id="rId26" Type="http://schemas.openxmlformats.org/officeDocument/2006/relationships/image" Target="../media/image1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80.jpg"/><Relationship Id="rId5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jpg"/><Relationship Id="rId5" Type="http://schemas.openxmlformats.org/officeDocument/2006/relationships/image" Target="../media/image3.jpeg"/><Relationship Id="rId6" Type="http://schemas.openxmlformats.org/officeDocument/2006/relationships/image" Target="../media/image4.tiff"/><Relationship Id="rId7" Type="http://schemas.openxmlformats.org/officeDocument/2006/relationships/image" Target="../media/image5.tiff"/><Relationship Id="rId8" Type="http://schemas.openxmlformats.org/officeDocument/2006/relationships/image" Target="../media/image7.png"/><Relationship Id="rId9" Type="http://schemas.openxmlformats.org/officeDocument/2006/relationships/image" Target="../media/image8.tiff"/><Relationship Id="rId10" Type="http://schemas.openxmlformats.org/officeDocument/2006/relationships/image" Target="../media/image9.tiff"/><Relationship Id="rId11" Type="http://schemas.openxmlformats.org/officeDocument/2006/relationships/image" Target="../media/image6.tif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41" Type="http://schemas.openxmlformats.org/officeDocument/2006/relationships/image" Target="../media/image560.png"/><Relationship Id="rId42" Type="http://schemas.openxmlformats.org/officeDocument/2006/relationships/image" Target="../media/image121.png"/><Relationship Id="rId43" Type="http://schemas.openxmlformats.org/officeDocument/2006/relationships/image" Target="../media/image122.png"/><Relationship Id="rId44" Type="http://schemas.openxmlformats.org/officeDocument/2006/relationships/image" Target="../media/image125.png"/><Relationship Id="rId25" Type="http://schemas.openxmlformats.org/officeDocument/2006/relationships/image" Target="../media/image123.png"/><Relationship Id="rId26" Type="http://schemas.openxmlformats.org/officeDocument/2006/relationships/image" Target="../media/image106.png"/><Relationship Id="rId27" Type="http://schemas.openxmlformats.org/officeDocument/2006/relationships/image" Target="../media/image107.png"/><Relationship Id="rId28" Type="http://schemas.openxmlformats.org/officeDocument/2006/relationships/image" Target="../media/image108.png"/><Relationship Id="rId29" Type="http://schemas.openxmlformats.org/officeDocument/2006/relationships/image" Target="../media/image124.png"/><Relationship Id="rId30" Type="http://schemas.openxmlformats.org/officeDocument/2006/relationships/image" Target="../media/image109.png"/><Relationship Id="rId31" Type="http://schemas.openxmlformats.org/officeDocument/2006/relationships/image" Target="../media/image110.png"/><Relationship Id="rId32" Type="http://schemas.openxmlformats.org/officeDocument/2006/relationships/image" Target="../media/image111.png"/><Relationship Id="rId33" Type="http://schemas.openxmlformats.org/officeDocument/2006/relationships/image" Target="../media/image112.png"/><Relationship Id="rId10" Type="http://schemas.openxmlformats.org/officeDocument/2006/relationships/image" Target="../media/image105.png"/><Relationship Id="rId34" Type="http://schemas.openxmlformats.org/officeDocument/2006/relationships/image" Target="../media/image530.png"/><Relationship Id="rId35" Type="http://schemas.openxmlformats.org/officeDocument/2006/relationships/image" Target="../media/image860.png"/><Relationship Id="rId36" Type="http://schemas.openxmlformats.org/officeDocument/2006/relationships/image" Target="../media/image8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2.emf"/><Relationship Id="rId4" Type="http://schemas.openxmlformats.org/officeDocument/2006/relationships/image" Target="../media/image83.tiff"/><Relationship Id="rId5" Type="http://schemas.openxmlformats.org/officeDocument/2006/relationships/image" Target="../media/image84.tiff"/><Relationship Id="rId6" Type="http://schemas.openxmlformats.org/officeDocument/2006/relationships/image" Target="../media/image67.gif"/><Relationship Id="rId7" Type="http://schemas.openxmlformats.org/officeDocument/2006/relationships/image" Target="../media/image68.jpeg"/><Relationship Id="rId8" Type="http://schemas.openxmlformats.org/officeDocument/2006/relationships/image" Target="../media/image620.png"/><Relationship Id="rId9" Type="http://schemas.openxmlformats.org/officeDocument/2006/relationships/image" Target="../media/image103.png"/><Relationship Id="rId37" Type="http://schemas.openxmlformats.org/officeDocument/2006/relationships/image" Target="../media/image116.png"/><Relationship Id="rId38" Type="http://schemas.openxmlformats.org/officeDocument/2006/relationships/image" Target="../media/image117.png"/><Relationship Id="rId39" Type="http://schemas.openxmlformats.org/officeDocument/2006/relationships/image" Target="../media/image540.png"/><Relationship Id="rId40" Type="http://schemas.openxmlformats.org/officeDocument/2006/relationships/image" Target="../media/image55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emf"/><Relationship Id="rId3" Type="http://schemas.openxmlformats.org/officeDocument/2006/relationships/image" Target="../media/image86.jpg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2.png"/><Relationship Id="rId12" Type="http://schemas.openxmlformats.org/officeDocument/2006/relationships/image" Target="../media/image420.png"/><Relationship Id="rId13" Type="http://schemas.openxmlformats.org/officeDocument/2006/relationships/image" Target="../media/image430.png"/><Relationship Id="rId14" Type="http://schemas.openxmlformats.org/officeDocument/2006/relationships/image" Target="../media/image18.png"/><Relationship Id="rId15" Type="http://schemas.openxmlformats.org/officeDocument/2006/relationships/image" Target="../media/image1000.png"/><Relationship Id="rId16" Type="http://schemas.openxmlformats.org/officeDocument/2006/relationships/image" Target="../media/image101.png"/><Relationship Id="rId17" Type="http://schemas.openxmlformats.org/officeDocument/2006/relationships/image" Target="../media/image102.png"/><Relationship Id="rId18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0.png"/><Relationship Id="rId4" Type="http://schemas.openxmlformats.org/officeDocument/2006/relationships/image" Target="../media/image821.png"/><Relationship Id="rId5" Type="http://schemas.openxmlformats.org/officeDocument/2006/relationships/image" Target="../media/image261.png"/><Relationship Id="rId6" Type="http://schemas.openxmlformats.org/officeDocument/2006/relationships/image" Target="../media/image280.png"/><Relationship Id="rId7" Type="http://schemas.openxmlformats.org/officeDocument/2006/relationships/image" Target="../media/image253.png"/><Relationship Id="rId8" Type="http://schemas.openxmlformats.org/officeDocument/2006/relationships/image" Target="../media/image300.png"/><Relationship Id="rId9" Type="http://schemas.openxmlformats.org/officeDocument/2006/relationships/image" Target="../media/image391.png"/><Relationship Id="rId10" Type="http://schemas.openxmlformats.org/officeDocument/2006/relationships/image" Target="../media/image40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7.png"/><Relationship Id="rId5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7.png"/><Relationship Id="rId6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7.png"/><Relationship Id="rId6" Type="http://schemas.openxmlformats.org/officeDocument/2006/relationships/image" Target="../media/image15.emf"/><Relationship Id="rId7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42" Type="http://schemas.openxmlformats.org/officeDocument/2006/relationships/image" Target="../media/image7.png"/><Relationship Id="rId21" Type="http://schemas.openxmlformats.org/officeDocument/2006/relationships/image" Target="../media/image38.png"/><Relationship Id="rId22" Type="http://schemas.openxmlformats.org/officeDocument/2006/relationships/image" Target="../media/image25.png"/><Relationship Id="rId23" Type="http://schemas.openxmlformats.org/officeDocument/2006/relationships/image" Target="../media/image27.png"/><Relationship Id="rId24" Type="http://schemas.openxmlformats.org/officeDocument/2006/relationships/image" Target="../media/image28.png"/><Relationship Id="rId28" Type="http://schemas.openxmlformats.org/officeDocument/2006/relationships/image" Target="../media/image46.png"/><Relationship Id="rId30" Type="http://schemas.openxmlformats.org/officeDocument/2006/relationships/image" Target="../media/image30.png"/><Relationship Id="rId32" Type="http://schemas.openxmlformats.org/officeDocument/2006/relationships/image" Target="../media/image34.png"/><Relationship Id="rId33" Type="http://schemas.openxmlformats.org/officeDocument/2006/relationships/image" Target="../media/image31.png"/><Relationship Id="rId11" Type="http://schemas.openxmlformats.org/officeDocument/2006/relationships/image" Target="../media/image26.png"/><Relationship Id="rId10" Type="http://schemas.openxmlformats.org/officeDocument/2006/relationships/image" Target="../media/image24.png"/><Relationship Id="rId34" Type="http://schemas.openxmlformats.org/officeDocument/2006/relationships/image" Target="../media/image19.tiff"/><Relationship Id="rId37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19.png"/><Relationship Id="rId38" Type="http://schemas.openxmlformats.org/officeDocument/2006/relationships/image" Target="../media/image33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63" Type="http://schemas.openxmlformats.org/officeDocument/2006/relationships/image" Target="../media/image29.png"/><Relationship Id="rId64" Type="http://schemas.openxmlformats.org/officeDocument/2006/relationships/image" Target="../media/image48.png"/><Relationship Id="rId51" Type="http://schemas.openxmlformats.org/officeDocument/2006/relationships/image" Target="../media/image20.png"/><Relationship Id="rId52" Type="http://schemas.openxmlformats.org/officeDocument/2006/relationships/image" Target="../media/image21.png"/><Relationship Id="rId53" Type="http://schemas.openxmlformats.org/officeDocument/2006/relationships/image" Target="../media/image22.png"/><Relationship Id="rId54" Type="http://schemas.openxmlformats.org/officeDocument/2006/relationships/image" Target="../media/image23.png"/><Relationship Id="rId55" Type="http://schemas.openxmlformats.org/officeDocument/2006/relationships/image" Target="../media/image33.png"/><Relationship Id="rId56" Type="http://schemas.openxmlformats.org/officeDocument/2006/relationships/image" Target="../media/image35.png"/><Relationship Id="rId11" Type="http://schemas.openxmlformats.org/officeDocument/2006/relationships/image" Target="../media/image42.png"/><Relationship Id="rId12" Type="http://schemas.openxmlformats.org/officeDocument/2006/relationships/image" Target="../media/image43.png"/><Relationship Id="rId57" Type="http://schemas.openxmlformats.org/officeDocument/2006/relationships/image" Target="../media/image36.png"/><Relationship Id="rId58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10" Type="http://schemas.openxmlformats.org/officeDocument/2006/relationships/image" Target="../media/image41.png"/><Relationship Id="rId6" Type="http://schemas.openxmlformats.org/officeDocument/2006/relationships/image" Target="../media/image190.png"/><Relationship Id="rId7" Type="http://schemas.openxmlformats.org/officeDocument/2006/relationships/image" Target="../media/image32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59" Type="http://schemas.openxmlformats.org/officeDocument/2006/relationships/image" Target="../media/image44.png"/><Relationship Id="rId60" Type="http://schemas.openxmlformats.org/officeDocument/2006/relationships/image" Target="../media/image45.png"/><Relationship Id="rId61" Type="http://schemas.openxmlformats.org/officeDocument/2006/relationships/image" Target="../media/image47.png"/><Relationship Id="rId6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0.png"/><Relationship Id="rId20" Type="http://schemas.openxmlformats.org/officeDocument/2006/relationships/image" Target="../media/image7.png"/><Relationship Id="rId21" Type="http://schemas.openxmlformats.org/officeDocument/2006/relationships/image" Target="../media/image53.png"/><Relationship Id="rId22" Type="http://schemas.openxmlformats.org/officeDocument/2006/relationships/image" Target="../media/image29.png"/><Relationship Id="rId23" Type="http://schemas.openxmlformats.org/officeDocument/2006/relationships/image" Target="../media/image54.png"/><Relationship Id="rId10" Type="http://schemas.openxmlformats.org/officeDocument/2006/relationships/image" Target="../media/image421.png"/><Relationship Id="rId11" Type="http://schemas.openxmlformats.org/officeDocument/2006/relationships/image" Target="../media/image431.png"/><Relationship Id="rId12" Type="http://schemas.openxmlformats.org/officeDocument/2006/relationships/image" Target="../media/image440.png"/><Relationship Id="rId13" Type="http://schemas.openxmlformats.org/officeDocument/2006/relationships/image" Target="../media/image450.png"/><Relationship Id="rId14" Type="http://schemas.openxmlformats.org/officeDocument/2006/relationships/image" Target="../media/image470.png"/><Relationship Id="rId15" Type="http://schemas.openxmlformats.org/officeDocument/2006/relationships/image" Target="../media/image480.png"/><Relationship Id="rId16" Type="http://schemas.openxmlformats.org/officeDocument/2006/relationships/image" Target="../media/image49.png"/><Relationship Id="rId17" Type="http://schemas.openxmlformats.org/officeDocument/2006/relationships/image" Target="../media/image51.png"/><Relationship Id="rId18" Type="http://schemas.openxmlformats.org/officeDocument/2006/relationships/image" Target="../media/image52.png"/><Relationship Id="rId19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eg"/><Relationship Id="rId4" Type="http://schemas.openxmlformats.org/officeDocument/2006/relationships/image" Target="../media/image20.gif"/><Relationship Id="rId5" Type="http://schemas.openxmlformats.org/officeDocument/2006/relationships/image" Target="../media/image18.png"/><Relationship Id="rId6" Type="http://schemas.openxmlformats.org/officeDocument/2006/relationships/image" Target="../media/image20.png"/><Relationship Id="rId7" Type="http://schemas.openxmlformats.org/officeDocument/2006/relationships/image" Target="../media/image390.png"/><Relationship Id="rId8" Type="http://schemas.openxmlformats.org/officeDocument/2006/relationships/image" Target="../media/image400.png"/></Relationships>
</file>

<file path=ppt/slides/_rels/slide9.xml.rels><?xml version="1.0" encoding="UTF-8" standalone="yes"?>
<Relationships xmlns="http://schemas.openxmlformats.org/package/2006/relationships"><Relationship Id="rId46" Type="http://schemas.openxmlformats.org/officeDocument/2006/relationships/image" Target="../media/image93.png"/><Relationship Id="rId47" Type="http://schemas.openxmlformats.org/officeDocument/2006/relationships/image" Target="../media/image94.png"/><Relationship Id="rId48" Type="http://schemas.openxmlformats.org/officeDocument/2006/relationships/image" Target="../media/image95.png"/><Relationship Id="rId49" Type="http://schemas.openxmlformats.org/officeDocument/2006/relationships/image" Target="../media/image96.png"/><Relationship Id="rId50" Type="http://schemas.openxmlformats.org/officeDocument/2006/relationships/image" Target="../media/image97.png"/><Relationship Id="rId51" Type="http://schemas.openxmlformats.org/officeDocument/2006/relationships/image" Target="../media/image98.png"/><Relationship Id="rId52" Type="http://schemas.openxmlformats.org/officeDocument/2006/relationships/image" Target="../media/image76.png"/><Relationship Id="rId53" Type="http://schemas.openxmlformats.org/officeDocument/2006/relationships/image" Target="../media/image77.png"/><Relationship Id="rId54" Type="http://schemas.openxmlformats.org/officeDocument/2006/relationships/image" Target="../media/image20.png"/><Relationship Id="rId55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image" Target="../media/image440.png"/><Relationship Id="rId5" Type="http://schemas.openxmlformats.org/officeDocument/2006/relationships/image" Target="../media/image17.jpeg"/><Relationship Id="rId6" Type="http://schemas.openxmlformats.org/officeDocument/2006/relationships/image" Target="../media/image20.gif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9" Type="http://schemas.openxmlformats.org/officeDocument/2006/relationships/image" Target="../media/image65.png"/><Relationship Id="rId56" Type="http://schemas.openxmlformats.org/officeDocument/2006/relationships/image" Target="../media/image400.png"/><Relationship Id="rId57" Type="http://schemas.openxmlformats.org/officeDocument/2006/relationships/image" Target="../media/image410.png"/><Relationship Id="rId58" Type="http://schemas.openxmlformats.org/officeDocument/2006/relationships/image" Target="../media/image51.png"/><Relationship Id="rId59" Type="http://schemas.openxmlformats.org/officeDocument/2006/relationships/image" Target="../media/image52.png"/><Relationship Id="rId10" Type="http://schemas.openxmlformats.org/officeDocument/2006/relationships/image" Target="../media/image66.png"/><Relationship Id="rId11" Type="http://schemas.openxmlformats.org/officeDocument/2006/relationships/image" Target="../media/image67.png"/><Relationship Id="rId12" Type="http://schemas.openxmlformats.org/officeDocument/2006/relationships/image" Target="../media/image68.png"/><Relationship Id="rId13" Type="http://schemas.openxmlformats.org/officeDocument/2006/relationships/image" Target="../media/image69.png"/><Relationship Id="rId14" Type="http://schemas.openxmlformats.org/officeDocument/2006/relationships/image" Target="../media/image70.png"/><Relationship Id="rId15" Type="http://schemas.openxmlformats.org/officeDocument/2006/relationships/image" Target="../media/image71.png"/><Relationship Id="rId16" Type="http://schemas.openxmlformats.org/officeDocument/2006/relationships/image" Target="../media/image72.png"/><Relationship Id="rId17" Type="http://schemas.openxmlformats.org/officeDocument/2006/relationships/image" Target="../media/image73.png"/><Relationship Id="rId18" Type="http://schemas.openxmlformats.org/officeDocument/2006/relationships/image" Target="../media/image74.png"/><Relationship Id="rId19" Type="http://schemas.openxmlformats.org/officeDocument/2006/relationships/image" Target="../media/image75.png"/><Relationship Id="rId60" Type="http://schemas.openxmlformats.org/officeDocument/2006/relationships/image" Target="../media/image62.png"/><Relationship Id="rId61" Type="http://schemas.openxmlformats.org/officeDocument/2006/relationships/image" Target="../media/image7.png"/><Relationship Id="rId62" Type="http://schemas.openxmlformats.org/officeDocument/2006/relationships/image" Target="../media/image291.png"/><Relationship Id="rId63" Type="http://schemas.openxmlformats.org/officeDocument/2006/relationships/image" Target="../media/image53.png"/><Relationship Id="rId64" Type="http://schemas.openxmlformats.org/officeDocument/2006/relationships/image" Target="../media/image54.png"/><Relationship Id="rId43" Type="http://schemas.openxmlformats.org/officeDocument/2006/relationships/image" Target="../media/image90.png"/><Relationship Id="rId44" Type="http://schemas.openxmlformats.org/officeDocument/2006/relationships/image" Target="../media/image91.png"/><Relationship Id="rId45" Type="http://schemas.openxmlformats.org/officeDocument/2006/relationships/image" Target="../media/image9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b="1" i="1" dirty="0" smtClean="0"/>
              <a:t>   The </a:t>
            </a:r>
            <a:r>
              <a:rPr lang="en-US" b="1" i="1" dirty="0" err="1" smtClean="0"/>
              <a:t>Flavour</a:t>
            </a:r>
            <a:r>
              <a:rPr lang="en-US" b="1" i="1" dirty="0" smtClean="0"/>
              <a:t> Puzzle</a:t>
            </a:r>
            <a:endParaRPr lang="en-US" b="1" i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429" y="179380"/>
            <a:ext cx="1656954" cy="7456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93" y="564867"/>
            <a:ext cx="7681072" cy="4038170"/>
          </a:xfrm>
          <a:prstGeom prst="rect">
            <a:avLst/>
          </a:prstGeom>
        </p:spPr>
      </p:pic>
      <p:pic>
        <p:nvPicPr>
          <p:cNvPr id="12" name="Picture 11" descr="Rich2_view.jpg"/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19510817">
            <a:off x="3874660" y="2630247"/>
            <a:ext cx="7919701" cy="55819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12440" y="4836452"/>
            <a:ext cx="1946943" cy="113877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FFFF00"/>
                </a:solidFill>
              </a:rPr>
              <a:t>Marcel </a:t>
            </a:r>
            <a:r>
              <a:rPr lang="en-US" sz="2400" i="1" dirty="0" err="1" smtClean="0">
                <a:solidFill>
                  <a:srgbClr val="FFFF00"/>
                </a:solidFill>
              </a:rPr>
              <a:t>Merk</a:t>
            </a:r>
            <a:endParaRPr lang="en-US" sz="2400" i="1" dirty="0" smtClean="0">
              <a:solidFill>
                <a:srgbClr val="FFFF00"/>
              </a:solidFill>
            </a:endParaRPr>
          </a:p>
          <a:p>
            <a:pPr algn="ctr"/>
            <a:r>
              <a:rPr lang="en-US" sz="2200" i="1" dirty="0" err="1" smtClean="0">
                <a:solidFill>
                  <a:srgbClr val="FFFF00"/>
                </a:solidFill>
              </a:rPr>
              <a:t>Nikhef</a:t>
            </a:r>
            <a:r>
              <a:rPr lang="en-US" sz="2200" i="1" dirty="0" smtClean="0">
                <a:solidFill>
                  <a:srgbClr val="FFFF00"/>
                </a:solidFill>
              </a:rPr>
              <a:t>, UM, VU</a:t>
            </a:r>
          </a:p>
          <a:p>
            <a:pPr algn="ctr"/>
            <a:r>
              <a:rPr lang="en-US" sz="2200" i="1" dirty="0" smtClean="0">
                <a:solidFill>
                  <a:srgbClr val="FFFF00"/>
                </a:solidFill>
              </a:rPr>
              <a:t>P@V2021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6699" y="63177"/>
            <a:ext cx="752543" cy="101844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27532" t="18432" r="26714" b="17843"/>
          <a:stretch/>
        </p:blipFill>
        <p:spPr>
          <a:xfrm>
            <a:off x="11231775" y="0"/>
            <a:ext cx="1010485" cy="103153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70236" y="513746"/>
            <a:ext cx="3359803" cy="919064"/>
            <a:chOff x="570236" y="513746"/>
            <a:chExt cx="3359803" cy="919064"/>
          </a:xfrm>
        </p:grpSpPr>
        <p:grpSp>
          <p:nvGrpSpPr>
            <p:cNvPr id="21" name="Group 20"/>
            <p:cNvGrpSpPr/>
            <p:nvPr/>
          </p:nvGrpSpPr>
          <p:grpSpPr>
            <a:xfrm>
              <a:off x="570236" y="513746"/>
              <a:ext cx="3359803" cy="919064"/>
              <a:chOff x="570236" y="513746"/>
              <a:chExt cx="3359803" cy="919064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570236" y="554771"/>
                <a:ext cx="3359803" cy="878039"/>
                <a:chOff x="570236" y="554771"/>
                <a:chExt cx="3359803" cy="878039"/>
              </a:xfrm>
            </p:grpSpPr>
            <p:grpSp>
              <p:nvGrpSpPr>
                <p:cNvPr id="6" name="Group 5"/>
                <p:cNvGrpSpPr/>
                <p:nvPr/>
              </p:nvGrpSpPr>
              <p:grpSpPr>
                <a:xfrm>
                  <a:off x="570237" y="554771"/>
                  <a:ext cx="3359802" cy="878039"/>
                  <a:chOff x="497085" y="609635"/>
                  <a:chExt cx="3359802" cy="878039"/>
                </a:xfrm>
              </p:grpSpPr>
              <p:grpSp>
                <p:nvGrpSpPr>
                  <p:cNvPr id="5" name="Group 4"/>
                  <p:cNvGrpSpPr/>
                  <p:nvPr/>
                </p:nvGrpSpPr>
                <p:grpSpPr>
                  <a:xfrm>
                    <a:off x="497085" y="666427"/>
                    <a:ext cx="3321407" cy="812103"/>
                    <a:chOff x="497085" y="666427"/>
                    <a:chExt cx="3321407" cy="812103"/>
                  </a:xfrm>
                </p:grpSpPr>
                <p:grpSp>
                  <p:nvGrpSpPr>
                    <p:cNvPr id="4" name="Group 3"/>
                    <p:cNvGrpSpPr/>
                    <p:nvPr/>
                  </p:nvGrpSpPr>
                  <p:grpSpPr>
                    <a:xfrm>
                      <a:off x="497085" y="666427"/>
                      <a:ext cx="3321407" cy="812103"/>
                      <a:chOff x="451365" y="666427"/>
                      <a:chExt cx="3321407" cy="812103"/>
                    </a:xfrm>
                  </p:grpSpPr>
                  <p:pic>
                    <p:nvPicPr>
                      <p:cNvPr id="14" name="Picture 13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8"/>
                      <a:srcRect l="8791" t="23248" r="7876" b="22689"/>
                      <a:stretch/>
                    </p:blipFill>
                    <p:spPr>
                      <a:xfrm>
                        <a:off x="451365" y="666427"/>
                        <a:ext cx="1877613" cy="812103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3" name="Rectangle 2"/>
                      <p:cNvSpPr/>
                      <p:nvPr/>
                    </p:nvSpPr>
                    <p:spPr>
                      <a:xfrm>
                        <a:off x="2276445" y="682787"/>
                        <a:ext cx="1496327" cy="795743"/>
                      </a:xfrm>
                      <a:prstGeom prst="rect">
                        <a:avLst/>
                      </a:prstGeom>
                      <a:solidFill>
                        <a:srgbClr val="3A339D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10" name="TextBox 9"/>
                    <p:cNvSpPr txBox="1"/>
                    <p:nvPr/>
                  </p:nvSpPr>
                  <p:spPr>
                    <a:xfrm>
                      <a:off x="2319668" y="952736"/>
                      <a:ext cx="468398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000" smtClean="0">
                          <a:solidFill>
                            <a:prstClr val="white"/>
                          </a:solidFill>
                          <a:latin typeface="Athelas" charset="0"/>
                          <a:ea typeface="Athelas" charset="0"/>
                          <a:cs typeface="Athelas" charset="0"/>
                        </a:rPr>
                        <a:t> </a:t>
                      </a:r>
                      <a:r>
                        <a:rPr lang="en-US" sz="1000" dirty="0" smtClean="0">
                          <a:solidFill>
                            <a:prstClr val="white"/>
                          </a:solidFill>
                          <a:latin typeface="Athelas" charset="0"/>
                          <a:ea typeface="Athelas" charset="0"/>
                          <a:cs typeface="Athelas" charset="0"/>
                        </a:rPr>
                        <a:t>THE</a:t>
                      </a:r>
                      <a:endParaRPr lang="en-US" sz="1000" dirty="0">
                        <a:solidFill>
                          <a:prstClr val="white"/>
                        </a:solidFill>
                        <a:latin typeface="Athelas" charset="0"/>
                        <a:ea typeface="Athelas" charset="0"/>
                        <a:cs typeface="Athelas" charset="0"/>
                      </a:endParaRPr>
                    </a:p>
                  </p:txBody>
                </p:sp>
              </p:grpSp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2274041" y="609635"/>
                    <a:ext cx="385042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000" dirty="0" smtClean="0">
                        <a:solidFill>
                          <a:prstClr val="white"/>
                        </a:solidFill>
                        <a:latin typeface="Athelas" charset="0"/>
                        <a:ea typeface="Athelas" charset="0"/>
                        <a:cs typeface="Athelas" charset="0"/>
                      </a:rPr>
                      <a:t>OF</a:t>
                    </a:r>
                    <a:r>
                      <a:rPr lang="en-US" sz="1200" dirty="0" smtClean="0">
                        <a:solidFill>
                          <a:prstClr val="white"/>
                        </a:solidFill>
                        <a:latin typeface="Athelas" charset="0"/>
                        <a:ea typeface="Athelas" charset="0"/>
                        <a:cs typeface="Athelas" charset="0"/>
                      </a:rPr>
                      <a:t> </a:t>
                    </a:r>
                  </a:p>
                </p:txBody>
              </p:sp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2660159" y="812127"/>
                    <a:ext cx="983924" cy="4462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300" smtClean="0">
                        <a:solidFill>
                          <a:prstClr val="white"/>
                        </a:solidFill>
                        <a:latin typeface="Athelas" charset="0"/>
                        <a:ea typeface="Athelas" charset="0"/>
                        <a:cs typeface="Athelas" charset="0"/>
                      </a:rPr>
                      <a:t>E</a:t>
                    </a:r>
                    <a:r>
                      <a:rPr lang="en-US" sz="2000" smtClean="0">
                        <a:solidFill>
                          <a:prstClr val="white"/>
                        </a:solidFill>
                        <a:latin typeface="Athelas" charset="0"/>
                        <a:ea typeface="Athelas" charset="0"/>
                        <a:cs typeface="Athelas" charset="0"/>
                      </a:rPr>
                      <a:t>ARLY</a:t>
                    </a:r>
                    <a:endParaRPr lang="en-US" sz="2000" dirty="0">
                      <a:solidFill>
                        <a:prstClr val="white"/>
                      </a:solidFill>
                      <a:latin typeface="Athelas" charset="0"/>
                      <a:ea typeface="Athelas" charset="0"/>
                      <a:cs typeface="Athelas" charset="0"/>
                    </a:endParaRPr>
                  </a:p>
                </p:txBody>
              </p:sp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2328905" y="1041398"/>
                    <a:ext cx="1527982" cy="4462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300" dirty="0" smtClean="0">
                        <a:solidFill>
                          <a:prstClr val="white"/>
                        </a:solidFill>
                        <a:latin typeface="Athelas" charset="0"/>
                        <a:ea typeface="Athelas" charset="0"/>
                        <a:cs typeface="Athelas" charset="0"/>
                      </a:rPr>
                      <a:t>U</a:t>
                    </a:r>
                    <a:r>
                      <a:rPr lang="en-US" sz="2000" dirty="0" smtClean="0">
                        <a:solidFill>
                          <a:prstClr val="white"/>
                        </a:solidFill>
                        <a:latin typeface="Athelas" charset="0"/>
                        <a:ea typeface="Athelas" charset="0"/>
                        <a:cs typeface="Athelas" charset="0"/>
                      </a:rPr>
                      <a:t>NIVERSE</a:t>
                    </a:r>
                    <a:endParaRPr lang="en-US" sz="2000" dirty="0">
                      <a:solidFill>
                        <a:prstClr val="white"/>
                      </a:solidFill>
                      <a:latin typeface="Athelas" charset="0"/>
                      <a:ea typeface="Athelas" charset="0"/>
                      <a:cs typeface="Athelas" charset="0"/>
                    </a:endParaRPr>
                  </a:p>
                </p:txBody>
              </p:sp>
            </p:grpSp>
            <p:sp>
              <p:nvSpPr>
                <p:cNvPr id="7" name="Rectangle 6"/>
                <p:cNvSpPr/>
                <p:nvPr/>
              </p:nvSpPr>
              <p:spPr>
                <a:xfrm>
                  <a:off x="570236" y="611563"/>
                  <a:ext cx="3321407" cy="812103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0" name="TextBox 19"/>
              <p:cNvSpPr txBox="1"/>
              <p:nvPr/>
            </p:nvSpPr>
            <p:spPr>
              <a:xfrm>
                <a:off x="2561917" y="513746"/>
                <a:ext cx="713657" cy="446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300" dirty="0" smtClean="0">
                    <a:solidFill>
                      <a:prstClr val="white"/>
                    </a:solidFill>
                    <a:latin typeface="Athelas" charset="0"/>
                    <a:ea typeface="Athelas" charset="0"/>
                    <a:cs typeface="Athelas" charset="0"/>
                  </a:rPr>
                  <a:t>L</a:t>
                </a:r>
                <a:r>
                  <a:rPr lang="en-US" sz="2000" dirty="0" smtClean="0">
                    <a:solidFill>
                      <a:prstClr val="white"/>
                    </a:solidFill>
                    <a:latin typeface="Athelas" charset="0"/>
                    <a:ea typeface="Athelas" charset="0"/>
                    <a:cs typeface="Athelas" charset="0"/>
                  </a:rPr>
                  <a:t>HC</a:t>
                </a:r>
                <a:endParaRPr lang="en-US" sz="2000" dirty="0">
                  <a:solidFill>
                    <a:prstClr val="white"/>
                  </a:solidFill>
                  <a:latin typeface="Athelas" charset="0"/>
                  <a:ea typeface="Athelas" charset="0"/>
                  <a:cs typeface="Athelas" charset="0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3105445" y="657560"/>
              <a:ext cx="4908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prstClr val="white"/>
                  </a:solidFill>
                  <a:latin typeface="Athelas" charset="0"/>
                  <a:ea typeface="Athelas" charset="0"/>
                  <a:cs typeface="Athelas" charset="0"/>
                </a:rPr>
                <a:t>AND </a:t>
              </a:r>
              <a:endParaRPr lang="en-US" sz="1000" dirty="0">
                <a:solidFill>
                  <a:prstClr val="white"/>
                </a:solidFill>
                <a:latin typeface="Athelas" charset="0"/>
                <a:ea typeface="Athelas" charset="0"/>
                <a:cs typeface="Athela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047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/>
          <p:cNvGrpSpPr/>
          <p:nvPr/>
        </p:nvGrpSpPr>
        <p:grpSpPr>
          <a:xfrm>
            <a:off x="6189708" y="4041646"/>
            <a:ext cx="1454046" cy="824684"/>
            <a:chOff x="5544553" y="1507777"/>
            <a:chExt cx="2798348" cy="990794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/>
                <p:cNvSpPr txBox="1"/>
                <p:nvPr/>
              </p:nvSpPr>
              <p:spPr>
                <a:xfrm>
                  <a:off x="7272399" y="2054847"/>
                  <a:ext cx="1070502" cy="44372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3" name="TextBox 7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1070502" cy="443724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3187" r="-4396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7" name="Picture 86" descr="cp_universe_chronology_larg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3236" y="847233"/>
            <a:ext cx="4130413" cy="5868897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  </a:t>
            </a:r>
            <a:r>
              <a:rPr lang="en-US" dirty="0" err="1"/>
              <a:t>Flavour</a:t>
            </a:r>
            <a:r>
              <a:rPr lang="en-US" dirty="0"/>
              <a:t> Universality </a:t>
            </a:r>
            <a:r>
              <a:rPr lang="en-US" dirty="0">
                <a:sym typeface="Wingdings"/>
              </a:rPr>
              <a:t> </a:t>
            </a:r>
            <a:r>
              <a:rPr lang="en-US" dirty="0" smtClean="0"/>
              <a:t>Symmetry Breaking</a:t>
            </a:r>
            <a:r>
              <a:rPr lang="en-US" dirty="0">
                <a:sym typeface="Wingdings"/>
              </a:rPr>
              <a:t>  </a:t>
            </a:r>
            <a:r>
              <a:rPr lang="en-US" dirty="0" err="1">
                <a:sym typeface="Wingdings"/>
              </a:rPr>
              <a:t>Flavour</a:t>
            </a:r>
            <a:r>
              <a:rPr lang="en-US" dirty="0">
                <a:sym typeface="Wingdings"/>
              </a:rPr>
              <a:t> Mixing</a:t>
            </a:r>
            <a:endParaRPr lang="en-US" dirty="0"/>
          </a:p>
        </p:txBody>
      </p:sp>
      <p:pic>
        <p:nvPicPr>
          <p:cNvPr id="89" name="Picture 88" descr="higgs-potential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9500" y="2893004"/>
            <a:ext cx="3441944" cy="2231473"/>
          </a:xfrm>
          <a:prstGeom prst="rect">
            <a:avLst/>
          </a:prstGeom>
        </p:spPr>
      </p:pic>
      <p:sp>
        <p:nvSpPr>
          <p:cNvPr id="46" name="Right Arrow 45"/>
          <p:cNvSpPr/>
          <p:nvPr/>
        </p:nvSpPr>
        <p:spPr>
          <a:xfrm>
            <a:off x="3673477" y="5939742"/>
            <a:ext cx="895873" cy="2437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wn Arrow 46"/>
          <p:cNvSpPr/>
          <p:nvPr/>
        </p:nvSpPr>
        <p:spPr>
          <a:xfrm flipV="1">
            <a:off x="8000050" y="4031966"/>
            <a:ext cx="211262" cy="769425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512072" y="1289304"/>
            <a:ext cx="1915038" cy="1014017"/>
            <a:chOff x="4853426" y="1186901"/>
            <a:chExt cx="3409213" cy="1365182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4906422" y="1979575"/>
                  <a:ext cx="853947" cy="49723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06422" y="1979575"/>
                  <a:ext cx="853947" cy="497236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8861" r="-25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/>
                <p:cNvSpPr txBox="1"/>
                <p:nvPr/>
              </p:nvSpPr>
              <p:spPr>
                <a:xfrm>
                  <a:off x="4853426" y="1186901"/>
                  <a:ext cx="860224" cy="49723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TextBox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3426" y="1186901"/>
                  <a:ext cx="860224" cy="497236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5190" r="-3797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7272399" y="2054847"/>
                  <a:ext cx="990240" cy="49723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990240" cy="497236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3187" r="-4396"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8" name="Group 57"/>
          <p:cNvGrpSpPr/>
          <p:nvPr/>
        </p:nvGrpSpPr>
        <p:grpSpPr>
          <a:xfrm>
            <a:off x="6123810" y="1444971"/>
            <a:ext cx="1446602" cy="803315"/>
            <a:chOff x="5544553" y="1507777"/>
            <a:chExt cx="2807296" cy="1012643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/>
                <p:cNvSpPr txBox="1"/>
                <p:nvPr/>
              </p:nvSpPr>
              <p:spPr>
                <a:xfrm>
                  <a:off x="7272398" y="2054847"/>
                  <a:ext cx="1079451" cy="4655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0" name="TextBox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8" y="2054847"/>
                  <a:ext cx="1079451" cy="465573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3187" r="-4396"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1" name="Group 60"/>
          <p:cNvGrpSpPr/>
          <p:nvPr/>
        </p:nvGrpSpPr>
        <p:grpSpPr>
          <a:xfrm>
            <a:off x="3400926" y="1531398"/>
            <a:ext cx="1795828" cy="776840"/>
            <a:chOff x="4899289" y="1507777"/>
            <a:chExt cx="3438001" cy="1042890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4899289" y="2007847"/>
                  <a:ext cx="918323" cy="49582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99289" y="2007847"/>
                  <a:ext cx="918323" cy="49582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8861" r="-25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/>
                <p:cNvSpPr txBox="1"/>
                <p:nvPr/>
              </p:nvSpPr>
              <p:spPr>
                <a:xfrm>
                  <a:off x="7272399" y="2054847"/>
                  <a:ext cx="1064891" cy="49582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4" name="TextBox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1064891" cy="49582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2088" r="-5495"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5" name="Group 64"/>
          <p:cNvGrpSpPr/>
          <p:nvPr/>
        </p:nvGrpSpPr>
        <p:grpSpPr>
          <a:xfrm>
            <a:off x="3770835" y="2843095"/>
            <a:ext cx="1475427" cy="782018"/>
            <a:chOff x="5544553" y="1507777"/>
            <a:chExt cx="2773447" cy="1036667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/>
                <p:cNvSpPr txBox="1"/>
                <p:nvPr/>
              </p:nvSpPr>
              <p:spPr>
                <a:xfrm>
                  <a:off x="7272399" y="2054846"/>
                  <a:ext cx="1045601" cy="4895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rgbClr val="0432FF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TextBox 6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6"/>
                  <a:ext cx="1045601" cy="489598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1957" r="-4348"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8" name="Group 67"/>
          <p:cNvGrpSpPr/>
          <p:nvPr/>
        </p:nvGrpSpPr>
        <p:grpSpPr>
          <a:xfrm>
            <a:off x="6187932" y="2813478"/>
            <a:ext cx="1436691" cy="795655"/>
            <a:chOff x="5544553" y="1507777"/>
            <a:chExt cx="2819450" cy="102100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/>
                <p:cNvSpPr txBox="1"/>
                <p:nvPr/>
              </p:nvSpPr>
              <p:spPr>
                <a:xfrm>
                  <a:off x="7272400" y="2054846"/>
                  <a:ext cx="1091603" cy="47393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0" name="TextBox 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400" y="2054846"/>
                  <a:ext cx="1091603" cy="473937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3187" r="-4396"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4" name="Group 73"/>
          <p:cNvGrpSpPr/>
          <p:nvPr/>
        </p:nvGrpSpPr>
        <p:grpSpPr>
          <a:xfrm>
            <a:off x="562617" y="3806208"/>
            <a:ext cx="1872272" cy="1042949"/>
            <a:chOff x="4917343" y="1227056"/>
            <a:chExt cx="3350457" cy="1281654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/>
                <p:cNvSpPr txBox="1"/>
                <p:nvPr/>
              </p:nvSpPr>
              <p:spPr>
                <a:xfrm>
                  <a:off x="5005638" y="2037096"/>
                  <a:ext cx="777734" cy="4538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76" name="TextBox 7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5638" y="2037096"/>
                  <a:ext cx="777734" cy="453863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12500" r="-2778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/>
                <p:cNvSpPr txBox="1"/>
                <p:nvPr/>
              </p:nvSpPr>
              <p:spPr>
                <a:xfrm>
                  <a:off x="4917343" y="1227056"/>
                  <a:ext cx="864709" cy="4538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90" name="TextBox 8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7343" y="1227056"/>
                  <a:ext cx="864709" cy="453863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15000" r="-2500"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/>
                <p:cNvSpPr txBox="1"/>
                <p:nvPr/>
              </p:nvSpPr>
              <p:spPr>
                <a:xfrm>
                  <a:off x="7272397" y="2054847"/>
                  <a:ext cx="995403" cy="4538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1" name="TextBox 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7" y="2054847"/>
                  <a:ext cx="995403" cy="45386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2088" r="-5495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/>
              <p:cNvSpPr txBox="1"/>
              <p:nvPr/>
            </p:nvSpPr>
            <p:spPr>
              <a:xfrm>
                <a:off x="3450044" y="1314198"/>
                <a:ext cx="35566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𝑠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2" name="TextBox 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0044" y="1314198"/>
                <a:ext cx="355661" cy="369332"/>
              </a:xfrm>
              <a:prstGeom prst="rect">
                <a:avLst/>
              </a:prstGeom>
              <a:blipFill rotWithShape="0">
                <a:blip r:embed="rId12"/>
                <a:stretch>
                  <a:fillRect l="-22414" r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3" name="Group 92"/>
          <p:cNvGrpSpPr/>
          <p:nvPr/>
        </p:nvGrpSpPr>
        <p:grpSpPr>
          <a:xfrm>
            <a:off x="3429152" y="3917757"/>
            <a:ext cx="1786158" cy="968709"/>
            <a:chOff x="4896647" y="1285614"/>
            <a:chExt cx="3450213" cy="1243230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4959107" y="2021373"/>
                  <a:ext cx="839502" cy="4739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9107" y="2021373"/>
                  <a:ext cx="839502" cy="473996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14085" r="-4225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TextBox 95"/>
                <p:cNvSpPr txBox="1"/>
                <p:nvPr/>
              </p:nvSpPr>
              <p:spPr>
                <a:xfrm>
                  <a:off x="4896647" y="1285614"/>
                  <a:ext cx="874555" cy="4739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96" name="TextBox 9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96647" y="1285614"/>
                  <a:ext cx="874555" cy="473996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9459" r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/>
                <p:cNvSpPr txBox="1"/>
                <p:nvPr/>
              </p:nvSpPr>
              <p:spPr>
                <a:xfrm>
                  <a:off x="7272399" y="2054848"/>
                  <a:ext cx="1074461" cy="4739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7" name="TextBox 9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8"/>
                  <a:ext cx="1074461" cy="47399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1957" r="-4348"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/>
              <p:cNvSpPr txBox="1"/>
              <p:nvPr/>
            </p:nvSpPr>
            <p:spPr>
              <a:xfrm>
                <a:off x="5771026" y="1228753"/>
                <a:ext cx="37003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8" name="TextBox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1026" y="1228753"/>
                <a:ext cx="370038" cy="369332"/>
              </a:xfrm>
              <a:prstGeom prst="rect">
                <a:avLst/>
              </a:prstGeom>
              <a:blipFill rotWithShape="0">
                <a:blip r:embed="rId14"/>
                <a:stretch>
                  <a:fillRect l="-30000" r="-2166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557592" y="2616323"/>
            <a:ext cx="1850232" cy="968627"/>
            <a:chOff x="831912" y="2543171"/>
            <a:chExt cx="1850232" cy="968627"/>
          </a:xfrm>
        </p:grpSpPr>
        <p:grpSp>
          <p:nvGrpSpPr>
            <p:cNvPr id="54" name="Group 53"/>
            <p:cNvGrpSpPr/>
            <p:nvPr/>
          </p:nvGrpSpPr>
          <p:grpSpPr>
            <a:xfrm>
              <a:off x="831912" y="2543171"/>
              <a:ext cx="1850232" cy="968627"/>
              <a:chOff x="4937623" y="1195182"/>
              <a:chExt cx="3338416" cy="1389457"/>
            </a:xfrm>
          </p:grpSpPr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4553" y="1507777"/>
                <a:ext cx="2501900" cy="8763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TextBox 55"/>
                  <p:cNvSpPr txBox="1"/>
                  <p:nvPr/>
                </p:nvSpPr>
                <p:spPr>
                  <a:xfrm>
                    <a:off x="4937623" y="1195182"/>
                    <a:ext cx="871865" cy="52979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sup>
                          </m:sSup>
                        </m:oMath>
                      </m:oMathPara>
                    </a14:m>
                    <a:endParaRPr lang="en-US" sz="2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6" name="TextBox 5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37623" y="1195182"/>
                    <a:ext cx="871865" cy="529792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 l="-15000" r="-2500" b="-655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TextBox 56"/>
                  <p:cNvSpPr txBox="1"/>
                  <p:nvPr/>
                </p:nvSpPr>
                <p:spPr>
                  <a:xfrm>
                    <a:off x="7272399" y="2054847"/>
                    <a:ext cx="1003640" cy="52979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57" name="TextBox 5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72399" y="2054847"/>
                    <a:ext cx="1003640" cy="529792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l="-13187" r="-4396" b="-819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/>
                <p:cNvSpPr txBox="1"/>
                <p:nvPr/>
              </p:nvSpPr>
              <p:spPr>
                <a:xfrm>
                  <a:off x="880914" y="3076951"/>
                  <a:ext cx="355018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TextBox 9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14" y="3076951"/>
                  <a:ext cx="355018" cy="369332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l="-22414" r="-206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/>
              <p:cNvSpPr txBox="1"/>
              <p:nvPr/>
            </p:nvSpPr>
            <p:spPr>
              <a:xfrm>
                <a:off x="5875834" y="4473076"/>
                <a:ext cx="34165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0" name="TextBox 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5834" y="4473076"/>
                <a:ext cx="341650" cy="369332"/>
              </a:xfrm>
              <a:prstGeom prst="rect">
                <a:avLst/>
              </a:prstGeom>
              <a:blipFill rotWithShape="0">
                <a:blip r:embed="rId13"/>
                <a:stretch>
                  <a:fillRect l="-28571" r="-21429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5828791" y="3846012"/>
                <a:ext cx="37003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8791" y="3846012"/>
                <a:ext cx="370038" cy="369332"/>
              </a:xfrm>
              <a:prstGeom prst="rect">
                <a:avLst/>
              </a:prstGeom>
              <a:blipFill rotWithShape="0">
                <a:blip r:embed="rId16"/>
                <a:stretch>
                  <a:fillRect l="-29508" r="-1967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/>
              <p:cNvSpPr txBox="1"/>
              <p:nvPr/>
            </p:nvSpPr>
            <p:spPr>
              <a:xfrm>
                <a:off x="5834973" y="2604009"/>
                <a:ext cx="37003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8" name="TextBox 1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4973" y="2604009"/>
                <a:ext cx="370038" cy="369332"/>
              </a:xfrm>
              <a:prstGeom prst="rect">
                <a:avLst/>
              </a:prstGeom>
              <a:blipFill rotWithShape="0">
                <a:blip r:embed="rId17"/>
                <a:stretch>
                  <a:fillRect l="-29508" r="-19672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/>
              <p:cNvSpPr txBox="1"/>
              <p:nvPr/>
            </p:nvSpPr>
            <p:spPr>
              <a:xfrm flipH="1">
                <a:off x="3397145" y="3222529"/>
                <a:ext cx="50227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𝑐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0" name="TextBox 1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397145" y="3222529"/>
                <a:ext cx="502272" cy="369332"/>
              </a:xfrm>
              <a:prstGeom prst="rect">
                <a:avLst/>
              </a:prstGeom>
              <a:blipFill rotWithShape="0">
                <a:blip r:embed="rId18"/>
                <a:stretch>
                  <a:fillRect l="-2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/>
              <p:cNvSpPr txBox="1"/>
              <p:nvPr/>
            </p:nvSpPr>
            <p:spPr>
              <a:xfrm>
                <a:off x="5827856" y="3211305"/>
                <a:ext cx="35501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𝑐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1" name="TextBox 1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7856" y="3211305"/>
                <a:ext cx="355018" cy="369332"/>
              </a:xfrm>
              <a:prstGeom prst="rect">
                <a:avLst/>
              </a:prstGeom>
              <a:blipFill rotWithShape="0">
                <a:blip r:embed="rId19"/>
                <a:stretch>
                  <a:fillRect l="-20690" r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/>
              <p:cNvSpPr txBox="1"/>
              <p:nvPr/>
            </p:nvSpPr>
            <p:spPr>
              <a:xfrm>
                <a:off x="4292608" y="1335425"/>
                <a:ext cx="28974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𝑢𝑠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2" name="TextBox 1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2608" y="1335425"/>
                <a:ext cx="289748" cy="369332"/>
              </a:xfrm>
              <a:prstGeom prst="rect">
                <a:avLst/>
              </a:prstGeom>
              <a:blipFill rotWithShape="0">
                <a:blip r:embed="rId43"/>
                <a:stretch>
                  <a:fillRect l="-35417" r="-47917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/>
              <p:cNvSpPr txBox="1"/>
              <p:nvPr/>
            </p:nvSpPr>
            <p:spPr>
              <a:xfrm>
                <a:off x="1487564" y="1368112"/>
                <a:ext cx="33311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𝑢𝑑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3" name="TextBox 1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564" y="1368112"/>
                <a:ext cx="333115" cy="369332"/>
              </a:xfrm>
              <a:prstGeom prst="rect">
                <a:avLst/>
              </a:prstGeom>
              <a:blipFill rotWithShape="0">
                <a:blip r:embed="rId44"/>
                <a:stretch>
                  <a:fillRect l="-30909" r="-56364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/>
              <p:cNvSpPr txBox="1"/>
              <p:nvPr/>
            </p:nvSpPr>
            <p:spPr>
              <a:xfrm>
                <a:off x="1518003" y="2643106"/>
                <a:ext cx="31298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𝑐𝑑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4" name="TextBox 1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8003" y="2643106"/>
                <a:ext cx="312982" cy="369332"/>
              </a:xfrm>
              <a:prstGeom prst="rect">
                <a:avLst/>
              </a:prstGeom>
              <a:blipFill rotWithShape="0">
                <a:blip r:embed="rId45"/>
                <a:stretch>
                  <a:fillRect l="-33333" r="-58824" b="-1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/>
              <p:cNvSpPr txBox="1"/>
              <p:nvPr/>
            </p:nvSpPr>
            <p:spPr>
              <a:xfrm>
                <a:off x="1580565" y="3860774"/>
                <a:ext cx="30392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𝑡𝑑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5" name="TextBox 1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0565" y="3860774"/>
                <a:ext cx="303922" cy="369332"/>
              </a:xfrm>
              <a:prstGeom prst="rect">
                <a:avLst/>
              </a:prstGeom>
              <a:blipFill rotWithShape="0">
                <a:blip r:embed="rId46"/>
                <a:stretch>
                  <a:fillRect l="-34000" r="-54000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xtBox 135"/>
              <p:cNvSpPr txBox="1"/>
              <p:nvPr/>
            </p:nvSpPr>
            <p:spPr>
              <a:xfrm>
                <a:off x="4358085" y="3930092"/>
                <a:ext cx="28020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𝑡𝑠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6" name="TextBox 1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085" y="3930092"/>
                <a:ext cx="280206" cy="369332"/>
              </a:xfrm>
              <a:prstGeom prst="rect">
                <a:avLst/>
              </a:prstGeom>
              <a:blipFill rotWithShape="0">
                <a:blip r:embed="rId47"/>
                <a:stretch>
                  <a:fillRect l="-39130" r="-52174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xtBox 136"/>
              <p:cNvSpPr txBox="1"/>
              <p:nvPr/>
            </p:nvSpPr>
            <p:spPr>
              <a:xfrm>
                <a:off x="4393631" y="2688011"/>
                <a:ext cx="24741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𝑐𝑠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7" name="TextBox 1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3631" y="2688011"/>
                <a:ext cx="247410" cy="369332"/>
              </a:xfrm>
              <a:prstGeom prst="rect">
                <a:avLst/>
              </a:prstGeom>
              <a:blipFill rotWithShape="0">
                <a:blip r:embed="rId48"/>
                <a:stretch>
                  <a:fillRect l="-45000" r="-65000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/>
              <p:cNvSpPr txBox="1"/>
              <p:nvPr/>
            </p:nvSpPr>
            <p:spPr>
              <a:xfrm>
                <a:off x="6669862" y="1280895"/>
                <a:ext cx="32639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𝑢𝑏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" name="TextBox 1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9862" y="1280895"/>
                <a:ext cx="326390" cy="369332"/>
              </a:xfrm>
              <a:prstGeom prst="rect">
                <a:avLst/>
              </a:prstGeom>
              <a:blipFill rotWithShape="0">
                <a:blip r:embed="rId49"/>
                <a:stretch>
                  <a:fillRect l="-31481" r="-55556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/>
              <p:cNvSpPr txBox="1"/>
              <p:nvPr/>
            </p:nvSpPr>
            <p:spPr>
              <a:xfrm>
                <a:off x="6684200" y="2628476"/>
                <a:ext cx="30625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𝑐𝑏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9" name="TextBox 1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4200" y="2628476"/>
                <a:ext cx="306258" cy="369332"/>
              </a:xfrm>
              <a:prstGeom prst="rect">
                <a:avLst/>
              </a:prstGeom>
              <a:blipFill rotWithShape="0">
                <a:blip r:embed="rId50"/>
                <a:stretch>
                  <a:fillRect l="-33333" r="-54902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/>
              <p:cNvSpPr txBox="1"/>
              <p:nvPr/>
            </p:nvSpPr>
            <p:spPr>
              <a:xfrm>
                <a:off x="6694569" y="3908706"/>
                <a:ext cx="29719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𝑡𝑏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0" name="TextBox 1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4569" y="3908706"/>
                <a:ext cx="297197" cy="369332"/>
              </a:xfrm>
              <a:prstGeom prst="rect">
                <a:avLst/>
              </a:prstGeom>
              <a:blipFill rotWithShape="0">
                <a:blip r:embed="rId51"/>
                <a:stretch>
                  <a:fillRect l="-34694" r="-53061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/>
              <p:cNvSpPr txBox="1"/>
              <p:nvPr/>
            </p:nvSpPr>
            <p:spPr>
              <a:xfrm flipH="1">
                <a:off x="3385777" y="2627490"/>
                <a:ext cx="50227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𝑠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1" name="TextBox 1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385777" y="2627490"/>
                <a:ext cx="502272" cy="369332"/>
              </a:xfrm>
              <a:prstGeom prst="rect">
                <a:avLst/>
              </a:prstGeom>
              <a:blipFill rotWithShape="0">
                <a:blip r:embed="rId52"/>
                <a:stretch>
                  <a:fillRect l="-2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2" name="Rectangle 141"/>
          <p:cNvSpPr/>
          <p:nvPr/>
        </p:nvSpPr>
        <p:spPr>
          <a:xfrm>
            <a:off x="374903" y="1179795"/>
            <a:ext cx="7405351" cy="3793158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TextBox 142"/>
              <p:cNvSpPr txBox="1"/>
              <p:nvPr/>
            </p:nvSpPr>
            <p:spPr>
              <a:xfrm>
                <a:off x="5768460" y="1820402"/>
                <a:ext cx="37752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3" name="TextBox 1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8460" y="1820402"/>
                <a:ext cx="377526" cy="369332"/>
              </a:xfrm>
              <a:prstGeom prst="rect">
                <a:avLst/>
              </a:prstGeom>
              <a:blipFill rotWithShape="0">
                <a:blip r:embed="rId53"/>
                <a:stretch>
                  <a:fillRect l="-19355" r="-20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Content Placeholder 2"/>
          <p:cNvSpPr txBox="1">
            <a:spLocks/>
          </p:cNvSpPr>
          <p:nvPr/>
        </p:nvSpPr>
        <p:spPr>
          <a:xfrm>
            <a:off x="188356" y="751510"/>
            <a:ext cx="10638140" cy="1983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Weak charged current interaction:</a:t>
            </a:r>
          </a:p>
        </p:txBody>
      </p:sp>
      <p:cxnSp>
        <p:nvCxnSpPr>
          <p:cNvPr id="102" name="Straight Connector 101"/>
          <p:cNvCxnSpPr/>
          <p:nvPr/>
        </p:nvCxnSpPr>
        <p:spPr>
          <a:xfrm>
            <a:off x="8023236" y="4813581"/>
            <a:ext cx="4119996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Group 102"/>
          <p:cNvGrpSpPr/>
          <p:nvPr/>
        </p:nvGrpSpPr>
        <p:grpSpPr>
          <a:xfrm>
            <a:off x="818652" y="5491315"/>
            <a:ext cx="2592445" cy="1167530"/>
            <a:chOff x="8617517" y="4803168"/>
            <a:chExt cx="2899634" cy="1281770"/>
          </a:xfrm>
        </p:grpSpPr>
        <p:grpSp>
          <p:nvGrpSpPr>
            <p:cNvPr id="104" name="Group 103"/>
            <p:cNvGrpSpPr/>
            <p:nvPr/>
          </p:nvGrpSpPr>
          <p:grpSpPr>
            <a:xfrm>
              <a:off x="8617517" y="4803168"/>
              <a:ext cx="2899634" cy="1281770"/>
              <a:chOff x="1036469" y="4163885"/>
              <a:chExt cx="2899634" cy="1281770"/>
            </a:xfrm>
          </p:grpSpPr>
          <p:grpSp>
            <p:nvGrpSpPr>
              <p:cNvPr id="145" name="Group 144"/>
              <p:cNvGrpSpPr/>
              <p:nvPr/>
            </p:nvGrpSpPr>
            <p:grpSpPr>
              <a:xfrm>
                <a:off x="1036469" y="4163885"/>
                <a:ext cx="2899634" cy="1281770"/>
                <a:chOff x="5146819" y="1260767"/>
                <a:chExt cx="2899634" cy="1281770"/>
              </a:xfrm>
            </p:grpSpPr>
            <p:pic>
              <p:nvPicPr>
                <p:cNvPr id="148" name="Picture 147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44553" y="1507777"/>
                  <a:ext cx="2501900" cy="876300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9" name="TextBox 148"/>
                    <p:cNvSpPr txBox="1"/>
                    <p:nvPr/>
                  </p:nvSpPr>
                  <p:spPr>
                    <a:xfrm>
                      <a:off x="5146820" y="2137067"/>
                      <a:ext cx="365762" cy="40547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49" name="TextBox 14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46820" y="2137067"/>
                      <a:ext cx="365762" cy="405470"/>
                    </a:xfrm>
                    <a:prstGeom prst="rect">
                      <a:avLst/>
                    </a:prstGeom>
                    <a:blipFill rotWithShape="0">
                      <a:blip r:embed="rId54"/>
                      <a:stretch>
                        <a:fillRect l="-20370" r="-9259" b="-2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0" name="TextBox 149"/>
                    <p:cNvSpPr txBox="1"/>
                    <p:nvPr/>
                  </p:nvSpPr>
                  <p:spPr>
                    <a:xfrm>
                      <a:off x="5146819" y="1260767"/>
                      <a:ext cx="396241" cy="438133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400" b="0" i="1" dirty="0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dirty="0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2400" b="0" i="1" dirty="0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𝑗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50" name="TextBox 14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46819" y="1260767"/>
                      <a:ext cx="396241" cy="438133"/>
                    </a:xfrm>
                    <a:prstGeom prst="rect">
                      <a:avLst/>
                    </a:prstGeom>
                    <a:blipFill rotWithShape="0">
                      <a:blip r:embed="rId55"/>
                      <a:stretch>
                        <a:fillRect l="-18966" r="-13793" b="-2615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1" name="TextBox 150"/>
                    <p:cNvSpPr txBox="1"/>
                    <p:nvPr/>
                  </p:nvSpPr>
                  <p:spPr>
                    <a:xfrm>
                      <a:off x="7272399" y="2054847"/>
                      <a:ext cx="365905" cy="43926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6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𝐻</m:t>
                            </m:r>
                          </m:oMath>
                        </m:oMathPara>
                      </a14:m>
                      <a:endParaRPr lang="en-US" sz="2600" dirty="0"/>
                    </a:p>
                  </p:txBody>
                </p:sp>
              </mc:Choice>
              <mc:Fallback xmlns="">
                <p:sp>
                  <p:nvSpPr>
                    <p:cNvPr id="151" name="TextBox 15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72399" y="2054847"/>
                      <a:ext cx="365905" cy="439260"/>
                    </a:xfrm>
                    <a:prstGeom prst="rect">
                      <a:avLst/>
                    </a:prstGeom>
                    <a:blipFill rotWithShape="0">
                      <a:blip r:embed="rId5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46" name="Rectangle 145"/>
              <p:cNvSpPr/>
              <p:nvPr/>
            </p:nvSpPr>
            <p:spPr>
              <a:xfrm>
                <a:off x="2661404" y="4640844"/>
                <a:ext cx="1250950" cy="3324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7" name="Straight Connector 146"/>
              <p:cNvCxnSpPr/>
              <p:nvPr/>
            </p:nvCxnSpPr>
            <p:spPr>
              <a:xfrm>
                <a:off x="2679692" y="4832868"/>
                <a:ext cx="106934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/>
                <p:cNvSpPr txBox="1"/>
                <p:nvPr/>
              </p:nvSpPr>
              <p:spPr>
                <a:xfrm>
                  <a:off x="10054297" y="4871222"/>
                  <a:ext cx="494352" cy="4745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𝑖𝑗</m:t>
                            </m:r>
                          </m:sub>
                        </m:sSub>
                      </m:oMath>
                    </m:oMathPara>
                  </a14:m>
                  <a:endParaRPr lang="en-US" sz="2600" dirty="0"/>
                </a:p>
              </p:txBody>
            </p:sp>
          </mc:Choice>
          <mc:Fallback xmlns="">
            <p:sp>
              <p:nvSpPr>
                <p:cNvPr id="105" name="TextBox 10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4297" y="4871222"/>
                  <a:ext cx="494352" cy="474527"/>
                </a:xfrm>
                <a:prstGeom prst="rect">
                  <a:avLst/>
                </a:prstGeom>
                <a:blipFill rotWithShape="0">
                  <a:blip r:embed="rId5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4" name="Oval 143"/>
            <p:cNvSpPr/>
            <p:nvPr/>
          </p:nvSpPr>
          <p:spPr>
            <a:xfrm>
              <a:off x="10189464" y="5400975"/>
              <a:ext cx="125694" cy="14028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3" name="Content Placeholder 2"/>
          <p:cNvSpPr txBox="1">
            <a:spLocks/>
          </p:cNvSpPr>
          <p:nvPr/>
        </p:nvSpPr>
        <p:spPr>
          <a:xfrm>
            <a:off x="188356" y="5155627"/>
            <a:ext cx="10638140" cy="1983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Higgs: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32885" y="5103660"/>
            <a:ext cx="5516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redefines </a:t>
            </a:r>
            <a:r>
              <a:rPr lang="en-US" sz="2400" dirty="0">
                <a:solidFill>
                  <a:schemeClr val="accent1"/>
                </a:solidFill>
              </a:rPr>
              <a:t>quark states in mass eigenstates</a:t>
            </a:r>
            <a:r>
              <a:rPr lang="en-US" sz="2400" dirty="0" smtClean="0">
                <a:solidFill>
                  <a:schemeClr val="accent1"/>
                </a:solidFill>
              </a:rPr>
              <a:t>:</a:t>
            </a:r>
            <a:endParaRPr lang="en-US" sz="2400" dirty="0">
              <a:solidFill>
                <a:schemeClr val="accent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956845" y="5472496"/>
            <a:ext cx="2629025" cy="1132235"/>
            <a:chOff x="4956845" y="5472496"/>
            <a:chExt cx="2629025" cy="1132235"/>
          </a:xfrm>
        </p:grpSpPr>
        <p:grpSp>
          <p:nvGrpSpPr>
            <p:cNvPr id="152" name="Group 151"/>
            <p:cNvGrpSpPr/>
            <p:nvPr/>
          </p:nvGrpSpPr>
          <p:grpSpPr>
            <a:xfrm>
              <a:off x="5349023" y="5534480"/>
              <a:ext cx="2236847" cy="1061428"/>
              <a:chOff x="9015251" y="4871222"/>
              <a:chExt cx="2501900" cy="1165286"/>
            </a:xfrm>
          </p:grpSpPr>
          <p:grpSp>
            <p:nvGrpSpPr>
              <p:cNvPr id="153" name="Group 152"/>
              <p:cNvGrpSpPr/>
              <p:nvPr/>
            </p:nvGrpSpPr>
            <p:grpSpPr>
              <a:xfrm>
                <a:off x="9015251" y="5050178"/>
                <a:ext cx="2501900" cy="986330"/>
                <a:chOff x="1434203" y="4410895"/>
                <a:chExt cx="2501900" cy="986330"/>
              </a:xfrm>
            </p:grpSpPr>
            <p:grpSp>
              <p:nvGrpSpPr>
                <p:cNvPr id="156" name="Group 155"/>
                <p:cNvGrpSpPr/>
                <p:nvPr/>
              </p:nvGrpSpPr>
              <p:grpSpPr>
                <a:xfrm>
                  <a:off x="1434203" y="4410895"/>
                  <a:ext cx="2501900" cy="986330"/>
                  <a:chOff x="5544553" y="1507777"/>
                  <a:chExt cx="2501900" cy="986330"/>
                </a:xfrm>
              </p:grpSpPr>
              <p:pic>
                <p:nvPicPr>
                  <p:cNvPr id="159" name="Picture 158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44553" y="1507777"/>
                    <a:ext cx="2501900" cy="876300"/>
                  </a:xfrm>
                  <a:prstGeom prst="rect">
                    <a:avLst/>
                  </a:prstGeom>
                </p:spPr>
              </p:pic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62" name="TextBox 161"/>
                      <p:cNvSpPr txBox="1"/>
                      <p:nvPr/>
                    </p:nvSpPr>
                    <p:spPr>
                      <a:xfrm>
                        <a:off x="7272399" y="2054847"/>
                        <a:ext cx="365905" cy="43926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6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𝐻</m:t>
                              </m:r>
                            </m:oMath>
                          </m:oMathPara>
                        </a14:m>
                        <a:endParaRPr lang="en-US" sz="2600" dirty="0"/>
                      </a:p>
                    </p:txBody>
                  </p:sp>
                </mc:Choice>
                <mc:Fallback xmlns="">
                  <p:sp>
                    <p:nvSpPr>
                      <p:cNvPr id="162" name="TextBox 161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272399" y="2054847"/>
                        <a:ext cx="365905" cy="439260"/>
                      </a:xfrm>
                      <a:prstGeom prst="rect">
                        <a:avLst/>
                      </a:prstGeom>
                      <a:blipFill rotWithShape="0">
                        <a:blip r:embed="rId58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157" name="Rectangle 156"/>
                <p:cNvSpPr/>
                <p:nvPr/>
              </p:nvSpPr>
              <p:spPr>
                <a:xfrm>
                  <a:off x="2661404" y="4640844"/>
                  <a:ext cx="1250950" cy="3324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8" name="Straight Connector 157"/>
                <p:cNvCxnSpPr/>
                <p:nvPr/>
              </p:nvCxnSpPr>
              <p:spPr>
                <a:xfrm>
                  <a:off x="2679692" y="4832868"/>
                  <a:ext cx="1069348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4" name="TextBox 153"/>
                  <p:cNvSpPr txBox="1"/>
                  <p:nvPr/>
                </p:nvSpPr>
                <p:spPr>
                  <a:xfrm>
                    <a:off x="10054297" y="4871222"/>
                    <a:ext cx="557320" cy="47304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154" name="TextBox 1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54297" y="4871222"/>
                    <a:ext cx="557320" cy="473048"/>
                  </a:xfrm>
                  <a:prstGeom prst="rect">
                    <a:avLst/>
                  </a:prstGeom>
                  <a:blipFill rotWithShape="0">
                    <a:blip r:embed="rId5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5" name="Oval 154"/>
              <p:cNvSpPr/>
              <p:nvPr/>
            </p:nvSpPr>
            <p:spPr>
              <a:xfrm>
                <a:off x="10189464" y="5400975"/>
                <a:ext cx="125694" cy="140287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TextBox 105"/>
                <p:cNvSpPr txBox="1"/>
                <p:nvPr/>
              </p:nvSpPr>
              <p:spPr>
                <a:xfrm>
                  <a:off x="4975135" y="6234117"/>
                  <a:ext cx="469936" cy="37061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sup>
                        </m:sSubSup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TextBox 10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75135" y="6234117"/>
                  <a:ext cx="469936" cy="370614"/>
                </a:xfrm>
                <a:prstGeom prst="rect">
                  <a:avLst/>
                </a:prstGeom>
                <a:blipFill rotWithShape="0">
                  <a:blip r:embed="rId60"/>
                  <a:stretch>
                    <a:fillRect l="-14286" r="-2597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TextBox 106"/>
                <p:cNvSpPr txBox="1"/>
                <p:nvPr/>
              </p:nvSpPr>
              <p:spPr>
                <a:xfrm>
                  <a:off x="4956845" y="5472496"/>
                  <a:ext cx="469936" cy="37061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sup>
                        </m:sSubSup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TextBox 10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6845" y="5472496"/>
                  <a:ext cx="469936" cy="370614"/>
                </a:xfrm>
                <a:prstGeom prst="rect">
                  <a:avLst/>
                </a:prstGeom>
                <a:blipFill rotWithShape="0">
                  <a:blip r:embed="rId60"/>
                  <a:stretch>
                    <a:fillRect l="-14286" r="-2597" b="-213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9" name="Picture 108"/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5789686" y="1653302"/>
            <a:ext cx="1854415" cy="2720822"/>
          </a:xfrm>
          <a:prstGeom prst="rect">
            <a:avLst/>
          </a:prstGeom>
          <a:ln w="25400">
            <a:solidFill>
              <a:srgbClr val="0070C0"/>
            </a:solidFill>
          </a:ln>
          <a:effectLst>
            <a:glow rad="317500">
              <a:schemeClr val="accent1">
                <a:alpha val="40000"/>
              </a:schemeClr>
            </a:glow>
            <a:softEdge rad="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/>
              <p:cNvSpPr txBox="1"/>
              <p:nvPr/>
            </p:nvSpPr>
            <p:spPr>
              <a:xfrm>
                <a:off x="479573" y="1618218"/>
                <a:ext cx="5097535" cy="2768963"/>
              </a:xfrm>
              <a:prstGeom prst="rect">
                <a:avLst/>
              </a:prstGeom>
              <a:solidFill>
                <a:schemeClr val="bg1"/>
              </a:solidFill>
              <a:effectLst>
                <a:glow rad="317500">
                  <a:schemeClr val="accent1"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endParaRPr lang="en-US" sz="1000" dirty="0" smtClean="0">
                  <a:solidFill>
                    <a:schemeClr val="accent1"/>
                  </a:solidFill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 smtClean="0">
                    <a:solidFill>
                      <a:schemeClr val="accent1"/>
                    </a:solidFill>
                  </a:rPr>
                  <a:t>Weak interactions mixes the generations of </a:t>
                </a:r>
                <a:r>
                  <a:rPr lang="en-US" sz="2400" i="1" dirty="0" smtClean="0">
                    <a:solidFill>
                      <a:srgbClr val="7030A0"/>
                    </a:solidFill>
                  </a:rPr>
                  <a:t>mass eigenstates</a:t>
                </a:r>
                <a:r>
                  <a:rPr lang="en-US" sz="2400" i="1" dirty="0" smtClean="0">
                    <a:solidFill>
                      <a:schemeClr val="accent1"/>
                    </a:solidFill>
                  </a:rPr>
                  <a:t>.</a:t>
                </a:r>
              </a:p>
              <a:p>
                <a:pPr marL="342900" indent="-342900">
                  <a:buFont typeface="Arial" charset="0"/>
                  <a:buChar char="•"/>
                </a:pPr>
                <a:endParaRPr lang="en-US" sz="2400" dirty="0" smtClean="0">
                  <a:solidFill>
                    <a:schemeClr val="accent1"/>
                  </a:solidFill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 smtClean="0">
                    <a:solidFill>
                      <a:schemeClr val="accent1"/>
                    </a:solidFill>
                  </a:rPr>
                  <a:t>Complex couplings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400" dirty="0" smtClean="0">
                    <a:solidFill>
                      <a:schemeClr val="accent1"/>
                    </a:solidFill>
                  </a:rPr>
                  <a:t>allow for CP violating phenomena.</a:t>
                </a:r>
              </a:p>
              <a:p>
                <a:pPr marL="800100" lvl="1" indent="-342900">
                  <a:buFont typeface="Arial" charset="0"/>
                  <a:buChar char="•"/>
                </a:pPr>
                <a:r>
                  <a:rPr lang="en-US" sz="2400" i="1" u="sng" dirty="0" smtClean="0">
                    <a:solidFill>
                      <a:srgbClr val="C00000"/>
                    </a:solidFill>
                  </a:rPr>
                  <a:t>At least 3 generations required!</a:t>
                </a:r>
              </a:p>
              <a:p>
                <a:pPr marL="800100" lvl="1" indent="-342900">
                  <a:buFont typeface="Arial" charset="0"/>
                  <a:buChar char="•"/>
                </a:pPr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11" name="TextBox 1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73" y="1618218"/>
                <a:ext cx="5097535" cy="2768963"/>
              </a:xfrm>
              <a:prstGeom prst="rect">
                <a:avLst/>
              </a:prstGeom>
              <a:blipFill rotWithShape="0">
                <a:blip r:embed="rId62"/>
                <a:stretch>
                  <a:fillRect/>
                </a:stretch>
              </a:blipFill>
              <a:effectLst>
                <a:glow rad="317500">
                  <a:schemeClr val="accent1"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2" name="Picture 111"/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2845" y="5081175"/>
            <a:ext cx="1651420" cy="1498140"/>
          </a:xfrm>
          <a:prstGeom prst="rect">
            <a:avLst/>
          </a:prstGeom>
          <a:solidFill>
            <a:schemeClr val="tx1"/>
          </a:solidFill>
          <a:ln w="25400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TextBox 107"/>
          <p:cNvSpPr txBox="1"/>
          <p:nvPr/>
        </p:nvSpPr>
        <p:spPr>
          <a:xfrm>
            <a:off x="8125177" y="4483855"/>
            <a:ext cx="1612686" cy="338554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Massive particles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11381635" y="126111"/>
            <a:ext cx="788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8 / 21</a:t>
            </a:r>
            <a:endParaRPr lang="en-US" sz="2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/>
              <p:cNvSpPr txBox="1"/>
              <p:nvPr/>
            </p:nvSpPr>
            <p:spPr>
              <a:xfrm>
                <a:off x="10905126" y="3406632"/>
                <a:ext cx="946669" cy="400110"/>
              </a:xfrm>
              <a:prstGeom prst="rect">
                <a:avLst/>
              </a:prstGeom>
              <a:solidFill>
                <a:srgbClr val="FFFFAA">
                  <a:alpha val="50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/>
                  <a:t>v</a:t>
                </a:r>
                <a:r>
                  <a:rPr lang="en-US" sz="2000" dirty="0" err="1" smtClean="0"/>
                  <a:t>ev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≠0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10" name="TextBox 1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5126" y="3406632"/>
                <a:ext cx="946669" cy="400110"/>
              </a:xfrm>
              <a:prstGeom prst="rect">
                <a:avLst/>
              </a:prstGeom>
              <a:blipFill rotWithShape="0">
                <a:blip r:embed="rId64"/>
                <a:stretch>
                  <a:fillRect l="-7097"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42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CP violating phenomena have been well established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5463"/>
            <a:ext cx="12192000" cy="47270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381635" y="126111"/>
            <a:ext cx="788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9 / 21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5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cp_universe_chronology_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236" y="847233"/>
            <a:ext cx="4130413" cy="5868897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CP violation vs matter – antimatter asymmetry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35116" y="4265577"/>
            <a:ext cx="7536803" cy="5597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90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15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 smtClean="0"/>
              <a:t>Jarlskog</a:t>
            </a:r>
            <a:r>
              <a:rPr lang="en-US" sz="2200" dirty="0" smtClean="0"/>
              <a:t> criterion (1987) for </a:t>
            </a:r>
            <a:r>
              <a:rPr lang="en-US" sz="2200" b="1" i="1" dirty="0" smtClean="0"/>
              <a:t>amount of CP violation in SM</a:t>
            </a:r>
            <a:r>
              <a:rPr lang="en-US" sz="2200" dirty="0" smtClean="0"/>
              <a:t>: 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23383" y="4556964"/>
                <a:ext cx="11530266" cy="1220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0" dirty="0" smtClean="0">
                    <a:solidFill>
                      <a:srgbClr val="7030A0"/>
                    </a:solidFill>
                  </a:rPr>
                  <a:t>det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mr-IN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†</m:t>
                            </m:r>
                          </m:sup>
                        </m:sSubSup>
                        <m:r>
                          <a:rPr lang="en-US" sz="22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 , 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†</m:t>
                            </m:r>
                          </m:sup>
                        </m:sSubSup>
                      </m:e>
                    </m:d>
                    <m:r>
                      <a:rPr lang="en-US" sz="2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2 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𝑖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𝐽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mr-IN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en-US" sz="2200" b="0" i="1" dirty="0" smtClean="0">
                  <a:solidFill>
                    <a:srgbClr val="C00000"/>
                  </a:solidFill>
                  <a:latin typeface="Cambria Math" charset="0"/>
                </a:endParaRPr>
              </a:p>
              <a:p>
                <a:r>
                  <a:rPr lang="en-US" sz="2200" dirty="0">
                    <a:solidFill>
                      <a:srgbClr val="C00000"/>
                    </a:solidFill>
                  </a:rPr>
                  <a:t> </a:t>
                </a:r>
                <a:r>
                  <a:rPr lang="en-US" sz="2200" dirty="0" smtClean="0">
                    <a:solidFill>
                      <a:srgbClr val="C00000"/>
                    </a:solidFill>
                  </a:rPr>
                  <a:t>                                         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×   </m:t>
                    </m:r>
                    <m:d>
                      <m:dPr>
                        <m:ctrlPr>
                          <a:rPr lang="mr-IN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d>
                      <m:dPr>
                        <m:ctrlPr>
                          <a:rPr lang="mr-IN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𝑏</m:t>
                            </m:r>
                          </m:sub>
                          <m:sup>
                            <m:r>
                              <a:rPr lang="en-US" sz="22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sz="2200" i="1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endParaRPr lang="en-US" sz="2200" dirty="0" smtClean="0">
                  <a:solidFill>
                    <a:srgbClr val="C00000"/>
                  </a:solidFill>
                </a:endParaRPr>
              </a:p>
              <a:p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83" y="4556964"/>
                <a:ext cx="11530266" cy="1220014"/>
              </a:xfrm>
              <a:prstGeom prst="rect">
                <a:avLst/>
              </a:prstGeom>
              <a:blipFill rotWithShape="0">
                <a:blip r:embed="rId4"/>
                <a:stretch>
                  <a:fillRect l="-687" t="-500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 txBox="1">
                <a:spLocks/>
              </p:cNvSpPr>
              <p:nvPr/>
            </p:nvSpPr>
            <p:spPr>
              <a:xfrm>
                <a:off x="259802" y="787658"/>
                <a:ext cx="7656304" cy="104114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200" dirty="0" smtClean="0"/>
                  <a:t>To explain the absence of antimatter in the universe </a:t>
                </a:r>
                <a:r>
                  <a:rPr lang="en-US" sz="2200" b="1" i="1" dirty="0" smtClean="0"/>
                  <a:t>requires</a:t>
                </a:r>
                <a:r>
                  <a:rPr lang="en-US" sz="2200" dirty="0" smtClean="0"/>
                  <a:t> a primordial baryon </a:t>
                </a:r>
                <a:r>
                  <a:rPr lang="en-US" sz="2200" dirty="0"/>
                  <a:t>a</a:t>
                </a:r>
                <a:r>
                  <a:rPr lang="en-US" sz="2200" dirty="0" smtClean="0"/>
                  <a:t>symmetry of: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𝐵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𝛾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≈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−10</m:t>
                        </m:r>
                      </m:sup>
                    </m:sSup>
                    <m:r>
                      <a:rPr lang="en-US" sz="2400" i="1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802" y="787658"/>
                <a:ext cx="7656304" cy="1041142"/>
              </a:xfrm>
              <a:prstGeom prst="rect">
                <a:avLst/>
              </a:prstGeom>
              <a:blipFill rotWithShape="0">
                <a:blip r:embed="rId5"/>
                <a:stretch>
                  <a:fillRect l="-955" t="-76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Content Placeholder 2"/>
          <p:cNvSpPr txBox="1">
            <a:spLocks/>
          </p:cNvSpPr>
          <p:nvPr/>
        </p:nvSpPr>
        <p:spPr>
          <a:xfrm>
            <a:off x="259802" y="6146611"/>
            <a:ext cx="7536803" cy="455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3pPr>
            <a:lvl4pPr marL="90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4pPr>
            <a:lvl5pPr marL="1152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>
                <a:solidFill>
                  <a:srgbClr val="C00000"/>
                </a:solidFill>
              </a:rPr>
              <a:t>Explanation requires </a:t>
            </a:r>
            <a:r>
              <a:rPr lang="en-US" i="1" dirty="0">
                <a:solidFill>
                  <a:srgbClr val="C00000"/>
                </a:solidFill>
              </a:rPr>
              <a:t>existence of </a:t>
            </a:r>
            <a:r>
              <a:rPr lang="en-US" b="1" i="1" dirty="0">
                <a:solidFill>
                  <a:srgbClr val="C00000"/>
                </a:solidFill>
              </a:rPr>
              <a:t>new massive </a:t>
            </a:r>
            <a:r>
              <a:rPr lang="en-US" i="1" dirty="0" smtClean="0">
                <a:solidFill>
                  <a:srgbClr val="C00000"/>
                </a:solidFill>
              </a:rPr>
              <a:t>particles.</a:t>
            </a:r>
            <a:endParaRPr lang="en-US" i="1" dirty="0">
              <a:solidFill>
                <a:srgbClr val="C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33158" y="1820020"/>
            <a:ext cx="3034294" cy="2268389"/>
            <a:chOff x="613608" y="3668598"/>
            <a:chExt cx="3034294" cy="2268389"/>
          </a:xfrm>
        </p:grpSpPr>
        <p:pic>
          <p:nvPicPr>
            <p:cNvPr id="12" name="Picture 18" descr="jarlsko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3383" y="3668598"/>
              <a:ext cx="3024519" cy="2268389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613608" y="5439657"/>
              <a:ext cx="15780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DBF8FF"/>
                  </a:solidFill>
                </a:rPr>
                <a:t>Cecilia </a:t>
              </a:r>
              <a:r>
                <a:rPr lang="en-US" i="1" dirty="0" err="1" smtClean="0">
                  <a:solidFill>
                    <a:srgbClr val="DBF8FF"/>
                  </a:solidFill>
                </a:rPr>
                <a:t>Jarlskog</a:t>
              </a:r>
              <a:endParaRPr lang="en-US" i="1" dirty="0">
                <a:solidFill>
                  <a:srgbClr val="DBF8FF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2358" y="1803566"/>
            <a:ext cx="3615944" cy="1807972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11253043" y="126111"/>
            <a:ext cx="918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10 / 21</a:t>
            </a:r>
            <a:endParaRPr lang="en-US" sz="2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33158" y="4969967"/>
                <a:ext cx="1153026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solidFill>
                            <a:srgbClr val="C00000"/>
                          </a:solidFill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2200" dirty="0" smtClean="0">
                  <a:solidFill>
                    <a:srgbClr val="C00000"/>
                  </a:solidFill>
                </a:endParaRPr>
              </a:p>
              <a:p>
                <a:endParaRPr lang="en-US" sz="1000" dirty="0">
                  <a:solidFill>
                    <a:srgbClr val="C00000"/>
                  </a:solidFill>
                </a:endParaRPr>
              </a:p>
              <a:p>
                <a:pPr marL="0" lvl="1"/>
                <a:r>
                  <a:rPr lang="en-US" sz="2200" dirty="0" smtClean="0">
                    <a:solidFill>
                      <a:srgbClr val="7030A0"/>
                    </a:solidFill>
                  </a:rPr>
                  <a:t>From </a:t>
                </a:r>
                <a:r>
                  <a:rPr lang="en-US" sz="2200" dirty="0">
                    <a:solidFill>
                      <a:srgbClr val="7030A0"/>
                    </a:solidFill>
                  </a:rPr>
                  <a:t>CKM: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2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2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2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𝐶𝑃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sz="22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2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2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22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12</m:t>
                            </m:r>
                          </m:sup>
                        </m:sSubSup>
                      </m:den>
                    </m:f>
                    <m:r>
                      <a:rPr lang="en-US" sz="2200" i="1">
                        <a:solidFill>
                          <a:srgbClr val="7030A0"/>
                        </a:solidFill>
                        <a:latin typeface="Cambria Math" charset="0"/>
                      </a:rPr>
                      <m:t>≈</m:t>
                    </m:r>
                    <m:sSup>
                      <m:sSupPr>
                        <m:ctrlP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sz="2200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−20 </m:t>
                        </m:r>
                      </m:sup>
                    </m:sSup>
                  </m:oMath>
                </a14:m>
                <a:endParaRPr lang="en-US" sz="2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158" y="4969967"/>
                <a:ext cx="11530266" cy="923330"/>
              </a:xfrm>
              <a:prstGeom prst="rect">
                <a:avLst/>
              </a:prstGeom>
              <a:blipFill rotWithShape="0">
                <a:blip r:embed="rId8"/>
                <a:stretch>
                  <a:fillRect l="-687" t="-47368" b="-8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>
          <a:xfrm>
            <a:off x="3429001" y="5900737"/>
            <a:ext cx="72866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195888" y="1581149"/>
            <a:ext cx="72866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542597" y="5542064"/>
            <a:ext cx="16912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  <a:sym typeface="Wingdings"/>
              </a:rPr>
              <a:t>  </a:t>
            </a:r>
            <a:r>
              <a:rPr lang="en-US" sz="2200" b="1" u="sng" dirty="0" smtClean="0">
                <a:solidFill>
                  <a:srgbClr val="FF0000"/>
                </a:solidFill>
              </a:rPr>
              <a:t>Too small</a:t>
            </a:r>
            <a:endParaRPr lang="en-US" sz="22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93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20" grpId="0"/>
      <p:bldP spid="13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862" y="1263001"/>
            <a:ext cx="3636674" cy="21619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How to search for new massive particles?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7280" y="928689"/>
            <a:ext cx="3968189" cy="29044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3747" y="3604068"/>
            <a:ext cx="3943277" cy="3308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2653" y="3881072"/>
            <a:ext cx="4168748" cy="29494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70763" y="1512974"/>
            <a:ext cx="9428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7030A0"/>
                </a:solidFill>
              </a:rPr>
              <a:t>Atlas</a:t>
            </a:r>
          </a:p>
          <a:p>
            <a:r>
              <a:rPr lang="en-US" sz="2400" i="1" dirty="0" smtClean="0">
                <a:solidFill>
                  <a:srgbClr val="7030A0"/>
                </a:solidFill>
              </a:rPr>
              <a:t>@LHC</a:t>
            </a:r>
            <a:endParaRPr lang="en-US" sz="2400" i="1" dirty="0">
              <a:solidFill>
                <a:srgbClr val="7030A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19068" y="1560483"/>
            <a:ext cx="9428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7030A0"/>
                </a:solidFill>
              </a:rPr>
              <a:t>CMS</a:t>
            </a:r>
          </a:p>
          <a:p>
            <a:r>
              <a:rPr lang="en-US" sz="2400" i="1" dirty="0" smtClean="0">
                <a:solidFill>
                  <a:srgbClr val="7030A0"/>
                </a:solidFill>
              </a:rPr>
              <a:t>@LHC</a:t>
            </a:r>
            <a:endParaRPr lang="en-US" sz="2400" i="1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4393" y="4615867"/>
            <a:ext cx="9428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solidFill>
                  <a:srgbClr val="7030A0"/>
                </a:solidFill>
              </a:rPr>
              <a:t>LHCb</a:t>
            </a:r>
            <a:endParaRPr lang="en-US" sz="2400" i="1" dirty="0" smtClean="0">
              <a:solidFill>
                <a:srgbClr val="7030A0"/>
              </a:solidFill>
            </a:endParaRPr>
          </a:p>
          <a:p>
            <a:r>
              <a:rPr lang="en-US" sz="2400" i="1" dirty="0" smtClean="0">
                <a:solidFill>
                  <a:srgbClr val="7030A0"/>
                </a:solidFill>
              </a:rPr>
              <a:t>@LHC</a:t>
            </a:r>
            <a:endParaRPr lang="en-US" sz="2400" i="1" dirty="0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31077" y="4502082"/>
            <a:ext cx="10102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7030A0"/>
                </a:solidFill>
              </a:rPr>
              <a:t>Belle II</a:t>
            </a:r>
          </a:p>
          <a:p>
            <a:r>
              <a:rPr lang="en-US" sz="2400" i="1" dirty="0" smtClean="0">
                <a:solidFill>
                  <a:srgbClr val="7030A0"/>
                </a:solidFill>
              </a:rPr>
              <a:t>@KEK</a:t>
            </a:r>
            <a:endParaRPr lang="en-US" sz="2400" i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828" y="698185"/>
            <a:ext cx="11933878" cy="383862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600" u="sng" dirty="0" smtClean="0"/>
              <a:t>Direct searches</a:t>
            </a:r>
            <a:r>
              <a:rPr lang="en-US" sz="2600" dirty="0" smtClean="0"/>
              <a:t>: produce the particles on-shell in the LHC collisions:</a:t>
            </a:r>
            <a:endParaRPr lang="en-US" sz="2600" dirty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>
              <a:buFont typeface="+mj-lt"/>
              <a:buAutoNum type="arabicPeriod"/>
            </a:pPr>
            <a:endParaRPr lang="en-US" sz="10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600" u="sng" dirty="0" smtClean="0"/>
              <a:t>Indirect searches </a:t>
            </a:r>
            <a:r>
              <a:rPr lang="en-US" sz="2600" dirty="0" smtClean="0"/>
              <a:t>via quantum fluctuations: low energy precision measurements: </a:t>
            </a:r>
            <a:endParaRPr lang="en-US" sz="2600" dirty="0"/>
          </a:p>
        </p:txBody>
      </p:sp>
      <p:sp>
        <p:nvSpPr>
          <p:cNvPr id="18" name="TextBox 17"/>
          <p:cNvSpPr txBox="1"/>
          <p:nvPr/>
        </p:nvSpPr>
        <p:spPr>
          <a:xfrm>
            <a:off x="11253043" y="126111"/>
            <a:ext cx="918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11 / 21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85691" y="6094908"/>
            <a:ext cx="1620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</a:rPr>
              <a:t>+ g-2, EDM, </a:t>
            </a:r>
            <a:r>
              <a:rPr lang="mr-IN" sz="2000" dirty="0" smtClean="0">
                <a:solidFill>
                  <a:srgbClr val="7030A0"/>
                </a:solidFill>
              </a:rPr>
              <a:t>…</a:t>
            </a:r>
            <a:endParaRPr lang="en-US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21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etecteu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751"/>
            <a:ext cx="12192000" cy="68579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   The </a:t>
                </a:r>
                <a:r>
                  <a:rPr lang="en-US" dirty="0" err="1" smtClean="0"/>
                  <a:t>LHCb</a:t>
                </a:r>
                <a:r>
                  <a:rPr lang="en-US" dirty="0" smtClean="0"/>
                  <a:t> experiment: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𝐵</m:t>
                    </m:r>
                  </m:oMath>
                </a14:m>
                <a:r>
                  <a:rPr lang="en-US" dirty="0" smtClean="0"/>
                  <a:t>-decay precision measurements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t="-15455" b="-2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1253043" y="126111"/>
            <a:ext cx="918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12 / 21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1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   Quantum Effects: </a:t>
                </a:r>
                <a:r>
                  <a:rPr lang="en-US" dirty="0"/>
                  <a:t>u</a:t>
                </a:r>
                <a:r>
                  <a:rPr lang="en-US" dirty="0" smtClean="0"/>
                  <a:t>niversality violation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charset="0"/>
                      </a:rPr>
                      <m:t>𝐵</m:t>
                    </m:r>
                  </m:oMath>
                </a14:m>
                <a:r>
                  <a:rPr lang="en-US" dirty="0" smtClean="0"/>
                  <a:t>-decays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t="-15455" b="-2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21516" y="779930"/>
                <a:ext cx="859312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514350" indent="-514350">
                  <a:buFont typeface="+mj-lt"/>
                  <a:buAutoNum type="arabicParenR"/>
                </a:pPr>
                <a:r>
                  <a:rPr lang="en-US" sz="2600" b="0" dirty="0" smtClean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𝑏</m:t>
                    </m:r>
                    <m:r>
                      <a:rPr lang="en-US" sz="2600" b="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→</m:t>
                    </m:r>
                    <m:r>
                      <a:rPr lang="en-US" sz="2600" b="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𝑐</m:t>
                    </m:r>
                    <m:r>
                      <a:rPr lang="en-US" sz="2600" b="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600" b="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𝑙</m:t>
                    </m:r>
                    <m:r>
                      <a:rPr lang="en-US" sz="2600" b="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600" b="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𝜈</m:t>
                    </m:r>
                  </m:oMath>
                </a14:m>
                <a:r>
                  <a:rPr lang="en-US" sz="2600" dirty="0" smtClean="0">
                    <a:solidFill>
                      <a:srgbClr val="0070C0"/>
                    </a:solidFill>
                  </a:rPr>
                  <a:t> </a:t>
                </a:r>
                <a:r>
                  <a:rPr lang="en-US" sz="2600" dirty="0">
                    <a:solidFill>
                      <a:srgbClr val="0070C0"/>
                    </a:solidFill>
                  </a:rPr>
                  <a:t> </a:t>
                </a:r>
                <a:r>
                  <a:rPr lang="en-US" sz="2600" dirty="0" smtClean="0">
                    <a:solidFill>
                      <a:srgbClr val="0070C0"/>
                    </a:solidFill>
                  </a:rPr>
                  <a:t>charged current:  ”</a:t>
                </a:r>
                <a:r>
                  <a:rPr lang="en-US" sz="2600" u="sng" dirty="0" smtClean="0">
                    <a:solidFill>
                      <a:srgbClr val="0070C0"/>
                    </a:solidFill>
                  </a:rPr>
                  <a:t>Allowed</a:t>
                </a:r>
                <a:r>
                  <a:rPr lang="en-US" sz="2600" dirty="0" smtClean="0">
                    <a:solidFill>
                      <a:srgbClr val="0070C0"/>
                    </a:solidFill>
                  </a:rPr>
                  <a:t>” </a:t>
                </a:r>
                <a:r>
                  <a:rPr lang="en-US" sz="2600" dirty="0" smtClean="0">
                    <a:solidFill>
                      <a:srgbClr val="0070C0"/>
                    </a:solidFill>
                    <a:sym typeface="Wingdings"/>
                  </a:rPr>
                  <a:t> large decay rates</a:t>
                </a:r>
                <a:endParaRPr lang="en-US" sz="2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516" y="779930"/>
                <a:ext cx="8593122" cy="492443"/>
              </a:xfrm>
              <a:prstGeom prst="rect">
                <a:avLst/>
              </a:prstGeom>
              <a:blipFill rotWithShape="0">
                <a:blip r:embed="rId3"/>
                <a:stretch>
                  <a:fillRect l="-1277" t="-13580" r="-1135" b="-32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5673" y="855362"/>
            <a:ext cx="1690210" cy="2479898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5191" y="3940894"/>
            <a:ext cx="2477434" cy="2490899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21516" y="3347935"/>
                <a:ext cx="8559138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514350" indent="-514350">
                  <a:buFont typeface="+mj-lt"/>
                  <a:buAutoNum type="arabicParenR" startAt="2"/>
                </a:pPr>
                <a:r>
                  <a:rPr lang="en-US" sz="2600" b="0" dirty="0" smtClean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𝑏</m:t>
                    </m:r>
                    <m:r>
                      <a:rPr lang="en-US" sz="2600" b="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→</m:t>
                    </m:r>
                    <m:r>
                      <a:rPr lang="en-US" sz="2600" b="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𝑠</m:t>
                    </m:r>
                    <m:sSup>
                      <m:sSupPr>
                        <m:ctrlPr>
                          <a:rPr lang="en-US" sz="2600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𝑙</m:t>
                        </m:r>
                      </m:e>
                      <m:sup>
                        <m:r>
                          <a:rPr lang="en-US" sz="2600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600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𝑙</m:t>
                        </m:r>
                      </m:e>
                      <m:sup>
                        <m:r>
                          <a:rPr lang="en-US" sz="2600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600" dirty="0" smtClean="0">
                    <a:solidFill>
                      <a:srgbClr val="0070C0"/>
                    </a:solidFill>
                  </a:rPr>
                  <a:t>  neutral current: “</a:t>
                </a:r>
                <a:r>
                  <a:rPr lang="en-US" sz="2600" u="sng" dirty="0">
                    <a:solidFill>
                      <a:srgbClr val="0070C0"/>
                    </a:solidFill>
                  </a:rPr>
                  <a:t>S</a:t>
                </a:r>
                <a:r>
                  <a:rPr lang="en-US" sz="2600" u="sng" dirty="0" smtClean="0">
                    <a:solidFill>
                      <a:srgbClr val="0070C0"/>
                    </a:solidFill>
                  </a:rPr>
                  <a:t>uppressed</a:t>
                </a:r>
                <a:r>
                  <a:rPr lang="en-US" sz="2600" dirty="0" smtClean="0">
                    <a:solidFill>
                      <a:srgbClr val="0070C0"/>
                    </a:solidFill>
                  </a:rPr>
                  <a:t>” </a:t>
                </a:r>
                <a:r>
                  <a:rPr lang="en-US" sz="2600" dirty="0" smtClean="0">
                    <a:solidFill>
                      <a:srgbClr val="0070C0"/>
                    </a:solidFill>
                    <a:sym typeface="Wingdings"/>
                  </a:rPr>
                  <a:t> rare decays</a:t>
                </a:r>
                <a:endParaRPr lang="en-US" sz="2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516" y="3347935"/>
                <a:ext cx="8559138" cy="492443"/>
              </a:xfrm>
              <a:prstGeom prst="rect">
                <a:avLst/>
              </a:prstGeom>
              <a:blipFill rotWithShape="0">
                <a:blip r:embed="rId6"/>
                <a:stretch>
                  <a:fillRect l="-1282" t="-13580" b="-32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1184451" y="2025657"/>
            <a:ext cx="254833" cy="288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291881" y="1983185"/>
            <a:ext cx="254833" cy="288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583955" y="1153337"/>
            <a:ext cx="254833" cy="288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631521" y="2095311"/>
            <a:ext cx="254833" cy="288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616091" y="2865800"/>
            <a:ext cx="254833" cy="288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1066976" y="1213301"/>
            <a:ext cx="4369545" cy="2044700"/>
            <a:chOff x="999741" y="1213301"/>
            <a:chExt cx="4369545" cy="2044700"/>
          </a:xfrm>
        </p:grpSpPr>
        <p:grpSp>
          <p:nvGrpSpPr>
            <p:cNvPr id="55" name="Group 54"/>
            <p:cNvGrpSpPr/>
            <p:nvPr/>
          </p:nvGrpSpPr>
          <p:grpSpPr>
            <a:xfrm>
              <a:off x="999741" y="1213301"/>
              <a:ext cx="3915499" cy="2044700"/>
              <a:chOff x="460099" y="1198311"/>
              <a:chExt cx="3915499" cy="2044700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7"/>
              <a:srcRect l="50750"/>
              <a:stretch/>
            </p:blipFill>
            <p:spPr>
              <a:xfrm>
                <a:off x="460099" y="1198311"/>
                <a:ext cx="3915499" cy="2044700"/>
              </a:xfrm>
              <a:prstGeom prst="rect">
                <a:avLst/>
              </a:prstGeom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707553" y="2085477"/>
                <a:ext cx="229445" cy="2062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3989423" y="1218672"/>
                <a:ext cx="229445" cy="2062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4072028" y="2108111"/>
                <a:ext cx="229445" cy="2062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4044548" y="2920077"/>
                <a:ext cx="229445" cy="2062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4538985" y="1213962"/>
                  <a:ext cx="21973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𝑐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8985" y="1213962"/>
                  <a:ext cx="219739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9444" r="-13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4592151" y="1983860"/>
                  <a:ext cx="543867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𝜏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/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𝜇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92151" y="1983860"/>
                  <a:ext cx="543867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6667" r="-10000" b="-311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1313601" y="1990952"/>
                  <a:ext cx="24237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𝑏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3601" y="1990952"/>
                  <a:ext cx="242374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30000" r="-27500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4557012" y="2743203"/>
                  <a:ext cx="812274" cy="3990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en-US" sz="240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𝜏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𝜇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57012" y="2743203"/>
                  <a:ext cx="812274" cy="399084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30075" t="-155385" r="-78195" b="-22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6" name="Group 65"/>
          <p:cNvGrpSpPr/>
          <p:nvPr/>
        </p:nvGrpSpPr>
        <p:grpSpPr>
          <a:xfrm>
            <a:off x="1148088" y="4263713"/>
            <a:ext cx="4535332" cy="2298115"/>
            <a:chOff x="1080853" y="4023873"/>
            <a:chExt cx="4535332" cy="2298115"/>
          </a:xfrm>
        </p:grpSpPr>
        <p:grpSp>
          <p:nvGrpSpPr>
            <p:cNvPr id="65" name="Group 64"/>
            <p:cNvGrpSpPr/>
            <p:nvPr/>
          </p:nvGrpSpPr>
          <p:grpSpPr>
            <a:xfrm>
              <a:off x="1080853" y="4023873"/>
              <a:ext cx="3969254" cy="2298115"/>
              <a:chOff x="781053" y="4023873"/>
              <a:chExt cx="3969254" cy="2298115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12"/>
              <a:srcRect l="50626"/>
              <a:stretch/>
            </p:blipFill>
            <p:spPr>
              <a:xfrm>
                <a:off x="781053" y="4186602"/>
                <a:ext cx="3969254" cy="2135386"/>
              </a:xfrm>
              <a:prstGeom prst="rect">
                <a:avLst/>
              </a:prstGeom>
            </p:spPr>
          </p:pic>
          <p:sp>
            <p:nvSpPr>
              <p:cNvPr id="60" name="Rectangle 59"/>
              <p:cNvSpPr/>
              <p:nvPr/>
            </p:nvSpPr>
            <p:spPr>
              <a:xfrm>
                <a:off x="4366860" y="5852369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4363696" y="4923768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4339652" y="4023873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1031571" y="5020783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1346081" y="4946504"/>
                  <a:ext cx="24237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𝑏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6081" y="4946504"/>
                  <a:ext cx="242374" cy="3693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30000" r="-27500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4721370" y="4214483"/>
                  <a:ext cx="21788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𝑠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1370" y="4214483"/>
                  <a:ext cx="217880" cy="369332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20000" r="-1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4673113" y="4961748"/>
                  <a:ext cx="93724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en-US" sz="240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𝜇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+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+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3113" y="4961748"/>
                  <a:ext cx="937244" cy="369332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l="-18301" t="-167213" r="-62745" b="-25082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4678941" y="5655162"/>
                  <a:ext cx="93724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en-US" sz="240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𝜇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−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−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8941" y="5655162"/>
                  <a:ext cx="937244" cy="369332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l="-18301" t="-167213" r="-62745" b="-25082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4" name="Picture 33" descr="penguin1.gif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75903" y="3899713"/>
            <a:ext cx="959613" cy="10540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5847266" y="1260124"/>
                <a:ext cx="2335126" cy="8415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𝐷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𝐵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𝐷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𝜏𝜈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𝐵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→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𝐷</m:t>
                          </m:r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𝜇𝜈</m:t>
                          </m:r>
                          <m:r>
                            <m:rPr>
                              <m:nor/>
                            </m:rPr>
                            <a:rPr lang="en-US" sz="2400" dirty="0">
                              <a:solidFill>
                                <a:srgbClr val="7030A0"/>
                              </a:solidFill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2400" b="0" i="1" dirty="0" smtClean="0">
                  <a:solidFill>
                    <a:srgbClr val="7030A0"/>
                  </a:solidFill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7266" y="1260124"/>
                <a:ext cx="2335126" cy="841577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5633513" y="4157028"/>
                <a:ext cx="3047244" cy="844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𝐾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b="0" i="1" dirty="0" smtClean="0">
                  <a:solidFill>
                    <a:srgbClr val="7030A0"/>
                  </a:solidFill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3513" y="4157028"/>
                <a:ext cx="3047244" cy="844205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 descr="Tree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494396" y="1185522"/>
            <a:ext cx="891508" cy="10098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5788743" y="2250022"/>
                <a:ext cx="2570254" cy="8548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𝐵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𝜏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𝜈</m:t>
                          </m:r>
                          <m:r>
                            <m:rPr>
                              <m:nor/>
                            </m:rPr>
                            <a:rPr lang="en-US" sz="2400" dirty="0">
                              <a:solidFill>
                                <a:srgbClr val="7030A0"/>
                              </a:solidFill>
                            </a:rPr>
                            <m:t> </m:t>
                          </m:r>
                        </m:num>
                        <m:den>
                          <m:r>
                            <a:rPr lang="en-US" sz="2400" b="0" i="1" dirty="0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𝐵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𝜇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𝜈</m:t>
                          </m:r>
                          <m:r>
                            <m:rPr>
                              <m:nor/>
                            </m:rPr>
                            <a:rPr lang="en-US" sz="2400" dirty="0">
                              <a:solidFill>
                                <a:srgbClr val="7030A0"/>
                              </a:solidFill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2400" b="0" i="1" dirty="0" smtClean="0">
                  <a:solidFill>
                    <a:srgbClr val="7030A0"/>
                  </a:solidFill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8743" y="2250022"/>
                <a:ext cx="2570254" cy="854849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5639247" y="5244371"/>
                <a:ext cx="3167213" cy="8661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∗0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∗0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b="0" i="1" dirty="0" smtClean="0">
                  <a:solidFill>
                    <a:srgbClr val="7030A0"/>
                  </a:solidFill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9247" y="5244371"/>
                <a:ext cx="3167213" cy="866199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Oval 43"/>
          <p:cNvSpPr/>
          <p:nvPr/>
        </p:nvSpPr>
        <p:spPr>
          <a:xfrm>
            <a:off x="4616899" y="2715861"/>
            <a:ext cx="800883" cy="553226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594488" y="1913524"/>
            <a:ext cx="800883" cy="553226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678905" y="5128857"/>
            <a:ext cx="1010622" cy="553226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4654298" y="5822074"/>
            <a:ext cx="1010622" cy="553226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223841" y="2366562"/>
            <a:ext cx="731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C00000"/>
                </a:solidFill>
              </a:rPr>
              <a:t>i</a:t>
            </a:r>
            <a:r>
              <a:rPr lang="en-US" sz="2000" dirty="0" smtClean="0">
                <a:solidFill>
                  <a:srgbClr val="C00000"/>
                </a:solidFill>
              </a:rPr>
              <a:t>=3/2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242814" y="5558572"/>
            <a:ext cx="731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C00000"/>
                </a:solidFill>
              </a:rPr>
              <a:t>i</a:t>
            </a:r>
            <a:r>
              <a:rPr lang="en-US" sz="2000" dirty="0" smtClean="0">
                <a:solidFill>
                  <a:srgbClr val="C00000"/>
                </a:solidFill>
              </a:rPr>
              <a:t>=2/1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1253043" y="126111"/>
            <a:ext cx="918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13 / 21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13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 animBg="1"/>
      <p:bldP spid="48" grpId="0" animBg="1"/>
      <p:bldP spid="57" grpId="0" animBg="1"/>
      <p:bldP spid="5" grpId="0"/>
      <p:bldP spid="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 </a:t>
                </a:r>
                <a:r>
                  <a:rPr lang="en-US" dirty="0" smtClean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𝑅</m:t>
                        </m:r>
                      </m:e>
                      <m:sub>
                        <m:sSup>
                          <m:s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t="-15455" b="-2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14795" y="2342476"/>
                <a:ext cx="3901517" cy="940899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𝑅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𝐷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∗</m:t>
                                  </m:r>
                                </m:e>
                              </m:d>
                            </m:sup>
                          </m:sSup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charset="0"/>
                            </a:rPr>
                            <m:t>𝐵𝑅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𝐵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𝐷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∗</m:t>
                                  </m:r>
                                </m:e>
                              </m:d>
                            </m:sup>
                          </m:sSup>
                          <m:r>
                            <a:rPr lang="en-US" sz="2400" i="1">
                              <a:latin typeface="Cambria Math" charset="0"/>
                            </a:rPr>
                            <m:t>𝜏𝜈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2400" dirty="0"/>
                            <m:t> </m:t>
                          </m:r>
                        </m:num>
                        <m:den>
                          <m:r>
                            <a:rPr lang="en-US" sz="2400" i="1">
                              <a:latin typeface="Cambria Math" charset="0"/>
                            </a:rPr>
                            <m:t>𝐵𝑅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𝐵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𝐷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sz="2400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∗</m:t>
                                  </m:r>
                                </m:e>
                              </m:d>
                            </m:sup>
                          </m:sSup>
                          <m:r>
                            <a:rPr lang="en-US" sz="2400" b="0" i="1" smtClean="0">
                              <a:latin typeface="Cambria Math" charset="0"/>
                            </a:rPr>
                            <m:t>𝜇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𝜈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2400" dirty="0"/>
                            <m:t> 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95" y="2342476"/>
                <a:ext cx="3901517" cy="94089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74755" y="949659"/>
                <a:ext cx="3912802" cy="861774"/>
              </a:xfrm>
              <a:prstGeom prst="rect">
                <a:avLst/>
              </a:prstGeom>
              <a:ln w="25400">
                <a:solidFill>
                  <a:schemeClr val="accent1"/>
                </a:solidFill>
              </a:ln>
            </p:spPr>
            <p:txBody>
              <a:bodyPr wrap="none">
                <a:spAutoFit/>
              </a:bodyPr>
              <a:lstStyle/>
              <a:p>
                <a:pPr marL="514350" indent="-514350">
                  <a:buFont typeface="+mj-lt"/>
                  <a:buAutoNum type="arabicParenR"/>
                </a:pPr>
                <a:r>
                  <a:rPr lang="en-US" sz="2600" dirty="0" smtClean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>
                        <a:solidFill>
                          <a:srgbClr val="0070C0"/>
                        </a:solidFill>
                        <a:latin typeface="Cambria Math" charset="0"/>
                      </a:rPr>
                      <m:t>𝑏</m:t>
                    </m:r>
                    <m:r>
                      <a:rPr lang="en-US" sz="2600" i="1">
                        <a:solidFill>
                          <a:srgbClr val="0070C0"/>
                        </a:solidFill>
                        <a:latin typeface="Cambria Math" charset="0"/>
                      </a:rPr>
                      <m:t>→</m:t>
                    </m:r>
                    <m:r>
                      <a:rPr lang="en-US" sz="2600" i="1">
                        <a:solidFill>
                          <a:srgbClr val="0070C0"/>
                        </a:solidFill>
                        <a:latin typeface="Cambria Math" charset="0"/>
                      </a:rPr>
                      <m:t>𝑐</m:t>
                    </m:r>
                    <m:r>
                      <a:rPr lang="en-US" sz="2600" i="1">
                        <a:solidFill>
                          <a:srgbClr val="0070C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600" i="1">
                        <a:solidFill>
                          <a:srgbClr val="0070C0"/>
                        </a:solidFill>
                        <a:latin typeface="Cambria Math" charset="0"/>
                      </a:rPr>
                      <m:t>𝑙</m:t>
                    </m:r>
                    <m:r>
                      <a:rPr lang="en-US" sz="2600" i="1">
                        <a:solidFill>
                          <a:srgbClr val="0070C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600" i="1">
                        <a:solidFill>
                          <a:srgbClr val="0070C0"/>
                        </a:solidFill>
                        <a:latin typeface="Cambria Math" charset="0"/>
                      </a:rPr>
                      <m:t>𝜈</m:t>
                    </m:r>
                  </m:oMath>
                </a14:m>
                <a:r>
                  <a:rPr lang="en-US" sz="2600" dirty="0" smtClean="0">
                    <a:solidFill>
                      <a:srgbClr val="0070C0"/>
                    </a:solidFill>
                  </a:rPr>
                  <a:t>:</a:t>
                </a:r>
              </a:p>
              <a:p>
                <a:r>
                  <a:rPr lang="en-US" sz="2400" dirty="0" smtClean="0">
                    <a:solidFill>
                      <a:srgbClr val="0070C0"/>
                    </a:solidFill>
                  </a:rPr>
                  <a:t>        </a:t>
                </a:r>
                <a:r>
                  <a:rPr lang="en-US" sz="2400" u="sng" dirty="0" smtClean="0">
                    <a:solidFill>
                      <a:srgbClr val="0070C0"/>
                    </a:solidFill>
                  </a:rPr>
                  <a:t>allowed</a:t>
                </a:r>
                <a:r>
                  <a:rPr lang="en-US" sz="2400" dirty="0" smtClean="0">
                    <a:solidFill>
                      <a:srgbClr val="0070C0"/>
                    </a:solidFill>
                  </a:rPr>
                  <a:t> charged current </a:t>
                </a:r>
                <a:endParaRPr lang="en-US" sz="24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755" y="949659"/>
                <a:ext cx="3912802" cy="861774"/>
              </a:xfrm>
              <a:prstGeom prst="rect">
                <a:avLst/>
              </a:prstGeom>
              <a:blipFill rotWithShape="0">
                <a:blip r:embed="rId5"/>
                <a:stretch>
                  <a:fillRect l="-2477" t="-5517" b="-13793"/>
                </a:stretch>
              </a:blipFill>
              <a:ln w="254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778750" y="3584623"/>
                <a:ext cx="2853858" cy="492443"/>
              </a:xfrm>
              <a:prstGeom prst="rect">
                <a:avLst/>
              </a:prstGeom>
              <a:ln w="25400">
                <a:solidFill>
                  <a:srgbClr val="C00000"/>
                </a:solidFill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~ 3</m:t>
                    </m:r>
                  </m:oMath>
                </a14:m>
                <a:r>
                  <a:rPr lang="en-US" sz="2600" b="0" dirty="0" smtClean="0">
                    <a:solidFill>
                      <a:srgbClr val="C00000"/>
                    </a:solidFill>
                  </a:rPr>
                  <a:t> –</a:t>
                </a:r>
                <a14:m>
                  <m:oMath xmlns:m="http://schemas.openxmlformats.org/officeDocument/2006/math">
                    <m:r>
                      <a:rPr lang="en-US" sz="2600" b="0" i="0" smtClean="0">
                        <a:solidFill>
                          <a:srgbClr val="C00000"/>
                        </a:solidFill>
                        <a:latin typeface="Cambria Math" charset="0"/>
                      </a:rPr>
                      <m:t> </m:t>
                    </m:r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4 </m:t>
                    </m:r>
                    <m:r>
                      <m:rPr>
                        <m:sty m:val="p"/>
                      </m:rP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σ</m:t>
                    </m:r>
                  </m:oMath>
                </a14:m>
                <a:r>
                  <a:rPr lang="en-US" sz="2600" b="0" i="1" dirty="0" smtClean="0">
                    <a:solidFill>
                      <a:srgbClr val="C00000"/>
                    </a:solidFill>
                    <a:latin typeface="Cambria Math" charset="0"/>
                  </a:rPr>
                  <a:t> </a:t>
                </a:r>
                <a:r>
                  <a:rPr lang="en-US" sz="2600" b="0" dirty="0" smtClean="0">
                    <a:solidFill>
                      <a:srgbClr val="C00000"/>
                    </a:solidFill>
                    <a:latin typeface="Cambria Math" charset="0"/>
                  </a:rPr>
                  <a:t>deviation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750" y="3584623"/>
                <a:ext cx="2853858" cy="492443"/>
              </a:xfrm>
              <a:prstGeom prst="rect">
                <a:avLst/>
              </a:prstGeom>
              <a:blipFill rotWithShape="0">
                <a:blip r:embed="rId6"/>
                <a:stretch>
                  <a:fillRect t="-10588" r="-2119" b="-28235"/>
                </a:stretch>
              </a:blipFill>
              <a:ln w="254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328668" y="6159927"/>
            <a:ext cx="9748020" cy="492443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7030A0"/>
                </a:solidFill>
              </a:rPr>
              <a:t>Potential </a:t>
            </a:r>
            <a:r>
              <a:rPr lang="en-US" sz="2600" i="1" dirty="0" smtClean="0">
                <a:solidFill>
                  <a:srgbClr val="7030A0"/>
                </a:solidFill>
              </a:rPr>
              <a:t>large</a:t>
            </a:r>
            <a:r>
              <a:rPr lang="en-US" sz="2600" dirty="0" smtClean="0">
                <a:solidFill>
                  <a:srgbClr val="7030A0"/>
                </a:solidFill>
              </a:rPr>
              <a:t> effect   </a:t>
            </a:r>
            <a:r>
              <a:rPr lang="en-US" sz="2600" dirty="0" smtClean="0">
                <a:solidFill>
                  <a:srgbClr val="7030A0"/>
                </a:solidFill>
                <a:sym typeface="Wingdings"/>
              </a:rPr>
              <a:t></a:t>
            </a:r>
            <a:r>
              <a:rPr lang="en-US" sz="2600" dirty="0">
                <a:solidFill>
                  <a:srgbClr val="7030A0"/>
                </a:solidFill>
                <a:sym typeface="Wingdings"/>
              </a:rPr>
              <a:t> </a:t>
            </a:r>
            <a:r>
              <a:rPr lang="en-US" sz="2600" dirty="0" smtClean="0">
                <a:solidFill>
                  <a:srgbClr val="7030A0"/>
                </a:solidFill>
                <a:sym typeface="Wingdings"/>
              </a:rPr>
              <a:t>  </a:t>
            </a:r>
            <a:r>
              <a:rPr lang="en-US" sz="2600" dirty="0" smtClean="0">
                <a:solidFill>
                  <a:srgbClr val="7030A0"/>
                </a:solidFill>
              </a:rPr>
              <a:t>Involves particles of </a:t>
            </a:r>
            <a:r>
              <a:rPr lang="en-US" sz="2600" dirty="0" smtClean="0">
                <a:solidFill>
                  <a:srgbClr val="C00000"/>
                </a:solidFill>
              </a:rPr>
              <a:t>2</a:t>
            </a:r>
            <a:r>
              <a:rPr lang="en-US" sz="2600" baseline="30000" dirty="0" smtClean="0">
                <a:solidFill>
                  <a:srgbClr val="C00000"/>
                </a:solidFill>
              </a:rPr>
              <a:t>nd</a:t>
            </a:r>
            <a:r>
              <a:rPr lang="en-US" sz="2600" dirty="0" smtClean="0">
                <a:solidFill>
                  <a:srgbClr val="7030A0"/>
                </a:solidFill>
              </a:rPr>
              <a:t> and </a:t>
            </a:r>
            <a:r>
              <a:rPr lang="en-US" sz="2600" dirty="0" smtClean="0">
                <a:solidFill>
                  <a:srgbClr val="C00000"/>
                </a:solidFill>
              </a:rPr>
              <a:t>3</a:t>
            </a:r>
            <a:r>
              <a:rPr lang="en-US" sz="2600" baseline="30000" dirty="0" smtClean="0">
                <a:solidFill>
                  <a:srgbClr val="C00000"/>
                </a:solidFill>
              </a:rPr>
              <a:t>rd</a:t>
            </a:r>
            <a:r>
              <a:rPr lang="en-US" sz="2600" dirty="0" smtClean="0">
                <a:solidFill>
                  <a:srgbClr val="7030A0"/>
                </a:solidFill>
              </a:rPr>
              <a:t> generation</a:t>
            </a:r>
            <a:endParaRPr lang="en-US" sz="2600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46258" y="4289613"/>
            <a:ext cx="5229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SM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0600" y="798463"/>
            <a:ext cx="6620256" cy="527535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grpSp>
        <p:nvGrpSpPr>
          <p:cNvPr id="11" name="Group 10"/>
          <p:cNvGrpSpPr/>
          <p:nvPr/>
        </p:nvGrpSpPr>
        <p:grpSpPr>
          <a:xfrm>
            <a:off x="328668" y="4378314"/>
            <a:ext cx="2912350" cy="1605422"/>
            <a:chOff x="999741" y="1213301"/>
            <a:chExt cx="4369545" cy="2044700"/>
          </a:xfrm>
        </p:grpSpPr>
        <p:grpSp>
          <p:nvGrpSpPr>
            <p:cNvPr id="13" name="Group 12"/>
            <p:cNvGrpSpPr/>
            <p:nvPr/>
          </p:nvGrpSpPr>
          <p:grpSpPr>
            <a:xfrm>
              <a:off x="999741" y="1213301"/>
              <a:ext cx="3915499" cy="2044700"/>
              <a:chOff x="460099" y="1198311"/>
              <a:chExt cx="3915499" cy="2044700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8"/>
              <a:srcRect l="50750"/>
              <a:stretch/>
            </p:blipFill>
            <p:spPr>
              <a:xfrm>
                <a:off x="460099" y="1198311"/>
                <a:ext cx="3915499" cy="2044700"/>
              </a:xfrm>
              <a:prstGeom prst="rect">
                <a:avLst/>
              </a:prstGeom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707553" y="2085477"/>
                <a:ext cx="229445" cy="2062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3989423" y="1218672"/>
                <a:ext cx="229445" cy="2062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072028" y="2108111"/>
                <a:ext cx="229445" cy="2062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044548" y="2920077"/>
                <a:ext cx="229445" cy="2062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4538985" y="1213962"/>
                  <a:ext cx="21973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𝑐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8985" y="1213962"/>
                  <a:ext cx="219739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9444" r="-13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4592151" y="1983860"/>
                  <a:ext cx="543867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𝜏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/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𝜇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92151" y="1983860"/>
                  <a:ext cx="543867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6667" r="-10000" b="-311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1313601" y="1990952"/>
                  <a:ext cx="24237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𝑏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3601" y="1990952"/>
                  <a:ext cx="242374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30000" r="-27500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4557012" y="2743203"/>
                  <a:ext cx="812274" cy="3990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en-US" sz="240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𝜏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𝜇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57012" y="2743203"/>
                  <a:ext cx="812274" cy="399084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30075" t="-155385" r="-78195" b="-22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Picture 22" descr="Tree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396049" y="4394301"/>
            <a:ext cx="891508" cy="10098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549640" y="5583626"/>
                <a:ext cx="587725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9640" y="5583626"/>
                <a:ext cx="587725" cy="430887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773168" y="2114989"/>
                <a:ext cx="68281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sSup>
                            <m:sSupPr>
                              <m:ctrlPr>
                                <a:rPr lang="en-US" sz="22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3168" y="2114989"/>
                <a:ext cx="682816" cy="430887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11253043" y="126111"/>
            <a:ext cx="918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14 / 21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68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𝑅</m:t>
                        </m:r>
                      </m:e>
                      <m:sub>
                        <m:sSup>
                          <m:s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t="-15455" b="-2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241133" y="2392317"/>
                <a:ext cx="3998274" cy="887231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𝑅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𝐾</m:t>
                          </m:r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charset="0"/>
                            </a:rPr>
                            <m:t>𝐵𝑅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i="1"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2400" i="1">
                              <a:latin typeface="Cambria Math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2400" dirty="0"/>
                            <m:t> </m:t>
                          </m:r>
                        </m:num>
                        <m:den>
                          <m:r>
                            <a:rPr lang="en-US" sz="2400" i="1">
                              <a:latin typeface="Cambria Math" charset="0"/>
                            </a:rPr>
                            <m:t>𝐵𝑅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i="1"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2400" i="1">
                              <a:latin typeface="Cambria Math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2400" dirty="0"/>
                            <m:t> </m:t>
                          </m:r>
                        </m:den>
                      </m:f>
                    </m:oMath>
                  </m:oMathPara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1133" y="2392317"/>
                <a:ext cx="3998274" cy="88723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26565" y="3732336"/>
                <a:ext cx="4170051" cy="931665"/>
              </a:xfrm>
              <a:prstGeom prst="rect">
                <a:avLst/>
              </a:prstGeom>
              <a:solidFill>
                <a:schemeClr val="bg1"/>
              </a:solidFill>
              <a:ln w="25400"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𝑅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charset="0"/>
                            </a:rPr>
                            <m:t>𝐵𝑅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sz="2400" i="1"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2400" i="1">
                              <a:latin typeface="Cambria Math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2400" dirty="0"/>
                            <m:t> </m:t>
                          </m:r>
                        </m:num>
                        <m:den>
                          <m:r>
                            <a:rPr lang="en-US" sz="2400" i="1">
                              <a:latin typeface="Cambria Math" charset="0"/>
                            </a:rPr>
                            <m:t>𝐵𝑅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sz="2400" i="1">
                              <a:latin typeface="Cambria Math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2400" i="1">
                              <a:latin typeface="Cambria Math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2400" dirty="0"/>
                            <m:t> 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565" y="3732336"/>
                <a:ext cx="4170051" cy="9316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/>
          <p:cNvCxnSpPr/>
          <p:nvPr/>
        </p:nvCxnSpPr>
        <p:spPr>
          <a:xfrm flipV="1">
            <a:off x="3228975" y="3410554"/>
            <a:ext cx="9497674" cy="18446"/>
          </a:xfrm>
          <a:prstGeom prst="line">
            <a:avLst/>
          </a:prstGeom>
          <a:ln w="254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8122024" y="4894729"/>
            <a:ext cx="3375211" cy="26895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317196" y="126111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39/51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r="52037"/>
          <a:stretch/>
        </p:blipFill>
        <p:spPr>
          <a:xfrm>
            <a:off x="7306056" y="25374"/>
            <a:ext cx="4718304" cy="329227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48883"/>
          <a:stretch/>
        </p:blipFill>
        <p:spPr>
          <a:xfrm>
            <a:off x="7306056" y="3604525"/>
            <a:ext cx="4718304" cy="308912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58691" y="6121075"/>
            <a:ext cx="6298141" cy="461665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7030A0"/>
                </a:solidFill>
              </a:rPr>
              <a:t>Small</a:t>
            </a:r>
            <a:r>
              <a:rPr lang="en-US" sz="2400" dirty="0" smtClean="0">
                <a:solidFill>
                  <a:srgbClr val="7030A0"/>
                </a:solidFill>
              </a:rPr>
              <a:t> effect </a:t>
            </a:r>
            <a:r>
              <a:rPr lang="en-US" sz="2400" dirty="0" smtClean="0">
                <a:solidFill>
                  <a:srgbClr val="7030A0"/>
                </a:solidFill>
                <a:sym typeface="Wingdings"/>
              </a:rPr>
              <a:t> </a:t>
            </a:r>
            <a:r>
              <a:rPr lang="en-US" sz="2400" dirty="0" smtClean="0">
                <a:solidFill>
                  <a:srgbClr val="7030A0"/>
                </a:solidFill>
              </a:rPr>
              <a:t>Particles of </a:t>
            </a:r>
            <a:r>
              <a:rPr lang="en-US" sz="2400" dirty="0" smtClean="0">
                <a:solidFill>
                  <a:srgbClr val="C00000"/>
                </a:solidFill>
              </a:rPr>
              <a:t>1</a:t>
            </a:r>
            <a:r>
              <a:rPr lang="en-US" sz="2400" baseline="30000" dirty="0" smtClean="0">
                <a:solidFill>
                  <a:srgbClr val="C00000"/>
                </a:solidFill>
              </a:rPr>
              <a:t>st</a:t>
            </a:r>
            <a:r>
              <a:rPr lang="en-US" sz="2400" dirty="0" smtClean="0">
                <a:solidFill>
                  <a:srgbClr val="7030A0"/>
                </a:solidFill>
              </a:rPr>
              <a:t> and </a:t>
            </a:r>
            <a:r>
              <a:rPr lang="en-US" sz="2400" dirty="0" smtClean="0">
                <a:solidFill>
                  <a:srgbClr val="C00000"/>
                </a:solidFill>
              </a:rPr>
              <a:t>2</a:t>
            </a:r>
            <a:r>
              <a:rPr lang="en-US" sz="2400" baseline="30000" dirty="0" smtClean="0">
                <a:solidFill>
                  <a:srgbClr val="C00000"/>
                </a:solidFill>
              </a:rPr>
              <a:t>nd</a:t>
            </a:r>
            <a:r>
              <a:rPr lang="en-US" sz="2400" dirty="0" smtClean="0">
                <a:solidFill>
                  <a:srgbClr val="7030A0"/>
                </a:solidFill>
              </a:rPr>
              <a:t> generation</a:t>
            </a:r>
            <a:endParaRPr lang="en-US" sz="24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66195" y="738738"/>
                <a:ext cx="4183325" cy="892552"/>
              </a:xfrm>
              <a:prstGeom prst="rect">
                <a:avLst/>
              </a:prstGeom>
              <a:ln w="25400">
                <a:solidFill>
                  <a:schemeClr val="accent1"/>
                </a:solidFill>
              </a:ln>
            </p:spPr>
            <p:txBody>
              <a:bodyPr wrap="none">
                <a:spAutoFit/>
              </a:bodyPr>
              <a:lstStyle/>
              <a:p>
                <a:pPr marL="514350" indent="-514350">
                  <a:buFont typeface="+mj-lt"/>
                  <a:buAutoNum type="arabicParenR" startAt="2"/>
                </a:pPr>
                <a:r>
                  <a:rPr lang="en-US" sz="2600" dirty="0" smtClean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60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𝑏</m:t>
                    </m:r>
                    <m:r>
                      <a:rPr lang="en-US" sz="260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→</m:t>
                    </m:r>
                    <m:r>
                      <a:rPr lang="en-US" sz="2600" b="0" i="1" smtClean="0">
                        <a:solidFill>
                          <a:srgbClr val="0070C0"/>
                        </a:solidFill>
                        <a:latin typeface="Cambria Math" charset="0"/>
                      </a:rPr>
                      <m:t>𝑠</m:t>
                    </m:r>
                    <m:r>
                      <a:rPr lang="en-US" sz="2600" i="1">
                        <a:solidFill>
                          <a:srgbClr val="0070C0"/>
                        </a:solidFill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2600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600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𝑙</m:t>
                        </m:r>
                      </m:e>
                      <m:sup>
                        <m:r>
                          <a:rPr lang="en-US" sz="2600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600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𝑙</m:t>
                        </m:r>
                      </m:e>
                      <m:sup>
                        <m:r>
                          <a:rPr lang="en-US" sz="2600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2600" dirty="0" smtClean="0"/>
              </a:p>
              <a:p>
                <a:r>
                  <a:rPr lang="en-US" sz="2600" dirty="0" smtClean="0"/>
                  <a:t>        </a:t>
                </a:r>
                <a:r>
                  <a:rPr lang="en-US" sz="2400" u="sng" dirty="0" smtClean="0">
                    <a:solidFill>
                      <a:schemeClr val="accent1"/>
                    </a:solidFill>
                  </a:rPr>
                  <a:t>Suppressed</a:t>
                </a:r>
                <a:r>
                  <a:rPr lang="en-US" sz="2400" dirty="0" smtClean="0">
                    <a:solidFill>
                      <a:schemeClr val="accent1"/>
                    </a:solidFill>
                  </a:rPr>
                  <a:t> neutral current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195" y="738738"/>
                <a:ext cx="4183325" cy="892552"/>
              </a:xfrm>
              <a:prstGeom prst="rect">
                <a:avLst/>
              </a:prstGeom>
              <a:blipFill rotWithShape="0">
                <a:blip r:embed="rId9"/>
                <a:stretch>
                  <a:fillRect l="-2315" t="-4636" r="-724" b="-11921"/>
                </a:stretch>
              </a:blipFill>
              <a:ln w="254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004746" y="3207153"/>
                <a:ext cx="949427" cy="492443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600" dirty="0" smtClean="0">
                    <a:solidFill>
                      <a:srgbClr val="C00000"/>
                    </a:solidFill>
                  </a:rPr>
                  <a:t>~ 3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𝜎</m:t>
                    </m:r>
                  </m:oMath>
                </a14:m>
                <a:r>
                  <a:rPr lang="en-US" sz="2600" dirty="0" smtClean="0">
                    <a:solidFill>
                      <a:srgbClr val="C00000"/>
                    </a:solidFill>
                  </a:rPr>
                  <a:t> </a:t>
                </a:r>
                <a:endParaRPr lang="en-US" sz="2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4746" y="3207153"/>
                <a:ext cx="949427" cy="492443"/>
              </a:xfrm>
              <a:prstGeom prst="rect">
                <a:avLst/>
              </a:prstGeom>
              <a:blipFill rotWithShape="0">
                <a:blip r:embed="rId10"/>
                <a:stretch>
                  <a:fillRect l="-10000" t="-7059" b="-28235"/>
                </a:stretch>
              </a:blipFill>
              <a:ln w="254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323315" y="2679064"/>
            <a:ext cx="2208186" cy="1298343"/>
            <a:chOff x="1080853" y="4023873"/>
            <a:chExt cx="4535332" cy="2298115"/>
          </a:xfrm>
        </p:grpSpPr>
        <p:grpSp>
          <p:nvGrpSpPr>
            <p:cNvPr id="20" name="Group 19"/>
            <p:cNvGrpSpPr/>
            <p:nvPr/>
          </p:nvGrpSpPr>
          <p:grpSpPr>
            <a:xfrm>
              <a:off x="1080853" y="4023873"/>
              <a:ext cx="3969254" cy="2298115"/>
              <a:chOff x="781053" y="4023873"/>
              <a:chExt cx="3969254" cy="2298115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11"/>
              <a:srcRect l="50626"/>
              <a:stretch/>
            </p:blipFill>
            <p:spPr>
              <a:xfrm>
                <a:off x="781053" y="4186602"/>
                <a:ext cx="3969254" cy="2135386"/>
              </a:xfrm>
              <a:prstGeom prst="rect">
                <a:avLst/>
              </a:prstGeom>
            </p:spPr>
          </p:pic>
          <p:sp>
            <p:nvSpPr>
              <p:cNvPr id="26" name="Rectangle 25"/>
              <p:cNvSpPr/>
              <p:nvPr/>
            </p:nvSpPr>
            <p:spPr>
              <a:xfrm>
                <a:off x="4366860" y="5852369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4363696" y="4923768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4339652" y="4023873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031571" y="5020783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1346081" y="4946504"/>
                  <a:ext cx="24237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𝑏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6081" y="4946504"/>
                  <a:ext cx="242374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30000" r="-27500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4721370" y="4214483"/>
                  <a:ext cx="21788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𝑠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1370" y="4214483"/>
                  <a:ext cx="217880" cy="3693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20000" r="-1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4673113" y="4961748"/>
                  <a:ext cx="93724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en-US" sz="240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𝜇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+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+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3113" y="4961748"/>
                  <a:ext cx="937244" cy="369332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18301" t="-167213" r="-62745" b="-25082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4678941" y="5655162"/>
                  <a:ext cx="93724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en-US" sz="2400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𝜇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−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−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8941" y="5655162"/>
                  <a:ext cx="937244" cy="369332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l="-18301" t="-167213" r="-62745" b="-25082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 descr="penguin1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10596" y="3965386"/>
            <a:ext cx="959613" cy="10540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7286958" y="272243"/>
                <a:ext cx="59054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charset="0"/>
                            </a:rPr>
                            <m:t>𝐾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6958" y="272243"/>
                <a:ext cx="590546" cy="430887"/>
              </a:xfrm>
              <a:prstGeom prst="rect">
                <a:avLst/>
              </a:prstGeom>
              <a:blipFill rotWithShape="0">
                <a:blip r:embed="rId17"/>
                <a:stretch>
                  <a:fillRect b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7298767" y="3761964"/>
                <a:ext cx="68563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sSup>
                            <m:sSupPr>
                              <m:ctrlPr>
                                <a:rPr lang="en-US" sz="22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8767" y="3761964"/>
                <a:ext cx="685636" cy="430887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>
            <a:off x="9132106" y="4908177"/>
            <a:ext cx="2563689" cy="13447"/>
          </a:xfrm>
          <a:prstGeom prst="line">
            <a:avLst/>
          </a:prstGeom>
          <a:ln w="25400">
            <a:solidFill>
              <a:srgbClr val="CC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8015780" y="1416423"/>
            <a:ext cx="3711392" cy="13447"/>
          </a:xfrm>
          <a:prstGeom prst="line">
            <a:avLst/>
          </a:prstGeom>
          <a:ln w="25400">
            <a:solidFill>
              <a:srgbClr val="CC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1253043" y="126111"/>
            <a:ext cx="1048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15 / 20</a:t>
            </a:r>
            <a:r>
              <a:rPr lang="en-US" sz="2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8122024" y="1444785"/>
            <a:ext cx="949458" cy="373009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984403" y="5096912"/>
            <a:ext cx="1339491" cy="373009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0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Interpretation as a single cause: contradicting effects?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118872" y="665834"/>
                <a:ext cx="6291833" cy="1703736"/>
              </a:xfrm>
            </p:spPr>
            <p:txBody>
              <a:bodyPr>
                <a:normAutofit/>
              </a:bodyPr>
              <a:lstStyle/>
              <a:p>
                <a:pPr marL="457200" indent="-457200">
                  <a:buFont typeface="+mj-lt"/>
                  <a:buAutoNum type="arabicParenR"/>
                </a:pP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charset="0"/>
                      </a:rPr>
                      <m:t>𝑏</m:t>
                    </m:r>
                    <m:r>
                      <a:rPr lang="en-US" sz="2400" i="1" smtClean="0">
                        <a:latin typeface="Cambria Math" charset="0"/>
                      </a:rPr>
                      <m:t>→</m:t>
                    </m:r>
                    <m:r>
                      <a:rPr lang="en-US" sz="2400" i="1" smtClean="0">
                        <a:latin typeface="Cambria Math" charset="0"/>
                      </a:rPr>
                      <m:t>𝑐</m:t>
                    </m:r>
                    <m:r>
                      <a:rPr lang="en-US" sz="2400" i="1" smtClean="0">
                        <a:latin typeface="Cambria Math" charset="0"/>
                      </a:rPr>
                      <m:t> </m:t>
                    </m:r>
                    <m:r>
                      <a:rPr lang="en-US" sz="2400" i="1" smtClean="0">
                        <a:latin typeface="Cambria Math" charset="0"/>
                      </a:rPr>
                      <m:t>𝑙</m:t>
                    </m:r>
                    <m:r>
                      <a:rPr lang="en-US" sz="2400" i="1" smtClean="0">
                        <a:latin typeface="Cambria Math" charset="0"/>
                      </a:rPr>
                      <m:t> </m:t>
                    </m:r>
                    <m:r>
                      <a:rPr lang="en-US" sz="2400" i="1" smtClean="0">
                        <a:latin typeface="Cambria Math" charset="0"/>
                      </a:rPr>
                      <m:t>𝜈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: 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𝐷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𝑅</m:t>
                        </m:r>
                      </m:e>
                      <m:sub>
                        <m:sSup>
                          <m:sSup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</m:oMath>
                </a14:m>
                <a:endParaRPr lang="en-US" sz="2400" dirty="0">
                  <a:sym typeface="Wingdings"/>
                </a:endParaRPr>
              </a:p>
              <a:p>
                <a:pPr lvl="1"/>
                <a:r>
                  <a:rPr lang="en-US" sz="2200" dirty="0" smtClean="0">
                    <a:sym typeface="Wingdings"/>
                  </a:rPr>
                  <a:t> ~ 25% effect at </a:t>
                </a:r>
                <a:r>
                  <a:rPr lang="en-US" sz="2200" b="1" i="1" dirty="0" smtClean="0">
                    <a:sym typeface="Wingdings"/>
                  </a:rPr>
                  <a:t>enhanced tree </a:t>
                </a:r>
                <a:r>
                  <a:rPr lang="en-US" sz="2200" dirty="0" smtClean="0">
                    <a:sym typeface="Wingdings"/>
                  </a:rPr>
                  <a:t>level </a:t>
                </a:r>
              </a:p>
              <a:p>
                <a:pPr lvl="2"/>
                <a:r>
                  <a:rPr lang="en-US" sz="2200" b="1" i="1" dirty="0" smtClean="0">
                    <a:sym typeface="Wingdings"/>
                  </a:rPr>
                  <a:t>Large</a:t>
                </a:r>
                <a:r>
                  <a:rPr lang="en-US" sz="2200" dirty="0" smtClean="0">
                    <a:sym typeface="Wingdings"/>
                  </a:rPr>
                  <a:t> effect</a:t>
                </a:r>
                <a:r>
                  <a:rPr lang="en-US" sz="2200" dirty="0">
                    <a:sym typeface="Wingdings"/>
                  </a:rPr>
                  <a:t> </a:t>
                </a:r>
                <a:r>
                  <a:rPr lang="en-US" sz="2200" dirty="0" smtClean="0">
                    <a:sym typeface="Wingdings"/>
                  </a:rPr>
                  <a:t> Large</a:t>
                </a:r>
                <a:r>
                  <a:rPr lang="en-US" sz="2200" b="1" i="1" dirty="0" smtClean="0">
                    <a:sym typeface="Wingdings"/>
                  </a:rPr>
                  <a:t> 3</a:t>
                </a:r>
                <a:r>
                  <a:rPr lang="en-US" sz="2200" b="1" i="1" baseline="30000" dirty="0" smtClean="0">
                    <a:sym typeface="Wingdings"/>
                  </a:rPr>
                  <a:t>rd</a:t>
                </a:r>
                <a:r>
                  <a:rPr lang="en-US" sz="2200" b="1" i="1" dirty="0" smtClean="0">
                    <a:sym typeface="Wingdings"/>
                  </a:rPr>
                  <a:t> </a:t>
                </a:r>
                <a:r>
                  <a:rPr lang="en-US" sz="2200" dirty="0" smtClean="0">
                    <a:sym typeface="Wingdings"/>
                  </a:rPr>
                  <a:t>generation couplings</a:t>
                </a: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8872" y="665834"/>
                <a:ext cx="6291833" cy="1703736"/>
              </a:xfrm>
              <a:blipFill rotWithShape="0">
                <a:blip r:embed="rId3"/>
                <a:stretch>
                  <a:fillRect l="-1550" t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3"/>
              <p:cNvSpPr txBox="1">
                <a:spLocks/>
              </p:cNvSpPr>
              <p:nvPr/>
            </p:nvSpPr>
            <p:spPr>
              <a:xfrm>
                <a:off x="6283127" y="656080"/>
                <a:ext cx="5974653" cy="178664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indent="-457200">
                  <a:buFont typeface="+mj-lt"/>
                  <a:buAutoNum type="arabicParenR" startAt="2"/>
                </a:pP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charset="0"/>
                      </a:rPr>
                      <m:t>𝑏</m:t>
                    </m:r>
                    <m:r>
                      <a:rPr lang="en-US" sz="2400" i="1" smtClean="0">
                        <a:latin typeface="Cambria Math" charset="0"/>
                      </a:rPr>
                      <m:t>→</m:t>
                    </m:r>
                    <m:r>
                      <a:rPr lang="en-US" sz="2400" i="1" smtClean="0">
                        <a:latin typeface="Cambria Math" charset="0"/>
                      </a:rPr>
                      <m:t>𝑠</m:t>
                    </m:r>
                    <m:r>
                      <a:rPr lang="en-US" sz="2400" i="1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sz="24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charset="0"/>
                          </a:rPr>
                          <m:t>𝑙</m:t>
                        </m:r>
                      </m:e>
                      <m:sup>
                        <m:r>
                          <a:rPr lang="en-US" sz="2400" i="1"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charset="0"/>
                          </a:rPr>
                          <m:t>𝑙</m:t>
                        </m:r>
                      </m:e>
                      <m:sup>
                        <m:r>
                          <a:rPr lang="en-US" sz="2400" i="1">
                            <a:latin typeface="Cambria Math" charset="0"/>
                          </a:rPr>
                          <m:t>−</m:t>
                        </m:r>
                      </m:sup>
                    </m:sSup>
                    <m:r>
                      <a:rPr lang="en-US" sz="2400" b="0" i="1" smtClean="0">
                        <a:latin typeface="Cambria Math" charset="0"/>
                      </a:rPr>
                      <m:t>: </m:t>
                    </m:r>
                    <m:sSub>
                      <m:sSubPr>
                        <m:ctrlPr>
                          <a:rPr lang="en-US" sz="24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sz="2400" i="1" smtClean="0">
                            <a:latin typeface="Cambria Math" charset="0"/>
                          </a:rPr>
                          <m:t>𝐾</m:t>
                        </m:r>
                      </m:sub>
                    </m:sSub>
                    <m:r>
                      <a:rPr lang="en-US" sz="2400" i="1">
                        <a:latin typeface="Cambria Math" charset="0"/>
                      </a:rPr>
                      <m:t>, </m:t>
                    </m:r>
                    <m:sSub>
                      <m:sSubPr>
                        <m:ctrlPr>
                          <a:rPr lang="en-US" sz="24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charset="0"/>
                          </a:rPr>
                          <m:t>𝑅</m:t>
                        </m:r>
                      </m:e>
                      <m:sub>
                        <m:sSup>
                          <m:sSupPr>
                            <m:ctrlPr>
                              <a:rPr lang="en-US" sz="240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latin typeface="Cambria Math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sz="2400" i="1" smtClean="0">
                                <a:latin typeface="Cambria Math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sz="2400" dirty="0" smtClean="0"/>
                  <a:t> </a:t>
                </a:r>
              </a:p>
              <a:p>
                <a:pPr lvl="1"/>
                <a:r>
                  <a:rPr lang="en-US" sz="2200" dirty="0" smtClean="0">
                    <a:sym typeface="Wingdings"/>
                  </a:rPr>
                  <a:t>~ 25% effect at </a:t>
                </a:r>
                <a:r>
                  <a:rPr lang="en-US" sz="2200" b="1" i="1" dirty="0" smtClean="0">
                    <a:sym typeface="Wingdings"/>
                  </a:rPr>
                  <a:t>suppressed</a:t>
                </a:r>
                <a:r>
                  <a:rPr lang="en-US" sz="2200" dirty="0" smtClean="0">
                    <a:sym typeface="Wingdings"/>
                  </a:rPr>
                  <a:t> </a:t>
                </a:r>
                <a:r>
                  <a:rPr lang="en-US" sz="2200" b="1" i="1" dirty="0" smtClean="0">
                    <a:sym typeface="Wingdings"/>
                  </a:rPr>
                  <a:t>penguin</a:t>
                </a:r>
                <a:r>
                  <a:rPr lang="en-US" sz="2200" dirty="0" smtClean="0">
                    <a:sym typeface="Wingdings"/>
                  </a:rPr>
                  <a:t> level </a:t>
                </a:r>
              </a:p>
              <a:p>
                <a:pPr lvl="2"/>
                <a:r>
                  <a:rPr lang="en-US" sz="2200" b="1" i="1" dirty="0">
                    <a:sym typeface="Wingdings"/>
                  </a:rPr>
                  <a:t>S</a:t>
                </a:r>
                <a:r>
                  <a:rPr lang="en-US" sz="2200" b="1" i="1" dirty="0" smtClean="0">
                    <a:sym typeface="Wingdings"/>
                  </a:rPr>
                  <a:t>mall</a:t>
                </a:r>
                <a:r>
                  <a:rPr lang="en-US" sz="2200" dirty="0" smtClean="0">
                    <a:sym typeface="Wingdings"/>
                  </a:rPr>
                  <a:t> effect; </a:t>
                </a:r>
                <a:r>
                  <a:rPr lang="en-US" sz="2200" dirty="0" smtClean="0"/>
                  <a:t>Small </a:t>
                </a:r>
                <a:r>
                  <a:rPr lang="en-US" sz="2200" b="1" i="1" dirty="0" smtClean="0"/>
                  <a:t>2</a:t>
                </a:r>
                <a:r>
                  <a:rPr lang="en-US" sz="2200" b="1" i="1" baseline="30000" dirty="0" smtClean="0"/>
                  <a:t>nd</a:t>
                </a:r>
                <a:r>
                  <a:rPr lang="en-US" sz="2200" dirty="0" smtClean="0"/>
                  <a:t> generation couplings</a:t>
                </a:r>
                <a:endParaRPr lang="en-US" sz="2200" dirty="0"/>
              </a:p>
            </p:txBody>
          </p:sp>
        </mc:Choice>
        <mc:Fallback xmlns="">
          <p:sp>
            <p:nvSpPr>
              <p:cNvPr id="12" name="Content Placehold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3127" y="656080"/>
                <a:ext cx="5974653" cy="1786642"/>
              </a:xfrm>
              <a:prstGeom prst="rect">
                <a:avLst/>
              </a:prstGeom>
              <a:blipFill rotWithShape="0">
                <a:blip r:embed="rId4"/>
                <a:stretch>
                  <a:fillRect l="-1633" t="-29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6899637" y="1916475"/>
            <a:ext cx="4512582" cy="3941064"/>
            <a:chOff x="6357620" y="2032616"/>
            <a:chExt cx="5054600" cy="46228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57620" y="2032616"/>
              <a:ext cx="5054600" cy="4622800"/>
            </a:xfrm>
            <a:prstGeom prst="rect">
              <a:avLst/>
            </a:prstGeom>
            <a:ln w="25400">
              <a:solidFill>
                <a:schemeClr val="accent1"/>
              </a:solidFill>
            </a:ln>
          </p:spPr>
        </p:pic>
        <p:sp>
          <p:nvSpPr>
            <p:cNvPr id="15" name="Rectangle 14"/>
            <p:cNvSpPr/>
            <p:nvPr/>
          </p:nvSpPr>
          <p:spPr>
            <a:xfrm>
              <a:off x="10332720" y="2139696"/>
              <a:ext cx="859536" cy="6675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248" y="1852467"/>
            <a:ext cx="5070146" cy="404014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457201" y="5957161"/>
            <a:ext cx="116265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rgbClr val="C00000"/>
                </a:solidFill>
              </a:rPr>
              <a:t>Similar to Higgs couplings: </a:t>
            </a:r>
            <a:r>
              <a:rPr lang="en-US" sz="2200" i="1" dirty="0">
                <a:solidFill>
                  <a:srgbClr val="C00000"/>
                </a:solidFill>
              </a:rPr>
              <a:t>large</a:t>
            </a:r>
            <a:r>
              <a:rPr lang="en-US" sz="2200" dirty="0">
                <a:solidFill>
                  <a:srgbClr val="C00000"/>
                </a:solidFill>
              </a:rPr>
              <a:t> for 3</a:t>
            </a:r>
            <a:r>
              <a:rPr lang="en-US" sz="2200" baseline="30000" dirty="0">
                <a:solidFill>
                  <a:srgbClr val="C00000"/>
                </a:solidFill>
              </a:rPr>
              <a:t>rd</a:t>
            </a:r>
            <a:r>
              <a:rPr lang="en-US" sz="2200" dirty="0">
                <a:solidFill>
                  <a:srgbClr val="C00000"/>
                </a:solidFill>
              </a:rPr>
              <a:t> generation, </a:t>
            </a:r>
            <a:r>
              <a:rPr lang="en-US" sz="2200" i="1" dirty="0">
                <a:solidFill>
                  <a:srgbClr val="C00000"/>
                </a:solidFill>
              </a:rPr>
              <a:t>small</a:t>
            </a:r>
            <a:r>
              <a:rPr lang="en-US" sz="2200" dirty="0">
                <a:solidFill>
                  <a:srgbClr val="C00000"/>
                </a:solidFill>
              </a:rPr>
              <a:t> for 2</a:t>
            </a:r>
            <a:r>
              <a:rPr lang="en-US" sz="2200" baseline="30000" dirty="0">
                <a:solidFill>
                  <a:srgbClr val="C00000"/>
                </a:solidFill>
              </a:rPr>
              <a:t>nd</a:t>
            </a:r>
            <a:r>
              <a:rPr lang="en-US" sz="2200" dirty="0">
                <a:solidFill>
                  <a:srgbClr val="C00000"/>
                </a:solidFill>
              </a:rPr>
              <a:t> generation, </a:t>
            </a:r>
            <a:r>
              <a:rPr lang="en-US" sz="2200" i="1" dirty="0" smtClean="0">
                <a:solidFill>
                  <a:srgbClr val="C00000"/>
                </a:solidFill>
              </a:rPr>
              <a:t>tiny</a:t>
            </a:r>
            <a:r>
              <a:rPr lang="en-US" sz="2200" dirty="0" smtClean="0">
                <a:solidFill>
                  <a:srgbClr val="C00000"/>
                </a:solidFill>
              </a:rPr>
              <a:t> </a:t>
            </a:r>
            <a:r>
              <a:rPr lang="en-US" sz="2200" dirty="0">
                <a:solidFill>
                  <a:srgbClr val="C00000"/>
                </a:solidFill>
              </a:rPr>
              <a:t>for 1</a:t>
            </a:r>
            <a:r>
              <a:rPr lang="en-US" sz="2200" baseline="30000" dirty="0">
                <a:solidFill>
                  <a:srgbClr val="C00000"/>
                </a:solidFill>
              </a:rPr>
              <a:t>st</a:t>
            </a:r>
            <a:r>
              <a:rPr lang="en-US" sz="2200" dirty="0">
                <a:solidFill>
                  <a:srgbClr val="C00000"/>
                </a:solidFill>
              </a:rPr>
              <a:t> </a:t>
            </a:r>
            <a:r>
              <a:rPr lang="en-US" sz="2200" dirty="0" smtClean="0">
                <a:solidFill>
                  <a:srgbClr val="C00000"/>
                </a:solidFill>
              </a:rPr>
              <a:t>generation.</a:t>
            </a:r>
          </a:p>
          <a:p>
            <a:r>
              <a:rPr lang="en-US" sz="2200" dirty="0" smtClean="0">
                <a:solidFill>
                  <a:srgbClr val="C00000"/>
                </a:solidFill>
                <a:sym typeface="Wingdings"/>
              </a:rPr>
              <a:t> </a:t>
            </a:r>
            <a:r>
              <a:rPr lang="en-US" sz="2200" dirty="0" smtClean="0">
                <a:solidFill>
                  <a:srgbClr val="C00000"/>
                </a:solidFill>
              </a:rPr>
              <a:t>New particle perhaps has similar </a:t>
            </a:r>
            <a:r>
              <a:rPr lang="en-US" sz="2200" dirty="0" err="1" smtClean="0">
                <a:solidFill>
                  <a:srgbClr val="C00000"/>
                </a:solidFill>
              </a:rPr>
              <a:t>flavour</a:t>
            </a:r>
            <a:r>
              <a:rPr lang="en-US" sz="2200" dirty="0" smtClean="0">
                <a:solidFill>
                  <a:srgbClr val="C00000"/>
                </a:solidFill>
              </a:rPr>
              <a:t> structure as the Higgs?</a:t>
            </a:r>
            <a:endParaRPr lang="en-US" sz="2200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89065" y="4858664"/>
            <a:ext cx="5229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SM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9498105" y="4059889"/>
            <a:ext cx="5229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SM</a:t>
            </a:r>
            <a:endParaRPr lang="en-US" sz="2000" dirty="0"/>
          </a:p>
        </p:txBody>
      </p:sp>
      <p:sp>
        <p:nvSpPr>
          <p:cNvPr id="6" name="Oval 5"/>
          <p:cNvSpPr/>
          <p:nvPr/>
        </p:nvSpPr>
        <p:spPr>
          <a:xfrm>
            <a:off x="2729752" y="4518210"/>
            <a:ext cx="107575" cy="1218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417432" y="3621744"/>
            <a:ext cx="107575" cy="1218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503949" y="4618509"/>
            <a:ext cx="220467" cy="355252"/>
          </a:xfrm>
          <a:prstGeom prst="line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9510719" y="3789588"/>
            <a:ext cx="117940" cy="307865"/>
          </a:xfrm>
          <a:prstGeom prst="line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1253043" y="126111"/>
            <a:ext cx="918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16 / 21</a:t>
            </a:r>
            <a:endParaRPr lang="en-US" sz="2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698202" y="2044019"/>
                <a:ext cx="3611630" cy="3749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/>
                  <a:t>Weak E</a:t>
                </a:r>
                <a:r>
                  <a:rPr lang="en-US" b="0" smtClean="0"/>
                  <a:t>ffective </a:t>
                </a:r>
                <a:r>
                  <a:rPr lang="en-US" b="0" dirty="0" smtClean="0"/>
                  <a:t>couplings: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9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𝑁𝑃</m:t>
                        </m:r>
                      </m:sup>
                    </m:sSubSup>
                    <m:r>
                      <a:rPr lang="en-US" b="0" i="1" smtClean="0">
                        <a:latin typeface="Cambria Math" charset="0"/>
                      </a:rPr>
                      <m:t> , </m:t>
                    </m:r>
                    <m:sSubSup>
                      <m:sSub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10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𝑁𝑃</m:t>
                        </m:r>
                      </m:sup>
                    </m:sSubSup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8202" y="2044019"/>
                <a:ext cx="3611630" cy="374911"/>
              </a:xfrm>
              <a:prstGeom prst="rect">
                <a:avLst/>
              </a:prstGeom>
              <a:blipFill rotWithShape="0">
                <a:blip r:embed="rId7"/>
                <a:stretch>
                  <a:fillRect l="-1520" t="-91935" b="-1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689032" y="5453122"/>
                <a:ext cx="587725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9032" y="5453122"/>
                <a:ext cx="587725" cy="430887"/>
              </a:xfrm>
              <a:prstGeom prst="rect">
                <a:avLst/>
              </a:prstGeom>
              <a:blipFill rotWithShape="0">
                <a:blip r:embed="rId8"/>
                <a:stretch>
                  <a:fillRect b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841248" y="2827078"/>
                <a:ext cx="68281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sSup>
                            <m:sSupPr>
                              <m:ctrlPr>
                                <a:rPr lang="en-US" sz="2200" b="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248" y="2827078"/>
                <a:ext cx="682816" cy="430887"/>
              </a:xfrm>
              <a:prstGeom prst="rect">
                <a:avLst/>
              </a:prstGeom>
              <a:blipFill rotWithShape="0">
                <a:blip r:embed="rId9"/>
                <a:stretch>
                  <a:fillRect b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241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What could it be?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7209" y="160140"/>
            <a:ext cx="3961145" cy="195101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33" name="TextBox 32"/>
          <p:cNvSpPr txBox="1"/>
          <p:nvPr/>
        </p:nvSpPr>
        <p:spPr>
          <a:xfrm>
            <a:off x="7924761" y="232892"/>
            <a:ext cx="1974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• 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smtClean="0">
                <a:solidFill>
                  <a:srgbClr val="C00000"/>
                </a:solidFill>
              </a:rPr>
              <a:t>LQ </a:t>
            </a:r>
            <a:r>
              <a:rPr lang="en-US" dirty="0" smtClean="0">
                <a:solidFill>
                  <a:srgbClr val="C00000"/>
                </a:solidFill>
              </a:rPr>
              <a:t>= </a:t>
            </a:r>
            <a:r>
              <a:rPr lang="en-US" dirty="0" err="1" smtClean="0">
                <a:solidFill>
                  <a:srgbClr val="C00000"/>
                </a:solidFill>
              </a:rPr>
              <a:t>LeptoQuark</a:t>
            </a:r>
            <a:endParaRPr lang="en-US" dirty="0" smtClean="0">
              <a:solidFill>
                <a:srgbClr val="C0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264" y="2214986"/>
            <a:ext cx="4582840" cy="4221037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533" y="805969"/>
            <a:ext cx="7076243" cy="1140897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 smtClean="0"/>
              <a:t>Effective Field Theory analysis (see Focus FM02)  </a:t>
            </a:r>
          </a:p>
          <a:p>
            <a:pPr lvl="1"/>
            <a:r>
              <a:rPr lang="en-US" sz="2200" dirty="0" smtClean="0"/>
              <a:t>Many observations; compare data fits with model predictions</a:t>
            </a:r>
          </a:p>
          <a:p>
            <a:r>
              <a:rPr lang="en-US" sz="2400" dirty="0" smtClean="0"/>
              <a:t>See arXiv:1706.07808 </a:t>
            </a:r>
            <a:r>
              <a:rPr lang="en-US" sz="2400" dirty="0"/>
              <a:t>for overview</a:t>
            </a:r>
            <a:r>
              <a:rPr lang="en-US" sz="2400" dirty="0" smtClean="0"/>
              <a:t>.</a:t>
            </a:r>
          </a:p>
          <a:p>
            <a:endParaRPr lang="en-US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304957" y="2207712"/>
            <a:ext cx="5667306" cy="2278563"/>
          </a:xfrm>
          <a:prstGeom prst="rect">
            <a:avLst/>
          </a:prstGeom>
          <a:ln w="25400"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400" i="1" dirty="0" smtClean="0"/>
              <a:t>Best single mediator model: </a:t>
            </a:r>
            <a:r>
              <a:rPr lang="en-US" sz="2400" dirty="0" err="1" smtClean="0"/>
              <a:t>LeptoQuark</a:t>
            </a:r>
            <a:r>
              <a:rPr lang="en-US" sz="2400" dirty="0" smtClean="0"/>
              <a:t> particle </a:t>
            </a:r>
            <a:r>
              <a:rPr lang="en-US" sz="2400" i="1" dirty="0" smtClean="0">
                <a:solidFill>
                  <a:srgbClr val="FF0000"/>
                </a:solidFill>
              </a:rPr>
              <a:t>U1</a:t>
            </a:r>
            <a:r>
              <a:rPr lang="en-US" sz="2400" dirty="0" smtClean="0"/>
              <a:t> with a </a:t>
            </a:r>
            <a:r>
              <a:rPr lang="en-US" sz="2400" dirty="0" err="1" smtClean="0"/>
              <a:t>flavour</a:t>
            </a:r>
            <a:r>
              <a:rPr lang="en-US" sz="2400" dirty="0" smtClean="0"/>
              <a:t> hierarchy related to the Higgs boson</a:t>
            </a:r>
          </a:p>
          <a:p>
            <a:pPr lvl="1">
              <a:lnSpc>
                <a:spcPct val="100000"/>
              </a:lnSpc>
            </a:pPr>
            <a:r>
              <a:rPr lang="en-US" sz="2200" dirty="0" smtClean="0"/>
              <a:t>Vector </a:t>
            </a:r>
            <a:r>
              <a:rPr lang="en-US" sz="2200" i="1" dirty="0"/>
              <a:t>LQ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FF0000"/>
                </a:solidFill>
              </a:rPr>
              <a:t>U1(3,1,2/3)</a:t>
            </a:r>
          </a:p>
          <a:p>
            <a:pPr lvl="1">
              <a:lnSpc>
                <a:spcPct val="100000"/>
              </a:lnSpc>
            </a:pPr>
            <a:r>
              <a:rPr lang="en-US" sz="2200" dirty="0" smtClean="0"/>
              <a:t>Mass ~2 </a:t>
            </a:r>
            <a:r>
              <a:rPr lang="en-US" sz="2200" dirty="0" err="1" smtClean="0"/>
              <a:t>TeV</a:t>
            </a:r>
            <a:endParaRPr lang="en-US" sz="2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19048" r="2499"/>
          <a:stretch/>
        </p:blipFill>
        <p:spPr>
          <a:xfrm>
            <a:off x="8096217" y="2632578"/>
            <a:ext cx="4247123" cy="3609107"/>
          </a:xfrm>
          <a:prstGeom prst="rect">
            <a:avLst/>
          </a:prstGeom>
          <a:solidFill>
            <a:schemeClr val="tx1">
              <a:alpha val="50000"/>
            </a:schemeClr>
          </a:solidFill>
          <a:effectLst>
            <a:softEdge rad="635000"/>
          </a:effectLst>
        </p:spPr>
      </p:pic>
      <p:sp>
        <p:nvSpPr>
          <p:cNvPr id="4" name="TextBox 3"/>
          <p:cNvSpPr txBox="1"/>
          <p:nvPr/>
        </p:nvSpPr>
        <p:spPr>
          <a:xfrm>
            <a:off x="5405541" y="5656077"/>
            <a:ext cx="6103017" cy="830997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>
            <a:glow rad="127000">
              <a:srgbClr val="C0000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LQ relates charge of leptons to quarks!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Towards understanding why atoms are neutral?</a:t>
            </a:r>
            <a:endParaRPr lang="en-US" sz="24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331373" y="6066691"/>
                <a:ext cx="11617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r>
                        <a:rPr lang="en-US" b="0" i="1" smtClean="0">
                          <a:latin typeface="Cambria Math" charset="0"/>
                        </a:rPr>
                        <m:t>𝑇𝑟𝑖𝑝𝑙𝑒𝑡</m:t>
                      </m:r>
                      <m:r>
                        <a:rPr lang="en-US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1373" y="6066691"/>
                <a:ext cx="1161728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 rot="16200000">
                <a:off x="155202" y="3135462"/>
                <a:ext cx="11825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r>
                        <a:rPr lang="en-US" b="0" i="1" smtClean="0">
                          <a:latin typeface="Cambria Math" charset="0"/>
                        </a:rPr>
                        <m:t>𝑆𝑖𝑛𝑔𝑙𝑒𝑡</m:t>
                      </m:r>
                      <m:r>
                        <a:rPr lang="en-US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55202" y="3135462"/>
                <a:ext cx="1182567" cy="369332"/>
              </a:xfrm>
              <a:prstGeom prst="rect">
                <a:avLst/>
              </a:prstGeom>
              <a:blipFill rotWithShape="0">
                <a:blip r:embed="rId7"/>
                <a:stretch>
                  <a:fillRect r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8416554" y="1277852"/>
            <a:ext cx="2919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C00000"/>
                </a:solidFill>
              </a:rPr>
              <a:t>Couples leptons to quarks!</a:t>
            </a:r>
            <a:endParaRPr lang="en-US" sz="2000" i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253043" y="126111"/>
            <a:ext cx="918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17 / 21</a:t>
            </a:r>
            <a:endParaRPr lang="en-US" sz="2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611741" y="1957873"/>
                <a:ext cx="2236703" cy="36933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0" smtClean="0"/>
                  <a:t>EFT couplings</a:t>
                </a:r>
                <a:r>
                  <a:rPr lang="en-US" b="0" dirty="0" smtClean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𝑆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 , 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1741" y="1957873"/>
                <a:ext cx="2236703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1892" t="-90625" b="-110938"/>
                </a:stretch>
              </a:blipFill>
              <a:ln w="190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814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b="1" i="1" dirty="0" smtClean="0"/>
              <a:t>   The </a:t>
            </a:r>
            <a:r>
              <a:rPr lang="en-US" b="1" i="1" dirty="0" err="1" smtClean="0"/>
              <a:t>Flavour</a:t>
            </a:r>
            <a:r>
              <a:rPr lang="en-US" b="1" i="1" dirty="0" smtClean="0"/>
              <a:t> Puzzle</a:t>
            </a:r>
            <a:endParaRPr lang="en-US" b="1" i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429" y="179380"/>
            <a:ext cx="1656954" cy="7456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93" y="564867"/>
            <a:ext cx="7681072" cy="4038170"/>
          </a:xfrm>
          <a:prstGeom prst="rect">
            <a:avLst/>
          </a:prstGeom>
        </p:spPr>
      </p:pic>
      <p:pic>
        <p:nvPicPr>
          <p:cNvPr id="12" name="Picture 11" descr="Rich2_view.jpg"/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19510817">
            <a:off x="3874660" y="2630247"/>
            <a:ext cx="7919701" cy="55819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6699" y="63177"/>
            <a:ext cx="752543" cy="101844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27532" t="18432" r="26714" b="17843"/>
          <a:stretch/>
        </p:blipFill>
        <p:spPr>
          <a:xfrm>
            <a:off x="11231775" y="0"/>
            <a:ext cx="1010485" cy="10315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89" y="3703965"/>
            <a:ext cx="2798450" cy="2538705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/>
          <a:srcRect l="19048" r="2499"/>
          <a:stretch/>
        </p:blipFill>
        <p:spPr>
          <a:xfrm>
            <a:off x="8186661" y="3401568"/>
            <a:ext cx="3877793" cy="3295259"/>
          </a:xfrm>
          <a:prstGeom prst="rect">
            <a:avLst/>
          </a:prstGeom>
          <a:solidFill>
            <a:schemeClr val="tx1">
              <a:alpha val="50000"/>
            </a:schemeClr>
          </a:solidFill>
          <a:effectLst>
            <a:softEdge rad="635000"/>
          </a:effectLst>
        </p:spPr>
      </p:pic>
      <p:sp>
        <p:nvSpPr>
          <p:cNvPr id="14" name="TextBox 13"/>
          <p:cNvSpPr txBox="1"/>
          <p:nvPr/>
        </p:nvSpPr>
        <p:spPr>
          <a:xfrm>
            <a:off x="117274" y="6107551"/>
            <a:ext cx="4582573" cy="415498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100" b="1" i="1" dirty="0" smtClean="0">
                <a:solidFill>
                  <a:srgbClr val="FFFF00"/>
                </a:solidFill>
              </a:rPr>
              <a:t>Why </a:t>
            </a:r>
            <a:r>
              <a:rPr lang="en-US" sz="2100" b="1" i="1" dirty="0">
                <a:solidFill>
                  <a:srgbClr val="FFFF00"/>
                </a:solidFill>
              </a:rPr>
              <a:t>three generations of particles</a:t>
            </a:r>
            <a:r>
              <a:rPr lang="en-US" sz="2100" b="1" i="1" dirty="0" smtClean="0">
                <a:solidFill>
                  <a:srgbClr val="FFFF00"/>
                </a:solidFill>
              </a:rPr>
              <a:t>?</a:t>
            </a:r>
            <a:endParaRPr lang="en-US" sz="2100" b="1" i="1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18186" y="6105843"/>
            <a:ext cx="3871418" cy="415498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100" b="1" i="1" dirty="0" smtClean="0">
                <a:solidFill>
                  <a:srgbClr val="FFFF00"/>
                </a:solidFill>
              </a:rPr>
              <a:t>Why is an atom electric neutral?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/>
          <a:srcRect l="1776" t="3724" r="2091" b="8658"/>
          <a:stretch/>
        </p:blipFill>
        <p:spPr>
          <a:xfrm>
            <a:off x="4226065" y="3780855"/>
            <a:ext cx="3717733" cy="2562521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19" name="TextBox 18"/>
          <p:cNvSpPr txBox="1"/>
          <p:nvPr/>
        </p:nvSpPr>
        <p:spPr>
          <a:xfrm>
            <a:off x="4479934" y="6109220"/>
            <a:ext cx="3431501" cy="415498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100" b="1" i="1" dirty="0" smtClean="0">
                <a:solidFill>
                  <a:srgbClr val="FFFF00"/>
                </a:solidFill>
              </a:rPr>
              <a:t>Why </a:t>
            </a:r>
            <a:r>
              <a:rPr lang="en-US" sz="2100" b="1" i="1" dirty="0">
                <a:solidFill>
                  <a:srgbClr val="FFFF00"/>
                </a:solidFill>
              </a:rPr>
              <a:t>i</a:t>
            </a:r>
            <a:r>
              <a:rPr lang="en-US" sz="2100" b="1" i="1" dirty="0" smtClean="0">
                <a:solidFill>
                  <a:srgbClr val="FFFF00"/>
                </a:solidFill>
              </a:rPr>
              <a:t>s there no antimatter?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1089" y="477798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DBF8FF"/>
                </a:solidFill>
              </a:rPr>
              <a:t>1</a:t>
            </a:r>
            <a:endParaRPr lang="en-US" sz="2000" i="1" dirty="0">
              <a:solidFill>
                <a:srgbClr val="DBF8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14657" y="477494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40793" y="4781037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C000"/>
                </a:solidFill>
              </a:rPr>
              <a:t>3</a:t>
            </a:r>
          </a:p>
        </p:txBody>
      </p:sp>
      <p:sp>
        <p:nvSpPr>
          <p:cNvPr id="6" name="Rectangle 5"/>
          <p:cNvSpPr/>
          <p:nvPr/>
        </p:nvSpPr>
        <p:spPr>
          <a:xfrm>
            <a:off x="761089" y="4043075"/>
            <a:ext cx="314511" cy="1873093"/>
          </a:xfrm>
          <a:prstGeom prst="rect">
            <a:avLst/>
          </a:prstGeom>
          <a:noFill/>
          <a:ln w="19050">
            <a:solidFill>
              <a:srgbClr val="DBF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05513" y="4049171"/>
            <a:ext cx="314511" cy="187309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AE1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59081" y="4055267"/>
            <a:ext cx="314511" cy="1873093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570236" y="513746"/>
            <a:ext cx="3359803" cy="919064"/>
            <a:chOff x="570236" y="513746"/>
            <a:chExt cx="3359803" cy="919064"/>
          </a:xfrm>
        </p:grpSpPr>
        <p:grpSp>
          <p:nvGrpSpPr>
            <p:cNvPr id="56" name="Group 55"/>
            <p:cNvGrpSpPr/>
            <p:nvPr/>
          </p:nvGrpSpPr>
          <p:grpSpPr>
            <a:xfrm>
              <a:off x="570236" y="513746"/>
              <a:ext cx="3359803" cy="919064"/>
              <a:chOff x="570236" y="513746"/>
              <a:chExt cx="3359803" cy="919064"/>
            </a:xfrm>
          </p:grpSpPr>
          <p:grpSp>
            <p:nvGrpSpPr>
              <p:cNvPr id="58" name="Group 57"/>
              <p:cNvGrpSpPr/>
              <p:nvPr/>
            </p:nvGrpSpPr>
            <p:grpSpPr>
              <a:xfrm>
                <a:off x="570236" y="554771"/>
                <a:ext cx="3359803" cy="878039"/>
                <a:chOff x="570236" y="554771"/>
                <a:chExt cx="3359803" cy="878039"/>
              </a:xfrm>
            </p:grpSpPr>
            <p:grpSp>
              <p:nvGrpSpPr>
                <p:cNvPr id="60" name="Group 59"/>
                <p:cNvGrpSpPr/>
                <p:nvPr/>
              </p:nvGrpSpPr>
              <p:grpSpPr>
                <a:xfrm>
                  <a:off x="570237" y="554771"/>
                  <a:ext cx="3359802" cy="878039"/>
                  <a:chOff x="497085" y="609635"/>
                  <a:chExt cx="3359802" cy="878039"/>
                </a:xfrm>
              </p:grpSpPr>
              <p:grpSp>
                <p:nvGrpSpPr>
                  <p:cNvPr id="62" name="Group 61"/>
                  <p:cNvGrpSpPr/>
                  <p:nvPr/>
                </p:nvGrpSpPr>
                <p:grpSpPr>
                  <a:xfrm>
                    <a:off x="497085" y="666427"/>
                    <a:ext cx="3321407" cy="812103"/>
                    <a:chOff x="497085" y="666427"/>
                    <a:chExt cx="3321407" cy="812103"/>
                  </a:xfrm>
                </p:grpSpPr>
                <p:grpSp>
                  <p:nvGrpSpPr>
                    <p:cNvPr id="66" name="Group 65"/>
                    <p:cNvGrpSpPr/>
                    <p:nvPr/>
                  </p:nvGrpSpPr>
                  <p:grpSpPr>
                    <a:xfrm>
                      <a:off x="497085" y="666427"/>
                      <a:ext cx="3321407" cy="812103"/>
                      <a:chOff x="451365" y="666427"/>
                      <a:chExt cx="3321407" cy="812103"/>
                    </a:xfrm>
                  </p:grpSpPr>
                  <p:pic>
                    <p:nvPicPr>
                      <p:cNvPr id="68" name="Picture 67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1"/>
                      <a:srcRect l="8791" t="23248" r="7876" b="22689"/>
                      <a:stretch/>
                    </p:blipFill>
                    <p:spPr>
                      <a:xfrm>
                        <a:off x="451365" y="666427"/>
                        <a:ext cx="1877613" cy="812103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69" name="Rectangle 68"/>
                      <p:cNvSpPr/>
                      <p:nvPr/>
                    </p:nvSpPr>
                    <p:spPr>
                      <a:xfrm>
                        <a:off x="2276445" y="682787"/>
                        <a:ext cx="1496327" cy="795743"/>
                      </a:xfrm>
                      <a:prstGeom prst="rect">
                        <a:avLst/>
                      </a:prstGeom>
                      <a:solidFill>
                        <a:srgbClr val="3A339D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67" name="TextBox 66"/>
                    <p:cNvSpPr txBox="1"/>
                    <p:nvPr/>
                  </p:nvSpPr>
                  <p:spPr>
                    <a:xfrm>
                      <a:off x="2319668" y="952736"/>
                      <a:ext cx="468398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000" smtClean="0">
                          <a:solidFill>
                            <a:prstClr val="white"/>
                          </a:solidFill>
                          <a:latin typeface="Athelas" charset="0"/>
                          <a:ea typeface="Athelas" charset="0"/>
                          <a:cs typeface="Athelas" charset="0"/>
                        </a:rPr>
                        <a:t> </a:t>
                      </a:r>
                      <a:r>
                        <a:rPr lang="en-US" sz="1000" dirty="0" smtClean="0">
                          <a:solidFill>
                            <a:prstClr val="white"/>
                          </a:solidFill>
                          <a:latin typeface="Athelas" charset="0"/>
                          <a:ea typeface="Athelas" charset="0"/>
                          <a:cs typeface="Athelas" charset="0"/>
                        </a:rPr>
                        <a:t>THE</a:t>
                      </a:r>
                      <a:endParaRPr lang="en-US" sz="1000" dirty="0">
                        <a:solidFill>
                          <a:prstClr val="white"/>
                        </a:solidFill>
                        <a:latin typeface="Athelas" charset="0"/>
                        <a:ea typeface="Athelas" charset="0"/>
                        <a:cs typeface="Athelas" charset="0"/>
                      </a:endParaRPr>
                    </a:p>
                  </p:txBody>
                </p:sp>
              </p:grpSp>
              <p:sp>
                <p:nvSpPr>
                  <p:cNvPr id="63" name="TextBox 62"/>
                  <p:cNvSpPr txBox="1"/>
                  <p:nvPr/>
                </p:nvSpPr>
                <p:spPr>
                  <a:xfrm>
                    <a:off x="2274041" y="609635"/>
                    <a:ext cx="385042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000" dirty="0" smtClean="0">
                        <a:solidFill>
                          <a:prstClr val="white"/>
                        </a:solidFill>
                        <a:latin typeface="Athelas" charset="0"/>
                        <a:ea typeface="Athelas" charset="0"/>
                        <a:cs typeface="Athelas" charset="0"/>
                      </a:rPr>
                      <a:t>OF</a:t>
                    </a:r>
                    <a:r>
                      <a:rPr lang="en-US" sz="1200" dirty="0" smtClean="0">
                        <a:solidFill>
                          <a:prstClr val="white"/>
                        </a:solidFill>
                        <a:latin typeface="Athelas" charset="0"/>
                        <a:ea typeface="Athelas" charset="0"/>
                        <a:cs typeface="Athelas" charset="0"/>
                      </a:rPr>
                      <a:t> </a:t>
                    </a:r>
                  </a:p>
                </p:txBody>
              </p:sp>
              <p:sp>
                <p:nvSpPr>
                  <p:cNvPr id="64" name="TextBox 63"/>
                  <p:cNvSpPr txBox="1"/>
                  <p:nvPr/>
                </p:nvSpPr>
                <p:spPr>
                  <a:xfrm>
                    <a:off x="2660159" y="812127"/>
                    <a:ext cx="983924" cy="4462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300" smtClean="0">
                        <a:solidFill>
                          <a:prstClr val="white"/>
                        </a:solidFill>
                        <a:latin typeface="Athelas" charset="0"/>
                        <a:ea typeface="Athelas" charset="0"/>
                        <a:cs typeface="Athelas" charset="0"/>
                      </a:rPr>
                      <a:t>E</a:t>
                    </a:r>
                    <a:r>
                      <a:rPr lang="en-US" sz="2000" smtClean="0">
                        <a:solidFill>
                          <a:prstClr val="white"/>
                        </a:solidFill>
                        <a:latin typeface="Athelas" charset="0"/>
                        <a:ea typeface="Athelas" charset="0"/>
                        <a:cs typeface="Athelas" charset="0"/>
                      </a:rPr>
                      <a:t>ARLY</a:t>
                    </a:r>
                    <a:endParaRPr lang="en-US" sz="2000" dirty="0">
                      <a:solidFill>
                        <a:prstClr val="white"/>
                      </a:solidFill>
                      <a:latin typeface="Athelas" charset="0"/>
                      <a:ea typeface="Athelas" charset="0"/>
                      <a:cs typeface="Athelas" charset="0"/>
                    </a:endParaRPr>
                  </a:p>
                </p:txBody>
              </p:sp>
              <p:sp>
                <p:nvSpPr>
                  <p:cNvPr id="65" name="TextBox 64"/>
                  <p:cNvSpPr txBox="1"/>
                  <p:nvPr/>
                </p:nvSpPr>
                <p:spPr>
                  <a:xfrm>
                    <a:off x="2328905" y="1041398"/>
                    <a:ext cx="1527982" cy="4462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300" dirty="0" smtClean="0">
                        <a:solidFill>
                          <a:prstClr val="white"/>
                        </a:solidFill>
                        <a:latin typeface="Athelas" charset="0"/>
                        <a:ea typeface="Athelas" charset="0"/>
                        <a:cs typeface="Athelas" charset="0"/>
                      </a:rPr>
                      <a:t>U</a:t>
                    </a:r>
                    <a:r>
                      <a:rPr lang="en-US" sz="2000" dirty="0" smtClean="0">
                        <a:solidFill>
                          <a:prstClr val="white"/>
                        </a:solidFill>
                        <a:latin typeface="Athelas" charset="0"/>
                        <a:ea typeface="Athelas" charset="0"/>
                        <a:cs typeface="Athelas" charset="0"/>
                      </a:rPr>
                      <a:t>NIVERSE</a:t>
                    </a:r>
                    <a:endParaRPr lang="en-US" sz="2000" dirty="0">
                      <a:solidFill>
                        <a:prstClr val="white"/>
                      </a:solidFill>
                      <a:latin typeface="Athelas" charset="0"/>
                      <a:ea typeface="Athelas" charset="0"/>
                      <a:cs typeface="Athelas" charset="0"/>
                    </a:endParaRPr>
                  </a:p>
                </p:txBody>
              </p:sp>
            </p:grpSp>
            <p:sp>
              <p:nvSpPr>
                <p:cNvPr id="61" name="Rectangle 60"/>
                <p:cNvSpPr/>
                <p:nvPr/>
              </p:nvSpPr>
              <p:spPr>
                <a:xfrm>
                  <a:off x="570236" y="611563"/>
                  <a:ext cx="3321407" cy="812103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59" name="TextBox 58"/>
              <p:cNvSpPr txBox="1"/>
              <p:nvPr/>
            </p:nvSpPr>
            <p:spPr>
              <a:xfrm>
                <a:off x="2561917" y="513746"/>
                <a:ext cx="713657" cy="446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300" dirty="0" smtClean="0">
                    <a:solidFill>
                      <a:prstClr val="white"/>
                    </a:solidFill>
                    <a:latin typeface="Athelas" charset="0"/>
                    <a:ea typeface="Athelas" charset="0"/>
                    <a:cs typeface="Athelas" charset="0"/>
                  </a:rPr>
                  <a:t>L</a:t>
                </a:r>
                <a:r>
                  <a:rPr lang="en-US" sz="2000" dirty="0" smtClean="0">
                    <a:solidFill>
                      <a:prstClr val="white"/>
                    </a:solidFill>
                    <a:latin typeface="Athelas" charset="0"/>
                    <a:ea typeface="Athelas" charset="0"/>
                    <a:cs typeface="Athelas" charset="0"/>
                  </a:rPr>
                  <a:t>HC</a:t>
                </a:r>
                <a:endParaRPr lang="en-US" sz="2000" dirty="0">
                  <a:solidFill>
                    <a:prstClr val="white"/>
                  </a:solidFill>
                  <a:latin typeface="Athelas" charset="0"/>
                  <a:ea typeface="Athelas" charset="0"/>
                  <a:cs typeface="Athelas" charset="0"/>
                </a:endParaRPr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3105445" y="657560"/>
              <a:ext cx="4908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prstClr val="white"/>
                  </a:solidFill>
                  <a:latin typeface="Athelas" charset="0"/>
                  <a:ea typeface="Athelas" charset="0"/>
                  <a:cs typeface="Athelas" charset="0"/>
                </a:rPr>
                <a:t>AND </a:t>
              </a:r>
              <a:endParaRPr lang="en-US" sz="1000" dirty="0">
                <a:solidFill>
                  <a:prstClr val="white"/>
                </a:solidFill>
                <a:latin typeface="Athelas" charset="0"/>
                <a:ea typeface="Athelas" charset="0"/>
                <a:cs typeface="Athela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770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19" grpId="0" animBg="1"/>
      <p:bldP spid="5" grpId="0"/>
      <p:bldP spid="21" grpId="0"/>
      <p:bldP spid="22" grpId="0"/>
      <p:bldP spid="6" grpId="0" animBg="1"/>
      <p:bldP spid="23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46" y="3081715"/>
            <a:ext cx="5421942" cy="32232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r>
              <a:rPr lang="en-US" u="sng" dirty="0" smtClean="0"/>
              <a:t>Recent</a:t>
            </a:r>
            <a:r>
              <a:rPr lang="en-US" dirty="0" smtClean="0"/>
              <a:t>: direct search for specific 3</a:t>
            </a:r>
            <a:r>
              <a:rPr lang="en-US" baseline="30000" dirty="0" smtClean="0"/>
              <a:t>rd</a:t>
            </a:r>
            <a:r>
              <a:rPr lang="en-US" dirty="0" smtClean="0"/>
              <a:t> generation </a:t>
            </a:r>
            <a:r>
              <a:rPr lang="en-US" dirty="0" err="1" smtClean="0"/>
              <a:t>leptoquarks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0432" y="3162679"/>
            <a:ext cx="6211190" cy="36438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0221" y="862908"/>
                <a:ext cx="6432813" cy="1983784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/>
                  <a:t>CMS search for direct LQ  production, </a:t>
                </a:r>
                <a:r>
                  <a:rPr lang="is-IS" sz="2400" dirty="0"/>
                  <a:t>arXiv:2012.04178, </a:t>
                </a:r>
                <a:r>
                  <a:rPr lang="is-IS" sz="2400" u="sng" dirty="0" smtClean="0">
                    <a:solidFill>
                      <a:srgbClr val="CC00FF"/>
                    </a:solidFill>
                  </a:rPr>
                  <a:t>7 Dec 2020 </a:t>
                </a:r>
              </a:p>
              <a:p>
                <a:pPr marL="275400" lvl="1" indent="0">
                  <a:buNone/>
                </a:pPr>
                <a:r>
                  <a:rPr lang="is-IS" dirty="0" smtClean="0"/>
                  <a:t>Exclusion limit (98%):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𝐿𝑄</m:t>
                        </m:r>
                      </m:sub>
                    </m:sSub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&lt;0.98 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-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C00000"/>
                        </a:solidFill>
                        <a:latin typeface="Cambria Math" charset="0"/>
                      </a:rPr>
                      <m:t>1.73 </m:t>
                    </m:r>
                    <m:r>
                      <m:rPr>
                        <m:sty m:val="p"/>
                      </m:rPr>
                      <a:rPr lang="en-US" i="0">
                        <a:solidFill>
                          <a:srgbClr val="C00000"/>
                        </a:solidFill>
                        <a:latin typeface="Cambria Math" charset="0"/>
                      </a:rPr>
                      <m:t>TeV</m:t>
                    </m:r>
                  </m:oMath>
                </a14:m>
                <a:endParaRPr lang="en-US" dirty="0" smtClean="0">
                  <a:solidFill>
                    <a:srgbClr val="C00000"/>
                  </a:solidFill>
                </a:endParaRPr>
              </a:p>
              <a:p>
                <a:pPr marL="275400" lvl="1" indent="0">
                  <a:buNone/>
                </a:pPr>
                <a:r>
                  <a:rPr lang="en-US" sz="2200" dirty="0" smtClean="0"/>
                  <a:t>(depending on the model parameters)</a:t>
                </a:r>
                <a:endParaRPr lang="en-US" sz="2200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0221" y="862908"/>
                <a:ext cx="6432813" cy="1983784"/>
              </a:xfrm>
              <a:blipFill rotWithShape="0">
                <a:blip r:embed="rId5"/>
                <a:stretch>
                  <a:fillRect l="-1232" t="-4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/>
          <p:cNvSpPr/>
          <p:nvPr/>
        </p:nvSpPr>
        <p:spPr>
          <a:xfrm rot="20879286">
            <a:off x="6505007" y="5551555"/>
            <a:ext cx="2422726" cy="47387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20826128">
            <a:off x="9104272" y="4889981"/>
            <a:ext cx="2893383" cy="666855"/>
          </a:xfrm>
          <a:prstGeom prst="ellipse">
            <a:avLst/>
          </a:pr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988304" y="3018285"/>
            <a:ext cx="3086115" cy="451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5400" lvl="1" indent="0">
              <a:buFont typeface="Arial"/>
              <a:buNone/>
            </a:pPr>
            <a:r>
              <a:rPr lang="is-IS" sz="1800" smtClean="0">
                <a:solidFill>
                  <a:srgbClr val="011892"/>
                </a:solidFill>
              </a:rPr>
              <a:t>arXiv:2012.04178, Dec 2020</a:t>
            </a:r>
            <a:r>
              <a:rPr lang="is-IS" smtClean="0"/>
              <a:t> </a:t>
            </a:r>
            <a:endParaRPr lang="en-US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7135653" y="862908"/>
            <a:ext cx="4117390" cy="903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LQ production at LHC:</a:t>
            </a:r>
            <a:endParaRPr lang="is-IS" sz="2400" dirty="0" smtClean="0"/>
          </a:p>
          <a:p>
            <a:pPr lvl="1"/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9425152" y="1356268"/>
            <a:ext cx="1827891" cy="1698553"/>
            <a:chOff x="2836222" y="2265656"/>
            <a:chExt cx="1827891" cy="169855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/>
            <a:srcRect r="64682"/>
            <a:stretch/>
          </p:blipFill>
          <p:spPr>
            <a:xfrm>
              <a:off x="2836222" y="2447844"/>
              <a:ext cx="1827891" cy="15163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035318" y="2265656"/>
              <a:ext cx="13554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rgbClr val="7030A0"/>
                  </a:solidFill>
                </a:rPr>
                <a:t>“Double LQ”</a:t>
              </a:r>
              <a:endParaRPr lang="en-US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976510" y="1392806"/>
            <a:ext cx="2061451" cy="1461579"/>
            <a:chOff x="4507774" y="2356207"/>
            <a:chExt cx="2061451" cy="146157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/>
            <a:srcRect l="53456"/>
            <a:stretch/>
          </p:blipFill>
          <p:spPr>
            <a:xfrm>
              <a:off x="4507774" y="2520107"/>
              <a:ext cx="2061451" cy="129767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948027" y="2356207"/>
              <a:ext cx="12368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030A0"/>
                  </a:solidFill>
                </a:rPr>
                <a:t>“Single LQ”</a:t>
              </a:r>
              <a:endParaRPr lang="en-US" dirty="0">
                <a:solidFill>
                  <a:srgbClr val="7030A0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 rot="21069889">
            <a:off x="7274227" y="5565620"/>
            <a:ext cx="1115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Excluded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20887230">
            <a:off x="10035972" y="5034114"/>
            <a:ext cx="1029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432FF"/>
                </a:solidFill>
              </a:rPr>
              <a:t>Allowed</a:t>
            </a:r>
            <a:endParaRPr lang="en-US" sz="2000" dirty="0">
              <a:solidFill>
                <a:srgbClr val="0432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253043" y="126111"/>
            <a:ext cx="918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18 / 21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34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u="sng" dirty="0" smtClean="0"/>
                  <a:t>Recent</a:t>
                </a:r>
                <a:r>
                  <a:rPr lang="en-US" dirty="0" smtClean="0"/>
                  <a:t>: variable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5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dirty="0" smtClean="0"/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𝐵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∗0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1500" t="-14545" b="-2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val 29"/>
          <p:cNvSpPr/>
          <p:nvPr/>
        </p:nvSpPr>
        <p:spPr>
          <a:xfrm>
            <a:off x="7889028" y="4786413"/>
            <a:ext cx="1114081" cy="1546680"/>
          </a:xfrm>
          <a:prstGeom prst="ellipse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1845349" y="830973"/>
            <a:ext cx="4019870" cy="2298115"/>
            <a:chOff x="1080853" y="4023873"/>
            <a:chExt cx="4019870" cy="2298115"/>
          </a:xfrm>
        </p:grpSpPr>
        <p:grpSp>
          <p:nvGrpSpPr>
            <p:cNvPr id="38" name="Group 37"/>
            <p:cNvGrpSpPr/>
            <p:nvPr/>
          </p:nvGrpSpPr>
          <p:grpSpPr>
            <a:xfrm>
              <a:off x="1080853" y="4023873"/>
              <a:ext cx="3969254" cy="2298115"/>
              <a:chOff x="781053" y="4023873"/>
              <a:chExt cx="3969254" cy="2298115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4"/>
              <a:srcRect l="50626"/>
              <a:stretch/>
            </p:blipFill>
            <p:spPr>
              <a:xfrm>
                <a:off x="781053" y="4186602"/>
                <a:ext cx="3969254" cy="2135386"/>
              </a:xfrm>
              <a:prstGeom prst="rect">
                <a:avLst/>
              </a:prstGeom>
            </p:spPr>
          </p:pic>
          <p:sp>
            <p:nvSpPr>
              <p:cNvPr id="44" name="Rectangle 43"/>
              <p:cNvSpPr/>
              <p:nvPr/>
            </p:nvSpPr>
            <p:spPr>
              <a:xfrm>
                <a:off x="4366860" y="5852369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4363696" y="4923768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4339652" y="4023873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1031571" y="5020783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1346081" y="4946504"/>
                  <a:ext cx="24237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𝑏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6081" y="4946504"/>
                  <a:ext cx="242374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30000" r="-27500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4721370" y="4214483"/>
                  <a:ext cx="21788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𝑠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1370" y="4214483"/>
                  <a:ext cx="217880" cy="3693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20000" r="-1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4673113" y="4961748"/>
                  <a:ext cx="421782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3113" y="4961748"/>
                  <a:ext cx="421782" cy="369332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15942" r="-5797" b="-213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4678941" y="5655162"/>
                  <a:ext cx="421782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8941" y="5655162"/>
                  <a:ext cx="421782" cy="369332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l="-15942" b="-213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8651" y="3902806"/>
            <a:ext cx="5012746" cy="2734225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</p:pic>
      <p:pic>
        <p:nvPicPr>
          <p:cNvPr id="48" name="Picture 47" descr="penguin1.gif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718484" y="834829"/>
            <a:ext cx="959613" cy="1054001"/>
          </a:xfrm>
          <a:prstGeom prst="rect">
            <a:avLst/>
          </a:prstGeom>
        </p:spPr>
      </p:pic>
      <p:sp>
        <p:nvSpPr>
          <p:cNvPr id="49" name="Content Placeholder 2"/>
          <p:cNvSpPr>
            <a:spLocks noGrp="1"/>
          </p:cNvSpPr>
          <p:nvPr>
            <p:ph idx="1"/>
          </p:nvPr>
        </p:nvSpPr>
        <p:spPr>
          <a:xfrm>
            <a:off x="633127" y="2926189"/>
            <a:ext cx="4748511" cy="937967"/>
          </a:xfrm>
        </p:spPr>
        <p:txBody>
          <a:bodyPr>
            <a:normAutofit/>
          </a:bodyPr>
          <a:lstStyle/>
          <a:p>
            <a:r>
              <a:rPr lang="en-US" sz="2600" dirty="0" err="1" smtClean="0"/>
              <a:t>LHCb</a:t>
            </a:r>
            <a:r>
              <a:rPr lang="en-US" sz="2600" dirty="0" smtClean="0"/>
              <a:t>: Study angular distribution of the produced particles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7288562" y="3916225"/>
            <a:ext cx="4028634" cy="2682697"/>
            <a:chOff x="7963120" y="447503"/>
            <a:chExt cx="3609285" cy="2384091"/>
          </a:xfrm>
        </p:grpSpPr>
        <p:sp>
          <p:nvSpPr>
            <p:cNvPr id="34" name="Rectangle 33"/>
            <p:cNvSpPr/>
            <p:nvPr/>
          </p:nvSpPr>
          <p:spPr>
            <a:xfrm>
              <a:off x="7963120" y="447503"/>
              <a:ext cx="3609285" cy="238409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7999432" y="549007"/>
              <a:ext cx="3503253" cy="2205126"/>
              <a:chOff x="7999432" y="549007"/>
              <a:chExt cx="3503253" cy="2205126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8104600" y="549007"/>
                <a:ext cx="3398085" cy="2205126"/>
                <a:chOff x="5413866" y="672090"/>
                <a:chExt cx="2947216" cy="2319351"/>
              </a:xfrm>
              <a:solidFill>
                <a:schemeClr val="bg1"/>
              </a:solidFill>
            </p:grpSpPr>
            <p:pic>
              <p:nvPicPr>
                <p:cNvPr id="54" name="Picture 53"/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474334" y="672090"/>
                  <a:ext cx="2886748" cy="2309399"/>
                </a:xfrm>
                <a:prstGeom prst="rect">
                  <a:avLst/>
                </a:prstGeom>
                <a:grpFill/>
                <a:ln w="25400">
                  <a:noFill/>
                </a:ln>
              </p:spPr>
            </p:pic>
            <p:sp>
              <p:nvSpPr>
                <p:cNvPr id="55" name="Rectangle 54"/>
                <p:cNvSpPr/>
                <p:nvPr/>
              </p:nvSpPr>
              <p:spPr>
                <a:xfrm>
                  <a:off x="5413866" y="2673945"/>
                  <a:ext cx="2685257" cy="317496"/>
                </a:xfrm>
                <a:prstGeom prst="rect">
                  <a:avLst/>
                </a:prstGeom>
                <a:grpFill/>
                <a:ln w="254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11094506" y="2354624"/>
                    <a:ext cx="368223" cy="304906"/>
                  </a:xfrm>
                  <a:prstGeom prst="rect">
                    <a:avLst/>
                  </a:prstGeom>
                  <a:solidFill>
                    <a:schemeClr val="bg1"/>
                  </a:solidFill>
                  <a:ln w="25400"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200" b="0" i="1" smtClean="0">
                              <a:latin typeface="Cambria Math" charset="0"/>
                              <a:cs typeface="Symbol" charset="2"/>
                            </a:rPr>
                            <m:t>𝜙</m:t>
                          </m:r>
                        </m:oMath>
                      </m:oMathPara>
                    </a14:m>
                    <a:endParaRPr lang="en-US" dirty="0">
                      <a:latin typeface="Symbol" charset="2"/>
                      <a:cs typeface="Symbol" charset="2"/>
                    </a:endParaRPr>
                  </a:p>
                </p:txBody>
              </p:sp>
            </mc:Choice>
            <mc:Fallback xmlns="">
              <p:sp>
                <p:nvSpPr>
                  <p:cNvPr id="18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094506" y="2354624"/>
                    <a:ext cx="368223" cy="304906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l="-9836" r="-9836" b="-68000"/>
                    </a:stretch>
                  </a:blipFill>
                  <a:ln w="2540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TextBox 52"/>
                  <p:cNvSpPr txBox="1"/>
                  <p:nvPr/>
                </p:nvSpPr>
                <p:spPr>
                  <a:xfrm rot="16200000">
                    <a:off x="7815565" y="921454"/>
                    <a:ext cx="717482" cy="349748"/>
                  </a:xfrm>
                  <a:prstGeom prst="rect">
                    <a:avLst/>
                  </a:prstGeom>
                  <a:solidFill>
                    <a:schemeClr val="bg1"/>
                  </a:solidFill>
                  <a:ln w="25400"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2200" i="1" smtClean="0">
                                  <a:latin typeface="Cambria Math" charset="0"/>
                                  <a:cs typeface="Symbol" charset="2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200" i="0" smtClean="0">
                                  <a:latin typeface="Cambria Math" charset="0"/>
                                  <a:cs typeface="Symbol" charset="2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charset="0"/>
                                      <a:cs typeface="Symbol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charset="0"/>
                                      <a:cs typeface="Symbol" charset="2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charset="0"/>
                                      <a:cs typeface="Symbol" charset="2"/>
                                    </a:rPr>
                                    <m:t>𝐾</m:t>
                                  </m:r>
                                </m:sub>
                              </m:sSub>
                            </m:e>
                          </m:func>
                        </m:oMath>
                      </m:oMathPara>
                    </a14:m>
                    <a:endParaRPr lang="en-US" sz="2200" dirty="0">
                      <a:latin typeface="Symbol" charset="2"/>
                      <a:cs typeface="Symbol" charset="2"/>
                    </a:endParaRPr>
                  </a:p>
                </p:txBody>
              </p:sp>
            </mc:Choice>
            <mc:Fallback xmlns="">
              <p:sp>
                <p:nvSpPr>
                  <p:cNvPr id="19" name="TextBox 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7815565" y="921454"/>
                    <a:ext cx="717482" cy="349748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t="-24576" r="-28070"/>
                    </a:stretch>
                  </a:blipFill>
                  <a:ln w="2540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7889028" y="3630332"/>
                <a:ext cx="2838662" cy="40011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5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bSup>
                    <m:r>
                      <a:rPr lang="en-US" sz="2000" i="1">
                        <a:solidFill>
                          <a:schemeClr val="tx1"/>
                        </a:solidFill>
                        <a:latin typeface="Cambria Math" charset="0"/>
                      </a:rPr>
                      <m:t>: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/>
                  <a:t>count </a:t>
                </a:r>
                <a:r>
                  <a:rPr lang="en-US" sz="2000" dirty="0">
                    <a:solidFill>
                      <a:srgbClr val="0432FF"/>
                    </a:solidFill>
                  </a:rPr>
                  <a:t>blue</a:t>
                </a:r>
                <a:r>
                  <a:rPr lang="en-US" sz="2000" dirty="0"/>
                  <a:t> minus </a:t>
                </a:r>
                <a:r>
                  <a:rPr lang="en-US" sz="2000" dirty="0" smtClean="0">
                    <a:solidFill>
                      <a:srgbClr val="FF0000"/>
                    </a:solidFill>
                  </a:rPr>
                  <a:t>red</a:t>
                </a:r>
                <a:r>
                  <a:rPr lang="en-US" sz="2000" dirty="0"/>
                  <a:t>: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9028" y="3630332"/>
                <a:ext cx="2838662" cy="400110"/>
              </a:xfrm>
              <a:prstGeom prst="rect">
                <a:avLst/>
              </a:prstGeom>
              <a:blipFill rotWithShape="0">
                <a:blip r:embed="rId19"/>
                <a:stretch>
                  <a:fillRect t="-5797" r="-1064" b="-23188"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5"/>
          <p:cNvSpPr/>
          <p:nvPr/>
        </p:nvSpPr>
        <p:spPr>
          <a:xfrm>
            <a:off x="3189584" y="5945723"/>
            <a:ext cx="7562088" cy="576072"/>
          </a:xfrm>
          <a:custGeom>
            <a:avLst/>
            <a:gdLst>
              <a:gd name="connsiteX0" fmla="*/ 0 w 7562088"/>
              <a:gd name="connsiteY0" fmla="*/ 0 h 576072"/>
              <a:gd name="connsiteX1" fmla="*/ 4553712 w 7562088"/>
              <a:gd name="connsiteY1" fmla="*/ 576072 h 576072"/>
              <a:gd name="connsiteX2" fmla="*/ 7562088 w 7562088"/>
              <a:gd name="connsiteY2" fmla="*/ 429768 h 576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62088" h="576072">
                <a:moveTo>
                  <a:pt x="0" y="0"/>
                </a:moveTo>
                <a:cubicBezTo>
                  <a:pt x="1646682" y="252222"/>
                  <a:pt x="3293364" y="504444"/>
                  <a:pt x="4553712" y="576072"/>
                </a:cubicBezTo>
                <a:lnTo>
                  <a:pt x="7562088" y="429768"/>
                </a:lnTo>
              </a:path>
            </a:pathLst>
          </a:custGeom>
          <a:noFill/>
          <a:ln w="19050">
            <a:solidFill>
              <a:srgbClr val="CC00FF"/>
            </a:solidFill>
            <a:prstDash val="lg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993392" y="4350235"/>
            <a:ext cx="5376672" cy="1227605"/>
          </a:xfrm>
          <a:custGeom>
            <a:avLst/>
            <a:gdLst>
              <a:gd name="connsiteX0" fmla="*/ 0 w 5376672"/>
              <a:gd name="connsiteY0" fmla="*/ 1227605 h 1227605"/>
              <a:gd name="connsiteX1" fmla="*/ 3273552 w 5376672"/>
              <a:gd name="connsiteY1" fmla="*/ 112037 h 1227605"/>
              <a:gd name="connsiteX2" fmla="*/ 5376672 w 5376672"/>
              <a:gd name="connsiteY2" fmla="*/ 38885 h 1227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76672" h="1227605">
                <a:moveTo>
                  <a:pt x="0" y="1227605"/>
                </a:moveTo>
                <a:cubicBezTo>
                  <a:pt x="1188720" y="768881"/>
                  <a:pt x="2377440" y="310157"/>
                  <a:pt x="3273552" y="112037"/>
                </a:cubicBezTo>
                <a:cubicBezTo>
                  <a:pt x="4169664" y="-86083"/>
                  <a:pt x="5376672" y="38885"/>
                  <a:pt x="5376672" y="38885"/>
                </a:cubicBezTo>
              </a:path>
            </a:pathLst>
          </a:custGeom>
          <a:noFill/>
          <a:ln w="19050">
            <a:solidFill>
              <a:srgbClr val="CC00FF"/>
            </a:solidFill>
            <a:prstDash val="lg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27555" y="126110"/>
            <a:ext cx="4564980" cy="315708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</p:pic>
      <p:sp>
        <p:nvSpPr>
          <p:cNvPr id="60" name="TextBox 59"/>
          <p:cNvSpPr txBox="1"/>
          <p:nvPr/>
        </p:nvSpPr>
        <p:spPr>
          <a:xfrm>
            <a:off x="8518387" y="2923336"/>
            <a:ext cx="1814333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~3</a:t>
            </a:r>
            <a:r>
              <a:rPr lang="en-US" sz="2000" dirty="0" smtClean="0">
                <a:solidFill>
                  <a:srgbClr val="C00000"/>
                </a:solidFill>
                <a:latin typeface="Symbol" charset="2"/>
                <a:cs typeface="Symbol" charset="2"/>
              </a:rPr>
              <a:t>s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from SM</a:t>
            </a:r>
          </a:p>
        </p:txBody>
      </p:sp>
      <p:sp>
        <p:nvSpPr>
          <p:cNvPr id="61" name="Oval 60"/>
          <p:cNvSpPr/>
          <p:nvPr/>
        </p:nvSpPr>
        <p:spPr>
          <a:xfrm>
            <a:off x="8764426" y="1568087"/>
            <a:ext cx="901319" cy="1215343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9440909" y="1021583"/>
                <a:ext cx="1717137" cy="36933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𝐵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latin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𝐾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∗0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𝜇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𝜇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0909" y="1021583"/>
                <a:ext cx="1717137" cy="369332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reeform 2"/>
          <p:cNvSpPr/>
          <p:nvPr/>
        </p:nvSpPr>
        <p:spPr>
          <a:xfrm>
            <a:off x="7433136" y="557784"/>
            <a:ext cx="586152" cy="3118104"/>
          </a:xfrm>
          <a:custGeom>
            <a:avLst/>
            <a:gdLst>
              <a:gd name="connsiteX0" fmla="*/ 586152 w 586152"/>
              <a:gd name="connsiteY0" fmla="*/ 3118104 h 3118104"/>
              <a:gd name="connsiteX1" fmla="*/ 46656 w 586152"/>
              <a:gd name="connsiteY1" fmla="*/ 1271016 h 3118104"/>
              <a:gd name="connsiteX2" fmla="*/ 28368 w 586152"/>
              <a:gd name="connsiteY2" fmla="*/ 0 h 3118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6152" h="3118104">
                <a:moveTo>
                  <a:pt x="586152" y="3118104"/>
                </a:moveTo>
                <a:cubicBezTo>
                  <a:pt x="362886" y="2454402"/>
                  <a:pt x="139620" y="1790700"/>
                  <a:pt x="46656" y="1271016"/>
                </a:cubicBezTo>
                <a:cubicBezTo>
                  <a:pt x="-46308" y="751332"/>
                  <a:pt x="28368" y="0"/>
                  <a:pt x="28368" y="0"/>
                </a:cubicBezTo>
              </a:path>
            </a:pathLst>
          </a:custGeom>
          <a:noFill/>
          <a:ln w="19050">
            <a:solidFill>
              <a:srgbClr val="CC00FF"/>
            </a:solidFill>
            <a:prstDash val="lgDash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429488" y="813189"/>
            <a:ext cx="2944368" cy="420624"/>
          </a:xfrm>
          <a:custGeom>
            <a:avLst/>
            <a:gdLst>
              <a:gd name="connsiteX0" fmla="*/ 0 w 2944368"/>
              <a:gd name="connsiteY0" fmla="*/ 420624 h 420624"/>
              <a:gd name="connsiteX1" fmla="*/ 612648 w 2944368"/>
              <a:gd name="connsiteY1" fmla="*/ 411480 h 420624"/>
              <a:gd name="connsiteX2" fmla="*/ 1362456 w 2944368"/>
              <a:gd name="connsiteY2" fmla="*/ 320040 h 420624"/>
              <a:gd name="connsiteX3" fmla="*/ 2944368 w 2944368"/>
              <a:gd name="connsiteY3" fmla="*/ 0 h 420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4368" h="420624">
                <a:moveTo>
                  <a:pt x="0" y="420624"/>
                </a:moveTo>
                <a:lnTo>
                  <a:pt x="612648" y="411480"/>
                </a:lnTo>
                <a:cubicBezTo>
                  <a:pt x="839724" y="394716"/>
                  <a:pt x="973836" y="388620"/>
                  <a:pt x="1362456" y="320040"/>
                </a:cubicBezTo>
                <a:cubicBezTo>
                  <a:pt x="1751076" y="251460"/>
                  <a:pt x="2944368" y="0"/>
                  <a:pt x="2944368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036686" y="1002980"/>
                <a:ext cx="4412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6686" y="1002980"/>
                <a:ext cx="441275" cy="461665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5354718" y="552899"/>
                <a:ext cx="4412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4718" y="552899"/>
                <a:ext cx="441275" cy="461665"/>
              </a:xfrm>
              <a:prstGeom prst="rect">
                <a:avLst/>
              </a:prstGeom>
              <a:blipFill rotWithShape="0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2208071" y="1360072"/>
                <a:ext cx="4638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𝐵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071" y="1360072"/>
                <a:ext cx="463845" cy="461665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5104759" y="808243"/>
                <a:ext cx="47769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𝐾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4759" y="808243"/>
                <a:ext cx="477695" cy="461665"/>
              </a:xfrm>
              <a:prstGeom prst="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/>
          <p:cNvSpPr/>
          <p:nvPr/>
        </p:nvSpPr>
        <p:spPr>
          <a:xfrm>
            <a:off x="2320621" y="1214117"/>
            <a:ext cx="231420" cy="76598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216674" y="818925"/>
            <a:ext cx="231420" cy="451687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11253043" y="126111"/>
            <a:ext cx="918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19 / 21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59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6" grpId="0" animBg="1"/>
      <p:bldP spid="6" grpId="0" animBg="1"/>
      <p:bldP spid="13" grpId="0" animBg="1"/>
      <p:bldP spid="60" grpId="0"/>
      <p:bldP spid="61" grpId="0" animBg="1"/>
      <p:bldP spid="62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u="sng" dirty="0" smtClean="0"/>
                  <a:t>Recent</a:t>
                </a:r>
                <a:r>
                  <a:rPr lang="en-US" dirty="0" smtClean="0"/>
                  <a:t>: variable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5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dirty="0" smtClean="0"/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𝐵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∗0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1500" t="-14545" b="-2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val 29"/>
          <p:cNvSpPr/>
          <p:nvPr/>
        </p:nvSpPr>
        <p:spPr>
          <a:xfrm>
            <a:off x="8044476" y="4722405"/>
            <a:ext cx="1114081" cy="1546680"/>
          </a:xfrm>
          <a:prstGeom prst="ellipse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4"/>
          <a:srcRect t="2990" b="4229"/>
          <a:stretch/>
        </p:blipFill>
        <p:spPr>
          <a:xfrm>
            <a:off x="7327555" y="3367395"/>
            <a:ext cx="4597177" cy="3371617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59" name="Oval 58"/>
          <p:cNvSpPr/>
          <p:nvPr/>
        </p:nvSpPr>
        <p:spPr>
          <a:xfrm>
            <a:off x="8601516" y="4598238"/>
            <a:ext cx="901319" cy="1363650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9400230" y="4413572"/>
                <a:ext cx="1765227" cy="36933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𝐵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+</m:t>
                          </m:r>
                        </m:sup>
                      </m:sSup>
                      <m:r>
                        <a:rPr lang="en-US" b="0" i="1" smtClean="0">
                          <a:latin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𝐾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∗+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𝜇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𝜇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0230" y="4413572"/>
                <a:ext cx="1765227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8498762" y="5897144"/>
            <a:ext cx="1814333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~2</a:t>
            </a:r>
            <a:r>
              <a:rPr lang="en-US" sz="2000" dirty="0" smtClean="0">
                <a:solidFill>
                  <a:srgbClr val="C00000"/>
                </a:solidFill>
                <a:latin typeface="Symbol" charset="2"/>
                <a:cs typeface="Symbol" charset="2"/>
              </a:rPr>
              <a:t>s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from SM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7555" y="126110"/>
            <a:ext cx="4564980" cy="315708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</p:pic>
      <p:sp>
        <p:nvSpPr>
          <p:cNvPr id="29" name="TextBox 28"/>
          <p:cNvSpPr txBox="1"/>
          <p:nvPr/>
        </p:nvSpPr>
        <p:spPr>
          <a:xfrm>
            <a:off x="8518387" y="2923336"/>
            <a:ext cx="1814333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~3</a:t>
            </a:r>
            <a:r>
              <a:rPr lang="en-US" sz="2000" dirty="0" smtClean="0">
                <a:solidFill>
                  <a:srgbClr val="C00000"/>
                </a:solidFill>
                <a:latin typeface="Symbol" charset="2"/>
                <a:cs typeface="Symbol" charset="2"/>
              </a:rPr>
              <a:t>s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from SM</a:t>
            </a:r>
          </a:p>
        </p:txBody>
      </p:sp>
      <p:sp>
        <p:nvSpPr>
          <p:cNvPr id="50" name="Oval 49"/>
          <p:cNvSpPr/>
          <p:nvPr/>
        </p:nvSpPr>
        <p:spPr>
          <a:xfrm>
            <a:off x="8764426" y="1568087"/>
            <a:ext cx="901319" cy="1215343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9440909" y="1021583"/>
                <a:ext cx="1717137" cy="36933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𝐵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latin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𝐾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∗0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𝜇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𝜇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0909" y="1021583"/>
                <a:ext cx="1717137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/>
          <p:cNvCxnSpPr/>
          <p:nvPr/>
        </p:nvCxnSpPr>
        <p:spPr>
          <a:xfrm>
            <a:off x="5341047" y="5773739"/>
            <a:ext cx="1476362" cy="9144"/>
          </a:xfrm>
          <a:prstGeom prst="straightConnector1">
            <a:avLst/>
          </a:prstGeom>
          <a:ln w="25400">
            <a:solidFill>
              <a:srgbClr val="7030A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4944498" y="2410416"/>
            <a:ext cx="1950078" cy="2265215"/>
          </a:xfrm>
          <a:prstGeom prst="straightConnector1">
            <a:avLst/>
          </a:prstGeom>
          <a:ln w="25400">
            <a:solidFill>
              <a:srgbClr val="7030A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ontent Placeholder 2"/>
              <p:cNvSpPr txBox="1">
                <a:spLocks/>
              </p:cNvSpPr>
              <p:nvPr/>
            </p:nvSpPr>
            <p:spPr>
              <a:xfrm>
                <a:off x="621825" y="4102627"/>
                <a:ext cx="6353267" cy="227692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Char char="•"/>
                  <a:defRPr sz="2800" kern="120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lvl1pPr>
                <a:lvl2pPr marL="504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400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lvl2pPr>
                <a:lvl3pPr marL="756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2000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lvl3pPr>
                <a:lvl4pPr marL="1008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60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is-IS" sz="2200" dirty="0" smtClean="0"/>
                  <a:t>Decay:</a:t>
                </a:r>
                <a:r>
                  <a:rPr lang="is-IS" sz="24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charset="0"/>
                          </a:rPr>
                          <m:t>𝐵</m:t>
                        </m:r>
                      </m:e>
                      <m:sup>
                        <m:r>
                          <a:rPr lang="en-US" sz="2400" i="1"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n-US" sz="2400" i="1"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4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sz="2400" i="1">
                            <a:latin typeface="Cambria Math" charset="0"/>
                          </a:rPr>
                          <m:t>∗0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n-US" sz="2400" i="1"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n-US" sz="2400" i="1"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dirty="0" smtClean="0"/>
                  <a:t> </a:t>
                </a:r>
              </a:p>
              <a:p>
                <a:pPr lvl="1"/>
                <a:r>
                  <a:rPr lang="en-US" sz="2200" u="sng" dirty="0" smtClean="0">
                    <a:solidFill>
                      <a:srgbClr val="CC00FF"/>
                    </a:solidFill>
                  </a:rPr>
                  <a:t>15 July 2020</a:t>
                </a:r>
                <a:r>
                  <a:rPr lang="en-US" sz="2200" dirty="0" smtClean="0"/>
                  <a:t>, arXiv:2003.04831</a:t>
                </a:r>
              </a:p>
              <a:p>
                <a:pPr lvl="1"/>
                <a:endParaRPr lang="en-US" sz="1600" dirty="0" smtClean="0"/>
              </a:p>
              <a:p>
                <a:r>
                  <a:rPr lang="en-US" sz="2200" dirty="0" smtClean="0"/>
                  <a:t>Recently confirmed in the decay: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𝐵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∗+</m:t>
                        </m:r>
                      </m:sup>
                    </m:sSup>
                    <m:r>
                      <a:rPr lang="en-US" sz="2400" b="0" i="1" smtClean="0"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𝜇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2400" dirty="0" smtClean="0"/>
              </a:p>
              <a:p>
                <a:pPr lvl="1"/>
                <a:r>
                  <a:rPr lang="is-IS" sz="2200" u="sng" dirty="0" smtClean="0">
                    <a:solidFill>
                      <a:srgbClr val="CC00FF"/>
                    </a:solidFill>
                  </a:rPr>
                  <a:t>24 Dec 2020</a:t>
                </a:r>
                <a:r>
                  <a:rPr lang="is-IS" sz="2200" dirty="0" smtClean="0"/>
                  <a:t>, arXiv:2012.13241</a:t>
                </a:r>
                <a:endParaRPr lang="en-US" sz="2200" dirty="0" smtClean="0"/>
              </a:p>
            </p:txBody>
          </p:sp>
        </mc:Choice>
        <mc:Fallback xmlns="">
          <p:sp>
            <p:nvSpPr>
              <p:cNvPr id="3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825" y="4102627"/>
                <a:ext cx="6353267" cy="2276923"/>
              </a:xfrm>
              <a:prstGeom prst="rect">
                <a:avLst/>
              </a:prstGeom>
              <a:blipFill rotWithShape="0">
                <a:blip r:embed="rId8"/>
                <a:stretch>
                  <a:fillRect l="-1056" t="-24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/>
          <p:cNvGrpSpPr/>
          <p:nvPr/>
        </p:nvGrpSpPr>
        <p:grpSpPr>
          <a:xfrm>
            <a:off x="1845349" y="830973"/>
            <a:ext cx="4019870" cy="2298115"/>
            <a:chOff x="1080853" y="4023873"/>
            <a:chExt cx="4019870" cy="2298115"/>
          </a:xfrm>
        </p:grpSpPr>
        <p:grpSp>
          <p:nvGrpSpPr>
            <p:cNvPr id="34" name="Group 33"/>
            <p:cNvGrpSpPr/>
            <p:nvPr/>
          </p:nvGrpSpPr>
          <p:grpSpPr>
            <a:xfrm>
              <a:off x="1080853" y="4023873"/>
              <a:ext cx="3969254" cy="2298115"/>
              <a:chOff x="781053" y="4023873"/>
              <a:chExt cx="3969254" cy="2298115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9"/>
              <a:srcRect l="50626"/>
              <a:stretch/>
            </p:blipFill>
            <p:spPr>
              <a:xfrm>
                <a:off x="781053" y="4186602"/>
                <a:ext cx="3969254" cy="2135386"/>
              </a:xfrm>
              <a:prstGeom prst="rect">
                <a:avLst/>
              </a:prstGeom>
            </p:spPr>
          </p:pic>
          <p:sp>
            <p:nvSpPr>
              <p:cNvPr id="54" name="Rectangle 53"/>
              <p:cNvSpPr/>
              <p:nvPr/>
            </p:nvSpPr>
            <p:spPr>
              <a:xfrm>
                <a:off x="4366860" y="5852369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4363696" y="4923768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4339652" y="4023873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1031571" y="5020783"/>
                <a:ext cx="322914" cy="4396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1346081" y="4946504"/>
                  <a:ext cx="24237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𝑏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6081" y="4946504"/>
                  <a:ext cx="242374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30000" r="-27500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4721370" y="4214483"/>
                  <a:ext cx="21788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𝑠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1370" y="4214483"/>
                  <a:ext cx="217880" cy="369332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20000" r="-1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4673113" y="4961748"/>
                  <a:ext cx="421782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3113" y="4961748"/>
                  <a:ext cx="421782" cy="369332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15942" r="-5797" b="-213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/>
                <p:cNvSpPr txBox="1"/>
                <p:nvPr/>
              </p:nvSpPr>
              <p:spPr>
                <a:xfrm>
                  <a:off x="4678941" y="5655162"/>
                  <a:ext cx="421782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8941" y="5655162"/>
                  <a:ext cx="421782" cy="369332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l="-15942" b="-213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2" name="Picture 61" descr="penguin1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18484" y="834829"/>
            <a:ext cx="959613" cy="1054001"/>
          </a:xfrm>
          <a:prstGeom prst="rect">
            <a:avLst/>
          </a:prstGeom>
        </p:spPr>
      </p:pic>
      <p:sp>
        <p:nvSpPr>
          <p:cNvPr id="63" name="Freeform 62"/>
          <p:cNvSpPr/>
          <p:nvPr/>
        </p:nvSpPr>
        <p:spPr>
          <a:xfrm>
            <a:off x="2429488" y="813189"/>
            <a:ext cx="2944368" cy="420624"/>
          </a:xfrm>
          <a:custGeom>
            <a:avLst/>
            <a:gdLst>
              <a:gd name="connsiteX0" fmla="*/ 0 w 2944368"/>
              <a:gd name="connsiteY0" fmla="*/ 420624 h 420624"/>
              <a:gd name="connsiteX1" fmla="*/ 612648 w 2944368"/>
              <a:gd name="connsiteY1" fmla="*/ 411480 h 420624"/>
              <a:gd name="connsiteX2" fmla="*/ 1362456 w 2944368"/>
              <a:gd name="connsiteY2" fmla="*/ 320040 h 420624"/>
              <a:gd name="connsiteX3" fmla="*/ 2944368 w 2944368"/>
              <a:gd name="connsiteY3" fmla="*/ 0 h 420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4368" h="420624">
                <a:moveTo>
                  <a:pt x="0" y="420624"/>
                </a:moveTo>
                <a:lnTo>
                  <a:pt x="612648" y="411480"/>
                </a:lnTo>
                <a:cubicBezTo>
                  <a:pt x="839724" y="394716"/>
                  <a:pt x="973836" y="388620"/>
                  <a:pt x="1362456" y="320040"/>
                </a:cubicBezTo>
                <a:cubicBezTo>
                  <a:pt x="1751076" y="251460"/>
                  <a:pt x="2944368" y="0"/>
                  <a:pt x="2944368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2036686" y="1002980"/>
                <a:ext cx="4412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6686" y="1002980"/>
                <a:ext cx="441275" cy="461665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5354718" y="552899"/>
                <a:ext cx="4412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4718" y="552899"/>
                <a:ext cx="441275" cy="461665"/>
              </a:xfrm>
              <a:prstGeom prst="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2208071" y="1360072"/>
                <a:ext cx="4638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𝐵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071" y="1360072"/>
                <a:ext cx="463845" cy="461665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5104759" y="808243"/>
                <a:ext cx="47769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𝐾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4759" y="808243"/>
                <a:ext cx="477695" cy="461665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Oval 67"/>
          <p:cNvSpPr/>
          <p:nvPr/>
        </p:nvSpPr>
        <p:spPr>
          <a:xfrm>
            <a:off x="2320621" y="1214117"/>
            <a:ext cx="231420" cy="76598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5216674" y="818925"/>
            <a:ext cx="231420" cy="451687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ontent Placeholder 2"/>
          <p:cNvSpPr>
            <a:spLocks noGrp="1"/>
          </p:cNvSpPr>
          <p:nvPr>
            <p:ph idx="1"/>
          </p:nvPr>
        </p:nvSpPr>
        <p:spPr>
          <a:xfrm>
            <a:off x="633127" y="2926189"/>
            <a:ext cx="4748511" cy="937967"/>
          </a:xfrm>
        </p:spPr>
        <p:txBody>
          <a:bodyPr>
            <a:normAutofit/>
          </a:bodyPr>
          <a:lstStyle/>
          <a:p>
            <a:r>
              <a:rPr lang="en-US" sz="2600" dirty="0" err="1" smtClean="0"/>
              <a:t>LHCb</a:t>
            </a:r>
            <a:r>
              <a:rPr lang="en-US" sz="2600" dirty="0" smtClean="0"/>
              <a:t>: Study angular distribution of the produced particles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42102" y="3243093"/>
            <a:ext cx="20348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accent1"/>
                </a:solidFill>
              </a:rPr>
              <a:t>: confirmed</a:t>
            </a:r>
            <a:r>
              <a:rPr lang="en-US" dirty="0" smtClean="0">
                <a:solidFill>
                  <a:schemeClr val="accent1"/>
                </a:solidFill>
              </a:rPr>
              <a:t>.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253043" y="126111"/>
            <a:ext cx="918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20 / 21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09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Conclusions</a:t>
            </a:r>
            <a:endParaRPr lang="en-US" dirty="0"/>
          </a:p>
        </p:txBody>
      </p:sp>
      <p:pic>
        <p:nvPicPr>
          <p:cNvPr id="6" name="Picture 5" descr="cp_universe_chronology_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2643" y="188865"/>
            <a:ext cx="3347610" cy="4756614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644" y="955643"/>
            <a:ext cx="8381991" cy="5616607"/>
          </a:xfrm>
          <a:ln w="19050">
            <a:solidFill>
              <a:schemeClr val="accent1"/>
            </a:solidFill>
          </a:ln>
        </p:spPr>
        <p:txBody>
          <a:bodyPr>
            <a:normAutofit fontScale="92500"/>
          </a:bodyPr>
          <a:lstStyle/>
          <a:p>
            <a:r>
              <a:rPr lang="en-US" sz="2600" smtClean="0"/>
              <a:t>CP </a:t>
            </a:r>
            <a:r>
              <a:rPr lang="en-US" sz="2600" dirty="0" smtClean="0"/>
              <a:t>Violation requires three generations of particles.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oes </a:t>
            </a:r>
            <a:r>
              <a:rPr lang="en-US" b="1" i="1" dirty="0" smtClean="0"/>
              <a:t>not</a:t>
            </a:r>
            <a:r>
              <a:rPr lang="en-US" dirty="0" smtClean="0"/>
              <a:t> explain the matter antimatter asymmetry in the universe</a:t>
            </a:r>
          </a:p>
          <a:p>
            <a:pPr lvl="1"/>
            <a:r>
              <a:rPr lang="en-US" dirty="0" smtClean="0"/>
              <a:t>LHC has </a:t>
            </a:r>
            <a:r>
              <a:rPr lang="en-US" b="1" i="1" dirty="0" smtClean="0"/>
              <a:t>not yet directly </a:t>
            </a:r>
            <a:r>
              <a:rPr lang="en-US" dirty="0" smtClean="0"/>
              <a:t>observed new massive particles</a:t>
            </a:r>
          </a:p>
          <a:p>
            <a:pPr lvl="1"/>
            <a:endParaRPr lang="en-US" sz="600" dirty="0" smtClean="0"/>
          </a:p>
          <a:p>
            <a:r>
              <a:rPr lang="en-US" sz="2600" dirty="0" smtClean="0"/>
              <a:t>Forces are </a:t>
            </a:r>
            <a:r>
              <a:rPr lang="en-US" sz="2600" dirty="0" err="1" smtClean="0"/>
              <a:t>flavour</a:t>
            </a:r>
            <a:r>
              <a:rPr lang="en-US" sz="2600" dirty="0" smtClean="0"/>
              <a:t> universal across particle generations. </a:t>
            </a:r>
          </a:p>
          <a:p>
            <a:endParaRPr lang="en-US" sz="600" dirty="0" smtClean="0"/>
          </a:p>
          <a:p>
            <a:r>
              <a:rPr lang="en-US" sz="2600" dirty="0" smtClean="0"/>
              <a:t>Higgs is strongly non-universal, coupling mainly to 3</a:t>
            </a:r>
            <a:r>
              <a:rPr lang="en-US" sz="2600" baseline="30000" dirty="0" smtClean="0"/>
              <a:t>rd</a:t>
            </a:r>
            <a:r>
              <a:rPr lang="en-US" sz="2600" dirty="0" smtClean="0"/>
              <a:t> generation</a:t>
            </a:r>
          </a:p>
          <a:p>
            <a:endParaRPr lang="en-US" sz="600" dirty="0" smtClean="0"/>
          </a:p>
          <a:p>
            <a:r>
              <a:rPr lang="en-US" sz="2600" dirty="0" smtClean="0"/>
              <a:t>Precision measurements </a:t>
            </a:r>
            <a:r>
              <a:rPr lang="en-US" sz="2600" b="1" i="1" dirty="0" smtClean="0"/>
              <a:t>hint</a:t>
            </a:r>
            <a:r>
              <a:rPr lang="en-US" sz="2600" dirty="0" smtClean="0"/>
              <a:t> at the existence of new particles with non-universal couplings:</a:t>
            </a:r>
          </a:p>
          <a:p>
            <a:pPr lvl="1"/>
            <a:r>
              <a:rPr lang="en-US" dirty="0" err="1" smtClean="0"/>
              <a:t>LeptoQuark</a:t>
            </a:r>
            <a:r>
              <a:rPr lang="en-US" dirty="0" smtClean="0"/>
              <a:t> candidate; couples to quarks and leptons</a:t>
            </a:r>
          </a:p>
          <a:p>
            <a:pPr lvl="1"/>
            <a:r>
              <a:rPr lang="en-US" dirty="0" err="1" smtClean="0"/>
              <a:t>LeptoQuarks</a:t>
            </a:r>
            <a:r>
              <a:rPr lang="en-US" dirty="0" smtClean="0"/>
              <a:t> are a long sought particles that may address:</a:t>
            </a:r>
          </a:p>
          <a:p>
            <a:pPr lvl="2"/>
            <a:r>
              <a:rPr lang="en-US" sz="2400" dirty="0" smtClean="0"/>
              <a:t>The matter - antimatter asymmetry of the universe,</a:t>
            </a:r>
          </a:p>
          <a:p>
            <a:pPr lvl="2"/>
            <a:r>
              <a:rPr lang="en-US" sz="2400" dirty="0" smtClean="0"/>
              <a:t>Why proton has equal but opposite charge </a:t>
            </a:r>
            <a:r>
              <a:rPr lang="en-US" sz="2400" dirty="0" err="1" smtClean="0"/>
              <a:t>wrt</a:t>
            </a:r>
            <a:r>
              <a:rPr lang="en-US" sz="2400" dirty="0" smtClean="0"/>
              <a:t> electron.</a:t>
            </a:r>
          </a:p>
          <a:p>
            <a:pPr lvl="2"/>
            <a:endParaRPr lang="en-US" sz="600" dirty="0" smtClean="0"/>
          </a:p>
          <a:p>
            <a:r>
              <a:rPr lang="en-US" sz="2600" dirty="0" smtClean="0"/>
              <a:t>Updates expected in winter conferences.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512" y="5084063"/>
            <a:ext cx="1626946" cy="1626946"/>
          </a:xfrm>
          <a:prstGeom prst="rect">
            <a:avLst/>
          </a:prstGeom>
          <a:ln w="31750"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808" y="5101012"/>
            <a:ext cx="2092394" cy="1609997"/>
          </a:xfrm>
          <a:prstGeom prst="rect">
            <a:avLst/>
          </a:prstGeom>
          <a:ln w="31750">
            <a:solidFill>
              <a:srgbClr val="C0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8673803" y="3337560"/>
            <a:ext cx="3295693" cy="831028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253043" y="126111"/>
            <a:ext cx="918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21 / 21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4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b="1" i="1" dirty="0" smtClean="0"/>
              <a:t>   The </a:t>
            </a:r>
            <a:r>
              <a:rPr lang="en-US" b="1" i="1" dirty="0" err="1" smtClean="0"/>
              <a:t>Flavour</a:t>
            </a:r>
            <a:r>
              <a:rPr lang="en-US" b="1" i="1" dirty="0" smtClean="0"/>
              <a:t> Puzzle</a:t>
            </a:r>
            <a:endParaRPr lang="en-US" b="1" i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429" y="179380"/>
            <a:ext cx="1656954" cy="7456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93" y="564867"/>
            <a:ext cx="7681072" cy="4038170"/>
          </a:xfrm>
          <a:prstGeom prst="rect">
            <a:avLst/>
          </a:prstGeom>
        </p:spPr>
      </p:pic>
      <p:pic>
        <p:nvPicPr>
          <p:cNvPr id="12" name="Picture 11" descr="Rich2_view.jpg"/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19510817">
            <a:off x="3874660" y="2630247"/>
            <a:ext cx="7919701" cy="55819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6699" y="63177"/>
            <a:ext cx="752543" cy="101844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27532" t="18432" r="26714" b="17843"/>
          <a:stretch/>
        </p:blipFill>
        <p:spPr>
          <a:xfrm>
            <a:off x="11231775" y="0"/>
            <a:ext cx="1010485" cy="10315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89" y="3703965"/>
            <a:ext cx="2798450" cy="2538705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/>
          <a:srcRect l="19048" r="2499"/>
          <a:stretch/>
        </p:blipFill>
        <p:spPr>
          <a:xfrm>
            <a:off x="8186661" y="3401568"/>
            <a:ext cx="3877793" cy="3295259"/>
          </a:xfrm>
          <a:prstGeom prst="rect">
            <a:avLst/>
          </a:prstGeom>
          <a:solidFill>
            <a:schemeClr val="tx1">
              <a:alpha val="50000"/>
            </a:schemeClr>
          </a:solidFill>
          <a:effectLst>
            <a:softEdge rad="635000"/>
          </a:effectLst>
        </p:spPr>
      </p:pic>
      <p:sp>
        <p:nvSpPr>
          <p:cNvPr id="14" name="TextBox 13"/>
          <p:cNvSpPr txBox="1"/>
          <p:nvPr/>
        </p:nvSpPr>
        <p:spPr>
          <a:xfrm>
            <a:off x="117274" y="6107551"/>
            <a:ext cx="4582573" cy="415498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100" b="1" i="1" dirty="0" smtClean="0">
                <a:solidFill>
                  <a:srgbClr val="FFFF00"/>
                </a:solidFill>
              </a:rPr>
              <a:t>Why </a:t>
            </a:r>
            <a:r>
              <a:rPr lang="en-US" sz="2100" b="1" i="1" dirty="0">
                <a:solidFill>
                  <a:srgbClr val="FFFF00"/>
                </a:solidFill>
              </a:rPr>
              <a:t>three generations of particles</a:t>
            </a:r>
            <a:r>
              <a:rPr lang="en-US" sz="2100" b="1" i="1" dirty="0" smtClean="0">
                <a:solidFill>
                  <a:srgbClr val="FFFF00"/>
                </a:solidFill>
              </a:rPr>
              <a:t>?</a:t>
            </a:r>
            <a:endParaRPr lang="en-US" sz="2100" b="1" i="1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18186" y="6105843"/>
            <a:ext cx="3871418" cy="415498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100" b="1" i="1" dirty="0" smtClean="0">
                <a:solidFill>
                  <a:srgbClr val="FFFF00"/>
                </a:solidFill>
              </a:rPr>
              <a:t>Why is an atom electric neutral?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/>
          <a:srcRect l="1776" t="3724" r="2091" b="8658"/>
          <a:stretch/>
        </p:blipFill>
        <p:spPr>
          <a:xfrm>
            <a:off x="4226065" y="3780855"/>
            <a:ext cx="3717733" cy="2562521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19" name="TextBox 18"/>
          <p:cNvSpPr txBox="1"/>
          <p:nvPr/>
        </p:nvSpPr>
        <p:spPr>
          <a:xfrm>
            <a:off x="4479934" y="6109220"/>
            <a:ext cx="3431501" cy="415498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100" b="1" i="1" dirty="0" smtClean="0">
                <a:solidFill>
                  <a:srgbClr val="FFFF00"/>
                </a:solidFill>
              </a:rPr>
              <a:t>Why </a:t>
            </a:r>
            <a:r>
              <a:rPr lang="en-US" sz="2100" b="1" i="1" dirty="0">
                <a:solidFill>
                  <a:srgbClr val="FFFF00"/>
                </a:solidFill>
              </a:rPr>
              <a:t>i</a:t>
            </a:r>
            <a:r>
              <a:rPr lang="en-US" sz="2100" b="1" i="1" dirty="0" smtClean="0">
                <a:solidFill>
                  <a:srgbClr val="FFFF00"/>
                </a:solidFill>
              </a:rPr>
              <a:t>s there no antimatter?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1089" y="477798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DBF8FF"/>
                </a:solidFill>
              </a:rPr>
              <a:t>1</a:t>
            </a:r>
            <a:endParaRPr lang="en-US" sz="2000" i="1" dirty="0">
              <a:solidFill>
                <a:srgbClr val="DBF8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14657" y="477494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40793" y="4781037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C000"/>
                </a:solidFill>
              </a:rPr>
              <a:t>3</a:t>
            </a:r>
          </a:p>
        </p:txBody>
      </p:sp>
      <p:sp>
        <p:nvSpPr>
          <p:cNvPr id="6" name="Rectangle 5"/>
          <p:cNvSpPr/>
          <p:nvPr/>
        </p:nvSpPr>
        <p:spPr>
          <a:xfrm>
            <a:off x="761089" y="4043075"/>
            <a:ext cx="314511" cy="1873093"/>
          </a:xfrm>
          <a:prstGeom prst="rect">
            <a:avLst/>
          </a:prstGeom>
          <a:noFill/>
          <a:ln w="19050">
            <a:solidFill>
              <a:srgbClr val="DBF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05513" y="4049171"/>
            <a:ext cx="314511" cy="187309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AE1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59081" y="4055267"/>
            <a:ext cx="314511" cy="1873093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570236" y="513746"/>
            <a:ext cx="3359803" cy="919064"/>
            <a:chOff x="570236" y="513746"/>
            <a:chExt cx="3359803" cy="919064"/>
          </a:xfrm>
        </p:grpSpPr>
        <p:grpSp>
          <p:nvGrpSpPr>
            <p:cNvPr id="56" name="Group 55"/>
            <p:cNvGrpSpPr/>
            <p:nvPr/>
          </p:nvGrpSpPr>
          <p:grpSpPr>
            <a:xfrm>
              <a:off x="570236" y="513746"/>
              <a:ext cx="3359803" cy="919064"/>
              <a:chOff x="570236" y="513746"/>
              <a:chExt cx="3359803" cy="919064"/>
            </a:xfrm>
          </p:grpSpPr>
          <p:grpSp>
            <p:nvGrpSpPr>
              <p:cNvPr id="58" name="Group 57"/>
              <p:cNvGrpSpPr/>
              <p:nvPr/>
            </p:nvGrpSpPr>
            <p:grpSpPr>
              <a:xfrm>
                <a:off x="570236" y="554771"/>
                <a:ext cx="3359803" cy="878039"/>
                <a:chOff x="570236" y="554771"/>
                <a:chExt cx="3359803" cy="878039"/>
              </a:xfrm>
            </p:grpSpPr>
            <p:grpSp>
              <p:nvGrpSpPr>
                <p:cNvPr id="60" name="Group 59"/>
                <p:cNvGrpSpPr/>
                <p:nvPr/>
              </p:nvGrpSpPr>
              <p:grpSpPr>
                <a:xfrm>
                  <a:off x="570237" y="554771"/>
                  <a:ext cx="3359802" cy="878039"/>
                  <a:chOff x="497085" y="609635"/>
                  <a:chExt cx="3359802" cy="878039"/>
                </a:xfrm>
              </p:grpSpPr>
              <p:grpSp>
                <p:nvGrpSpPr>
                  <p:cNvPr id="62" name="Group 61"/>
                  <p:cNvGrpSpPr/>
                  <p:nvPr/>
                </p:nvGrpSpPr>
                <p:grpSpPr>
                  <a:xfrm>
                    <a:off x="497085" y="666427"/>
                    <a:ext cx="3321407" cy="812103"/>
                    <a:chOff x="497085" y="666427"/>
                    <a:chExt cx="3321407" cy="812103"/>
                  </a:xfrm>
                </p:grpSpPr>
                <p:grpSp>
                  <p:nvGrpSpPr>
                    <p:cNvPr id="66" name="Group 65"/>
                    <p:cNvGrpSpPr/>
                    <p:nvPr/>
                  </p:nvGrpSpPr>
                  <p:grpSpPr>
                    <a:xfrm>
                      <a:off x="497085" y="666427"/>
                      <a:ext cx="3321407" cy="812103"/>
                      <a:chOff x="451365" y="666427"/>
                      <a:chExt cx="3321407" cy="812103"/>
                    </a:xfrm>
                  </p:grpSpPr>
                  <p:pic>
                    <p:nvPicPr>
                      <p:cNvPr id="68" name="Picture 67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1"/>
                      <a:srcRect l="8791" t="23248" r="7876" b="22689"/>
                      <a:stretch/>
                    </p:blipFill>
                    <p:spPr>
                      <a:xfrm>
                        <a:off x="451365" y="666427"/>
                        <a:ext cx="1877613" cy="812103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69" name="Rectangle 68"/>
                      <p:cNvSpPr/>
                      <p:nvPr/>
                    </p:nvSpPr>
                    <p:spPr>
                      <a:xfrm>
                        <a:off x="2276445" y="682787"/>
                        <a:ext cx="1496327" cy="795743"/>
                      </a:xfrm>
                      <a:prstGeom prst="rect">
                        <a:avLst/>
                      </a:prstGeom>
                      <a:solidFill>
                        <a:srgbClr val="3A339D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prstClr val="white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67" name="TextBox 66"/>
                    <p:cNvSpPr txBox="1"/>
                    <p:nvPr/>
                  </p:nvSpPr>
                  <p:spPr>
                    <a:xfrm>
                      <a:off x="2319668" y="952736"/>
                      <a:ext cx="468398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000" smtClean="0">
                          <a:solidFill>
                            <a:prstClr val="white"/>
                          </a:solidFill>
                          <a:latin typeface="Athelas" charset="0"/>
                          <a:ea typeface="Athelas" charset="0"/>
                          <a:cs typeface="Athelas" charset="0"/>
                        </a:rPr>
                        <a:t> </a:t>
                      </a:r>
                      <a:r>
                        <a:rPr lang="en-US" sz="1000" dirty="0" smtClean="0">
                          <a:solidFill>
                            <a:prstClr val="white"/>
                          </a:solidFill>
                          <a:latin typeface="Athelas" charset="0"/>
                          <a:ea typeface="Athelas" charset="0"/>
                          <a:cs typeface="Athelas" charset="0"/>
                        </a:rPr>
                        <a:t>THE</a:t>
                      </a:r>
                      <a:endParaRPr lang="en-US" sz="1000" dirty="0">
                        <a:solidFill>
                          <a:prstClr val="white"/>
                        </a:solidFill>
                        <a:latin typeface="Athelas" charset="0"/>
                        <a:ea typeface="Athelas" charset="0"/>
                        <a:cs typeface="Athelas" charset="0"/>
                      </a:endParaRPr>
                    </a:p>
                  </p:txBody>
                </p:sp>
              </p:grpSp>
              <p:sp>
                <p:nvSpPr>
                  <p:cNvPr id="63" name="TextBox 62"/>
                  <p:cNvSpPr txBox="1"/>
                  <p:nvPr/>
                </p:nvSpPr>
                <p:spPr>
                  <a:xfrm>
                    <a:off x="2274041" y="609635"/>
                    <a:ext cx="385042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000" dirty="0" smtClean="0">
                        <a:solidFill>
                          <a:prstClr val="white"/>
                        </a:solidFill>
                        <a:latin typeface="Athelas" charset="0"/>
                        <a:ea typeface="Athelas" charset="0"/>
                        <a:cs typeface="Athelas" charset="0"/>
                      </a:rPr>
                      <a:t>OF</a:t>
                    </a:r>
                    <a:r>
                      <a:rPr lang="en-US" sz="1200" dirty="0" smtClean="0">
                        <a:solidFill>
                          <a:prstClr val="white"/>
                        </a:solidFill>
                        <a:latin typeface="Athelas" charset="0"/>
                        <a:ea typeface="Athelas" charset="0"/>
                        <a:cs typeface="Athelas" charset="0"/>
                      </a:rPr>
                      <a:t> </a:t>
                    </a:r>
                  </a:p>
                </p:txBody>
              </p:sp>
              <p:sp>
                <p:nvSpPr>
                  <p:cNvPr id="64" name="TextBox 63"/>
                  <p:cNvSpPr txBox="1"/>
                  <p:nvPr/>
                </p:nvSpPr>
                <p:spPr>
                  <a:xfrm>
                    <a:off x="2660159" y="812127"/>
                    <a:ext cx="983924" cy="4462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300" smtClean="0">
                        <a:solidFill>
                          <a:prstClr val="white"/>
                        </a:solidFill>
                        <a:latin typeface="Athelas" charset="0"/>
                        <a:ea typeface="Athelas" charset="0"/>
                        <a:cs typeface="Athelas" charset="0"/>
                      </a:rPr>
                      <a:t>E</a:t>
                    </a:r>
                    <a:r>
                      <a:rPr lang="en-US" sz="2000" smtClean="0">
                        <a:solidFill>
                          <a:prstClr val="white"/>
                        </a:solidFill>
                        <a:latin typeface="Athelas" charset="0"/>
                        <a:ea typeface="Athelas" charset="0"/>
                        <a:cs typeface="Athelas" charset="0"/>
                      </a:rPr>
                      <a:t>ARLY</a:t>
                    </a:r>
                    <a:endParaRPr lang="en-US" sz="2000" dirty="0">
                      <a:solidFill>
                        <a:prstClr val="white"/>
                      </a:solidFill>
                      <a:latin typeface="Athelas" charset="0"/>
                      <a:ea typeface="Athelas" charset="0"/>
                      <a:cs typeface="Athelas" charset="0"/>
                    </a:endParaRPr>
                  </a:p>
                </p:txBody>
              </p:sp>
              <p:sp>
                <p:nvSpPr>
                  <p:cNvPr id="65" name="TextBox 64"/>
                  <p:cNvSpPr txBox="1"/>
                  <p:nvPr/>
                </p:nvSpPr>
                <p:spPr>
                  <a:xfrm>
                    <a:off x="2328905" y="1041398"/>
                    <a:ext cx="1527982" cy="4462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300" dirty="0" smtClean="0">
                        <a:solidFill>
                          <a:prstClr val="white"/>
                        </a:solidFill>
                        <a:latin typeface="Athelas" charset="0"/>
                        <a:ea typeface="Athelas" charset="0"/>
                        <a:cs typeface="Athelas" charset="0"/>
                      </a:rPr>
                      <a:t>U</a:t>
                    </a:r>
                    <a:r>
                      <a:rPr lang="en-US" sz="2000" dirty="0" smtClean="0">
                        <a:solidFill>
                          <a:prstClr val="white"/>
                        </a:solidFill>
                        <a:latin typeface="Athelas" charset="0"/>
                        <a:ea typeface="Athelas" charset="0"/>
                        <a:cs typeface="Athelas" charset="0"/>
                      </a:rPr>
                      <a:t>NIVERSE</a:t>
                    </a:r>
                    <a:endParaRPr lang="en-US" sz="2000" dirty="0">
                      <a:solidFill>
                        <a:prstClr val="white"/>
                      </a:solidFill>
                      <a:latin typeface="Athelas" charset="0"/>
                      <a:ea typeface="Athelas" charset="0"/>
                      <a:cs typeface="Athelas" charset="0"/>
                    </a:endParaRPr>
                  </a:p>
                </p:txBody>
              </p:sp>
            </p:grpSp>
            <p:sp>
              <p:nvSpPr>
                <p:cNvPr id="61" name="Rectangle 60"/>
                <p:cNvSpPr/>
                <p:nvPr/>
              </p:nvSpPr>
              <p:spPr>
                <a:xfrm>
                  <a:off x="570236" y="611563"/>
                  <a:ext cx="3321407" cy="812103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59" name="TextBox 58"/>
              <p:cNvSpPr txBox="1"/>
              <p:nvPr/>
            </p:nvSpPr>
            <p:spPr>
              <a:xfrm>
                <a:off x="2561917" y="513746"/>
                <a:ext cx="713657" cy="4462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300" dirty="0" smtClean="0">
                    <a:solidFill>
                      <a:prstClr val="white"/>
                    </a:solidFill>
                    <a:latin typeface="Athelas" charset="0"/>
                    <a:ea typeface="Athelas" charset="0"/>
                    <a:cs typeface="Athelas" charset="0"/>
                  </a:rPr>
                  <a:t>L</a:t>
                </a:r>
                <a:r>
                  <a:rPr lang="en-US" sz="2000" dirty="0" smtClean="0">
                    <a:solidFill>
                      <a:prstClr val="white"/>
                    </a:solidFill>
                    <a:latin typeface="Athelas" charset="0"/>
                    <a:ea typeface="Athelas" charset="0"/>
                    <a:cs typeface="Athelas" charset="0"/>
                  </a:rPr>
                  <a:t>HC</a:t>
                </a:r>
                <a:endParaRPr lang="en-US" sz="2000" dirty="0">
                  <a:solidFill>
                    <a:prstClr val="white"/>
                  </a:solidFill>
                  <a:latin typeface="Athelas" charset="0"/>
                  <a:ea typeface="Athelas" charset="0"/>
                  <a:cs typeface="Athelas" charset="0"/>
                </a:endParaRPr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3105445" y="657560"/>
              <a:ext cx="4908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prstClr val="white"/>
                  </a:solidFill>
                  <a:latin typeface="Athelas" charset="0"/>
                  <a:ea typeface="Athelas" charset="0"/>
                  <a:cs typeface="Athelas" charset="0"/>
                </a:rPr>
                <a:t>AND </a:t>
              </a:r>
              <a:endParaRPr lang="en-US" sz="1000" dirty="0">
                <a:solidFill>
                  <a:prstClr val="white"/>
                </a:solidFill>
                <a:latin typeface="Athelas" charset="0"/>
                <a:ea typeface="Athelas" charset="0"/>
                <a:cs typeface="Athelas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352018" y="2049193"/>
            <a:ext cx="9687332" cy="107721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bg1"/>
            </a:solidFill>
          </a:ln>
          <a:effectLst>
            <a:glow rad="152400">
              <a:schemeClr val="bg1"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6400" i="1" dirty="0" smtClean="0">
                <a:solidFill>
                  <a:schemeClr val="bg1"/>
                </a:solidFill>
              </a:rPr>
              <a:t>Thank you for your attention</a:t>
            </a:r>
            <a:endParaRPr lang="en-US" sz="6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54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/>
          <p:cNvGrpSpPr/>
          <p:nvPr/>
        </p:nvGrpSpPr>
        <p:grpSpPr>
          <a:xfrm>
            <a:off x="5206347" y="1245631"/>
            <a:ext cx="6823277" cy="2778530"/>
            <a:chOff x="5206347" y="1428511"/>
            <a:chExt cx="6823277" cy="277853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06347" y="1516419"/>
              <a:ext cx="6823277" cy="2690622"/>
            </a:xfrm>
            <a:prstGeom prst="rect">
              <a:avLst/>
            </a:prstGeom>
          </p:spPr>
        </p:pic>
        <p:sp>
          <p:nvSpPr>
            <p:cNvPr id="83" name="Rectangle 82"/>
            <p:cNvSpPr/>
            <p:nvPr/>
          </p:nvSpPr>
          <p:spPr>
            <a:xfrm>
              <a:off x="5270583" y="1428511"/>
              <a:ext cx="300430" cy="18694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dirty="0" smtClean="0"/>
              <a:t>  CP Violation in B-meson decays</a:t>
            </a:r>
            <a:endParaRPr lang="en-US" dirty="0"/>
          </a:p>
        </p:txBody>
      </p:sp>
      <p:sp>
        <p:nvSpPr>
          <p:cNvPr id="85" name="Rectangle 84"/>
          <p:cNvSpPr/>
          <p:nvPr/>
        </p:nvSpPr>
        <p:spPr>
          <a:xfrm>
            <a:off x="6554190" y="1036359"/>
            <a:ext cx="1286656" cy="36247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070491" y="1170592"/>
            <a:ext cx="2337251" cy="1494836"/>
            <a:chOff x="9216326" y="912789"/>
            <a:chExt cx="2910357" cy="2102723"/>
          </a:xfrm>
        </p:grpSpPr>
        <p:pic>
          <p:nvPicPr>
            <p:cNvPr id="5" name="Picture 4" descr="B2KpiPenguin.tif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16326" y="912789"/>
              <a:ext cx="2910357" cy="210272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9697612" y="982112"/>
              <a:ext cx="306354" cy="286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B2KpiTree.tiff"/>
          <p:cNvPicPr>
            <a:picLocks noChangeAspect="1"/>
          </p:cNvPicPr>
          <p:nvPr/>
        </p:nvPicPr>
        <p:blipFill rotWithShape="1">
          <a:blip r:embed="rId5" cstate="print"/>
          <a:srcRect t="15550"/>
          <a:stretch/>
        </p:blipFill>
        <p:spPr>
          <a:xfrm>
            <a:off x="154728" y="1174238"/>
            <a:ext cx="2747016" cy="1500464"/>
          </a:xfrm>
          <a:prstGeom prst="rect">
            <a:avLst/>
          </a:prstGeom>
        </p:spPr>
      </p:pic>
      <p:pic>
        <p:nvPicPr>
          <p:cNvPr id="8" name="Picture 7" descr="penguin1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14891" y="2629617"/>
            <a:ext cx="789367" cy="867010"/>
          </a:xfrm>
          <a:prstGeom prst="rect">
            <a:avLst/>
          </a:prstGeom>
        </p:spPr>
      </p:pic>
      <p:pic>
        <p:nvPicPr>
          <p:cNvPr id="9" name="Picture 8" descr="Tree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7606" y="2588391"/>
            <a:ext cx="844568" cy="956644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195077" y="4319672"/>
            <a:ext cx="2482475" cy="1411259"/>
            <a:chOff x="360264" y="1967949"/>
            <a:chExt cx="2943977" cy="1364138"/>
          </a:xfrm>
        </p:grpSpPr>
        <p:grpSp>
          <p:nvGrpSpPr>
            <p:cNvPr id="24" name="Group 15"/>
            <p:cNvGrpSpPr>
              <a:grpSpLocks/>
            </p:cNvGrpSpPr>
            <p:nvPr/>
          </p:nvGrpSpPr>
          <p:grpSpPr bwMode="auto">
            <a:xfrm>
              <a:off x="707417" y="2095982"/>
              <a:ext cx="2596824" cy="1168081"/>
              <a:chOff x="1356" y="3936"/>
              <a:chExt cx="3171" cy="1536"/>
            </a:xfrm>
          </p:grpSpPr>
          <p:grpSp>
            <p:nvGrpSpPr>
              <p:cNvPr id="30" name="Group 16"/>
              <p:cNvGrpSpPr>
                <a:grpSpLocks/>
              </p:cNvGrpSpPr>
              <p:nvPr/>
            </p:nvGrpSpPr>
            <p:grpSpPr bwMode="auto">
              <a:xfrm>
                <a:off x="1356" y="4330"/>
                <a:ext cx="3171" cy="791"/>
                <a:chOff x="1207" y="2567"/>
                <a:chExt cx="3171" cy="791"/>
              </a:xfrm>
            </p:grpSpPr>
            <p:grpSp>
              <p:nvGrpSpPr>
                <p:cNvPr id="34" name="Group 17"/>
                <p:cNvGrpSpPr>
                  <a:grpSpLocks/>
                </p:cNvGrpSpPr>
                <p:nvPr/>
              </p:nvGrpSpPr>
              <p:grpSpPr bwMode="auto">
                <a:xfrm>
                  <a:off x="1207" y="2904"/>
                  <a:ext cx="237" cy="189"/>
                  <a:chOff x="480" y="2544"/>
                  <a:chExt cx="288" cy="288"/>
                </a:xfrm>
              </p:grpSpPr>
              <p:sp>
                <p:nvSpPr>
                  <p:cNvPr id="47" name="Oval 18"/>
                  <p:cNvSpPr>
                    <a:spLocks noChangeArrowheads="1"/>
                  </p:cNvSpPr>
                  <p:nvPr/>
                </p:nvSpPr>
                <p:spPr bwMode="auto">
                  <a:xfrm>
                    <a:off x="528" y="2592"/>
                    <a:ext cx="96" cy="96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48" name="Oval 19"/>
                  <p:cNvSpPr>
                    <a:spLocks noChangeArrowheads="1"/>
                  </p:cNvSpPr>
                  <p:nvPr/>
                </p:nvSpPr>
                <p:spPr bwMode="auto">
                  <a:xfrm>
                    <a:off x="624" y="2688"/>
                    <a:ext cx="96" cy="96"/>
                  </a:xfrm>
                  <a:prstGeom prst="ellipse">
                    <a:avLst/>
                  </a:prstGeom>
                  <a:solidFill>
                    <a:srgbClr val="4F81B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49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480" y="2544"/>
                    <a:ext cx="288" cy="288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35" name="Group 21"/>
                <p:cNvGrpSpPr>
                  <a:grpSpLocks/>
                </p:cNvGrpSpPr>
                <p:nvPr/>
              </p:nvGrpSpPr>
              <p:grpSpPr bwMode="auto">
                <a:xfrm>
                  <a:off x="3548" y="2978"/>
                  <a:ext cx="237" cy="186"/>
                  <a:chOff x="3504" y="3360"/>
                  <a:chExt cx="288" cy="288"/>
                </a:xfrm>
              </p:grpSpPr>
              <p:sp>
                <p:nvSpPr>
                  <p:cNvPr id="44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3648" y="3504"/>
                    <a:ext cx="96" cy="9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45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3552" y="3408"/>
                    <a:ext cx="96" cy="96"/>
                  </a:xfrm>
                  <a:prstGeom prst="ellipse">
                    <a:avLst/>
                  </a:prstGeom>
                  <a:solidFill>
                    <a:srgbClr val="4F81B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46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3360"/>
                    <a:ext cx="288" cy="288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36" name="Group 25"/>
                <p:cNvGrpSpPr>
                  <a:grpSpLocks/>
                </p:cNvGrpSpPr>
                <p:nvPr/>
              </p:nvGrpSpPr>
              <p:grpSpPr bwMode="auto">
                <a:xfrm>
                  <a:off x="3336" y="2841"/>
                  <a:ext cx="237" cy="189"/>
                  <a:chOff x="3744" y="2688"/>
                  <a:chExt cx="288" cy="288"/>
                </a:xfrm>
              </p:grpSpPr>
              <p:sp>
                <p:nvSpPr>
                  <p:cNvPr id="41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3888" y="2832"/>
                    <a:ext cx="96" cy="96"/>
                  </a:xfrm>
                  <a:prstGeom prst="ellipse">
                    <a:avLst/>
                  </a:prstGeom>
                  <a:solidFill>
                    <a:srgbClr val="FF00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42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3792" y="2736"/>
                    <a:ext cx="96" cy="96"/>
                  </a:xfrm>
                  <a:prstGeom prst="ellipse">
                    <a:avLst/>
                  </a:prstGeom>
                  <a:solidFill>
                    <a:srgbClr val="FF00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43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3744" y="2688"/>
                    <a:ext cx="288" cy="288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</p:grpSp>
            <p:sp>
              <p:nvSpPr>
                <p:cNvPr id="37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3585" y="2672"/>
                  <a:ext cx="634" cy="218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/>
                  <a:tailEnd type="triangle" w="lg" len="lg"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38" name="Line 30"/>
                <p:cNvSpPr>
                  <a:spLocks noChangeShapeType="1"/>
                </p:cNvSpPr>
                <p:nvPr/>
              </p:nvSpPr>
              <p:spPr bwMode="auto">
                <a:xfrm>
                  <a:off x="3783" y="3116"/>
                  <a:ext cx="595" cy="125"/>
                </a:xfrm>
                <a:prstGeom prst="line">
                  <a:avLst/>
                </a:prstGeom>
                <a:noFill/>
                <a:ln w="44450">
                  <a:solidFill>
                    <a:schemeClr val="tx1"/>
                  </a:solidFill>
                  <a:round/>
                  <a:headEnd/>
                  <a:tailEnd type="triangle" w="lg" len="lg"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39" name="Freeform 34"/>
                <p:cNvSpPr>
                  <a:spLocks/>
                </p:cNvSpPr>
                <p:nvPr/>
              </p:nvSpPr>
              <p:spPr bwMode="auto">
                <a:xfrm>
                  <a:off x="1485" y="2567"/>
                  <a:ext cx="1823" cy="323"/>
                </a:xfrm>
                <a:custGeom>
                  <a:avLst/>
                  <a:gdLst/>
                  <a:ahLst/>
                  <a:cxnLst>
                    <a:cxn ang="0">
                      <a:pos x="0" y="496"/>
                    </a:cxn>
                    <a:cxn ang="0">
                      <a:pos x="1152" y="16"/>
                    </a:cxn>
                    <a:cxn ang="0">
                      <a:pos x="2208" y="400"/>
                    </a:cxn>
                  </a:cxnLst>
                  <a:rect l="0" t="0" r="r" b="b"/>
                  <a:pathLst>
                    <a:path w="2208" h="496">
                      <a:moveTo>
                        <a:pt x="0" y="496"/>
                      </a:moveTo>
                      <a:cubicBezTo>
                        <a:pt x="392" y="264"/>
                        <a:pt x="784" y="32"/>
                        <a:pt x="1152" y="16"/>
                      </a:cubicBezTo>
                      <a:cubicBezTo>
                        <a:pt x="1520" y="0"/>
                        <a:pt x="1864" y="200"/>
                        <a:pt x="2208" y="400"/>
                      </a:cubicBezTo>
                    </a:path>
                  </a:pathLst>
                </a:custGeom>
                <a:noFill/>
                <a:ln w="41275">
                  <a:solidFill>
                    <a:schemeClr val="tx1"/>
                  </a:solidFill>
                  <a:round/>
                  <a:headEnd/>
                  <a:tailEnd type="triangle" w="lg" len="lg"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40" name="Freeform 35"/>
                <p:cNvSpPr>
                  <a:spLocks/>
                </p:cNvSpPr>
                <p:nvPr/>
              </p:nvSpPr>
              <p:spPr bwMode="auto">
                <a:xfrm flipV="1">
                  <a:off x="1485" y="3056"/>
                  <a:ext cx="1823" cy="302"/>
                </a:xfrm>
                <a:custGeom>
                  <a:avLst/>
                  <a:gdLst/>
                  <a:ahLst/>
                  <a:cxnLst>
                    <a:cxn ang="0">
                      <a:pos x="0" y="496"/>
                    </a:cxn>
                    <a:cxn ang="0">
                      <a:pos x="1152" y="16"/>
                    </a:cxn>
                    <a:cxn ang="0">
                      <a:pos x="2208" y="400"/>
                    </a:cxn>
                  </a:cxnLst>
                  <a:rect l="0" t="0" r="r" b="b"/>
                  <a:pathLst>
                    <a:path w="2208" h="496">
                      <a:moveTo>
                        <a:pt x="0" y="496"/>
                      </a:moveTo>
                      <a:cubicBezTo>
                        <a:pt x="392" y="264"/>
                        <a:pt x="784" y="32"/>
                        <a:pt x="1152" y="16"/>
                      </a:cubicBezTo>
                      <a:cubicBezTo>
                        <a:pt x="1520" y="0"/>
                        <a:pt x="1864" y="200"/>
                        <a:pt x="2208" y="400"/>
                      </a:cubicBezTo>
                    </a:path>
                  </a:pathLst>
                </a:custGeom>
                <a:noFill/>
                <a:ln w="44450">
                  <a:solidFill>
                    <a:schemeClr val="tx1"/>
                  </a:solidFill>
                  <a:round/>
                  <a:headEnd/>
                  <a:tailEnd type="triangle" w="lg" len="lg"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sp>
            <p:nvSpPr>
              <p:cNvPr id="31" name="Line 36"/>
              <p:cNvSpPr>
                <a:spLocks noChangeShapeType="1"/>
              </p:cNvSpPr>
              <p:nvPr/>
            </p:nvSpPr>
            <p:spPr bwMode="auto">
              <a:xfrm flipV="1">
                <a:off x="2544" y="3936"/>
                <a:ext cx="0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2" name="Line 37"/>
              <p:cNvSpPr>
                <a:spLocks noChangeShapeType="1"/>
              </p:cNvSpPr>
              <p:nvPr/>
            </p:nvSpPr>
            <p:spPr bwMode="auto">
              <a:xfrm>
                <a:off x="2544" y="4416"/>
                <a:ext cx="0" cy="62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33" name="Line 38"/>
              <p:cNvSpPr>
                <a:spLocks noChangeShapeType="1"/>
              </p:cNvSpPr>
              <p:nvPr/>
            </p:nvSpPr>
            <p:spPr bwMode="auto">
              <a:xfrm flipV="1">
                <a:off x="2544" y="5184"/>
                <a:ext cx="0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nl-NL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2429705" y="2063882"/>
                  <a:ext cx="737058" cy="416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20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9705" y="2063882"/>
                  <a:ext cx="737058" cy="416500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2430370" y="2802357"/>
                  <a:ext cx="702081" cy="416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30370" y="2802357"/>
                  <a:ext cx="702081" cy="41650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1088217" y="1967949"/>
                  <a:ext cx="689458" cy="416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𝑇</m:t>
                            </m:r>
                          </m:sub>
                        </m:sSub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8217" y="1967949"/>
                  <a:ext cx="689458" cy="41650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360264" y="2343603"/>
                  <a:ext cx="572657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130" name="TextBox 1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264" y="2343603"/>
                  <a:ext cx="572657" cy="430887"/>
                </a:xfrm>
                <a:prstGeom prst="rect">
                  <a:avLst/>
                </a:prstGeom>
                <a:blipFill rotWithShape="0"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1106462" y="2915587"/>
                  <a:ext cx="683451" cy="416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𝑃</m:t>
                            </m:r>
                          </m:sub>
                        </m:sSub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6462" y="2915587"/>
                  <a:ext cx="683451" cy="416500"/>
                </a:xfrm>
                <a:prstGeom prst="rect">
                  <a:avLst/>
                </a:prstGeom>
                <a:blipFill rotWithShape="0"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oup 49"/>
          <p:cNvGrpSpPr/>
          <p:nvPr/>
        </p:nvGrpSpPr>
        <p:grpSpPr>
          <a:xfrm>
            <a:off x="9234247" y="4302492"/>
            <a:ext cx="2482475" cy="1447377"/>
            <a:chOff x="4104090" y="1851959"/>
            <a:chExt cx="2943977" cy="13990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6173529" y="1947892"/>
                  <a:ext cx="737058" cy="416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20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sz="2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3529" y="1947892"/>
                  <a:ext cx="737058" cy="416500"/>
                </a:xfrm>
                <a:prstGeom prst="rect">
                  <a:avLst/>
                </a:prstGeom>
                <a:blipFill rotWithShape="0"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/>
                <p:cNvSpPr txBox="1"/>
                <p:nvPr/>
              </p:nvSpPr>
              <p:spPr>
                <a:xfrm>
                  <a:off x="6185036" y="2686367"/>
                  <a:ext cx="702080" cy="4165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52" name="TextBox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85036" y="2686367"/>
                  <a:ext cx="702080" cy="416500"/>
                </a:xfrm>
                <a:prstGeom prst="rect">
                  <a:avLst/>
                </a:prstGeom>
                <a:blipFill rotWithShape="0"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4104090" y="2227613"/>
                  <a:ext cx="572656" cy="4563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2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en-US" sz="22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en-US" sz="22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0</m:t>
                                </m:r>
                              </m:sup>
                            </m:sSup>
                          </m:e>
                        </m:acc>
                      </m:oMath>
                    </m:oMathPara>
                  </a14:m>
                  <a:endParaRPr lang="en-US" sz="2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55" name="TextBox 1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4090" y="2227613"/>
                  <a:ext cx="572656" cy="456343"/>
                </a:xfrm>
                <a:prstGeom prst="rect">
                  <a:avLst/>
                </a:prstGeom>
                <a:blipFill rotWithShape="0"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4" name="Group 53"/>
            <p:cNvGrpSpPr/>
            <p:nvPr/>
          </p:nvGrpSpPr>
          <p:grpSpPr>
            <a:xfrm>
              <a:off x="4451243" y="1851959"/>
              <a:ext cx="2596824" cy="1399050"/>
              <a:chOff x="4451243" y="1851959"/>
              <a:chExt cx="2596824" cy="1399050"/>
            </a:xfrm>
          </p:grpSpPr>
          <p:grpSp>
            <p:nvGrpSpPr>
              <p:cNvPr id="55" name="Group 15"/>
              <p:cNvGrpSpPr>
                <a:grpSpLocks/>
              </p:cNvGrpSpPr>
              <p:nvPr/>
            </p:nvGrpSpPr>
            <p:grpSpPr bwMode="auto">
              <a:xfrm>
                <a:off x="4451243" y="1979992"/>
                <a:ext cx="2596824" cy="1168081"/>
                <a:chOff x="1356" y="3936"/>
                <a:chExt cx="3171" cy="1536"/>
              </a:xfrm>
            </p:grpSpPr>
            <p:grpSp>
              <p:nvGrpSpPr>
                <p:cNvPr id="58" name="Group 16"/>
                <p:cNvGrpSpPr>
                  <a:grpSpLocks/>
                </p:cNvGrpSpPr>
                <p:nvPr/>
              </p:nvGrpSpPr>
              <p:grpSpPr bwMode="auto">
                <a:xfrm>
                  <a:off x="1356" y="4330"/>
                  <a:ext cx="3171" cy="791"/>
                  <a:chOff x="1207" y="2567"/>
                  <a:chExt cx="3171" cy="791"/>
                </a:xfrm>
              </p:grpSpPr>
              <p:grpSp>
                <p:nvGrpSpPr>
                  <p:cNvPr id="62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1207" y="2904"/>
                    <a:ext cx="237" cy="189"/>
                    <a:chOff x="480" y="2544"/>
                    <a:chExt cx="288" cy="288"/>
                  </a:xfrm>
                </p:grpSpPr>
                <p:sp>
                  <p:nvSpPr>
                    <p:cNvPr id="75" name="Oval 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8" y="2592"/>
                      <a:ext cx="96" cy="96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6" name="Oval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4" y="2688"/>
                      <a:ext cx="96" cy="96"/>
                    </a:xfrm>
                    <a:prstGeom prst="ellipse">
                      <a:avLst/>
                    </a:prstGeom>
                    <a:solidFill>
                      <a:srgbClr val="4F81BD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7" name="Oval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0" y="2544"/>
                      <a:ext cx="288" cy="288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63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3548" y="2978"/>
                    <a:ext cx="237" cy="186"/>
                    <a:chOff x="3504" y="3360"/>
                    <a:chExt cx="288" cy="288"/>
                  </a:xfrm>
                </p:grpSpPr>
                <p:sp>
                  <p:nvSpPr>
                    <p:cNvPr id="72" name="Oval 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48" y="3504"/>
                      <a:ext cx="96" cy="96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3" name="Oval 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52" y="3408"/>
                      <a:ext cx="96" cy="96"/>
                    </a:xfrm>
                    <a:prstGeom prst="ellipse">
                      <a:avLst/>
                    </a:prstGeom>
                    <a:solidFill>
                      <a:srgbClr val="4F81BD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4" name="Oval 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04" y="3360"/>
                      <a:ext cx="288" cy="288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64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3336" y="2841"/>
                    <a:ext cx="237" cy="189"/>
                    <a:chOff x="3744" y="2688"/>
                    <a:chExt cx="288" cy="288"/>
                  </a:xfrm>
                </p:grpSpPr>
                <p:sp>
                  <p:nvSpPr>
                    <p:cNvPr id="69" name="Oval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88" y="2832"/>
                      <a:ext cx="96" cy="96"/>
                    </a:xfrm>
                    <a:prstGeom prst="ellipse">
                      <a:avLst/>
                    </a:prstGeom>
                    <a:solidFill>
                      <a:srgbClr val="FF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" name="Oval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92" y="2736"/>
                      <a:ext cx="96" cy="96"/>
                    </a:xfrm>
                    <a:prstGeom prst="ellipse">
                      <a:avLst/>
                    </a:prstGeom>
                    <a:solidFill>
                      <a:srgbClr val="FF00FF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1" name="Oval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44" y="2688"/>
                      <a:ext cx="288" cy="288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sp>
                <p:nvSpPr>
                  <p:cNvPr id="65" name="Line 2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85" y="2672"/>
                    <a:ext cx="634" cy="218"/>
                  </a:xfrm>
                  <a:prstGeom prst="line">
                    <a:avLst/>
                  </a:prstGeom>
                  <a:noFill/>
                  <a:ln w="44450">
                    <a:solidFill>
                      <a:schemeClr val="tx1"/>
                    </a:solidFill>
                    <a:round/>
                    <a:headEnd/>
                    <a:tailEnd type="triangle" w="lg" len="lg"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66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3783" y="3116"/>
                    <a:ext cx="595" cy="125"/>
                  </a:xfrm>
                  <a:prstGeom prst="line">
                    <a:avLst/>
                  </a:prstGeom>
                  <a:noFill/>
                  <a:ln w="44450">
                    <a:solidFill>
                      <a:schemeClr val="tx1"/>
                    </a:solidFill>
                    <a:round/>
                    <a:headEnd/>
                    <a:tailEnd type="triangle" w="lg" len="lg"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67" name="Freeform 34"/>
                  <p:cNvSpPr>
                    <a:spLocks/>
                  </p:cNvSpPr>
                  <p:nvPr/>
                </p:nvSpPr>
                <p:spPr bwMode="auto">
                  <a:xfrm>
                    <a:off x="1485" y="2567"/>
                    <a:ext cx="1823" cy="323"/>
                  </a:xfrm>
                  <a:custGeom>
                    <a:avLst/>
                    <a:gdLst/>
                    <a:ahLst/>
                    <a:cxnLst>
                      <a:cxn ang="0">
                        <a:pos x="0" y="496"/>
                      </a:cxn>
                      <a:cxn ang="0">
                        <a:pos x="1152" y="16"/>
                      </a:cxn>
                      <a:cxn ang="0">
                        <a:pos x="2208" y="400"/>
                      </a:cxn>
                    </a:cxnLst>
                    <a:rect l="0" t="0" r="r" b="b"/>
                    <a:pathLst>
                      <a:path w="2208" h="496">
                        <a:moveTo>
                          <a:pt x="0" y="496"/>
                        </a:moveTo>
                        <a:cubicBezTo>
                          <a:pt x="392" y="264"/>
                          <a:pt x="784" y="32"/>
                          <a:pt x="1152" y="16"/>
                        </a:cubicBezTo>
                        <a:cubicBezTo>
                          <a:pt x="1520" y="0"/>
                          <a:pt x="1864" y="200"/>
                          <a:pt x="2208" y="400"/>
                        </a:cubicBezTo>
                      </a:path>
                    </a:pathLst>
                  </a:custGeom>
                  <a:noFill/>
                  <a:ln w="41275">
                    <a:solidFill>
                      <a:schemeClr val="tx1"/>
                    </a:solidFill>
                    <a:round/>
                    <a:headEnd/>
                    <a:tailEnd type="triangle" w="lg" len="lg"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  <p:sp>
                <p:nvSpPr>
                  <p:cNvPr id="68" name="Freeform 35"/>
                  <p:cNvSpPr>
                    <a:spLocks/>
                  </p:cNvSpPr>
                  <p:nvPr/>
                </p:nvSpPr>
                <p:spPr bwMode="auto">
                  <a:xfrm flipV="1">
                    <a:off x="1485" y="3056"/>
                    <a:ext cx="1823" cy="302"/>
                  </a:xfrm>
                  <a:custGeom>
                    <a:avLst/>
                    <a:gdLst/>
                    <a:ahLst/>
                    <a:cxnLst>
                      <a:cxn ang="0">
                        <a:pos x="0" y="496"/>
                      </a:cxn>
                      <a:cxn ang="0">
                        <a:pos x="1152" y="16"/>
                      </a:cxn>
                      <a:cxn ang="0">
                        <a:pos x="2208" y="400"/>
                      </a:cxn>
                    </a:cxnLst>
                    <a:rect l="0" t="0" r="r" b="b"/>
                    <a:pathLst>
                      <a:path w="2208" h="496">
                        <a:moveTo>
                          <a:pt x="0" y="496"/>
                        </a:moveTo>
                        <a:cubicBezTo>
                          <a:pt x="392" y="264"/>
                          <a:pt x="784" y="32"/>
                          <a:pt x="1152" y="16"/>
                        </a:cubicBezTo>
                        <a:cubicBezTo>
                          <a:pt x="1520" y="0"/>
                          <a:pt x="1864" y="200"/>
                          <a:pt x="2208" y="400"/>
                        </a:cubicBezTo>
                      </a:path>
                    </a:pathLst>
                  </a:custGeom>
                  <a:noFill/>
                  <a:ln w="44450">
                    <a:solidFill>
                      <a:schemeClr val="tx1"/>
                    </a:solidFill>
                    <a:round/>
                    <a:headEnd/>
                    <a:tailEnd type="triangle" w="lg" len="lg"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sp>
              <p:nvSpPr>
                <p:cNvPr id="59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2544" y="3936"/>
                  <a:ext cx="0" cy="28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60" name="Line 37"/>
                <p:cNvSpPr>
                  <a:spLocks noChangeShapeType="1"/>
                </p:cNvSpPr>
                <p:nvPr/>
              </p:nvSpPr>
              <p:spPr bwMode="auto">
                <a:xfrm>
                  <a:off x="2544" y="4416"/>
                  <a:ext cx="0" cy="62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61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2544" y="5184"/>
                  <a:ext cx="0" cy="28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TextBox 55"/>
                  <p:cNvSpPr txBox="1"/>
                  <p:nvPr/>
                </p:nvSpPr>
                <p:spPr>
                  <a:xfrm>
                    <a:off x="4832043" y="1851959"/>
                    <a:ext cx="689459" cy="4172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sz="22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𝑇</m:t>
                                  </m:r>
                                </m:sub>
                              </m:sSub>
                            </m:e>
                          </m:acc>
                        </m:oMath>
                      </m:oMathPara>
                    </a14:m>
                    <a:endParaRPr lang="en-US" sz="2200" dirty="0"/>
                  </a:p>
                </p:txBody>
              </p:sp>
            </mc:Choice>
            <mc:Fallback xmlns="">
              <p:sp>
                <p:nvSpPr>
                  <p:cNvPr id="56" name="TextBox 5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32043" y="1851959"/>
                    <a:ext cx="689459" cy="417244"/>
                  </a:xfrm>
                  <a:prstGeom prst="rect">
                    <a:avLst/>
                  </a:prstGeom>
                  <a:blipFill rotWithShape="0">
                    <a:blip r:embed="rId3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TextBox 56"/>
                  <p:cNvSpPr txBox="1"/>
                  <p:nvPr/>
                </p:nvSpPr>
                <p:spPr>
                  <a:xfrm>
                    <a:off x="4809488" y="2833765"/>
                    <a:ext cx="683451" cy="4172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sz="220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𝑃</m:t>
                                  </m:r>
                                </m:sub>
                              </m:sSub>
                            </m:e>
                          </m:acc>
                        </m:oMath>
                      </m:oMathPara>
                    </a14:m>
                    <a:endParaRPr lang="en-US" sz="2200" dirty="0"/>
                  </a:p>
                </p:txBody>
              </p:sp>
            </mc:Choice>
            <mc:Fallback xmlns="">
              <p:sp>
                <p:nvSpPr>
                  <p:cNvPr id="57" name="TextBox 5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09488" y="2833765"/>
                    <a:ext cx="683451" cy="417244"/>
                  </a:xfrm>
                  <a:prstGeom prst="rect">
                    <a:avLst/>
                  </a:prstGeom>
                  <a:blipFill rotWithShape="0">
                    <a:blip r:embed="rId3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541856" y="2665428"/>
                <a:ext cx="956993" cy="10618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100" b="0" i="1" smtClean="0"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2100" b="0" i="1" smtClean="0">
                              <a:latin typeface="Cambria Math" charset="0"/>
                            </a:rPr>
                            <m:t>𝑇</m:t>
                          </m:r>
                        </m:sub>
                      </m:sSub>
                      <m:r>
                        <a:rPr lang="en-US" sz="2100" b="0" i="0" smtClean="0">
                          <a:latin typeface="Cambria Math" charset="0"/>
                        </a:rPr>
                        <m:t>:</m:t>
                      </m:r>
                    </m:oMath>
                  </m:oMathPara>
                </a14:m>
                <a:endParaRPr lang="en-US" sz="2100" dirty="0" smtClean="0"/>
              </a:p>
              <a:p>
                <a:r>
                  <a:rPr lang="en-US" sz="2100" dirty="0"/>
                  <a:t>“Tree</a:t>
                </a:r>
                <a:r>
                  <a:rPr lang="en-US" sz="2100" dirty="0" smtClean="0"/>
                  <a:t>” </a:t>
                </a:r>
                <a:endParaRPr lang="en-US" sz="2100" dirty="0"/>
              </a:p>
              <a:p>
                <a:endParaRPr lang="en-US" sz="2100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856" y="2665428"/>
                <a:ext cx="956993" cy="1061829"/>
              </a:xfrm>
              <a:prstGeom prst="rect">
                <a:avLst/>
              </a:prstGeom>
              <a:blipFill rotWithShape="0">
                <a:blip r:embed="rId32"/>
                <a:stretch>
                  <a:fillRect l="-7643" r="-63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3148438" y="2677904"/>
                <a:ext cx="1290161" cy="738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100" b="0" i="1" smtClean="0"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2100" b="0" i="1" smtClean="0">
                              <a:latin typeface="Cambria Math" charset="0"/>
                            </a:rPr>
                            <m:t>𝑃</m:t>
                          </m:r>
                        </m:sub>
                      </m:sSub>
                      <m:r>
                        <a:rPr lang="en-US" sz="2100" b="0" i="1" smtClean="0">
                          <a:latin typeface="Cambria Math" charset="0"/>
                        </a:rPr>
                        <m:t>:</m:t>
                      </m:r>
                    </m:oMath>
                  </m:oMathPara>
                </a14:m>
                <a:endParaRPr lang="en-US" sz="2100" b="0" dirty="0" smtClean="0"/>
              </a:p>
              <a:p>
                <a:r>
                  <a:rPr lang="en-US" sz="2100" b="0" dirty="0" smtClean="0"/>
                  <a:t>“Penguin”</a:t>
                </a:r>
                <a:endParaRPr lang="en-US" sz="2100" dirty="0"/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8438" y="2677904"/>
                <a:ext cx="1290161" cy="738664"/>
              </a:xfrm>
              <a:prstGeom prst="rect">
                <a:avLst/>
              </a:prstGeom>
              <a:blipFill rotWithShape="0">
                <a:blip r:embed="rId33"/>
                <a:stretch>
                  <a:fillRect l="-5660" r="-4717" b="-1570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>
                <a:off x="221359" y="677181"/>
                <a:ext cx="5481571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0" dirty="0" smtClean="0">
                    <a:solidFill>
                      <a:schemeClr val="accent1"/>
                    </a:solidFill>
                  </a:rPr>
                  <a:t>Decay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𝐵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chemeClr val="accent1"/>
                    </a:solidFill>
                  </a:rPr>
                  <a:t> has </a:t>
                </a:r>
                <a:r>
                  <a:rPr lang="en-US" i="1" dirty="0">
                    <a:solidFill>
                      <a:schemeClr val="accent1"/>
                    </a:solidFill>
                  </a:rPr>
                  <a:t>t</a:t>
                </a:r>
                <a:r>
                  <a:rPr lang="en-US" i="1" dirty="0" smtClean="0">
                    <a:solidFill>
                      <a:schemeClr val="accent1"/>
                    </a:solidFill>
                  </a:rPr>
                  <a:t>wo amplitudes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i="1" dirty="0" smtClean="0">
                    <a:solidFill>
                      <a:schemeClr val="accent1"/>
                    </a:solidFill>
                  </a:rPr>
                  <a:t> </a:t>
                </a:r>
                <a:r>
                  <a:rPr lang="en-US" dirty="0" smtClean="0">
                    <a:solidFill>
                      <a:schemeClr val="accent1"/>
                    </a:solidFill>
                  </a:rPr>
                  <a:t>and</a:t>
                </a:r>
                <a:r>
                  <a:rPr lang="en-US" i="1" dirty="0" smtClean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i="1" dirty="0" smtClean="0">
                    <a:solidFill>
                      <a:schemeClr val="accent1"/>
                    </a:solidFill>
                  </a:rPr>
                  <a:t> </a:t>
                </a:r>
                <a:r>
                  <a:rPr lang="en-US" dirty="0" smtClean="0">
                    <a:solidFill>
                      <a:schemeClr val="accent1"/>
                    </a:solidFill>
                  </a:rPr>
                  <a:t>with a relative complex weak phase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C00FF"/>
                        </a:solidFill>
                        <a:latin typeface="Cambria Math" charset="0"/>
                      </a:rPr>
                      <m:t>𝜙</m:t>
                    </m:r>
                  </m:oMath>
                </a14:m>
                <a:r>
                  <a:rPr lang="en-US" dirty="0" smtClean="0">
                    <a:solidFill>
                      <a:schemeClr val="accent1"/>
                    </a:solidFill>
                  </a:rPr>
                  <a:t> and strong phase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charset="0"/>
                      </a:rPr>
                      <m:t>𝛿</m:t>
                    </m:r>
                  </m:oMath>
                </a14:m>
                <a:r>
                  <a:rPr lang="en-US" dirty="0" smtClean="0">
                    <a:solidFill>
                      <a:schemeClr val="accent1"/>
                    </a:solidFill>
                  </a:rPr>
                  <a:t>: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59" y="677181"/>
                <a:ext cx="5481571" cy="646331"/>
              </a:xfrm>
              <a:prstGeom prst="rect">
                <a:avLst/>
              </a:prstGeom>
              <a:blipFill rotWithShape="0">
                <a:blip r:embed="rId34"/>
                <a:stretch>
                  <a:fillRect l="-889" t="-4717" b="-1415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>
                <a:off x="6623000" y="1071962"/>
                <a:ext cx="1179806" cy="27699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𝐵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𝐾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𝜋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3000" y="1071962"/>
                <a:ext cx="1179806" cy="276999"/>
              </a:xfrm>
              <a:prstGeom prst="rect">
                <a:avLst/>
              </a:prstGeom>
              <a:blipFill rotWithShape="0">
                <a:blip r:embed="rId35"/>
                <a:stretch>
                  <a:fillRect l="-6186" t="-4444" r="-1031" b="-6667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9668572" y="1045503"/>
                <a:ext cx="1260410" cy="36247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bar>
                            <m:barPr>
                              <m:pos m:val="top"/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bar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</m:ba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𝐾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𝜋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8572" y="1045503"/>
                <a:ext cx="1260410" cy="362472"/>
              </a:xfrm>
              <a:prstGeom prst="rect">
                <a:avLst/>
              </a:prstGeom>
              <a:blipFill rotWithShape="0">
                <a:blip r:embed="rId36"/>
                <a:stretch>
                  <a:fillRect l="-1905" b="-1613"/>
                </a:stretch>
              </a:blipFill>
              <a:ln w="190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8" name="Group 87"/>
          <p:cNvGrpSpPr/>
          <p:nvPr/>
        </p:nvGrpSpPr>
        <p:grpSpPr>
          <a:xfrm>
            <a:off x="145997" y="3826279"/>
            <a:ext cx="5889775" cy="2745709"/>
            <a:chOff x="109421" y="3716551"/>
            <a:chExt cx="5889775" cy="2745709"/>
          </a:xfrm>
        </p:grpSpPr>
        <p:grpSp>
          <p:nvGrpSpPr>
            <p:cNvPr id="15" name="Group 14"/>
            <p:cNvGrpSpPr/>
            <p:nvPr/>
          </p:nvGrpSpPr>
          <p:grpSpPr>
            <a:xfrm>
              <a:off x="109421" y="3716551"/>
              <a:ext cx="5889775" cy="2745709"/>
              <a:chOff x="1850278" y="3769391"/>
              <a:chExt cx="5889775" cy="274570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1979197" y="3769391"/>
                <a:ext cx="5573678" cy="2745709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7" name="Group 16"/>
              <p:cNvGrpSpPr/>
              <p:nvPr/>
            </p:nvGrpSpPr>
            <p:grpSpPr>
              <a:xfrm>
                <a:off x="1850278" y="4392867"/>
                <a:ext cx="5889775" cy="1998693"/>
                <a:chOff x="1850278" y="4664333"/>
                <a:chExt cx="5889775" cy="1998693"/>
              </a:xfrm>
              <a:solidFill>
                <a:schemeClr val="bg1"/>
              </a:solidFill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TextBox 17"/>
                    <p:cNvSpPr txBox="1"/>
                    <p:nvPr/>
                  </p:nvSpPr>
                  <p:spPr>
                    <a:xfrm>
                      <a:off x="2013822" y="4664333"/>
                      <a:ext cx="2349296" cy="414857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0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𝐴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𝑇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𝑃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𝑖</m:t>
                                </m:r>
                                <m:r>
                                  <a:rPr lang="en-US" sz="2000" b="0" i="1" smtClean="0">
                                    <a:solidFill>
                                      <a:srgbClr val="CC00FF"/>
                                    </a:solidFill>
                                    <a:latin typeface="Cambria Math" charset="0"/>
                                  </a:rPr>
                                  <m:t>𝜙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𝑖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charset="0"/>
                                  </a:rPr>
                                  <m:t>𝛿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000" dirty="0"/>
                    </a:p>
                  </p:txBody>
                </p:sp>
              </mc:Choice>
              <mc:Fallback xmlns="">
                <p:sp>
                  <p:nvSpPr>
                    <p:cNvPr id="18" name="TextBox 1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013822" y="4664333"/>
                      <a:ext cx="2349296" cy="414857"/>
                    </a:xfrm>
                    <a:prstGeom prst="rect">
                      <a:avLst/>
                    </a:prstGeom>
                    <a:blipFill rotWithShape="0">
                      <a:blip r:embed="rId37"/>
                      <a:stretch>
                        <a:fillRect b="-1471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TextBox 18"/>
                    <p:cNvSpPr txBox="1"/>
                    <p:nvPr/>
                  </p:nvSpPr>
                  <p:spPr>
                    <a:xfrm>
                      <a:off x="5041131" y="4680559"/>
                      <a:ext cx="2485552" cy="414857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̅"/>
                                <m:ctrlP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𝐴</m:t>
                                </m:r>
                              </m:e>
                            </m:acc>
                            <m:r>
                              <a:rPr lang="en-US" sz="2000" b="0" i="1" smtClean="0">
                                <a:latin typeface="Cambria Math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𝑇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𝑃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𝑖</m:t>
                                </m:r>
                                <m:r>
                                  <a:rPr lang="en-US" sz="2000" b="0" i="1" smtClean="0">
                                    <a:solidFill>
                                      <a:srgbClr val="CC00FF"/>
                                    </a:solidFill>
                                    <a:latin typeface="Cambria Math" charset="0"/>
                                  </a:rPr>
                                  <m:t>𝜙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𝑖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charset="0"/>
                                  </a:rPr>
                                  <m:t>𝛿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000" dirty="0"/>
                    </a:p>
                  </p:txBody>
                </p:sp>
              </mc:Choice>
              <mc:Fallback xmlns="">
                <p:sp>
                  <p:nvSpPr>
                    <p:cNvPr id="19" name="TextBox 1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041131" y="4680559"/>
                      <a:ext cx="2485552" cy="414857"/>
                    </a:xfrm>
                    <a:prstGeom prst="rect">
                      <a:avLst/>
                    </a:prstGeom>
                    <a:blipFill rotWithShape="0">
                      <a:blip r:embed="rId38"/>
                      <a:stretch>
                        <a:fillRect b="-1471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" name="TextBox 19"/>
                    <p:cNvSpPr txBox="1"/>
                    <p:nvPr/>
                  </p:nvSpPr>
                  <p:spPr>
                    <a:xfrm>
                      <a:off x="1872586" y="5653926"/>
                      <a:ext cx="5853214" cy="40498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charset="0"/>
                                          </a:rPr>
                                          <m:t>𝐴</m:t>
                                        </m:r>
                                      </m:e>
                                    </m:acc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b="0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charset="0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charset="0"/>
                                          </a:rPr>
                                          <m:t>𝑇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i="1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charset="0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charset="0"/>
                                          </a:rPr>
                                          <m:t>𝑃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i="1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𝑇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mr-IN" b="0" i="1" smtClean="0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CC00FF"/>
                                        </a:solidFill>
                                        <a:latin typeface="Cambria Math" charset="0"/>
                                      </a:rPr>
                                      <m:t>𝜙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𝛿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CC00FF"/>
                                        </a:solidFill>
                                        <a:latin typeface="Cambria Math" charset="0"/>
                                      </a:rPr>
                                      <m:t>𝜙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𝛿</m:t>
                                    </m:r>
                                  </m:sup>
                                </m:sSup>
                              </m:e>
                            </m:d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0" name="TextBox 1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72586" y="5653926"/>
                      <a:ext cx="5853214" cy="404983"/>
                    </a:xfrm>
                    <a:prstGeom prst="rect">
                      <a:avLst/>
                    </a:prstGeom>
                    <a:blipFill rotWithShape="0">
                      <a:blip r:embed="rId39"/>
                      <a:stretch>
                        <a:fillRect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" name="TextBox 20"/>
                    <p:cNvSpPr txBox="1"/>
                    <p:nvPr/>
                  </p:nvSpPr>
                  <p:spPr>
                    <a:xfrm>
                      <a:off x="1850278" y="5182540"/>
                      <a:ext cx="5889775" cy="40498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𝐴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0432FF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b="0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charset="0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charset="0"/>
                                          </a:rPr>
                                          <m:t>𝑇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i="1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charset="0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charset="0"/>
                                          </a:rPr>
                                          <m:t>𝑃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i="1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𝑇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mr-IN" b="0" i="1" smtClean="0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CC00FF"/>
                                        </a:solidFill>
                                        <a:latin typeface="Cambria Math" charset="0"/>
                                      </a:rPr>
                                      <m:t>𝜙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𝛿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CC00FF"/>
                                        </a:solidFill>
                                        <a:latin typeface="Cambria Math" charset="0"/>
                                      </a:rPr>
                                      <m:t>𝜙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charset="0"/>
                                      </a:rPr>
                                      <m:t>𝛿</m:t>
                                    </m:r>
                                  </m:sup>
                                </m:sSup>
                              </m:e>
                            </m:d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1" name="TextBox 2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50278" y="5182540"/>
                      <a:ext cx="5889775" cy="404983"/>
                    </a:xfrm>
                    <a:prstGeom prst="rect">
                      <a:avLst/>
                    </a:prstGeom>
                    <a:blipFill rotWithShape="0">
                      <a:blip r:embed="rId40"/>
                      <a:stretch>
                        <a:fillRect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" name="TextBox 21"/>
                    <p:cNvSpPr txBox="1"/>
                    <p:nvPr/>
                  </p:nvSpPr>
                  <p:spPr>
                    <a:xfrm>
                      <a:off x="2029792" y="6231369"/>
                      <a:ext cx="5387102" cy="431657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200" b="0" i="1" smtClean="0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hr-HR" sz="2200" b="0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200" b="0" i="1" smtClean="0">
                                        <a:solidFill>
                                          <a:srgbClr val="0432FF"/>
                                        </a:solidFill>
                                        <a:latin typeface="Cambria Math" charset="0"/>
                                      </a:rPr>
                                      <m:t>𝐴</m:t>
                                    </m:r>
                                    <m:r>
                                      <a:rPr lang="en-US" sz="2200" b="0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en-US" sz="22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200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charset="0"/>
                                          </a:rPr>
                                          <m:t>𝐴</m:t>
                                        </m:r>
                                      </m:e>
                                    </m:acc>
                                  </m:e>
                                </m:d>
                              </m:e>
                              <m:sup>
                                <m:r>
                                  <a:rPr lang="en-US" sz="2200" b="0" i="1" smtClean="0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200" b="0" i="1" smtClean="0">
                                <a:latin typeface="Cambria Math" charset="0"/>
                              </a:rPr>
                              <m:t>=4 </m:t>
                            </m:r>
                            <m:sSub>
                              <m:sSubPr>
                                <m:ctrlPr>
                                  <a:rPr lang="en-US" sz="220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latin typeface="Cambria Math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latin typeface="Cambria Math" charset="0"/>
                                  </a:rPr>
                                  <m:t>𝑇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200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latin typeface="Cambria Math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latin typeface="Cambria Math" charset="0"/>
                                  </a:rPr>
                                  <m:t>𝑃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en-US" sz="2200" b="0" i="1" smtClean="0">
                                    <a:latin typeface="Cambria Math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200" b="0" i="0" smtClean="0">
                                    <a:latin typeface="Cambria Math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en-US" sz="2200" b="0" i="1" smtClean="0">
                                    <a:solidFill>
                                      <a:srgbClr val="CC00FF"/>
                                    </a:solidFill>
                                    <a:latin typeface="Cambria Math" charset="0"/>
                                  </a:rPr>
                                  <m:t>𝜙</m:t>
                                </m:r>
                              </m:e>
                            </m:func>
                            <m:func>
                              <m:funcPr>
                                <m:ctrlPr>
                                  <a:rPr lang="en-US" sz="2200" b="0" i="1" smtClean="0">
                                    <a:latin typeface="Cambria Math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200" b="0" i="0" smtClean="0">
                                    <a:latin typeface="Cambria Math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en-US" sz="22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charset="0"/>
                                  </a:rPr>
                                  <m:t>𝛿</m:t>
                                </m:r>
                              </m:e>
                            </m:func>
                            <m:r>
                              <a:rPr lang="en-US" sz="2200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≠0</m:t>
                            </m:r>
                          </m:oMath>
                        </m:oMathPara>
                      </a14:m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2" name="TextBox 2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029792" y="6231369"/>
                      <a:ext cx="5387102" cy="431657"/>
                    </a:xfrm>
                    <a:prstGeom prst="rect">
                      <a:avLst/>
                    </a:prstGeom>
                    <a:blipFill rotWithShape="0">
                      <a:blip r:embed="rId41"/>
                      <a:stretch>
                        <a:fillRect t="-101408" b="-126761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Rectangle 85"/>
                <p:cNvSpPr/>
                <p:nvPr/>
              </p:nvSpPr>
              <p:spPr>
                <a:xfrm>
                  <a:off x="336350" y="3858407"/>
                  <a:ext cx="161672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i="1" u="sng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000" i="1" u="sng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𝐵</m:t>
                          </m:r>
                        </m:e>
                        <m:sup>
                          <m:r>
                            <a:rPr lang="en-US" sz="2000" i="1" u="sng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0</m:t>
                          </m:r>
                        </m:sup>
                      </m:sSup>
                      <m:r>
                        <a:rPr lang="en-US" sz="2000" i="1" u="sng">
                          <a:solidFill>
                            <a:srgbClr val="0432FF"/>
                          </a:solidFill>
                          <a:latin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sz="2000" i="1" u="sng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000" i="1" u="sng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𝐾</m:t>
                          </m:r>
                        </m:e>
                        <m:sup>
                          <m:r>
                            <a:rPr lang="en-US" sz="2000" i="1" u="sng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2000" i="1" u="sng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000" i="1" u="sng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𝜋</m:t>
                          </m:r>
                        </m:e>
                        <m:sup>
                          <m:r>
                            <a:rPr lang="en-US" sz="2000" i="1" u="sng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en-US" sz="2000" u="sng" dirty="0" smtClean="0">
                      <a:solidFill>
                        <a:srgbClr val="0432FF"/>
                      </a:solidFill>
                    </a:rPr>
                    <a:t> :</a:t>
                  </a:r>
                  <a:endParaRPr lang="en-US" sz="2000" u="sng" dirty="0">
                    <a:solidFill>
                      <a:srgbClr val="0432FF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Rectangle 8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350" y="3858407"/>
                  <a:ext cx="1616725" cy="400110"/>
                </a:xfrm>
                <a:prstGeom prst="rect">
                  <a:avLst/>
                </a:prstGeom>
                <a:blipFill rotWithShape="0">
                  <a:blip r:embed="rId42"/>
                  <a:stretch>
                    <a:fillRect t="-9091" r="-3019" b="-257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/>
                <p:cNvSpPr txBox="1"/>
                <p:nvPr/>
              </p:nvSpPr>
              <p:spPr>
                <a:xfrm>
                  <a:off x="3418379" y="3801258"/>
                  <a:ext cx="1432059" cy="402867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b="0" i="1" u="sng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bar>
                            <m:barPr>
                              <m:pos m:val="top"/>
                              <m:ctrlPr>
                                <a:rPr lang="en-US" sz="2000" b="0" i="1" u="sng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barPr>
                            <m:e>
                              <m:r>
                                <a:rPr lang="en-US" sz="2000" b="0" i="1" u="sng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</m:bar>
                        </m:e>
                        <m:sup>
                          <m:r>
                            <a:rPr lang="en-US" sz="2000" b="0" i="1" u="sng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0</m:t>
                          </m:r>
                        </m:sup>
                      </m:sSup>
                      <m:r>
                        <a:rPr lang="en-US" sz="2000" b="0" i="1" u="sng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sz="2000" b="0" i="1" u="sng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000" b="0" i="1" u="sng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𝐾</m:t>
                          </m:r>
                        </m:e>
                        <m:sup>
                          <m:r>
                            <a:rPr lang="en-US" sz="2000" b="0" i="1" u="sng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sz="2000" b="0" i="1" u="sng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000" b="0" i="1" u="sng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𝜋</m:t>
                          </m:r>
                        </m:e>
                        <m:sup>
                          <m:r>
                            <a:rPr lang="en-US" sz="2000" b="0" i="1" u="sng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en-US" sz="2000" u="sng" dirty="0" smtClean="0">
                      <a:solidFill>
                        <a:srgbClr val="FF0000"/>
                      </a:solidFill>
                    </a:rPr>
                    <a:t> :</a:t>
                  </a:r>
                  <a:endParaRPr lang="en-US" sz="2000" u="sng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7" name="TextBox 8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8379" y="3801258"/>
                  <a:ext cx="1432059" cy="402867"/>
                </a:xfrm>
                <a:prstGeom prst="rect">
                  <a:avLst/>
                </a:prstGeom>
                <a:blipFill rotWithShape="0">
                  <a:blip r:embed="rId43"/>
                  <a:stretch>
                    <a:fillRect l="-426" r="-9362" b="-37879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9" name="TextBox 88"/>
          <p:cNvSpPr txBox="1"/>
          <p:nvPr/>
        </p:nvSpPr>
        <p:spPr>
          <a:xfrm>
            <a:off x="6305400" y="5913313"/>
            <a:ext cx="58576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C00000"/>
                </a:solidFill>
              </a:rPr>
              <a:t>CP violation is a pure </a:t>
            </a:r>
            <a:r>
              <a:rPr lang="en-US" sz="2200" i="1" dirty="0" smtClean="0">
                <a:solidFill>
                  <a:srgbClr val="C00000"/>
                </a:solidFill>
              </a:rPr>
              <a:t>quantum interference </a:t>
            </a:r>
            <a:r>
              <a:rPr lang="en-US" sz="2200" dirty="0" smtClean="0">
                <a:solidFill>
                  <a:srgbClr val="C00000"/>
                </a:solidFill>
              </a:rPr>
              <a:t>effect</a:t>
            </a:r>
            <a:endParaRPr lang="en-US" sz="2200" dirty="0">
              <a:solidFill>
                <a:srgbClr val="C00000"/>
              </a:solidFill>
            </a:endParaRPr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3831360" y="5696712"/>
            <a:ext cx="0" cy="274320"/>
          </a:xfrm>
          <a:prstGeom prst="straightConnector1">
            <a:avLst/>
          </a:prstGeom>
          <a:ln w="19050">
            <a:solidFill>
              <a:srgbClr val="CC00FF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>
            <a:off x="3819168" y="5236464"/>
            <a:ext cx="0" cy="274320"/>
          </a:xfrm>
          <a:prstGeom prst="straightConnector1">
            <a:avLst/>
          </a:prstGeom>
          <a:ln w="19050">
            <a:solidFill>
              <a:srgbClr val="CC00FF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4769069" y="5711952"/>
            <a:ext cx="0" cy="274320"/>
          </a:xfrm>
          <a:prstGeom prst="straightConnector1">
            <a:avLst/>
          </a:prstGeom>
          <a:ln w="19050">
            <a:solidFill>
              <a:srgbClr val="CC00FF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>
            <a:off x="4737513" y="5215128"/>
            <a:ext cx="0" cy="274320"/>
          </a:xfrm>
          <a:prstGeom prst="straightConnector1">
            <a:avLst/>
          </a:prstGeom>
          <a:ln w="19050">
            <a:solidFill>
              <a:srgbClr val="CC00FF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 98"/>
              <p:cNvSpPr/>
              <p:nvPr/>
            </p:nvSpPr>
            <p:spPr>
              <a:xfrm>
                <a:off x="905298" y="1566378"/>
                <a:ext cx="42261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CC00FF"/>
                          </a:solidFill>
                          <a:latin typeface="Cambria Math" charset="0"/>
                        </a:rPr>
                        <m:t>𝜙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9" name="Rectangle 9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298" y="1566378"/>
                <a:ext cx="422616" cy="400110"/>
              </a:xfrm>
              <a:prstGeom prst="rect">
                <a:avLst/>
              </a:prstGeom>
              <a:blipFill rotWithShape="0">
                <a:blip r:embed="rId44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1" name="Straight Arrow Connector 100"/>
          <p:cNvCxnSpPr/>
          <p:nvPr/>
        </p:nvCxnSpPr>
        <p:spPr>
          <a:xfrm>
            <a:off x="1199133" y="1816684"/>
            <a:ext cx="243112" cy="250328"/>
          </a:xfrm>
          <a:prstGeom prst="straightConnector1">
            <a:avLst/>
          </a:prstGeom>
          <a:ln w="12700">
            <a:solidFill>
              <a:srgbClr val="CC00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7905338" y="1045063"/>
            <a:ext cx="16866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smtClean="0">
                <a:solidFill>
                  <a:srgbClr val="CC00FF"/>
                </a:solidFill>
              </a:rPr>
              <a:t>CP violation </a:t>
            </a:r>
            <a:r>
              <a:rPr lang="en-US" sz="2200" dirty="0" smtClean="0">
                <a:solidFill>
                  <a:srgbClr val="CC00FF"/>
                </a:solidFill>
              </a:rPr>
              <a:t>!</a:t>
            </a:r>
            <a:endParaRPr lang="en-US" sz="2200" dirty="0">
              <a:solidFill>
                <a:srgbClr val="CC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88710" y="460425"/>
            <a:ext cx="4191237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1"/>
                </a:solidFill>
              </a:rPr>
              <a:t>LHCb</a:t>
            </a:r>
            <a:r>
              <a:rPr lang="en-US" dirty="0" smtClean="0">
                <a:solidFill>
                  <a:schemeClr val="accent1"/>
                </a:solidFill>
              </a:rPr>
              <a:t> measurement 2020: </a:t>
            </a:r>
            <a:r>
              <a:rPr lang="en-US" sz="1600" dirty="0" smtClean="0">
                <a:solidFill>
                  <a:schemeClr val="accent1"/>
                </a:solidFill>
              </a:rPr>
              <a:t>arXiv:2012.05319 </a:t>
            </a:r>
            <a:endParaRPr lang="is-IS" sz="1600" b="1" cap="all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9633303" y="1911096"/>
            <a:ext cx="352394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9598917" y="1487885"/>
            <a:ext cx="2202" cy="453963"/>
          </a:xfrm>
          <a:prstGeom prst="line">
            <a:avLst/>
          </a:prstGeom>
          <a:ln w="25400">
            <a:solidFill>
              <a:srgbClr val="CC00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1943078" y="3620607"/>
            <a:ext cx="1446230" cy="40011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CC00FF"/>
                </a:solidFill>
              </a:rPr>
              <a:t>CP Violation</a:t>
            </a:r>
            <a:endParaRPr lang="en-US" sz="2000" i="1" dirty="0">
              <a:solidFill>
                <a:srgbClr val="CC00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4508705" y="6044360"/>
            <a:ext cx="520728" cy="430306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8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1" grpId="0"/>
      <p:bldP spid="82" grpId="0" animBg="1"/>
      <p:bldP spid="89" grpId="0"/>
      <p:bldP spid="91" grpId="0"/>
      <p:bldP spid="3" grpId="0" animBg="1"/>
      <p:bldP spid="98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   </a:t>
            </a:r>
            <a:r>
              <a:rPr lang="en-US" dirty="0" smtClean="0"/>
              <a:t>A deeper connection?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020" y="783622"/>
            <a:ext cx="8504968" cy="870821"/>
          </a:xfrm>
        </p:spPr>
        <p:txBody>
          <a:bodyPr>
            <a:normAutofit/>
          </a:bodyPr>
          <a:lstStyle/>
          <a:p>
            <a:r>
              <a:rPr lang="en-US" dirty="0" smtClean="0"/>
              <a:t>Feynman: “In the end all quantum phenomena are manifestations of the double slit experiment.”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711596"/>
            <a:ext cx="7119079" cy="3621987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484" y="328568"/>
            <a:ext cx="1639824" cy="1901952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41349" y="5652464"/>
            <a:ext cx="9046610" cy="972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/>
              <a:t>Assuming CPT symmetry: CP violation </a:t>
            </a:r>
            <a:r>
              <a:rPr lang="en-US" i="1" dirty="0" smtClean="0">
                <a:sym typeface="Wingdings"/>
              </a:rPr>
              <a:t> T violation </a:t>
            </a:r>
            <a:r>
              <a:rPr lang="en-US" i="1" dirty="0" smtClean="0">
                <a:solidFill>
                  <a:srgbClr val="C00000"/>
                </a:solidFill>
              </a:rPr>
              <a:t>Quantum interference </a:t>
            </a:r>
            <a:r>
              <a:rPr lang="en-US" i="1" dirty="0" smtClean="0">
                <a:solidFill>
                  <a:srgbClr val="C00000"/>
                </a:solidFill>
                <a:sym typeface="Wingdings"/>
              </a:rPr>
              <a:t> arrow of time?</a:t>
            </a:r>
            <a:endParaRPr lang="en-US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02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  </a:t>
            </a:r>
            <a:r>
              <a:rPr lang="en-US" dirty="0" err="1" smtClean="0"/>
              <a:t>Flavour</a:t>
            </a:r>
            <a:r>
              <a:rPr lang="en-US" dirty="0" smtClean="0"/>
              <a:t> Structure: Forces vs Higgs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703" y="686705"/>
            <a:ext cx="7376697" cy="198378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Forces are </a:t>
            </a:r>
            <a:r>
              <a:rPr lang="en-US" sz="2600" dirty="0" err="1" smtClean="0"/>
              <a:t>flavour</a:t>
            </a:r>
            <a:r>
              <a:rPr lang="en-US" sz="2600" dirty="0" smtClean="0"/>
              <a:t> universal</a:t>
            </a:r>
          </a:p>
          <a:p>
            <a:r>
              <a:rPr lang="en-US" sz="2600" dirty="0" smtClean="0"/>
              <a:t>Higgs interaction almost purely 3</a:t>
            </a:r>
            <a:r>
              <a:rPr lang="en-US" sz="2600" baseline="30000" dirty="0" smtClean="0"/>
              <a:t>rd</a:t>
            </a:r>
            <a:r>
              <a:rPr lang="en-US" sz="2600" dirty="0" smtClean="0"/>
              <a:t> generation</a:t>
            </a:r>
            <a:endParaRPr lang="en-US" sz="2600" dirty="0"/>
          </a:p>
        </p:txBody>
      </p:sp>
      <p:grpSp>
        <p:nvGrpSpPr>
          <p:cNvPr id="4" name="Group 3"/>
          <p:cNvGrpSpPr/>
          <p:nvPr/>
        </p:nvGrpSpPr>
        <p:grpSpPr>
          <a:xfrm>
            <a:off x="1093691" y="907641"/>
            <a:ext cx="10412605" cy="5628388"/>
            <a:chOff x="1093691" y="907641"/>
            <a:chExt cx="10412605" cy="5628388"/>
          </a:xfrm>
        </p:grpSpPr>
        <p:sp>
          <p:nvSpPr>
            <p:cNvPr id="5" name="Oval 4"/>
            <p:cNvSpPr/>
            <p:nvPr/>
          </p:nvSpPr>
          <p:spPr>
            <a:xfrm>
              <a:off x="5721726" y="907641"/>
              <a:ext cx="5784570" cy="5479713"/>
            </a:xfrm>
            <a:prstGeom prst="ellipse">
              <a:avLst/>
            </a:prstGeom>
            <a:pattFill prst="wdDnDiag">
              <a:fgClr>
                <a:srgbClr val="C00000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pattFill prst="pct30">
                  <a:fgClr>
                    <a:schemeClr val="accen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904565" y="3453652"/>
              <a:ext cx="719897" cy="688038"/>
            </a:xfrm>
            <a:prstGeom prst="ellipse">
              <a:avLst/>
            </a:prstGeom>
            <a:pattFill prst="wdDnDiag">
              <a:fgClr>
                <a:srgbClr val="C00000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pattFill prst="pct30">
                  <a:fgClr>
                    <a:schemeClr val="accen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160927" y="3694898"/>
              <a:ext cx="224118" cy="206662"/>
            </a:xfrm>
            <a:prstGeom prst="ellipse">
              <a:avLst/>
            </a:prstGeom>
            <a:pattFill prst="wdDnDiag">
              <a:fgClr>
                <a:srgbClr val="C00000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pattFill prst="pct30">
                  <a:fgClr>
                    <a:schemeClr val="accen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41609" y="5641471"/>
              <a:ext cx="190636" cy="218483"/>
            </a:xfrm>
            <a:prstGeom prst="ellipse">
              <a:avLst/>
            </a:prstGeom>
            <a:pattFill prst="wdUpDiag">
              <a:fgClr>
                <a:srgbClr val="0070C0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pattFill prst="pct30">
                  <a:fgClr>
                    <a:schemeClr val="accen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079368" y="5582764"/>
              <a:ext cx="376519" cy="347382"/>
            </a:xfrm>
            <a:prstGeom prst="ellipse">
              <a:avLst/>
            </a:prstGeom>
            <a:pattFill prst="wdUpDiag">
              <a:fgClr>
                <a:srgbClr val="0070C0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pattFill prst="pct30">
                  <a:fgClr>
                    <a:schemeClr val="accen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5493119" y="5028750"/>
              <a:ext cx="1566586" cy="1507279"/>
            </a:xfrm>
            <a:prstGeom prst="ellipse">
              <a:avLst/>
            </a:prstGeom>
            <a:pattFill prst="wdUpDiag">
              <a:fgClr>
                <a:srgbClr val="0070C0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pattFill prst="pct30">
                  <a:fgClr>
                    <a:schemeClr val="accen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 flipV="1">
              <a:off x="1187820" y="1842245"/>
              <a:ext cx="143438" cy="134469"/>
            </a:xfrm>
            <a:prstGeom prst="ellipse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pattFill prst="pct30">
                  <a:fgClr>
                    <a:schemeClr val="accen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106269" y="1739528"/>
              <a:ext cx="324975" cy="317867"/>
            </a:xfrm>
            <a:prstGeom prst="ellipse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pattFill prst="pct30">
                  <a:fgClr>
                    <a:schemeClr val="accen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5820330" y="1620332"/>
              <a:ext cx="649943" cy="596228"/>
            </a:xfrm>
            <a:prstGeom prst="ellipse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pattFill prst="pct30">
                  <a:fgClr>
                    <a:schemeClr val="accent1"/>
                  </a:fgClr>
                  <a:bgClr>
                    <a:schemeClr val="bg1"/>
                  </a:bgClr>
                </a:patt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93691" y="1914713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e</a:t>
              </a:r>
              <a:endParaRPr lang="en-US" sz="24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22944" y="5943937"/>
              <a:ext cx="349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d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19709" y="1935833"/>
              <a:ext cx="3626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Symbol" charset="2"/>
                  <a:ea typeface="Symbol" charset="2"/>
                  <a:cs typeface="Symbol" charset="2"/>
                </a:rPr>
                <a:t>m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594210" y="1926380"/>
              <a:ext cx="3193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Symbol" charset="2"/>
                  <a:ea typeface="Symbol" charset="2"/>
                  <a:cs typeface="Symbol" charset="2"/>
                </a:rPr>
                <a:t>t</a:t>
              </a:r>
              <a:endParaRPr lang="en-US" sz="2400" b="1" dirty="0">
                <a:latin typeface="Symbol" charset="2"/>
                <a:ea typeface="Symbol" charset="2"/>
                <a:cs typeface="Symbol" charset="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36391" y="4047560"/>
              <a:ext cx="349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u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131732" y="5927189"/>
              <a:ext cx="3080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s</a:t>
              </a:r>
              <a:endParaRPr lang="en-US" sz="24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31732" y="4036557"/>
              <a:ext cx="3145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c</a:t>
              </a:r>
              <a:endParaRPr lang="en-US" sz="24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118585" y="5902865"/>
              <a:ext cx="349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b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440631" y="3926643"/>
              <a:ext cx="2920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t</a:t>
              </a:r>
              <a:endParaRPr lang="en-US" sz="2400" b="1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7584915" y="3574200"/>
                <a:ext cx="2966902" cy="430887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200" dirty="0" smtClean="0"/>
                  <a:t>top-Yukawa: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𝑌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𝑡𝑡</m:t>
                        </m:r>
                      </m:sub>
                    </m:sSub>
                    <m:r>
                      <a:rPr lang="en-US" sz="2200" b="0" i="1" smtClean="0">
                        <a:latin typeface="Cambria Math" charset="0"/>
                      </a:rPr>
                      <m:t>=</m:t>
                    </m:r>
                  </m:oMath>
                </a14:m>
                <a:r>
                  <a:rPr lang="en-US" sz="2200" dirty="0" smtClean="0"/>
                  <a:t> 1.0 ?!</a:t>
                </a:r>
                <a:endParaRPr lang="en-US" sz="22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4915" y="3574200"/>
                <a:ext cx="2966902" cy="430887"/>
              </a:xfrm>
              <a:prstGeom prst="rect">
                <a:avLst/>
              </a:prstGeom>
              <a:blipFill rotWithShape="0">
                <a:blip r:embed="rId4"/>
                <a:stretch>
                  <a:fillRect l="-2240" t="-5333" r="-1018" b="-24000"/>
                </a:stretch>
              </a:blipFill>
              <a:ln w="2540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43892" y="2399018"/>
                <a:ext cx="16573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=0.5 </m:t>
                      </m:r>
                      <m:r>
                        <a:rPr lang="en-US" b="0" i="1" smtClean="0">
                          <a:latin typeface="Cambria Math" charset="0"/>
                        </a:rPr>
                        <m:t>𝑀𝑒𝑉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892" y="2399018"/>
                <a:ext cx="1657313" cy="369332"/>
              </a:xfrm>
              <a:prstGeom prst="rect">
                <a:avLst/>
              </a:prstGeom>
              <a:blipFill rotWithShape="0">
                <a:blip r:embed="rId5"/>
                <a:stretch>
                  <a:fillRect t="-98333" b="-1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535308" y="2387397"/>
                <a:ext cx="1665328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𝜇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=0.5 </m:t>
                      </m:r>
                      <m:r>
                        <a:rPr lang="en-US" b="0" i="1" smtClean="0">
                          <a:latin typeface="Cambria Math" charset="0"/>
                        </a:rPr>
                        <m:t>𝑀𝑒𝑉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5308" y="2387397"/>
                <a:ext cx="1665328" cy="391646"/>
              </a:xfrm>
              <a:prstGeom prst="rect">
                <a:avLst/>
              </a:prstGeom>
              <a:blipFill rotWithShape="0">
                <a:blip r:embed="rId6"/>
                <a:stretch>
                  <a:fillRect t="-90625" b="-1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4417737" y="2402433"/>
                <a:ext cx="15981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𝜏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=1.8 </m:t>
                      </m:r>
                      <m:r>
                        <a:rPr lang="en-US" b="0" i="1" smtClean="0">
                          <a:latin typeface="Cambria Math" charset="0"/>
                        </a:rPr>
                        <m:t>𝐺𝑒𝑉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7737" y="2402433"/>
                <a:ext cx="1598130" cy="369332"/>
              </a:xfrm>
              <a:prstGeom prst="rect">
                <a:avLst/>
              </a:prstGeom>
              <a:blipFill rotWithShape="0">
                <a:blip r:embed="rId7"/>
                <a:stretch>
                  <a:fillRect t="-96721" b="-119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77803" y="4469556"/>
                <a:ext cx="16727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𝑢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=2.2 </m:t>
                      </m:r>
                      <m:r>
                        <a:rPr lang="en-US" b="0" i="1" smtClean="0">
                          <a:latin typeface="Cambria Math" charset="0"/>
                        </a:rPr>
                        <m:t>𝑀𝑒𝑉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803" y="4469556"/>
                <a:ext cx="1672766" cy="369332"/>
              </a:xfrm>
              <a:prstGeom prst="rect">
                <a:avLst/>
              </a:prstGeom>
              <a:blipFill rotWithShape="0">
                <a:blip r:embed="rId8"/>
                <a:stretch>
                  <a:fillRect t="-96721" b="-119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411285" y="4431797"/>
                <a:ext cx="15998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=1.3 </m:t>
                      </m:r>
                      <m:r>
                        <a:rPr lang="en-US" b="0" i="1" smtClean="0">
                          <a:latin typeface="Cambria Math" charset="0"/>
                        </a:rPr>
                        <m:t>𝐺𝑒𝑉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285" y="4431797"/>
                <a:ext cx="1599862" cy="369332"/>
              </a:xfrm>
              <a:prstGeom prst="rect">
                <a:avLst/>
              </a:prstGeom>
              <a:blipFill rotWithShape="0">
                <a:blip r:embed="rId9"/>
                <a:stretch>
                  <a:fillRect t="-96721" b="-119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82604" y="6268623"/>
                <a:ext cx="16736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𝑑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=4.7 </m:t>
                      </m:r>
                      <m:r>
                        <a:rPr lang="en-US" b="0" i="1" smtClean="0">
                          <a:latin typeface="Cambria Math" charset="0"/>
                        </a:rPr>
                        <m:t>𝑀𝑒𝑉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604" y="6268623"/>
                <a:ext cx="1673600" cy="369332"/>
              </a:xfrm>
              <a:prstGeom prst="rect">
                <a:avLst/>
              </a:prstGeom>
              <a:blipFill rotWithShape="0">
                <a:blip r:embed="rId10"/>
                <a:stretch>
                  <a:fillRect t="-95082" b="-121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4560023" y="4419277"/>
                <a:ext cx="16679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=173 </m:t>
                      </m:r>
                      <m:r>
                        <a:rPr lang="en-US" b="0" i="1" smtClean="0">
                          <a:latin typeface="Cambria Math" charset="0"/>
                        </a:rPr>
                        <m:t>𝐺𝑒𝑉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0023" y="4419277"/>
                <a:ext cx="1667957" cy="369332"/>
              </a:xfrm>
              <a:prstGeom prst="rect">
                <a:avLst/>
              </a:prstGeom>
              <a:blipFill rotWithShape="0">
                <a:blip r:embed="rId11"/>
                <a:stretch>
                  <a:fillRect t="-96721" b="-119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2462233" y="6275594"/>
                <a:ext cx="15980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=96 </m:t>
                      </m:r>
                      <m:r>
                        <a:rPr lang="en-US" b="0" i="1" smtClean="0">
                          <a:latin typeface="Cambria Math" charset="0"/>
                        </a:rPr>
                        <m:t>𝑀𝑒𝑉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2233" y="6275594"/>
                <a:ext cx="1598002" cy="369332"/>
              </a:xfrm>
              <a:prstGeom prst="rect">
                <a:avLst/>
              </a:prstGeom>
              <a:blipFill rotWithShape="0">
                <a:blip r:embed="rId12"/>
                <a:stretch>
                  <a:fillRect t="-95082" b="-121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4498279" y="6272236"/>
                <a:ext cx="16150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𝑏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=4.2 </m:t>
                      </m:r>
                      <m:r>
                        <a:rPr lang="en-US" b="0" i="1" smtClean="0">
                          <a:latin typeface="Cambria Math" charset="0"/>
                        </a:rPr>
                        <m:t>𝐺𝑒𝑉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8279" y="6272236"/>
                <a:ext cx="1615058" cy="369332"/>
              </a:xfrm>
              <a:prstGeom prst="rect">
                <a:avLst/>
              </a:prstGeom>
              <a:blipFill rotWithShape="0">
                <a:blip r:embed="rId13"/>
                <a:stretch>
                  <a:fillRect t="-98333" b="-1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820890" y="3882422"/>
            <a:ext cx="10412851" cy="1785104"/>
          </a:xfrm>
          <a:prstGeom prst="rect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  <a:effectLst>
            <a:glow rad="254000">
              <a:schemeClr val="accent1"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2200" u="sng" dirty="0" err="1" smtClean="0">
                <a:solidFill>
                  <a:srgbClr val="7030A0"/>
                </a:solidFill>
              </a:rPr>
              <a:t>Flavour</a:t>
            </a:r>
            <a:r>
              <a:rPr lang="en-US" sz="2200" u="sng" dirty="0" smtClean="0">
                <a:solidFill>
                  <a:srgbClr val="7030A0"/>
                </a:solidFill>
              </a:rPr>
              <a:t> Puzzle</a:t>
            </a:r>
            <a:r>
              <a:rPr lang="en-US" sz="2200" dirty="0" smtClean="0">
                <a:solidFill>
                  <a:srgbClr val="7030A0"/>
                </a:solidFill>
              </a:rPr>
              <a:t>: What is the origin of these Higgs couplings across generations?</a:t>
            </a:r>
          </a:p>
          <a:p>
            <a:endParaRPr lang="en-US" sz="2200" dirty="0" smtClean="0">
              <a:solidFill>
                <a:srgbClr val="7030A0"/>
              </a:solidFill>
            </a:endParaRPr>
          </a:p>
          <a:p>
            <a:r>
              <a:rPr lang="en-US" sz="2200" dirty="0" smtClean="0">
                <a:solidFill>
                  <a:srgbClr val="7030A0"/>
                </a:solidFill>
              </a:rPr>
              <a:t>Higgs coupling is</a:t>
            </a:r>
            <a:r>
              <a:rPr lang="en-US" sz="2200" b="1" dirty="0" smtClean="0">
                <a:solidFill>
                  <a:srgbClr val="7030A0"/>
                </a:solidFill>
              </a:rPr>
              <a:t> </a:t>
            </a:r>
            <a:r>
              <a:rPr lang="en-US" sz="2200" b="1" i="1" dirty="0" smtClean="0">
                <a:solidFill>
                  <a:srgbClr val="7030A0"/>
                </a:solidFill>
              </a:rPr>
              <a:t>large</a:t>
            </a:r>
            <a:r>
              <a:rPr lang="en-US" sz="2200" b="1" dirty="0" smtClean="0">
                <a:solidFill>
                  <a:srgbClr val="7030A0"/>
                </a:solidFill>
              </a:rPr>
              <a:t> </a:t>
            </a:r>
            <a:r>
              <a:rPr lang="en-US" sz="2200" dirty="0" smtClean="0">
                <a:solidFill>
                  <a:srgbClr val="7030A0"/>
                </a:solidFill>
              </a:rPr>
              <a:t>for 3</a:t>
            </a:r>
            <a:r>
              <a:rPr lang="en-US" sz="2200" baseline="30000" dirty="0" smtClean="0">
                <a:solidFill>
                  <a:srgbClr val="7030A0"/>
                </a:solidFill>
              </a:rPr>
              <a:t>rd</a:t>
            </a:r>
            <a:r>
              <a:rPr lang="en-US" sz="2200" dirty="0" smtClean="0">
                <a:solidFill>
                  <a:srgbClr val="7030A0"/>
                </a:solidFill>
              </a:rPr>
              <a:t> generation, </a:t>
            </a:r>
            <a:r>
              <a:rPr lang="en-US" sz="2200" b="1" i="1" dirty="0" smtClean="0">
                <a:solidFill>
                  <a:srgbClr val="7030A0"/>
                </a:solidFill>
              </a:rPr>
              <a:t>small</a:t>
            </a:r>
            <a:r>
              <a:rPr lang="en-US" sz="2200" dirty="0" smtClean="0">
                <a:solidFill>
                  <a:srgbClr val="7030A0"/>
                </a:solidFill>
              </a:rPr>
              <a:t> for 2</a:t>
            </a:r>
            <a:r>
              <a:rPr lang="en-US" sz="2200" baseline="30000" dirty="0" smtClean="0">
                <a:solidFill>
                  <a:srgbClr val="7030A0"/>
                </a:solidFill>
              </a:rPr>
              <a:t>nd</a:t>
            </a:r>
            <a:r>
              <a:rPr lang="en-US" sz="2200" dirty="0" smtClean="0">
                <a:solidFill>
                  <a:srgbClr val="7030A0"/>
                </a:solidFill>
              </a:rPr>
              <a:t> generation, </a:t>
            </a:r>
            <a:r>
              <a:rPr lang="en-US" sz="2200" b="1" i="1" dirty="0" smtClean="0">
                <a:solidFill>
                  <a:srgbClr val="7030A0"/>
                </a:solidFill>
              </a:rPr>
              <a:t>tiny</a:t>
            </a:r>
            <a:r>
              <a:rPr lang="en-US" sz="2200" dirty="0" smtClean="0">
                <a:solidFill>
                  <a:srgbClr val="7030A0"/>
                </a:solidFill>
              </a:rPr>
              <a:t> for 1</a:t>
            </a:r>
            <a:r>
              <a:rPr lang="en-US" sz="2200" baseline="30000" dirty="0" smtClean="0">
                <a:solidFill>
                  <a:srgbClr val="7030A0"/>
                </a:solidFill>
              </a:rPr>
              <a:t>st</a:t>
            </a:r>
            <a:r>
              <a:rPr lang="en-US" sz="2200" dirty="0" smtClean="0">
                <a:solidFill>
                  <a:srgbClr val="7030A0"/>
                </a:solidFill>
              </a:rPr>
              <a:t> generation</a:t>
            </a:r>
          </a:p>
          <a:p>
            <a:endParaRPr lang="en-US" sz="2200" dirty="0" smtClean="0">
              <a:solidFill>
                <a:srgbClr val="7030A0"/>
              </a:solidFill>
            </a:endParaRPr>
          </a:p>
          <a:p>
            <a:r>
              <a:rPr lang="en-US" sz="2200" dirty="0" smtClean="0">
                <a:solidFill>
                  <a:srgbClr val="7030A0"/>
                </a:solidFill>
              </a:rPr>
              <a:t>Perhaps new particles/forces may show a </a:t>
            </a:r>
            <a:r>
              <a:rPr lang="en-US" sz="2200" b="1" i="1" dirty="0" smtClean="0">
                <a:solidFill>
                  <a:srgbClr val="7030A0"/>
                </a:solidFill>
              </a:rPr>
              <a:t>similar deviation from </a:t>
            </a:r>
            <a:r>
              <a:rPr lang="en-US" sz="2200" b="1" i="1" dirty="0" err="1" smtClean="0">
                <a:solidFill>
                  <a:srgbClr val="7030A0"/>
                </a:solidFill>
              </a:rPr>
              <a:t>flavour</a:t>
            </a:r>
            <a:r>
              <a:rPr lang="en-US" sz="2200" b="1" i="1" dirty="0" smtClean="0">
                <a:solidFill>
                  <a:srgbClr val="7030A0"/>
                </a:solidFill>
              </a:rPr>
              <a:t> universality</a:t>
            </a:r>
            <a:r>
              <a:rPr lang="en-US" sz="2200" dirty="0" smtClean="0">
                <a:solidFill>
                  <a:srgbClr val="7030A0"/>
                </a:solidFill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581088" y="2104603"/>
            <a:ext cx="2710090" cy="11983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7594262" y="2115644"/>
            <a:ext cx="2696916" cy="1132235"/>
            <a:chOff x="4956845" y="5472496"/>
            <a:chExt cx="2696916" cy="1132235"/>
          </a:xfrm>
        </p:grpSpPr>
        <p:grpSp>
          <p:nvGrpSpPr>
            <p:cNvPr id="52" name="Group 51"/>
            <p:cNvGrpSpPr/>
            <p:nvPr/>
          </p:nvGrpSpPr>
          <p:grpSpPr>
            <a:xfrm>
              <a:off x="5349030" y="5534480"/>
              <a:ext cx="2304731" cy="1061428"/>
              <a:chOff x="9015251" y="4871222"/>
              <a:chExt cx="2577826" cy="1165286"/>
            </a:xfrm>
          </p:grpSpPr>
          <p:grpSp>
            <p:nvGrpSpPr>
              <p:cNvPr id="55" name="Group 54"/>
              <p:cNvGrpSpPr/>
              <p:nvPr/>
            </p:nvGrpSpPr>
            <p:grpSpPr>
              <a:xfrm>
                <a:off x="9015251" y="5050178"/>
                <a:ext cx="2501900" cy="986330"/>
                <a:chOff x="1434203" y="4410895"/>
                <a:chExt cx="2501900" cy="986330"/>
              </a:xfrm>
            </p:grpSpPr>
            <p:grpSp>
              <p:nvGrpSpPr>
                <p:cNvPr id="58" name="Group 57"/>
                <p:cNvGrpSpPr/>
                <p:nvPr/>
              </p:nvGrpSpPr>
              <p:grpSpPr>
                <a:xfrm>
                  <a:off x="1434203" y="4410895"/>
                  <a:ext cx="2501900" cy="986330"/>
                  <a:chOff x="5544553" y="1507777"/>
                  <a:chExt cx="2501900" cy="986330"/>
                </a:xfrm>
              </p:grpSpPr>
              <p:pic>
                <p:nvPicPr>
                  <p:cNvPr id="61" name="Picture 60"/>
                  <p:cNvPicPr>
                    <a:picLocks noChangeAspect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44553" y="1507777"/>
                    <a:ext cx="2501900" cy="876300"/>
                  </a:xfrm>
                  <a:prstGeom prst="rect">
                    <a:avLst/>
                  </a:prstGeom>
                </p:spPr>
              </p:pic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2" name="TextBox 61"/>
                      <p:cNvSpPr txBox="1"/>
                      <p:nvPr/>
                    </p:nvSpPr>
                    <p:spPr>
                      <a:xfrm>
                        <a:off x="7272399" y="2054847"/>
                        <a:ext cx="365905" cy="43926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6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𝐻</m:t>
                              </m:r>
                            </m:oMath>
                          </m:oMathPara>
                        </a14:m>
                        <a:endParaRPr lang="en-US" sz="2600" dirty="0"/>
                      </a:p>
                    </p:txBody>
                  </p:sp>
                </mc:Choice>
                <mc:Fallback xmlns="">
                  <p:sp>
                    <p:nvSpPr>
                      <p:cNvPr id="62" name="TextBox 61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272399" y="2054847"/>
                        <a:ext cx="365905" cy="439260"/>
                      </a:xfrm>
                      <a:prstGeom prst="rect">
                        <a:avLst/>
                      </a:prstGeom>
                      <a:blipFill rotWithShape="0">
                        <a:blip r:embed="rId1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59" name="Rectangle 58"/>
                <p:cNvSpPr/>
                <p:nvPr/>
              </p:nvSpPr>
              <p:spPr>
                <a:xfrm>
                  <a:off x="2661404" y="4640844"/>
                  <a:ext cx="1250950" cy="3324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2679692" y="4832868"/>
                  <a:ext cx="1069348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TextBox 55"/>
                  <p:cNvSpPr txBox="1"/>
                  <p:nvPr/>
                </p:nvSpPr>
                <p:spPr>
                  <a:xfrm>
                    <a:off x="10054298" y="4871222"/>
                    <a:ext cx="1538779" cy="47304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𝑡𝑡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56" name="TextBox 5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54298" y="4871222"/>
                    <a:ext cx="1538779" cy="473048"/>
                  </a:xfrm>
                  <a:prstGeom prst="rect">
                    <a:avLst/>
                  </a:prstGeom>
                  <a:blipFill rotWithShape="0"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7" name="Oval 56"/>
              <p:cNvSpPr/>
              <p:nvPr/>
            </p:nvSpPr>
            <p:spPr>
              <a:xfrm>
                <a:off x="10189464" y="5400975"/>
                <a:ext cx="125694" cy="140287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4975135" y="6234117"/>
                  <a:ext cx="469936" cy="37061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sup>
                        </m:sSubSup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75135" y="6234117"/>
                  <a:ext cx="469936" cy="370614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l="-15584" r="-2597" b="-213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4956845" y="5472496"/>
                  <a:ext cx="469936" cy="37061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sup>
                        </m:sSubSup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6845" y="5472496"/>
                  <a:ext cx="469936" cy="370614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l="-15584" r="-2597" b="-229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4736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8808" y="1295996"/>
            <a:ext cx="6902115" cy="47486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3 Generations of particles </a:t>
            </a:r>
            <a:r>
              <a:rPr lang="mr-IN" dirty="0" smtClean="0"/>
              <a:t>–</a:t>
            </a:r>
            <a:r>
              <a:rPr lang="en-US" dirty="0" smtClean="0"/>
              <a:t> How do we know?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7349" y="743100"/>
            <a:ext cx="9743574" cy="1937157"/>
          </a:xfrm>
        </p:spPr>
        <p:txBody>
          <a:bodyPr>
            <a:normAutofit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en-US" b="1" u="sng" dirty="0" smtClean="0">
                <a:solidFill>
                  <a:srgbClr val="C00000"/>
                </a:solidFill>
              </a:rPr>
              <a:t>LEP: </a:t>
            </a:r>
            <a:r>
              <a:rPr lang="en-US" dirty="0" smtClean="0">
                <a:solidFill>
                  <a:schemeClr val="accent1"/>
                </a:solidFill>
              </a:rPr>
              <a:t>The heavy Z boson decays into 3 light neutrino types.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40" y="3493203"/>
            <a:ext cx="2823213" cy="2561170"/>
          </a:xfrm>
          <a:prstGeom prst="rect">
            <a:avLst/>
          </a:prstGeom>
          <a:solidFill>
            <a:schemeClr val="tx1"/>
          </a:solidFill>
          <a:ln w="254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1381635" y="126111"/>
            <a:ext cx="788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2 / 21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504" y="1296357"/>
            <a:ext cx="2809149" cy="197904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24" name="Content Placeholder 2"/>
          <p:cNvSpPr txBox="1">
            <a:spLocks/>
          </p:cNvSpPr>
          <p:nvPr/>
        </p:nvSpPr>
        <p:spPr>
          <a:xfrm>
            <a:off x="1516087" y="6208615"/>
            <a:ext cx="9121869" cy="568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600" i="1" dirty="0" smtClean="0"/>
              <a:t>No additional weakly interacting </a:t>
            </a:r>
            <a:r>
              <a:rPr lang="en-US" sz="2600" b="1" i="1" dirty="0" smtClean="0"/>
              <a:t>light fermion </a:t>
            </a:r>
            <a:r>
              <a:rPr lang="en-US" sz="2600" i="1" dirty="0" smtClean="0"/>
              <a:t>generations.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98994" y="1295996"/>
            <a:ext cx="17988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LEP @ CERN:</a:t>
            </a:r>
          </a:p>
          <a:p>
            <a:r>
              <a:rPr lang="en-US" sz="2400" dirty="0" smtClean="0">
                <a:solidFill>
                  <a:schemeClr val="accent1"/>
                </a:solidFill>
              </a:rPr>
              <a:t>1989-2000</a:t>
            </a:r>
            <a:endParaRPr 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86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3 Generations of particles </a:t>
            </a:r>
            <a:r>
              <a:rPr lang="mr-IN" dirty="0" smtClean="0"/>
              <a:t>–</a:t>
            </a:r>
            <a:r>
              <a:rPr lang="en-US" dirty="0" smtClean="0"/>
              <a:t> How do we know?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7349" y="743100"/>
            <a:ext cx="9743574" cy="1937157"/>
          </a:xfrm>
        </p:spPr>
        <p:txBody>
          <a:bodyPr>
            <a:normAutofit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en-US" b="1" u="sng" dirty="0" smtClean="0">
                <a:solidFill>
                  <a:srgbClr val="C00000"/>
                </a:solidFill>
              </a:rPr>
              <a:t>LEP: </a:t>
            </a:r>
            <a:r>
              <a:rPr lang="en-US" dirty="0" smtClean="0">
                <a:solidFill>
                  <a:schemeClr val="accent1"/>
                </a:solidFill>
              </a:rPr>
              <a:t>The heavy Z boson decays into 3 light neutrino types.</a:t>
            </a:r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178808" y="1296357"/>
            <a:ext cx="6902115" cy="4758016"/>
            <a:chOff x="112295" y="1115984"/>
            <a:chExt cx="5249165" cy="3568311"/>
          </a:xfrm>
        </p:grpSpPr>
        <p:sp>
          <p:nvSpPr>
            <p:cNvPr id="23" name="Rectangle 22"/>
            <p:cNvSpPr/>
            <p:nvPr/>
          </p:nvSpPr>
          <p:spPr>
            <a:xfrm>
              <a:off x="112295" y="1115984"/>
              <a:ext cx="5249165" cy="3568311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1105627">
              <a:off x="232096" y="1558473"/>
              <a:ext cx="1988093" cy="2748933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  <a:effectLst/>
          </p:spPr>
        </p:pic>
        <p:grpSp>
          <p:nvGrpSpPr>
            <p:cNvPr id="22" name="Group 21"/>
            <p:cNvGrpSpPr/>
            <p:nvPr/>
          </p:nvGrpSpPr>
          <p:grpSpPr>
            <a:xfrm>
              <a:off x="2323337" y="1395663"/>
              <a:ext cx="2761404" cy="3155486"/>
              <a:chOff x="2801596" y="1084263"/>
              <a:chExt cx="3985058" cy="4440188"/>
            </a:xfrm>
          </p:grpSpPr>
          <p:pic>
            <p:nvPicPr>
              <p:cNvPr id="10" name="Picture 6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801596" y="1084263"/>
                <a:ext cx="3898234" cy="4105745"/>
              </a:xfrm>
              <a:prstGeom prst="rect">
                <a:avLst/>
              </a:prstGeom>
              <a:noFill/>
              <a:ln w="76200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2" name="Text Box 64"/>
              <p:cNvSpPr txBox="1">
                <a:spLocks noChangeArrowheads="1"/>
              </p:cNvSpPr>
              <p:nvPr/>
            </p:nvSpPr>
            <p:spPr bwMode="auto">
              <a:xfrm>
                <a:off x="5399191" y="2449225"/>
                <a:ext cx="1364314" cy="289436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ctr" fontAlgn="base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66FFFF"/>
                    </a:solidFill>
                  </a:rPr>
                  <a:t>2 </a:t>
                </a:r>
                <a:r>
                  <a:rPr lang="en-US" sz="2400" dirty="0" smtClean="0">
                    <a:solidFill>
                      <a:srgbClr val="66FFFF"/>
                    </a:solidFill>
                  </a:rPr>
                  <a:t>neutrinos</a:t>
                </a:r>
                <a:endParaRPr lang="en-US" sz="2400" dirty="0">
                  <a:solidFill>
                    <a:srgbClr val="66FFFF"/>
                  </a:solidFill>
                  <a:sym typeface="Symbol" pitchFamily="18" charset="2"/>
                </a:endParaRPr>
              </a:p>
            </p:txBody>
          </p:sp>
          <p:sp>
            <p:nvSpPr>
              <p:cNvPr id="13" name="Text Box 65"/>
              <p:cNvSpPr txBox="1">
                <a:spLocks noChangeArrowheads="1"/>
              </p:cNvSpPr>
              <p:nvPr/>
            </p:nvSpPr>
            <p:spPr bwMode="auto">
              <a:xfrm>
                <a:off x="5399190" y="2019593"/>
                <a:ext cx="1364314" cy="289436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ctr" fontAlgn="base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FFFF00"/>
                    </a:solidFill>
                  </a:rPr>
                  <a:t>3 </a:t>
                </a:r>
                <a:r>
                  <a:rPr lang="en-US" sz="2400" dirty="0" smtClean="0">
                    <a:solidFill>
                      <a:srgbClr val="FFFF00"/>
                    </a:solidFill>
                  </a:rPr>
                  <a:t>neutrinos</a:t>
                </a:r>
                <a:endParaRPr lang="en-US" sz="2400" dirty="0">
                  <a:solidFill>
                    <a:srgbClr val="FFFF00"/>
                  </a:solidFill>
                  <a:sym typeface="Symbol" pitchFamily="18" charset="2"/>
                </a:endParaRPr>
              </a:p>
            </p:txBody>
          </p:sp>
          <p:sp>
            <p:nvSpPr>
              <p:cNvPr id="14" name="Text Box 66"/>
              <p:cNvSpPr txBox="1">
                <a:spLocks noChangeArrowheads="1"/>
              </p:cNvSpPr>
              <p:nvPr/>
            </p:nvSpPr>
            <p:spPr bwMode="auto">
              <a:xfrm>
                <a:off x="5422340" y="1567388"/>
                <a:ext cx="1364314" cy="289436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ctr" fontAlgn="base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srgbClr val="66FF33"/>
                    </a:solidFill>
                  </a:rPr>
                  <a:t>4 </a:t>
                </a:r>
                <a:r>
                  <a:rPr lang="en-US" sz="2400" dirty="0" smtClean="0">
                    <a:solidFill>
                      <a:srgbClr val="66FF33"/>
                    </a:solidFill>
                  </a:rPr>
                  <a:t>neutrinos</a:t>
                </a:r>
                <a:endParaRPr lang="en-US" sz="2400" dirty="0">
                  <a:solidFill>
                    <a:srgbClr val="66FF33"/>
                  </a:solidFill>
                  <a:sym typeface="Symbol" pitchFamily="18" charset="2"/>
                </a:endParaRPr>
              </a:p>
            </p:txBody>
          </p:sp>
          <p:grpSp>
            <p:nvGrpSpPr>
              <p:cNvPr id="15" name="Group 67"/>
              <p:cNvGrpSpPr>
                <a:grpSpLocks/>
              </p:cNvGrpSpPr>
              <p:nvPr/>
            </p:nvGrpSpPr>
            <p:grpSpPr bwMode="auto">
              <a:xfrm>
                <a:off x="3688385" y="4458934"/>
                <a:ext cx="2921996" cy="485304"/>
                <a:chOff x="3107" y="699"/>
                <a:chExt cx="2176" cy="389"/>
              </a:xfrm>
            </p:grpSpPr>
            <p:grpSp>
              <p:nvGrpSpPr>
                <p:cNvPr id="18" name="Group 68"/>
                <p:cNvGrpSpPr>
                  <a:grpSpLocks/>
                </p:cNvGrpSpPr>
                <p:nvPr/>
              </p:nvGrpSpPr>
              <p:grpSpPr bwMode="auto">
                <a:xfrm>
                  <a:off x="3107" y="700"/>
                  <a:ext cx="81" cy="318"/>
                  <a:chOff x="3107" y="1121"/>
                  <a:chExt cx="81" cy="318"/>
                </a:xfrm>
              </p:grpSpPr>
              <p:sp>
                <p:nvSpPr>
                  <p:cNvPr id="20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3107" y="1222"/>
                    <a:ext cx="81" cy="9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57150">
                    <a:noFill/>
                    <a:round/>
                    <a:headEnd/>
                    <a:tailEnd/>
                  </a:ln>
                  <a:effectLst/>
                </p:spPr>
                <p:txBody>
                  <a:bodyPr wrap="square" lIns="92075" tIns="46038" rIns="92075" bIns="46038" anchor="ctr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</a:endParaRPr>
                  </a:p>
                </p:txBody>
              </p:sp>
              <p:sp>
                <p:nvSpPr>
                  <p:cNvPr id="21" name="Line 70"/>
                  <p:cNvSpPr>
                    <a:spLocks noChangeShapeType="1"/>
                  </p:cNvSpPr>
                  <p:nvPr/>
                </p:nvSpPr>
                <p:spPr bwMode="auto">
                  <a:xfrm>
                    <a:off x="3155" y="1121"/>
                    <a:ext cx="0" cy="318"/>
                  </a:xfrm>
                  <a:prstGeom prst="line">
                    <a:avLst/>
                  </a:prstGeom>
                  <a:noFill/>
                  <a:ln w="25400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lIns="92075" tIns="46038" rIns="92075" bIns="46038" anchor="ctr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nl-NL" sz="2800">
                      <a:solidFill>
                        <a:srgbClr val="FFFF99"/>
                      </a:solidFill>
                    </a:endParaRPr>
                  </a:p>
                </p:txBody>
              </p:sp>
            </p:grpSp>
            <p:sp>
              <p:nvSpPr>
                <p:cNvPr id="19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3243" y="699"/>
                  <a:ext cx="2040" cy="389"/>
                </a:xfrm>
                <a:prstGeom prst="rect">
                  <a:avLst/>
                </a:prstGeom>
                <a:noFill/>
                <a:ln w="5715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>
                  <a:spAutoFit/>
                </a:bodyPr>
                <a:lstStyle/>
                <a:p>
                  <a:pPr fontAlgn="base">
                    <a:lnSpc>
                      <a:spcPct val="7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200" dirty="0" smtClean="0">
                      <a:solidFill>
                        <a:srgbClr val="FF0000"/>
                      </a:solidFill>
                    </a:rPr>
                    <a:t>measurements</a:t>
                  </a:r>
                  <a:endParaRPr lang="en-US" sz="2200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16" name="Text Box 72"/>
              <p:cNvSpPr txBox="1">
                <a:spLocks noChangeArrowheads="1"/>
              </p:cNvSpPr>
              <p:nvPr/>
            </p:nvSpPr>
            <p:spPr bwMode="auto">
              <a:xfrm>
                <a:off x="3355725" y="5202182"/>
                <a:ext cx="2482928" cy="322269"/>
              </a:xfrm>
              <a:prstGeom prst="rect">
                <a:avLst/>
              </a:prstGeom>
              <a:solidFill>
                <a:schemeClr val="tx1"/>
              </a:solidFill>
              <a:ln w="57150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fontAlgn="base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 smtClean="0">
                    <a:solidFill>
                      <a:schemeClr val="bg1"/>
                    </a:solidFill>
                  </a:rPr>
                  <a:t>Collision Energy </a:t>
                </a:r>
                <a:r>
                  <a:rPr lang="en-US" sz="2000" dirty="0">
                    <a:solidFill>
                      <a:schemeClr val="bg1"/>
                    </a:solidFill>
                  </a:rPr>
                  <a:t>(GeV)</a:t>
                </a:r>
              </a:p>
            </p:txBody>
          </p:sp>
          <p:sp>
            <p:nvSpPr>
              <p:cNvPr id="17" name="Text Box 73"/>
              <p:cNvSpPr txBox="1">
                <a:spLocks noChangeArrowheads="1"/>
              </p:cNvSpPr>
              <p:nvPr/>
            </p:nvSpPr>
            <p:spPr bwMode="auto">
              <a:xfrm rot="16200000">
                <a:off x="2177837" y="2558942"/>
                <a:ext cx="2060629" cy="322269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fontAlgn="base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 smtClean="0">
                    <a:solidFill>
                      <a:schemeClr val="bg1"/>
                    </a:solidFill>
                  </a:rPr>
                  <a:t>Number of events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3876760" y="1180152"/>
              <a:ext cx="8435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rgbClr val="FF0000"/>
                  </a:solidFill>
                </a:rPr>
                <a:t>LEP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40" y="3493203"/>
            <a:ext cx="2823213" cy="2561170"/>
          </a:xfrm>
          <a:prstGeom prst="rect">
            <a:avLst/>
          </a:prstGeom>
          <a:solidFill>
            <a:schemeClr val="tx1"/>
          </a:solidFill>
          <a:ln w="254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504" y="1296357"/>
            <a:ext cx="2809149" cy="197904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24" name="Content Placeholder 2"/>
          <p:cNvSpPr txBox="1">
            <a:spLocks/>
          </p:cNvSpPr>
          <p:nvPr/>
        </p:nvSpPr>
        <p:spPr>
          <a:xfrm>
            <a:off x="1516087" y="6208615"/>
            <a:ext cx="9121869" cy="568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600" i="1" dirty="0" smtClean="0"/>
              <a:t>No additional weakly interacting </a:t>
            </a:r>
            <a:r>
              <a:rPr lang="en-US" sz="2600" b="1" i="1" dirty="0" smtClean="0"/>
              <a:t>light fermion </a:t>
            </a:r>
            <a:r>
              <a:rPr lang="en-US" sz="2600" i="1" dirty="0" smtClean="0"/>
              <a:t>generations.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43746" y="5027481"/>
            <a:ext cx="1246420" cy="362349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AE1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9128" y="5005813"/>
            <a:ext cx="442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=3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381635" y="126111"/>
            <a:ext cx="788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3 / 21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85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3 Generations of particles </a:t>
            </a:r>
            <a:r>
              <a:rPr lang="mr-IN" dirty="0" smtClean="0"/>
              <a:t>–</a:t>
            </a:r>
            <a:r>
              <a:rPr lang="en-US" dirty="0" smtClean="0"/>
              <a:t> How do we know?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889" y="798463"/>
            <a:ext cx="6439040" cy="329012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731597" y="1711742"/>
                <a:ext cx="105759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𝐻</m:t>
                      </m:r>
                      <m:r>
                        <a:rPr lang="en-US" sz="2000" b="0" i="1" smtClean="0">
                          <a:latin typeface="Cambria Math" charset="0"/>
                        </a:rPr>
                        <m:t>→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𝛾</m:t>
                      </m:r>
                      <m:r>
                        <m:rPr>
                          <m:sty m:val="p"/>
                        </m:rPr>
                        <a:rPr lang="en-US" sz="2000" b="0" i="1" smtClean="0">
                          <a:latin typeface="Cambria Math" charset="0"/>
                        </a:rPr>
                        <m:t>γ</m:t>
                      </m:r>
                    </m:oMath>
                  </m:oMathPara>
                </a14:m>
                <a:endParaRPr lang="en-US" sz="2000" b="0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1597" y="1711742"/>
                <a:ext cx="1057597" cy="400110"/>
              </a:xfrm>
              <a:prstGeom prst="rect">
                <a:avLst/>
              </a:prstGeom>
              <a:blipFill rotWithShape="0">
                <a:blip r:embed="rId3"/>
                <a:stretch>
                  <a:fillRect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0588033" y="2243470"/>
                <a:ext cx="10836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𝐻</m:t>
                      </m:r>
                      <m:r>
                        <a:rPr lang="en-US" sz="2000" b="0" i="1" smtClean="0">
                          <a:latin typeface="Cambria Math" charset="0"/>
                        </a:rPr>
                        <m:t>→4</m:t>
                      </m:r>
                      <m:r>
                        <a:rPr lang="en-US" sz="2000" b="0" i="1" smtClean="0">
                          <a:latin typeface="Cambria Math" charset="0"/>
                        </a:rPr>
                        <m:t>𝜇</m:t>
                      </m:r>
                    </m:oMath>
                  </m:oMathPara>
                </a14:m>
                <a:endParaRPr lang="en-US" sz="2000" b="0" dirty="0" smtClean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8033" y="2243470"/>
                <a:ext cx="1083695" cy="400110"/>
              </a:xfrm>
              <a:prstGeom prst="rect">
                <a:avLst/>
              </a:prstGeom>
              <a:blipFill rotWithShape="0">
                <a:blip r:embed="rId4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986" y="4214697"/>
            <a:ext cx="2464415" cy="2235674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Content Placeholder 2"/>
          <p:cNvSpPr txBox="1">
            <a:spLocks/>
          </p:cNvSpPr>
          <p:nvPr/>
        </p:nvSpPr>
        <p:spPr>
          <a:xfrm>
            <a:off x="406072" y="802129"/>
            <a:ext cx="4934024" cy="2219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Font typeface="Arial"/>
              <a:buNone/>
            </a:pPr>
            <a:r>
              <a:rPr lang="en-US" b="1" u="sng" dirty="0" smtClean="0">
                <a:solidFill>
                  <a:srgbClr val="C00000"/>
                </a:solidFill>
              </a:rPr>
              <a:t>LHC: </a:t>
            </a:r>
            <a:r>
              <a:rPr lang="en-US" dirty="0" smtClean="0"/>
              <a:t>Higgs production:</a:t>
            </a:r>
          </a:p>
          <a:p>
            <a:pPr marL="0" indent="0">
              <a:buClr>
                <a:schemeClr val="tx1"/>
              </a:buClr>
              <a:buFont typeface="Arial"/>
              <a:buNone/>
            </a:pPr>
            <a:r>
              <a:rPr lang="en-US" sz="2400" i="1" dirty="0" smtClean="0">
                <a:solidFill>
                  <a:srgbClr val="7030A0"/>
                </a:solidFill>
              </a:rPr>
              <a:t>Loop</a:t>
            </a:r>
            <a:r>
              <a:rPr lang="en-US" sz="2400" dirty="0" smtClean="0">
                <a:solidFill>
                  <a:srgbClr val="7030A0"/>
                </a:solidFill>
              </a:rPr>
              <a:t> diagram is proportional to the mass of the heaviest fermion.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666" y="2013614"/>
            <a:ext cx="3332371" cy="1764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7571" y="3238220"/>
            <a:ext cx="2265892" cy="3502152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3699049" y="5341938"/>
            <a:ext cx="5521454" cy="885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600" i="1" dirty="0" smtClean="0"/>
              <a:t>Top is the </a:t>
            </a:r>
            <a:r>
              <a:rPr lang="en-US" sz="2600" b="1" i="1" dirty="0" smtClean="0"/>
              <a:t>heaviest fermion </a:t>
            </a:r>
            <a:r>
              <a:rPr lang="en-US" sz="2600" i="1" dirty="0" err="1" smtClean="0"/>
              <a:t>flavour</a:t>
            </a:r>
            <a:r>
              <a:rPr lang="en-US" sz="2600" i="1" dirty="0" smtClean="0"/>
              <a:t>.</a:t>
            </a:r>
          </a:p>
          <a:p>
            <a:pPr lvl="1">
              <a:buFont typeface="Wingdings" charset="2"/>
              <a:buChar char="Ø"/>
            </a:pPr>
            <a:r>
              <a:rPr lang="en-US" sz="2600" i="1" dirty="0" smtClean="0">
                <a:solidFill>
                  <a:srgbClr val="CC00FF"/>
                </a:solidFill>
              </a:rPr>
              <a:t>3 </a:t>
            </a:r>
            <a:r>
              <a:rPr lang="en-US" sz="2600" i="1" dirty="0" err="1" smtClean="0">
                <a:solidFill>
                  <a:srgbClr val="CC00FF"/>
                </a:solidFill>
              </a:rPr>
              <a:t>Flavour</a:t>
            </a:r>
            <a:r>
              <a:rPr lang="en-US" sz="2600" i="1" dirty="0" smtClean="0">
                <a:solidFill>
                  <a:srgbClr val="CC00FF"/>
                </a:solidFill>
              </a:rPr>
              <a:t> generations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819322" y="4482099"/>
            <a:ext cx="3273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CC00FF"/>
                </a:solidFill>
              </a:rPr>
              <a:t>3</a:t>
            </a:r>
            <a:endParaRPr lang="en-US" sz="2200" dirty="0">
              <a:solidFill>
                <a:srgbClr val="CC00FF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0613507" y="4684732"/>
            <a:ext cx="268941" cy="0"/>
          </a:xfrm>
          <a:prstGeom prst="line">
            <a:avLst/>
          </a:prstGeom>
          <a:ln w="25400">
            <a:solidFill>
              <a:srgbClr val="CC00FF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1967219" y="2702859"/>
            <a:ext cx="520352" cy="506424"/>
          </a:xfrm>
          <a:prstGeom prst="ellipse">
            <a:avLst/>
          </a:prstGeom>
          <a:noFill/>
          <a:ln w="254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0260105" y="4482099"/>
            <a:ext cx="394291" cy="400110"/>
          </a:xfrm>
          <a:prstGeom prst="ellipse">
            <a:avLst/>
          </a:prstGeom>
          <a:noFill/>
          <a:ln w="254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514600" y="2985247"/>
            <a:ext cx="7853082" cy="1506071"/>
          </a:xfrm>
          <a:custGeom>
            <a:avLst/>
            <a:gdLst>
              <a:gd name="connsiteX0" fmla="*/ 0 w 7853082"/>
              <a:gd name="connsiteY0" fmla="*/ 0 h 1506071"/>
              <a:gd name="connsiteX1" fmla="*/ 5056094 w 7853082"/>
              <a:gd name="connsiteY1" fmla="*/ 605118 h 1506071"/>
              <a:gd name="connsiteX2" fmla="*/ 7853082 w 7853082"/>
              <a:gd name="connsiteY2" fmla="*/ 1506071 h 1506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53082" h="1506071">
                <a:moveTo>
                  <a:pt x="0" y="0"/>
                </a:moveTo>
                <a:cubicBezTo>
                  <a:pt x="1873623" y="177053"/>
                  <a:pt x="3747247" y="354106"/>
                  <a:pt x="5056094" y="605118"/>
                </a:cubicBezTo>
                <a:cubicBezTo>
                  <a:pt x="6364941" y="856130"/>
                  <a:pt x="7853082" y="1506071"/>
                  <a:pt x="7853082" y="1506071"/>
                </a:cubicBezTo>
              </a:path>
            </a:pathLst>
          </a:custGeom>
          <a:noFill/>
          <a:ln w="25400">
            <a:solidFill>
              <a:srgbClr val="CC00FF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418956" y="5105404"/>
            <a:ext cx="12153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CC00FF"/>
                </a:solidFill>
              </a:rPr>
              <a:t>i</a:t>
            </a:r>
            <a:r>
              <a:rPr lang="en-US" sz="2200" dirty="0" smtClean="0">
                <a:solidFill>
                  <a:srgbClr val="CC00FF"/>
                </a:solidFill>
              </a:rPr>
              <a:t> = 1, 2, 3</a:t>
            </a:r>
            <a:endParaRPr lang="en-US" sz="2200" dirty="0">
              <a:solidFill>
                <a:srgbClr val="CC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381635" y="126111"/>
            <a:ext cx="788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4</a:t>
            </a:r>
            <a:r>
              <a:rPr lang="en-US" sz="2000" dirty="0" smtClean="0">
                <a:solidFill>
                  <a:schemeClr val="bg1"/>
                </a:solidFill>
              </a:rPr>
              <a:t> / 21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1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4" grpId="0" animBg="1"/>
      <p:bldP spid="1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 descr="cp_universe_chronology_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236" y="847233"/>
            <a:ext cx="4130413" cy="5868897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r>
              <a:rPr lang="en-US" dirty="0" err="1" smtClean="0"/>
              <a:t>Flavour</a:t>
            </a:r>
            <a:r>
              <a:rPr lang="en-US" dirty="0" smtClean="0"/>
              <a:t> Universality in very Early Universe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356" y="733222"/>
            <a:ext cx="10638140" cy="198378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Quark and lepton generations interact identically</a:t>
            </a:r>
          </a:p>
          <a:p>
            <a:pPr lvl="1"/>
            <a:r>
              <a:rPr lang="en-US" sz="2200" dirty="0" smtClean="0"/>
              <a:t>No difference between particles of different generation?</a:t>
            </a:r>
          </a:p>
          <a:p>
            <a:pPr lvl="1"/>
            <a:r>
              <a:rPr lang="en-US" sz="2200" dirty="0" smtClean="0"/>
              <a:t>No matter – antimatter asymmetry (CP Violation)?</a:t>
            </a:r>
            <a:endParaRPr lang="en-US" sz="2200" dirty="0"/>
          </a:p>
        </p:txBody>
      </p:sp>
      <p:sp>
        <p:nvSpPr>
          <p:cNvPr id="41" name="TextBox 40"/>
          <p:cNvSpPr txBox="1"/>
          <p:nvPr/>
        </p:nvSpPr>
        <p:spPr>
          <a:xfrm>
            <a:off x="4675415" y="2156875"/>
            <a:ext cx="10118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u="sng" dirty="0" smtClean="0">
                <a:solidFill>
                  <a:srgbClr val="C00000"/>
                </a:solidFill>
              </a:rPr>
              <a:t>Strong:</a:t>
            </a:r>
            <a:endParaRPr lang="en-US" sz="2200" i="1" u="sng" dirty="0">
              <a:solidFill>
                <a:srgbClr val="C0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7631" y="2130790"/>
            <a:ext cx="21132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u="sng" dirty="0" smtClean="0">
                <a:solidFill>
                  <a:srgbClr val="C00000"/>
                </a:solidFill>
              </a:rPr>
              <a:t>Electromagnetic:</a:t>
            </a:r>
            <a:endParaRPr lang="en-US" sz="2200" i="1" u="sng" dirty="0">
              <a:solidFill>
                <a:srgbClr val="C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21390" y="3391107"/>
            <a:ext cx="13030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u="sng" dirty="0" smtClean="0">
                <a:solidFill>
                  <a:srgbClr val="C00000"/>
                </a:solidFill>
              </a:rPr>
              <a:t>Weak NC:</a:t>
            </a:r>
            <a:endParaRPr lang="en-US" sz="2200" i="1" u="sng" dirty="0">
              <a:solidFill>
                <a:srgbClr val="C00000"/>
              </a:solidFill>
            </a:endParaRPr>
          </a:p>
        </p:txBody>
      </p:sp>
      <p:sp>
        <p:nvSpPr>
          <p:cNvPr id="44" name="Content Placeholder 2"/>
          <p:cNvSpPr txBox="1">
            <a:spLocks/>
          </p:cNvSpPr>
          <p:nvPr/>
        </p:nvSpPr>
        <p:spPr>
          <a:xfrm>
            <a:off x="295948" y="4240610"/>
            <a:ext cx="7531316" cy="1983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Universality violation: Higgs !</a:t>
            </a:r>
          </a:p>
          <a:p>
            <a:pPr lvl="1"/>
            <a:r>
              <a:rPr lang="en-US" sz="2200" dirty="0" smtClean="0"/>
              <a:t>Higgs coupling is </a:t>
            </a:r>
            <a:r>
              <a:rPr lang="en-US" sz="2200" i="1" dirty="0" smtClean="0"/>
              <a:t>not universal</a:t>
            </a:r>
            <a:r>
              <a:rPr lang="en-US" sz="2200" dirty="0" smtClean="0"/>
              <a:t>, and mixes generations</a:t>
            </a:r>
          </a:p>
          <a:p>
            <a:pPr lvl="1"/>
            <a:r>
              <a:rPr lang="en-US" sz="2200" dirty="0" smtClean="0"/>
              <a:t>Complex couplings: allows for CP Violation!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809508" y="5418163"/>
            <a:ext cx="2592445" cy="1167530"/>
            <a:chOff x="8617517" y="4803168"/>
            <a:chExt cx="2899634" cy="1281770"/>
          </a:xfrm>
        </p:grpSpPr>
        <p:grpSp>
          <p:nvGrpSpPr>
            <p:cNvPr id="9" name="Group 8"/>
            <p:cNvGrpSpPr/>
            <p:nvPr/>
          </p:nvGrpSpPr>
          <p:grpSpPr>
            <a:xfrm>
              <a:off x="8617517" y="4803168"/>
              <a:ext cx="2899634" cy="1281770"/>
              <a:chOff x="1036469" y="4163885"/>
              <a:chExt cx="2899634" cy="128177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036469" y="4163885"/>
                <a:ext cx="2899634" cy="1281770"/>
                <a:chOff x="5146819" y="1260767"/>
                <a:chExt cx="2899634" cy="1281770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44553" y="1507777"/>
                  <a:ext cx="2501900" cy="876300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" name="TextBox 13"/>
                    <p:cNvSpPr txBox="1"/>
                    <p:nvPr/>
                  </p:nvSpPr>
                  <p:spPr>
                    <a:xfrm>
                      <a:off x="5146820" y="2137067"/>
                      <a:ext cx="365762" cy="40547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4" name="TextBox 1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46820" y="2137067"/>
                      <a:ext cx="365762" cy="405470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 l="-22642" r="-9434" b="-2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" name="TextBox 14"/>
                    <p:cNvSpPr txBox="1"/>
                    <p:nvPr/>
                  </p:nvSpPr>
                  <p:spPr>
                    <a:xfrm>
                      <a:off x="5146819" y="1260767"/>
                      <a:ext cx="396241" cy="438133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400" b="0" i="1" dirty="0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dirty="0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2400" b="0" i="1" dirty="0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𝑗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5" name="TextBox 1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46819" y="1260767"/>
                      <a:ext cx="396241" cy="438133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 l="-20690" r="-13793" b="-2615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TextBox 15"/>
                    <p:cNvSpPr txBox="1"/>
                    <p:nvPr/>
                  </p:nvSpPr>
                  <p:spPr>
                    <a:xfrm>
                      <a:off x="7272399" y="2054847"/>
                      <a:ext cx="365905" cy="43926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6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𝐻</m:t>
                            </m:r>
                          </m:oMath>
                        </m:oMathPara>
                      </a14:m>
                      <a:endParaRPr lang="en-US" sz="2600" dirty="0"/>
                    </a:p>
                  </p:txBody>
                </p:sp>
              </mc:Choice>
              <mc:Fallback xmlns="">
                <p:sp>
                  <p:nvSpPr>
                    <p:cNvPr id="16" name="TextBox 1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72399" y="2054847"/>
                      <a:ext cx="365905" cy="439260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1" name="Rectangle 10"/>
              <p:cNvSpPr/>
              <p:nvPr/>
            </p:nvSpPr>
            <p:spPr>
              <a:xfrm>
                <a:off x="2661404" y="4640844"/>
                <a:ext cx="1250950" cy="3324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>
                <a:off x="2679692" y="4832868"/>
                <a:ext cx="106934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/>
                <p:cNvSpPr txBox="1"/>
                <p:nvPr/>
              </p:nvSpPr>
              <p:spPr>
                <a:xfrm>
                  <a:off x="10054297" y="4871222"/>
                  <a:ext cx="494352" cy="4745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𝑖𝑗</m:t>
                            </m:r>
                          </m:sub>
                        </m:sSub>
                      </m:oMath>
                    </m:oMathPara>
                  </a14:m>
                  <a:endParaRPr lang="en-US" sz="2600" dirty="0"/>
                </a:p>
              </p:txBody>
            </p:sp>
          </mc:Choice>
          <mc:Fallback xmlns="">
            <p:sp>
              <p:nvSpPr>
                <p:cNvPr id="58" name="TextBox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4297" y="4871222"/>
                  <a:ext cx="494352" cy="47452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9" name="Oval 68"/>
            <p:cNvSpPr/>
            <p:nvPr/>
          </p:nvSpPr>
          <p:spPr>
            <a:xfrm>
              <a:off x="10189464" y="5400975"/>
              <a:ext cx="125694" cy="14028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409323" y="2949557"/>
            <a:ext cx="2260525" cy="1107853"/>
            <a:chOff x="8582357" y="774448"/>
            <a:chExt cx="2900178" cy="1316821"/>
          </a:xfrm>
          <a:noFill/>
        </p:grpSpPr>
        <p:grpSp>
          <p:nvGrpSpPr>
            <p:cNvPr id="4" name="Group 3"/>
            <p:cNvGrpSpPr/>
            <p:nvPr/>
          </p:nvGrpSpPr>
          <p:grpSpPr>
            <a:xfrm>
              <a:off x="8582357" y="774448"/>
              <a:ext cx="2900178" cy="1316821"/>
              <a:chOff x="5146819" y="1260767"/>
              <a:chExt cx="2900178" cy="1316821"/>
            </a:xfrm>
            <a:grpFill/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4553" y="1507777"/>
                <a:ext cx="2501900" cy="876300"/>
              </a:xfrm>
              <a:prstGeom prst="rect">
                <a:avLst/>
              </a:prstGeom>
              <a:grpFill/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/>
                  <p:cNvSpPr txBox="1"/>
                  <p:nvPr/>
                </p:nvSpPr>
                <p:spPr>
                  <a:xfrm>
                    <a:off x="5146820" y="2137067"/>
                    <a:ext cx="520648" cy="440521"/>
                  </a:xfrm>
                  <a:prstGeom prst="rect">
                    <a:avLst/>
                  </a:prstGeom>
                  <a:grp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𝑢</m:t>
                              </m:r>
                            </m:sup>
                          </m:sSubSup>
                        </m:oMath>
                      </m:oMathPara>
                    </a14:m>
                    <a:endParaRPr lang="en-US" sz="2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" name="TextBox 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46820" y="2137067"/>
                    <a:ext cx="520648" cy="440521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l="-16418" r="-2985" b="-2131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/>
                  <p:cNvSpPr txBox="1"/>
                  <p:nvPr/>
                </p:nvSpPr>
                <p:spPr>
                  <a:xfrm>
                    <a:off x="5146819" y="1260767"/>
                    <a:ext cx="522788" cy="474208"/>
                  </a:xfrm>
                  <a:prstGeom prst="rect">
                    <a:avLst/>
                  </a:prstGeom>
                  <a:grp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p>
                          </m:sSubSup>
                        </m:oMath>
                      </m:oMathPara>
                    </a14:m>
                    <a:endParaRPr lang="en-US" sz="2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" name="TextBox 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46819" y="1260767"/>
                    <a:ext cx="522788" cy="474208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7272400" y="2054847"/>
                    <a:ext cx="774597" cy="475580"/>
                  </a:xfrm>
                  <a:prstGeom prst="rect">
                    <a:avLst/>
                  </a:prstGeom>
                  <a:grp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6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sz="26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en-US" sz="2600" dirty="0">
                      <a:solidFill>
                        <a:srgbClr val="0432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" name="TextBox 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72400" y="2054847"/>
                    <a:ext cx="774597" cy="475580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9851579" y="908941"/>
                  <a:ext cx="637097" cy="339837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𝑊</m:t>
                                </m:r>
                              </m:sub>
                            </m:sSub>
                          </m:e>
                        </m:rad>
                      </m:oMath>
                    </m:oMathPara>
                  </a14:m>
                  <a:endParaRPr lang="en-US" sz="2200" b="0" dirty="0" smtClean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51579" y="908941"/>
                  <a:ext cx="637097" cy="339837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 l="-14815" t="-104255" r="-25926" b="-9787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Oval 67"/>
            <p:cNvSpPr/>
            <p:nvPr/>
          </p:nvSpPr>
          <p:spPr>
            <a:xfrm>
              <a:off x="10125456" y="1368471"/>
              <a:ext cx="125694" cy="14028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780021" y="3036212"/>
            <a:ext cx="2225052" cy="1033262"/>
            <a:chOff x="8598916" y="2171639"/>
            <a:chExt cx="2899634" cy="1363770"/>
          </a:xfrm>
        </p:grpSpPr>
        <p:grpSp>
          <p:nvGrpSpPr>
            <p:cNvPr id="23" name="Group 22"/>
            <p:cNvGrpSpPr/>
            <p:nvPr/>
          </p:nvGrpSpPr>
          <p:grpSpPr>
            <a:xfrm>
              <a:off x="8598916" y="2171639"/>
              <a:ext cx="2899634" cy="1363770"/>
              <a:chOff x="5146819" y="1260767"/>
              <a:chExt cx="2899634" cy="1363770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4553" y="1507777"/>
                <a:ext cx="2501900" cy="8763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5146820" y="2137067"/>
                    <a:ext cx="426155" cy="48747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" name="TextBox 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46820" y="2137067"/>
                    <a:ext cx="426155" cy="487470"/>
                  </a:xfrm>
                  <a:prstGeom prst="rect">
                    <a:avLst/>
                  </a:prstGeom>
                  <a:blipFill rotWithShape="0">
                    <a:blip r:embed="rId22"/>
                    <a:stretch>
                      <a:fillRect l="-22222" r="-7407" b="-2131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5146819" y="1260767"/>
                    <a:ext cx="426155" cy="48747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" name="TextBox 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46819" y="1260767"/>
                    <a:ext cx="426155" cy="487470"/>
                  </a:xfrm>
                  <a:prstGeom prst="rect">
                    <a:avLst/>
                  </a:prstGeom>
                  <a:blipFill rotWithShape="0">
                    <a:blip r:embed="rId23"/>
                    <a:stretch>
                      <a:fillRect l="-22222" r="-7407" b="-2295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7272399" y="2054847"/>
                    <a:ext cx="365740" cy="52809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6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𝑍</m:t>
                          </m:r>
                        </m:oMath>
                      </m:oMathPara>
                    </a14:m>
                    <a:endParaRPr lang="en-US" sz="2600" dirty="0">
                      <a:solidFill>
                        <a:srgbClr val="0432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7" name="TextBox 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72399" y="2054847"/>
                    <a:ext cx="365740" cy="528093"/>
                  </a:xfrm>
                  <a:prstGeom prst="rect">
                    <a:avLst/>
                  </a:prstGeom>
                  <a:blipFill rotWithShape="0">
                    <a:blip r:embed="rId2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/>
                <p:cNvSpPr txBox="1"/>
                <p:nvPr/>
              </p:nvSpPr>
              <p:spPr>
                <a:xfrm>
                  <a:off x="9898108" y="2251200"/>
                  <a:ext cx="562270" cy="33983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𝑍</m:t>
                                </m:r>
                              </m:sub>
                            </m:sSub>
                          </m:e>
                        </m:rad>
                      </m:oMath>
                    </m:oMathPara>
                  </a14:m>
                  <a:endParaRPr lang="en-US" sz="2200" b="0" dirty="0" smtClean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64" name="TextBox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8108" y="2251200"/>
                  <a:ext cx="562270" cy="339837"/>
                </a:xfrm>
                <a:prstGeom prst="rect">
                  <a:avLst/>
                </a:prstGeom>
                <a:blipFill rotWithShape="0">
                  <a:blip r:embed="rId28"/>
                  <a:stretch>
                    <a:fillRect l="-17143" t="-111364" r="-28571" b="-11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7" name="Oval 66"/>
            <p:cNvSpPr/>
            <p:nvPr/>
          </p:nvSpPr>
          <p:spPr>
            <a:xfrm>
              <a:off x="10137648" y="2770551"/>
              <a:ext cx="125694" cy="14028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1814644" y="1766172"/>
            <a:ext cx="2158970" cy="1116590"/>
            <a:chOff x="4478233" y="2245148"/>
            <a:chExt cx="2899634" cy="1309410"/>
          </a:xfrm>
        </p:grpSpPr>
        <p:grpSp>
          <p:nvGrpSpPr>
            <p:cNvPr id="18" name="Group 17"/>
            <p:cNvGrpSpPr/>
            <p:nvPr/>
          </p:nvGrpSpPr>
          <p:grpSpPr>
            <a:xfrm>
              <a:off x="4478233" y="2245148"/>
              <a:ext cx="2899634" cy="1309410"/>
              <a:chOff x="5146819" y="1260767"/>
              <a:chExt cx="2899634" cy="1309410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4553" y="1507777"/>
                <a:ext cx="2501900" cy="8763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5146820" y="2137066"/>
                    <a:ext cx="439199" cy="43311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" name="TextBox 1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46820" y="2137066"/>
                    <a:ext cx="439199" cy="433111"/>
                  </a:xfrm>
                  <a:prstGeom prst="rect">
                    <a:avLst/>
                  </a:prstGeom>
                  <a:blipFill rotWithShape="0">
                    <a:blip r:embed="rId23"/>
                    <a:stretch>
                      <a:fillRect l="-22642" r="-9434" b="-2295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5146819" y="1260767"/>
                    <a:ext cx="439199" cy="43311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" name="Text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46819" y="1260767"/>
                    <a:ext cx="439199" cy="433111"/>
                  </a:xfrm>
                  <a:prstGeom prst="rect">
                    <a:avLst/>
                  </a:prstGeom>
                  <a:blipFill rotWithShape="0">
                    <a:blip r:embed="rId22"/>
                    <a:stretch>
                      <a:fillRect l="-22642" r="-9434" b="-2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7272398" y="2054847"/>
                    <a:ext cx="347914" cy="46920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600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𝛾</m:t>
                          </m:r>
                        </m:oMath>
                      </m:oMathPara>
                    </a14:m>
                    <a:endParaRPr lang="en-US" sz="2600" dirty="0">
                      <a:solidFill>
                        <a:srgbClr val="0432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2" name="TextBox 2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72398" y="2054847"/>
                    <a:ext cx="347914" cy="469204"/>
                  </a:xfrm>
                  <a:prstGeom prst="rect">
                    <a:avLst/>
                  </a:prstGeom>
                  <a:blipFill rotWithShape="0">
                    <a:blip r:embed="rId3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/>
                <p:cNvSpPr txBox="1"/>
                <p:nvPr/>
              </p:nvSpPr>
              <p:spPr>
                <a:xfrm>
                  <a:off x="5757430" y="2409928"/>
                  <a:ext cx="427874" cy="34233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𝛼</m:t>
                            </m:r>
                          </m:e>
                        </m:rad>
                      </m:oMath>
                    </m:oMathPara>
                  </a14:m>
                  <a:endParaRPr lang="en-US" sz="2200" b="0" dirty="0" smtClean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57430" y="2409928"/>
                  <a:ext cx="427874" cy="342338"/>
                </a:xfrm>
                <a:prstGeom prst="rect">
                  <a:avLst/>
                </a:prstGeom>
                <a:blipFill rotWithShape="0">
                  <a:blip r:embed="rId32"/>
                  <a:stretch>
                    <a:fillRect l="-8451" t="-89286" r="-5634" b="-6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6" name="Oval 65"/>
            <p:cNvSpPr/>
            <p:nvPr/>
          </p:nvSpPr>
          <p:spPr>
            <a:xfrm>
              <a:off x="6031992" y="2852847"/>
              <a:ext cx="125694" cy="14028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5423405" y="1796222"/>
            <a:ext cx="2246019" cy="1117069"/>
            <a:chOff x="868257" y="2169482"/>
            <a:chExt cx="3138311" cy="1309134"/>
          </a:xfrm>
        </p:grpSpPr>
        <p:grpSp>
          <p:nvGrpSpPr>
            <p:cNvPr id="40" name="Group 39"/>
            <p:cNvGrpSpPr/>
            <p:nvPr/>
          </p:nvGrpSpPr>
          <p:grpSpPr>
            <a:xfrm>
              <a:off x="868257" y="2169482"/>
              <a:ext cx="3138311" cy="1309134"/>
              <a:chOff x="868257" y="1730570"/>
              <a:chExt cx="3138311" cy="1309134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868257" y="1730570"/>
                <a:ext cx="2974093" cy="1309134"/>
                <a:chOff x="868257" y="1730570"/>
                <a:chExt cx="2974093" cy="1309134"/>
              </a:xfrm>
            </p:grpSpPr>
            <p:grpSp>
              <p:nvGrpSpPr>
                <p:cNvPr id="28" name="Group 27"/>
                <p:cNvGrpSpPr/>
                <p:nvPr/>
              </p:nvGrpSpPr>
              <p:grpSpPr>
                <a:xfrm>
                  <a:off x="868257" y="1730570"/>
                  <a:ext cx="2899634" cy="1309134"/>
                  <a:chOff x="5146819" y="1260767"/>
                  <a:chExt cx="2899634" cy="1309134"/>
                </a:xfrm>
              </p:grpSpPr>
              <p:pic>
                <p:nvPicPr>
                  <p:cNvPr id="29" name="Picture 28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44553" y="1507777"/>
                    <a:ext cx="2501900" cy="876300"/>
                  </a:xfrm>
                  <a:prstGeom prst="rect">
                    <a:avLst/>
                  </a:prstGeom>
                </p:spPr>
              </p:pic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0" name="TextBox 29"/>
                      <p:cNvSpPr txBox="1"/>
                      <p:nvPr/>
                    </p:nvSpPr>
                    <p:spPr>
                      <a:xfrm>
                        <a:off x="5146820" y="2137067"/>
                        <a:ext cx="456928" cy="43283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sz="2400" dirty="0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30" name="TextBox 29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146820" y="2137067"/>
                        <a:ext cx="456928" cy="432834"/>
                      </a:xfrm>
                      <a:prstGeom prst="rect">
                        <a:avLst/>
                      </a:prstGeom>
                      <a:blipFill rotWithShape="0">
                        <a:blip r:embed="rId23"/>
                        <a:stretch>
                          <a:fillRect l="-22642" r="-9434" b="-22951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1" name="TextBox 30"/>
                      <p:cNvSpPr txBox="1"/>
                      <p:nvPr/>
                    </p:nvSpPr>
                    <p:spPr>
                      <a:xfrm>
                        <a:off x="5146819" y="1260767"/>
                        <a:ext cx="456928" cy="43283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sz="2400" dirty="0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31" name="TextBox 30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146819" y="1260767"/>
                        <a:ext cx="456928" cy="432834"/>
                      </a:xfrm>
                      <a:prstGeom prst="rect">
                        <a:avLst/>
                      </a:prstGeom>
                      <a:blipFill rotWithShape="0">
                        <a:blip r:embed="rId22"/>
                        <a:stretch>
                          <a:fillRect l="-22642" r="-9434" b="-2333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2" name="TextBox 31"/>
                      <p:cNvSpPr txBox="1"/>
                      <p:nvPr/>
                    </p:nvSpPr>
                    <p:spPr>
                      <a:xfrm>
                        <a:off x="7265657" y="2079305"/>
                        <a:ext cx="397707" cy="46890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6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oMath>
                          </m:oMathPara>
                        </a14:m>
                        <a:endParaRPr lang="en-US" sz="2600" dirty="0">
                          <a:solidFill>
                            <a:srgbClr val="0432FF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32" name="TextBox 31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265657" y="2079305"/>
                        <a:ext cx="397707" cy="468904"/>
                      </a:xfrm>
                      <a:prstGeom prst="rect">
                        <a:avLst/>
                      </a:prstGeom>
                      <a:blipFill rotWithShape="0">
                        <a:blip r:embed="rId33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36" name="Rectangle 35"/>
                <p:cNvSpPr/>
                <p:nvPr/>
              </p:nvSpPr>
              <p:spPr>
                <a:xfrm>
                  <a:off x="2508025" y="2299282"/>
                  <a:ext cx="1334325" cy="2444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2492954" y="2164143"/>
                <a:ext cx="1513614" cy="475422"/>
                <a:chOff x="2529530" y="3691191"/>
                <a:chExt cx="1513614" cy="475422"/>
              </a:xfrm>
            </p:grpSpPr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 rotWithShape="1">
                <a:blip r:embed="rId34"/>
                <a:srcRect l="28928" t="41864" r="29653" b="38165"/>
                <a:stretch/>
              </p:blipFill>
              <p:spPr>
                <a:xfrm>
                  <a:off x="2529530" y="3691191"/>
                  <a:ext cx="1513614" cy="448415"/>
                </a:xfrm>
                <a:prstGeom prst="rect">
                  <a:avLst/>
                </a:prstGeom>
              </p:spPr>
            </p:pic>
            <p:sp>
              <p:nvSpPr>
                <p:cNvPr id="34" name="Rectangle 33"/>
                <p:cNvSpPr/>
                <p:nvPr/>
              </p:nvSpPr>
              <p:spPr>
                <a:xfrm>
                  <a:off x="3175188" y="4075173"/>
                  <a:ext cx="221059" cy="914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2223979" y="2329053"/>
                  <a:ext cx="534697" cy="33983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solidFill>
                                      <a:srgbClr val="C00000"/>
                                    </a:solidFill>
                                    <a:latin typeface="Cambria Math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rad>
                      </m:oMath>
                    </m:oMathPara>
                  </a14:m>
                  <a:endParaRPr lang="en-US" sz="2200" b="0" dirty="0" smtClean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979" y="2329053"/>
                  <a:ext cx="534697" cy="339837"/>
                </a:xfrm>
                <a:prstGeom prst="rect">
                  <a:avLst/>
                </a:prstGeom>
                <a:blipFill rotWithShape="0">
                  <a:blip r:embed="rId37"/>
                  <a:stretch>
                    <a:fillRect l="-19048" t="-96000" r="-31746" b="-8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5" name="Oval 64"/>
            <p:cNvSpPr/>
            <p:nvPr/>
          </p:nvSpPr>
          <p:spPr>
            <a:xfrm>
              <a:off x="2432304" y="2782743"/>
              <a:ext cx="125694" cy="14028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4501534" y="3343778"/>
            <a:ext cx="12709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u="sng" dirty="0" smtClean="0">
                <a:solidFill>
                  <a:srgbClr val="C00000"/>
                </a:solidFill>
              </a:rPr>
              <a:t>Weak CC:</a:t>
            </a:r>
            <a:endParaRPr lang="en-US" sz="2200" i="1" u="sng" dirty="0">
              <a:solidFill>
                <a:srgbClr val="C00000"/>
              </a:solidFill>
            </a:endParaRPr>
          </a:p>
        </p:txBody>
      </p:sp>
      <p:grpSp>
        <p:nvGrpSpPr>
          <p:cNvPr id="91" name="Group 90"/>
          <p:cNvGrpSpPr/>
          <p:nvPr/>
        </p:nvGrpSpPr>
        <p:grpSpPr>
          <a:xfrm>
            <a:off x="4910088" y="5441114"/>
            <a:ext cx="2509656" cy="1139831"/>
            <a:chOff x="8617517" y="4803168"/>
            <a:chExt cx="2899634" cy="1363283"/>
          </a:xfrm>
        </p:grpSpPr>
        <p:grpSp>
          <p:nvGrpSpPr>
            <p:cNvPr id="92" name="Group 91"/>
            <p:cNvGrpSpPr/>
            <p:nvPr/>
          </p:nvGrpSpPr>
          <p:grpSpPr>
            <a:xfrm>
              <a:off x="8617517" y="4803168"/>
              <a:ext cx="2899634" cy="1363283"/>
              <a:chOff x="1036469" y="4163885"/>
              <a:chExt cx="2899634" cy="1363283"/>
            </a:xfrm>
          </p:grpSpPr>
          <p:grpSp>
            <p:nvGrpSpPr>
              <p:cNvPr id="95" name="Group 94"/>
              <p:cNvGrpSpPr/>
              <p:nvPr/>
            </p:nvGrpSpPr>
            <p:grpSpPr>
              <a:xfrm>
                <a:off x="1036469" y="4163885"/>
                <a:ext cx="2899634" cy="1363283"/>
                <a:chOff x="5146819" y="1260767"/>
                <a:chExt cx="2899634" cy="1363283"/>
              </a:xfrm>
            </p:grpSpPr>
            <p:pic>
              <p:nvPicPr>
                <p:cNvPr id="98" name="Picture 97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44553" y="1507777"/>
                  <a:ext cx="2501900" cy="876300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9" name="TextBox 98"/>
                    <p:cNvSpPr txBox="1"/>
                    <p:nvPr/>
                  </p:nvSpPr>
                  <p:spPr>
                    <a:xfrm>
                      <a:off x="5146820" y="2137067"/>
                      <a:ext cx="384791" cy="486983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bar>
                                  <m:barPr>
                                    <m:pos m:val="top"/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𝑞</m:t>
                                    </m:r>
                                  </m:e>
                                </m:ba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99" name="TextBox 9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46820" y="2137067"/>
                      <a:ext cx="384791" cy="486983"/>
                    </a:xfrm>
                    <a:prstGeom prst="rect">
                      <a:avLst/>
                    </a:prstGeom>
                    <a:blipFill rotWithShape="0">
                      <a:blip r:embed="rId38"/>
                      <a:stretch>
                        <a:fillRect l="-20000" r="-9091" b="-1791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0" name="TextBox 99"/>
                    <p:cNvSpPr txBox="1"/>
                    <p:nvPr/>
                  </p:nvSpPr>
                  <p:spPr>
                    <a:xfrm>
                      <a:off x="5146819" y="1260767"/>
                      <a:ext cx="416277" cy="53698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400" b="0" i="1" dirty="0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bar>
                                  <m:barPr>
                                    <m:pos m:val="top"/>
                                    <m:ctrlPr>
                                      <a:rPr lang="en-US" sz="2400" b="0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𝑞</m:t>
                                    </m:r>
                                  </m:e>
                                </m:bar>
                              </m:e>
                              <m:sub>
                                <m:r>
                                  <a:rPr lang="en-US" sz="2400" b="0" i="1" dirty="0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𝑗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00" name="TextBox 9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46819" y="1260767"/>
                      <a:ext cx="416277" cy="536985"/>
                    </a:xfrm>
                    <a:prstGeom prst="rect">
                      <a:avLst/>
                    </a:prstGeom>
                    <a:blipFill rotWithShape="0">
                      <a:blip r:embed="rId39"/>
                      <a:stretch>
                        <a:fillRect l="-18333" r="-10000" b="-2328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1" name="TextBox 100"/>
                    <p:cNvSpPr txBox="1"/>
                    <p:nvPr/>
                  </p:nvSpPr>
                  <p:spPr>
                    <a:xfrm>
                      <a:off x="7272399" y="2054848"/>
                      <a:ext cx="377976" cy="47854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6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𝐻</m:t>
                            </m:r>
                          </m:oMath>
                        </m:oMathPara>
                      </a14:m>
                      <a:endParaRPr lang="en-US" sz="2600" dirty="0"/>
                    </a:p>
                  </p:txBody>
                </p:sp>
              </mc:Choice>
              <mc:Fallback xmlns="">
                <p:sp>
                  <p:nvSpPr>
                    <p:cNvPr id="101" name="TextBox 10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72399" y="2054848"/>
                      <a:ext cx="377976" cy="478547"/>
                    </a:xfrm>
                    <a:prstGeom prst="rect">
                      <a:avLst/>
                    </a:prstGeom>
                    <a:blipFill rotWithShape="0">
                      <a:blip r:embed="rId4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96" name="Rectangle 95"/>
              <p:cNvSpPr/>
              <p:nvPr/>
            </p:nvSpPr>
            <p:spPr>
              <a:xfrm>
                <a:off x="2661404" y="4640844"/>
                <a:ext cx="1250950" cy="3324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7" name="Straight Connector 96"/>
              <p:cNvCxnSpPr/>
              <p:nvPr/>
            </p:nvCxnSpPr>
            <p:spPr>
              <a:xfrm>
                <a:off x="2679692" y="4832868"/>
                <a:ext cx="106934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10054297" y="4871221"/>
                  <a:ext cx="510660" cy="5329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US" sz="2600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4297" y="4871221"/>
                  <a:ext cx="510660" cy="532997"/>
                </a:xfrm>
                <a:prstGeom prst="rect">
                  <a:avLst/>
                </a:prstGeom>
                <a:blipFill rotWithShape="0">
                  <a:blip r:embed="rId4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4" name="Oval 93"/>
            <p:cNvSpPr/>
            <p:nvPr/>
          </p:nvSpPr>
          <p:spPr>
            <a:xfrm>
              <a:off x="10189464" y="5400975"/>
              <a:ext cx="125694" cy="14028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7" name="Straight Connector 36"/>
          <p:cNvCxnSpPr/>
          <p:nvPr/>
        </p:nvCxnSpPr>
        <p:spPr>
          <a:xfrm flipH="1">
            <a:off x="3995928" y="5431969"/>
            <a:ext cx="1" cy="1302199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Left-Right Arrow 45"/>
          <p:cNvSpPr/>
          <p:nvPr/>
        </p:nvSpPr>
        <p:spPr>
          <a:xfrm>
            <a:off x="3534728" y="5683852"/>
            <a:ext cx="904866" cy="731523"/>
          </a:xfrm>
          <a:prstGeom prst="leftRightArrow">
            <a:avLst>
              <a:gd name="adj1" fmla="val 67500"/>
              <a:gd name="adj2" fmla="val 38750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3717300" y="5799895"/>
            <a:ext cx="561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chemeClr val="accent1"/>
                </a:solidFill>
              </a:rPr>
              <a:t>CP</a:t>
            </a:r>
            <a:endParaRPr lang="en-US" sz="2800" b="1" i="1" dirty="0">
              <a:solidFill>
                <a:schemeClr val="accent1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8023236" y="4813581"/>
            <a:ext cx="4119996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Down Arrow 50"/>
          <p:cNvSpPr/>
          <p:nvPr/>
        </p:nvSpPr>
        <p:spPr>
          <a:xfrm>
            <a:off x="8022864" y="4810534"/>
            <a:ext cx="177504" cy="639263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2845" y="5081175"/>
            <a:ext cx="1651420" cy="1498140"/>
          </a:xfrm>
          <a:prstGeom prst="rect">
            <a:avLst/>
          </a:prstGeom>
          <a:solidFill>
            <a:schemeClr val="tx1"/>
          </a:solidFill>
          <a:ln w="25400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6"/>
          <p:cNvSpPr/>
          <p:nvPr/>
        </p:nvSpPr>
        <p:spPr>
          <a:xfrm>
            <a:off x="955575" y="6354836"/>
            <a:ext cx="186548" cy="288174"/>
          </a:xfrm>
          <a:prstGeom prst="ellipse">
            <a:avLst/>
          </a:prstGeom>
          <a:noFill/>
          <a:ln w="254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961671" y="5574548"/>
            <a:ext cx="186548" cy="288174"/>
          </a:xfrm>
          <a:prstGeom prst="ellipse">
            <a:avLst/>
          </a:prstGeom>
          <a:noFill/>
          <a:ln w="254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2079292" y="5472022"/>
            <a:ext cx="443315" cy="486506"/>
          </a:xfrm>
          <a:prstGeom prst="ellipse">
            <a:avLst/>
          </a:prstGeom>
          <a:noFill/>
          <a:ln w="254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6146408" y="5463420"/>
            <a:ext cx="443315" cy="486506"/>
          </a:xfrm>
          <a:prstGeom prst="ellipse">
            <a:avLst/>
          </a:prstGeom>
          <a:noFill/>
          <a:ln w="254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11381635" y="126111"/>
            <a:ext cx="788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5</a:t>
            </a:r>
            <a:r>
              <a:rPr lang="en-US" sz="2000" dirty="0" smtClean="0">
                <a:solidFill>
                  <a:schemeClr val="bg1"/>
                </a:solidFill>
              </a:rPr>
              <a:t> / 21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18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/>
      <p:bldP spid="17" grpId="0" animBg="1"/>
      <p:bldP spid="78" grpId="0" animBg="1"/>
      <p:bldP spid="79" grpId="0" animBg="1"/>
      <p:bldP spid="8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 descr="cp_universe_chronology_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236" y="847233"/>
            <a:ext cx="4130413" cy="5868897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</a:t>
            </a:r>
            <a:r>
              <a:rPr lang="en-US" dirty="0" err="1" smtClean="0"/>
              <a:t>Flavour</a:t>
            </a:r>
            <a:r>
              <a:rPr lang="en-US" dirty="0" smtClean="0"/>
              <a:t> Universality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356" y="751510"/>
            <a:ext cx="10638140" cy="198378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Weak charged current interaction: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8023236" y="4813581"/>
            <a:ext cx="4119996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Down Arrow 50"/>
          <p:cNvSpPr/>
          <p:nvPr/>
        </p:nvSpPr>
        <p:spPr>
          <a:xfrm>
            <a:off x="8022864" y="4810534"/>
            <a:ext cx="177504" cy="639263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6" name="Group 75"/>
          <p:cNvGrpSpPr/>
          <p:nvPr/>
        </p:nvGrpSpPr>
        <p:grpSpPr>
          <a:xfrm>
            <a:off x="732248" y="1994445"/>
            <a:ext cx="1762933" cy="970782"/>
            <a:chOff x="5146819" y="1260767"/>
            <a:chExt cx="3105397" cy="1414409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/>
                <p:cNvSpPr txBox="1"/>
                <p:nvPr/>
              </p:nvSpPr>
              <p:spPr>
                <a:xfrm>
                  <a:off x="5146821" y="2137067"/>
                  <a:ext cx="445803" cy="53810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79" name="TextBox 7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1" y="2137067"/>
                  <a:ext cx="445803" cy="53810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4286" r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/>
                <p:cNvSpPr txBox="1"/>
                <p:nvPr/>
              </p:nvSpPr>
              <p:spPr>
                <a:xfrm>
                  <a:off x="5146819" y="1260767"/>
                  <a:ext cx="452015" cy="53810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0" name="TextBox 7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452015" cy="53810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28571" r="-26190"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/>
                <p:cNvSpPr txBox="1"/>
                <p:nvPr/>
              </p:nvSpPr>
              <p:spPr>
                <a:xfrm>
                  <a:off x="7272399" y="2054847"/>
                  <a:ext cx="979817" cy="53810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81" name="TextBox 8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979817" cy="538109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2088" r="-5495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2" name="Group 81"/>
          <p:cNvGrpSpPr/>
          <p:nvPr/>
        </p:nvGrpSpPr>
        <p:grpSpPr>
          <a:xfrm>
            <a:off x="3082987" y="1966414"/>
            <a:ext cx="1762933" cy="970782"/>
            <a:chOff x="5146819" y="1260767"/>
            <a:chExt cx="3105397" cy="1414409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/>
                <p:cNvSpPr txBox="1"/>
                <p:nvPr/>
              </p:nvSpPr>
              <p:spPr>
                <a:xfrm>
                  <a:off x="5146821" y="2137067"/>
                  <a:ext cx="387069" cy="53810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𝑐</m:t>
                        </m:r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4" name="TextBox 8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1" y="2137067"/>
                  <a:ext cx="387069" cy="53810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9444" r="-13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/>
                <p:cNvSpPr txBox="1"/>
                <p:nvPr/>
              </p:nvSpPr>
              <p:spPr>
                <a:xfrm>
                  <a:off x="5146819" y="1260767"/>
                  <a:ext cx="383794" cy="53810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𝑠</m:t>
                        </m:r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5" name="TextBox 8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383794" cy="538109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20000" r="-1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/>
                <p:cNvSpPr txBox="1"/>
                <p:nvPr/>
              </p:nvSpPr>
              <p:spPr>
                <a:xfrm>
                  <a:off x="7272399" y="2054847"/>
                  <a:ext cx="979817" cy="53810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TextBox 8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979817" cy="538109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3187" r="-4396"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8" name="Group 87"/>
          <p:cNvGrpSpPr/>
          <p:nvPr/>
        </p:nvGrpSpPr>
        <p:grpSpPr>
          <a:xfrm>
            <a:off x="5661820" y="1945741"/>
            <a:ext cx="1762933" cy="970782"/>
            <a:chOff x="5146819" y="1260767"/>
            <a:chExt cx="3105397" cy="1414409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TextBox 101"/>
                <p:cNvSpPr txBox="1"/>
                <p:nvPr/>
              </p:nvSpPr>
              <p:spPr>
                <a:xfrm>
                  <a:off x="5146821" y="2137067"/>
                  <a:ext cx="349232" cy="53810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𝑡</m:t>
                        </m:r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02" name="TextBox 10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1" y="2137067"/>
                  <a:ext cx="349232" cy="538109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31250" r="-28125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TextBox 102"/>
                <p:cNvSpPr txBox="1"/>
                <p:nvPr/>
              </p:nvSpPr>
              <p:spPr>
                <a:xfrm>
                  <a:off x="5146819" y="1260767"/>
                  <a:ext cx="426940" cy="53810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𝑏</m:t>
                        </m:r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03" name="TextBox 10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426940" cy="538109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30000" r="-27500"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/>
                <p:cNvSpPr txBox="1"/>
                <p:nvPr/>
              </p:nvSpPr>
              <p:spPr>
                <a:xfrm>
                  <a:off x="7272399" y="2054847"/>
                  <a:ext cx="979817" cy="53810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rgbClr val="0432FF"/>
                    </a:solidFill>
                  </a:endParaRPr>
                </a:p>
              </p:txBody>
            </p:sp>
          </mc:Choice>
          <mc:Fallback xmlns="">
            <p:sp>
              <p:nvSpPr>
                <p:cNvPr id="104" name="TextBox 10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979817" cy="538109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3187" r="-4396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5" name="Rectangle 104"/>
          <p:cNvSpPr/>
          <p:nvPr/>
        </p:nvSpPr>
        <p:spPr>
          <a:xfrm>
            <a:off x="402336" y="1682496"/>
            <a:ext cx="7296912" cy="1655064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Content Placeholder 2"/>
          <p:cNvSpPr txBox="1">
            <a:spLocks/>
          </p:cNvSpPr>
          <p:nvPr/>
        </p:nvSpPr>
        <p:spPr>
          <a:xfrm>
            <a:off x="295948" y="4240610"/>
            <a:ext cx="7531316" cy="1983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Universality violation: Higgs !</a:t>
            </a:r>
          </a:p>
          <a:p>
            <a:pPr lvl="1"/>
            <a:r>
              <a:rPr lang="en-US" sz="2200" dirty="0" smtClean="0"/>
              <a:t>Higgs coupling is </a:t>
            </a:r>
            <a:r>
              <a:rPr lang="en-US" sz="2200" i="1" dirty="0" smtClean="0"/>
              <a:t>not universal</a:t>
            </a:r>
            <a:r>
              <a:rPr lang="en-US" sz="2200" dirty="0" smtClean="0"/>
              <a:t>, and mixes generations</a:t>
            </a:r>
          </a:p>
          <a:p>
            <a:pPr lvl="1"/>
            <a:r>
              <a:rPr lang="en-US" sz="2200" dirty="0" smtClean="0"/>
              <a:t>Complex couplings: allows for CP Violation!</a:t>
            </a:r>
          </a:p>
        </p:txBody>
      </p:sp>
      <p:grpSp>
        <p:nvGrpSpPr>
          <p:cNvPr id="111" name="Group 110"/>
          <p:cNvGrpSpPr/>
          <p:nvPr/>
        </p:nvGrpSpPr>
        <p:grpSpPr>
          <a:xfrm>
            <a:off x="809508" y="5418163"/>
            <a:ext cx="2592445" cy="1167530"/>
            <a:chOff x="8617517" y="4803168"/>
            <a:chExt cx="2899634" cy="1281770"/>
          </a:xfrm>
        </p:grpSpPr>
        <p:grpSp>
          <p:nvGrpSpPr>
            <p:cNvPr id="112" name="Group 111"/>
            <p:cNvGrpSpPr/>
            <p:nvPr/>
          </p:nvGrpSpPr>
          <p:grpSpPr>
            <a:xfrm>
              <a:off x="8617517" y="4803168"/>
              <a:ext cx="2899634" cy="1281770"/>
              <a:chOff x="1036469" y="4163885"/>
              <a:chExt cx="2899634" cy="1281770"/>
            </a:xfrm>
          </p:grpSpPr>
          <p:grpSp>
            <p:nvGrpSpPr>
              <p:cNvPr id="115" name="Group 114"/>
              <p:cNvGrpSpPr/>
              <p:nvPr/>
            </p:nvGrpSpPr>
            <p:grpSpPr>
              <a:xfrm>
                <a:off x="1036469" y="4163885"/>
                <a:ext cx="2899634" cy="1281770"/>
                <a:chOff x="5146819" y="1260767"/>
                <a:chExt cx="2899634" cy="1281770"/>
              </a:xfrm>
            </p:grpSpPr>
            <p:pic>
              <p:nvPicPr>
                <p:cNvPr id="118" name="Picture 117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44553" y="1507777"/>
                  <a:ext cx="2501900" cy="876300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9" name="TextBox 118"/>
                    <p:cNvSpPr txBox="1"/>
                    <p:nvPr/>
                  </p:nvSpPr>
                  <p:spPr>
                    <a:xfrm>
                      <a:off x="5146820" y="2137067"/>
                      <a:ext cx="365762" cy="40547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19" name="TextBox 11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46820" y="2137067"/>
                      <a:ext cx="365762" cy="405470"/>
                    </a:xfrm>
                    <a:prstGeom prst="rect">
                      <a:avLst/>
                    </a:prstGeom>
                    <a:blipFill rotWithShape="0">
                      <a:blip r:embed="rId51"/>
                      <a:stretch>
                        <a:fillRect l="-22642" r="-9434" b="-2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0" name="TextBox 119"/>
                    <p:cNvSpPr txBox="1"/>
                    <p:nvPr/>
                  </p:nvSpPr>
                  <p:spPr>
                    <a:xfrm>
                      <a:off x="5146819" y="1260767"/>
                      <a:ext cx="396241" cy="438133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400" b="0" i="1" dirty="0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dirty="0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2400" b="0" i="1" dirty="0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𝑗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20" name="TextBox 11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46819" y="1260767"/>
                      <a:ext cx="396241" cy="438133"/>
                    </a:xfrm>
                    <a:prstGeom prst="rect">
                      <a:avLst/>
                    </a:prstGeom>
                    <a:blipFill rotWithShape="0">
                      <a:blip r:embed="rId52"/>
                      <a:stretch>
                        <a:fillRect l="-20690" r="-13793" b="-2615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1" name="TextBox 120"/>
                    <p:cNvSpPr txBox="1"/>
                    <p:nvPr/>
                  </p:nvSpPr>
                  <p:spPr>
                    <a:xfrm>
                      <a:off x="7272399" y="2054847"/>
                      <a:ext cx="365905" cy="43926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6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𝐻</m:t>
                            </m:r>
                          </m:oMath>
                        </m:oMathPara>
                      </a14:m>
                      <a:endParaRPr lang="en-US" sz="2600" dirty="0"/>
                    </a:p>
                  </p:txBody>
                </p:sp>
              </mc:Choice>
              <mc:Fallback xmlns="">
                <p:sp>
                  <p:nvSpPr>
                    <p:cNvPr id="121" name="TextBox 12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72399" y="2054847"/>
                      <a:ext cx="365905" cy="439260"/>
                    </a:xfrm>
                    <a:prstGeom prst="rect">
                      <a:avLst/>
                    </a:prstGeom>
                    <a:blipFill rotWithShape="0">
                      <a:blip r:embed="rId5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16" name="Rectangle 115"/>
              <p:cNvSpPr/>
              <p:nvPr/>
            </p:nvSpPr>
            <p:spPr>
              <a:xfrm>
                <a:off x="2661404" y="4640844"/>
                <a:ext cx="1250950" cy="3324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7" name="Straight Connector 116"/>
              <p:cNvCxnSpPr/>
              <p:nvPr/>
            </p:nvCxnSpPr>
            <p:spPr>
              <a:xfrm>
                <a:off x="2679692" y="4832868"/>
                <a:ext cx="106934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TextBox 112"/>
                <p:cNvSpPr txBox="1"/>
                <p:nvPr/>
              </p:nvSpPr>
              <p:spPr>
                <a:xfrm>
                  <a:off x="10054297" y="4871222"/>
                  <a:ext cx="494352" cy="4745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𝑖𝑗</m:t>
                            </m:r>
                          </m:sub>
                        </m:sSub>
                      </m:oMath>
                    </m:oMathPara>
                  </a14:m>
                  <a:endParaRPr lang="en-US" sz="2600" dirty="0"/>
                </a:p>
              </p:txBody>
            </p:sp>
          </mc:Choice>
          <mc:Fallback xmlns="">
            <p:sp>
              <p:nvSpPr>
                <p:cNvPr id="113" name="TextBox 1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4297" y="4871222"/>
                  <a:ext cx="494352" cy="474527"/>
                </a:xfrm>
                <a:prstGeom prst="rect">
                  <a:avLst/>
                </a:prstGeom>
                <a:blipFill rotWithShape="0">
                  <a:blip r:embed="rId5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4" name="Oval 113"/>
            <p:cNvSpPr/>
            <p:nvPr/>
          </p:nvSpPr>
          <p:spPr>
            <a:xfrm>
              <a:off x="10189464" y="5400975"/>
              <a:ext cx="125694" cy="14028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4910088" y="5441114"/>
            <a:ext cx="2509656" cy="1139831"/>
            <a:chOff x="8617517" y="4803168"/>
            <a:chExt cx="2899634" cy="1363283"/>
          </a:xfrm>
        </p:grpSpPr>
        <p:grpSp>
          <p:nvGrpSpPr>
            <p:cNvPr id="123" name="Group 122"/>
            <p:cNvGrpSpPr/>
            <p:nvPr/>
          </p:nvGrpSpPr>
          <p:grpSpPr>
            <a:xfrm>
              <a:off x="8617517" y="4803168"/>
              <a:ext cx="2899634" cy="1363283"/>
              <a:chOff x="1036469" y="4163885"/>
              <a:chExt cx="2899634" cy="1363283"/>
            </a:xfrm>
          </p:grpSpPr>
          <p:grpSp>
            <p:nvGrpSpPr>
              <p:cNvPr id="126" name="Group 125"/>
              <p:cNvGrpSpPr/>
              <p:nvPr/>
            </p:nvGrpSpPr>
            <p:grpSpPr>
              <a:xfrm>
                <a:off x="1036469" y="4163885"/>
                <a:ext cx="2899634" cy="1363283"/>
                <a:chOff x="5146819" y="1260767"/>
                <a:chExt cx="2899634" cy="1363283"/>
              </a:xfrm>
            </p:grpSpPr>
            <p:pic>
              <p:nvPicPr>
                <p:cNvPr id="129" name="Picture 128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44553" y="1507777"/>
                  <a:ext cx="2501900" cy="876300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0" name="TextBox 129"/>
                    <p:cNvSpPr txBox="1"/>
                    <p:nvPr/>
                  </p:nvSpPr>
                  <p:spPr>
                    <a:xfrm>
                      <a:off x="5146820" y="2137067"/>
                      <a:ext cx="384791" cy="486983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bar>
                                  <m:barPr>
                                    <m:pos m:val="top"/>
                                    <m:ctrlP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𝑞</m:t>
                                    </m:r>
                                  </m:e>
                                </m:ba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30" name="TextBox 12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46820" y="2137067"/>
                      <a:ext cx="384791" cy="486983"/>
                    </a:xfrm>
                    <a:prstGeom prst="rect">
                      <a:avLst/>
                    </a:prstGeom>
                    <a:blipFill rotWithShape="0">
                      <a:blip r:embed="rId55"/>
                      <a:stretch>
                        <a:fillRect l="-20000" r="-9091" b="-1791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1" name="TextBox 130"/>
                    <p:cNvSpPr txBox="1"/>
                    <p:nvPr/>
                  </p:nvSpPr>
                  <p:spPr>
                    <a:xfrm>
                      <a:off x="5146819" y="1260767"/>
                      <a:ext cx="416277" cy="53698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400" b="0" i="1" dirty="0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bar>
                                  <m:barPr>
                                    <m:pos m:val="top"/>
                                    <m:ctrlPr>
                                      <a:rPr lang="en-US" sz="2400" b="0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rgbClr val="FF0000"/>
                                        </a:solidFill>
                                        <a:latin typeface="Cambria Math" charset="0"/>
                                      </a:rPr>
                                      <m:t>𝑞</m:t>
                                    </m:r>
                                  </m:e>
                                </m:bar>
                              </m:e>
                              <m:sub>
                                <m:r>
                                  <a:rPr lang="en-US" sz="2400" b="0" i="1" dirty="0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𝑗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31" name="TextBox 13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46819" y="1260767"/>
                      <a:ext cx="416277" cy="536985"/>
                    </a:xfrm>
                    <a:prstGeom prst="rect">
                      <a:avLst/>
                    </a:prstGeom>
                    <a:blipFill rotWithShape="0">
                      <a:blip r:embed="rId56"/>
                      <a:stretch>
                        <a:fillRect l="-18333" r="-10000" b="-2328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2" name="TextBox 131"/>
                    <p:cNvSpPr txBox="1"/>
                    <p:nvPr/>
                  </p:nvSpPr>
                  <p:spPr>
                    <a:xfrm>
                      <a:off x="7272399" y="2054848"/>
                      <a:ext cx="377976" cy="478547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6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𝐻</m:t>
                            </m:r>
                          </m:oMath>
                        </m:oMathPara>
                      </a14:m>
                      <a:endParaRPr lang="en-US" sz="2600" dirty="0"/>
                    </a:p>
                  </p:txBody>
                </p:sp>
              </mc:Choice>
              <mc:Fallback xmlns="">
                <p:sp>
                  <p:nvSpPr>
                    <p:cNvPr id="132" name="TextBox 13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72399" y="2054848"/>
                      <a:ext cx="377976" cy="478547"/>
                    </a:xfrm>
                    <a:prstGeom prst="rect">
                      <a:avLst/>
                    </a:prstGeom>
                    <a:blipFill rotWithShape="0">
                      <a:blip r:embed="rId5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27" name="Rectangle 126"/>
              <p:cNvSpPr/>
              <p:nvPr/>
            </p:nvSpPr>
            <p:spPr>
              <a:xfrm>
                <a:off x="2661404" y="4640844"/>
                <a:ext cx="1250950" cy="3324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8" name="Straight Connector 127"/>
              <p:cNvCxnSpPr/>
              <p:nvPr/>
            </p:nvCxnSpPr>
            <p:spPr>
              <a:xfrm>
                <a:off x="2679692" y="4832868"/>
                <a:ext cx="106934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TextBox 123"/>
                <p:cNvSpPr txBox="1"/>
                <p:nvPr/>
              </p:nvSpPr>
              <p:spPr>
                <a:xfrm>
                  <a:off x="10054297" y="4871221"/>
                  <a:ext cx="510660" cy="5329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US" sz="2600" dirty="0"/>
                </a:p>
              </p:txBody>
            </p:sp>
          </mc:Choice>
          <mc:Fallback xmlns="">
            <p:sp>
              <p:nvSpPr>
                <p:cNvPr id="124" name="TextBox 1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4297" y="4871221"/>
                  <a:ext cx="510660" cy="532997"/>
                </a:xfrm>
                <a:prstGeom prst="rect">
                  <a:avLst/>
                </a:prstGeom>
                <a:blipFill rotWithShape="0">
                  <a:blip r:embed="rId5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5" name="Oval 124"/>
            <p:cNvSpPr/>
            <p:nvPr/>
          </p:nvSpPr>
          <p:spPr>
            <a:xfrm>
              <a:off x="10189464" y="5400975"/>
              <a:ext cx="125694" cy="14028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3" name="Straight Connector 132"/>
          <p:cNvCxnSpPr/>
          <p:nvPr/>
        </p:nvCxnSpPr>
        <p:spPr>
          <a:xfrm flipH="1">
            <a:off x="3995928" y="5431969"/>
            <a:ext cx="1" cy="1302199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Left-Right Arrow 133"/>
          <p:cNvSpPr/>
          <p:nvPr/>
        </p:nvSpPr>
        <p:spPr>
          <a:xfrm>
            <a:off x="3534728" y="5683852"/>
            <a:ext cx="904866" cy="731523"/>
          </a:xfrm>
          <a:prstGeom prst="leftRightArrow">
            <a:avLst>
              <a:gd name="adj1" fmla="val 67500"/>
              <a:gd name="adj2" fmla="val 38750"/>
            </a:avLst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TextBox 134"/>
          <p:cNvSpPr txBox="1"/>
          <p:nvPr/>
        </p:nvSpPr>
        <p:spPr>
          <a:xfrm>
            <a:off x="3717300" y="5799895"/>
            <a:ext cx="561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chemeClr val="accent1"/>
                </a:solidFill>
              </a:rPr>
              <a:t>CP</a:t>
            </a:r>
            <a:endParaRPr lang="en-US" sz="2800" b="1" i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90594" y="1731071"/>
                <a:ext cx="5635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𝑖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=1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594" y="1731071"/>
                <a:ext cx="563552" cy="276999"/>
              </a:xfrm>
              <a:prstGeom prst="rect">
                <a:avLst/>
              </a:prstGeom>
              <a:blipFill rotWithShape="0">
                <a:blip r:embed="rId59"/>
                <a:stretch>
                  <a:fillRect l="-8602" r="-967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3673755" y="1717372"/>
                <a:ext cx="5635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𝑖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=2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3755" y="1717372"/>
                <a:ext cx="563552" cy="276999"/>
              </a:xfrm>
              <a:prstGeom prst="rect">
                <a:avLst/>
              </a:prstGeom>
              <a:blipFill rotWithShape="0">
                <a:blip r:embed="rId60"/>
                <a:stretch>
                  <a:fillRect l="-8696" r="-978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6225910" y="1731071"/>
                <a:ext cx="5635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𝑖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=3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5910" y="1731071"/>
                <a:ext cx="563552" cy="276999"/>
              </a:xfrm>
              <a:prstGeom prst="rect">
                <a:avLst/>
              </a:prstGeom>
              <a:blipFill rotWithShape="0">
                <a:blip r:embed="rId61"/>
                <a:stretch>
                  <a:fillRect l="-8602" r="-967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" name="Picture 53"/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2845" y="5081175"/>
            <a:ext cx="1651420" cy="1498140"/>
          </a:xfrm>
          <a:prstGeom prst="rect">
            <a:avLst/>
          </a:prstGeom>
          <a:solidFill>
            <a:schemeClr val="tx1"/>
          </a:solidFill>
          <a:ln w="25400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8210905" y="5292357"/>
            <a:ext cx="1681871" cy="338554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Massless particles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1381635" y="126111"/>
            <a:ext cx="788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6</a:t>
            </a:r>
            <a:r>
              <a:rPr lang="en-US" sz="2000" dirty="0" smtClean="0">
                <a:solidFill>
                  <a:schemeClr val="bg1"/>
                </a:solidFill>
              </a:rPr>
              <a:t> / 21</a:t>
            </a:r>
            <a:endParaRPr lang="en-US" sz="2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4867343" y="785338"/>
                <a:ext cx="8292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charset="0"/>
                      </a:rPr>
                      <m:t>𝑖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charset="0"/>
                      </a:rPr>
                      <m:t>↔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𝑖</m:t>
                    </m:r>
                  </m:oMath>
                </a14:m>
                <a:r>
                  <a:rPr lang="en-US" dirty="0" smtClean="0">
                    <a:solidFill>
                      <a:schemeClr val="accent1"/>
                    </a:solidFill>
                  </a:rPr>
                  <a:t>)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7343" y="785338"/>
                <a:ext cx="829266" cy="369332"/>
              </a:xfrm>
              <a:prstGeom prst="rect">
                <a:avLst/>
              </a:prstGeom>
              <a:blipFill rotWithShape="0">
                <a:blip r:embed="rId63"/>
                <a:stretch>
                  <a:fillRect l="-5882" t="-10000" r="-6618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4848290" y="4252449"/>
                <a:ext cx="8355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charset="0"/>
                      </a:rPr>
                      <m:t>𝑖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charset="0"/>
                      </a:rPr>
                      <m:t>↔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𝑗</m:t>
                    </m:r>
                  </m:oMath>
                </a14:m>
                <a:r>
                  <a:rPr lang="en-US" dirty="0" smtClean="0">
                    <a:solidFill>
                      <a:schemeClr val="accent1"/>
                    </a:solidFill>
                  </a:rPr>
                  <a:t>)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8290" y="4252449"/>
                <a:ext cx="835550" cy="369332"/>
              </a:xfrm>
              <a:prstGeom prst="rect">
                <a:avLst/>
              </a:prstGeom>
              <a:blipFill rotWithShape="0">
                <a:blip r:embed="rId64"/>
                <a:stretch>
                  <a:fillRect l="-5839" t="-10000" r="-6569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979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 descr="cp_universe_chronology_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236" y="847233"/>
            <a:ext cx="4130413" cy="5868897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</a:t>
            </a:r>
            <a:r>
              <a:rPr lang="en-US" dirty="0" err="1"/>
              <a:t>Flavour</a:t>
            </a:r>
            <a:r>
              <a:rPr lang="en-US" dirty="0"/>
              <a:t> </a:t>
            </a:r>
            <a:r>
              <a:rPr lang="en-US" dirty="0" smtClean="0"/>
              <a:t>Universality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Symmetry Breaking</a:t>
            </a:r>
            <a:endParaRPr lang="en-US" dirty="0"/>
          </a:p>
        </p:txBody>
      </p:sp>
      <p:pic>
        <p:nvPicPr>
          <p:cNvPr id="89" name="Picture 88" descr="higgs-potential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9500" y="2893004"/>
            <a:ext cx="3441944" cy="2231473"/>
          </a:xfrm>
          <a:prstGeom prst="rect">
            <a:avLst/>
          </a:prstGeom>
        </p:spPr>
      </p:pic>
      <p:sp>
        <p:nvSpPr>
          <p:cNvPr id="46" name="Right Arrow 45"/>
          <p:cNvSpPr/>
          <p:nvPr/>
        </p:nvSpPr>
        <p:spPr>
          <a:xfrm>
            <a:off x="3673477" y="5939742"/>
            <a:ext cx="895873" cy="2437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wn Arrow 46"/>
          <p:cNvSpPr/>
          <p:nvPr/>
        </p:nvSpPr>
        <p:spPr>
          <a:xfrm flipV="1">
            <a:off x="8000050" y="4031966"/>
            <a:ext cx="211262" cy="769425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Content Placeholder 2"/>
          <p:cNvSpPr txBox="1">
            <a:spLocks/>
          </p:cNvSpPr>
          <p:nvPr/>
        </p:nvSpPr>
        <p:spPr>
          <a:xfrm>
            <a:off x="188356" y="751510"/>
            <a:ext cx="10638140" cy="1983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Weak charged current interaction:</a:t>
            </a:r>
          </a:p>
        </p:txBody>
      </p:sp>
      <p:cxnSp>
        <p:nvCxnSpPr>
          <p:cNvPr id="102" name="Straight Connector 101"/>
          <p:cNvCxnSpPr/>
          <p:nvPr/>
        </p:nvCxnSpPr>
        <p:spPr>
          <a:xfrm>
            <a:off x="8023236" y="4813581"/>
            <a:ext cx="4119996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Group 102"/>
          <p:cNvGrpSpPr/>
          <p:nvPr/>
        </p:nvGrpSpPr>
        <p:grpSpPr>
          <a:xfrm>
            <a:off x="818652" y="5491315"/>
            <a:ext cx="2592445" cy="1167530"/>
            <a:chOff x="8617517" y="4803168"/>
            <a:chExt cx="2899634" cy="1281770"/>
          </a:xfrm>
        </p:grpSpPr>
        <p:grpSp>
          <p:nvGrpSpPr>
            <p:cNvPr id="104" name="Group 103"/>
            <p:cNvGrpSpPr/>
            <p:nvPr/>
          </p:nvGrpSpPr>
          <p:grpSpPr>
            <a:xfrm>
              <a:off x="8617517" y="4803168"/>
              <a:ext cx="2899634" cy="1281770"/>
              <a:chOff x="1036469" y="4163885"/>
              <a:chExt cx="2899634" cy="1281770"/>
            </a:xfrm>
          </p:grpSpPr>
          <p:grpSp>
            <p:nvGrpSpPr>
              <p:cNvPr id="145" name="Group 144"/>
              <p:cNvGrpSpPr/>
              <p:nvPr/>
            </p:nvGrpSpPr>
            <p:grpSpPr>
              <a:xfrm>
                <a:off x="1036469" y="4163885"/>
                <a:ext cx="2899634" cy="1281770"/>
                <a:chOff x="5146819" y="1260767"/>
                <a:chExt cx="2899634" cy="1281770"/>
              </a:xfrm>
            </p:grpSpPr>
            <p:pic>
              <p:nvPicPr>
                <p:cNvPr id="148" name="Picture 147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44553" y="1507777"/>
                  <a:ext cx="2501900" cy="876300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9" name="TextBox 148"/>
                    <p:cNvSpPr txBox="1"/>
                    <p:nvPr/>
                  </p:nvSpPr>
                  <p:spPr>
                    <a:xfrm>
                      <a:off x="5146820" y="2137067"/>
                      <a:ext cx="365762" cy="40547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49" name="TextBox 14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46820" y="2137067"/>
                      <a:ext cx="365762" cy="405470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 l="-20370" r="-9259" b="-2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0" name="TextBox 149"/>
                    <p:cNvSpPr txBox="1"/>
                    <p:nvPr/>
                  </p:nvSpPr>
                  <p:spPr>
                    <a:xfrm>
                      <a:off x="5146819" y="1260767"/>
                      <a:ext cx="396241" cy="438133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400" b="0" i="1" dirty="0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dirty="0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2400" b="0" i="1" dirty="0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𝑗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50" name="TextBox 14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46819" y="1260767"/>
                      <a:ext cx="396241" cy="438133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 l="-18966" r="-13793" b="-2615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1" name="TextBox 150"/>
                    <p:cNvSpPr txBox="1"/>
                    <p:nvPr/>
                  </p:nvSpPr>
                  <p:spPr>
                    <a:xfrm>
                      <a:off x="7272399" y="2054847"/>
                      <a:ext cx="365905" cy="43926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6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𝐻</m:t>
                            </m:r>
                          </m:oMath>
                        </m:oMathPara>
                      </a14:m>
                      <a:endParaRPr lang="en-US" sz="2600" dirty="0"/>
                    </a:p>
                  </p:txBody>
                </p:sp>
              </mc:Choice>
              <mc:Fallback xmlns="">
                <p:sp>
                  <p:nvSpPr>
                    <p:cNvPr id="151" name="TextBox 15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72399" y="2054847"/>
                      <a:ext cx="365905" cy="439260"/>
                    </a:xfrm>
                    <a:prstGeom prst="rect">
                      <a:avLst/>
                    </a:prstGeom>
                    <a:blipFill rotWithShape="0"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46" name="Rectangle 145"/>
              <p:cNvSpPr/>
              <p:nvPr/>
            </p:nvSpPr>
            <p:spPr>
              <a:xfrm>
                <a:off x="2661404" y="4640844"/>
                <a:ext cx="1250950" cy="3324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7" name="Straight Connector 146"/>
              <p:cNvCxnSpPr/>
              <p:nvPr/>
            </p:nvCxnSpPr>
            <p:spPr>
              <a:xfrm>
                <a:off x="2679692" y="4832868"/>
                <a:ext cx="106934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/>
                <p:cNvSpPr txBox="1"/>
                <p:nvPr/>
              </p:nvSpPr>
              <p:spPr>
                <a:xfrm>
                  <a:off x="10054297" y="4871222"/>
                  <a:ext cx="494352" cy="4745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𝑖𝑗</m:t>
                            </m:r>
                          </m:sub>
                        </m:sSub>
                      </m:oMath>
                    </m:oMathPara>
                  </a14:m>
                  <a:endParaRPr lang="en-US" sz="2600" dirty="0"/>
                </a:p>
              </p:txBody>
            </p:sp>
          </mc:Choice>
          <mc:Fallback xmlns="">
            <p:sp>
              <p:nvSpPr>
                <p:cNvPr id="105" name="TextBox 10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4297" y="4871222"/>
                  <a:ext cx="494352" cy="474527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4" name="Oval 143"/>
            <p:cNvSpPr/>
            <p:nvPr/>
          </p:nvSpPr>
          <p:spPr>
            <a:xfrm>
              <a:off x="10189464" y="5400975"/>
              <a:ext cx="125694" cy="14028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3" name="Content Placeholder 2"/>
          <p:cNvSpPr txBox="1">
            <a:spLocks/>
          </p:cNvSpPr>
          <p:nvPr/>
        </p:nvSpPr>
        <p:spPr>
          <a:xfrm>
            <a:off x="188356" y="5155627"/>
            <a:ext cx="10638140" cy="1983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Higgs: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32885" y="5103660"/>
            <a:ext cx="5516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redefines </a:t>
            </a:r>
            <a:r>
              <a:rPr lang="en-US" sz="2400" dirty="0">
                <a:solidFill>
                  <a:schemeClr val="accent1"/>
                </a:solidFill>
              </a:rPr>
              <a:t>quark states in mass eigenstates</a:t>
            </a:r>
            <a:r>
              <a:rPr lang="en-US" sz="2400" dirty="0" smtClean="0">
                <a:solidFill>
                  <a:schemeClr val="accent1"/>
                </a:solidFill>
              </a:rPr>
              <a:t>:</a:t>
            </a:r>
            <a:endParaRPr lang="en-US" sz="2400" dirty="0">
              <a:solidFill>
                <a:schemeClr val="accent1"/>
              </a:solidFill>
            </a:endParaRPr>
          </a:p>
        </p:txBody>
      </p:sp>
      <p:grpSp>
        <p:nvGrpSpPr>
          <p:cNvPr id="164" name="Group 163"/>
          <p:cNvGrpSpPr/>
          <p:nvPr/>
        </p:nvGrpSpPr>
        <p:grpSpPr>
          <a:xfrm>
            <a:off x="732248" y="1994445"/>
            <a:ext cx="1762933" cy="970782"/>
            <a:chOff x="5146819" y="1260767"/>
            <a:chExt cx="3105397" cy="1414409"/>
          </a:xfrm>
        </p:grpSpPr>
        <p:pic>
          <p:nvPicPr>
            <p:cNvPr id="165" name="Picture 16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6" name="TextBox 165"/>
                <p:cNvSpPr txBox="1"/>
                <p:nvPr/>
              </p:nvSpPr>
              <p:spPr>
                <a:xfrm>
                  <a:off x="5146821" y="2137067"/>
                  <a:ext cx="445803" cy="53810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𝑢</m:t>
                        </m:r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66" name="TextBox 16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1" y="2137067"/>
                  <a:ext cx="445803" cy="538109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14286" r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7" name="TextBox 166"/>
                <p:cNvSpPr txBox="1"/>
                <p:nvPr/>
              </p:nvSpPr>
              <p:spPr>
                <a:xfrm>
                  <a:off x="5146819" y="1260767"/>
                  <a:ext cx="452015" cy="53810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𝑑</m:t>
                        </m:r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67" name="TextBox 16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452015" cy="538109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28571" r="-26190"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8" name="TextBox 167"/>
                <p:cNvSpPr txBox="1"/>
                <p:nvPr/>
              </p:nvSpPr>
              <p:spPr>
                <a:xfrm>
                  <a:off x="7272399" y="2054847"/>
                  <a:ext cx="979817" cy="53810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68" name="TextBox 16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979817" cy="538109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12088" r="-5495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9" name="Group 168"/>
          <p:cNvGrpSpPr/>
          <p:nvPr/>
        </p:nvGrpSpPr>
        <p:grpSpPr>
          <a:xfrm>
            <a:off x="3082987" y="1966414"/>
            <a:ext cx="1762933" cy="970782"/>
            <a:chOff x="5146819" y="1260767"/>
            <a:chExt cx="3105397" cy="1414409"/>
          </a:xfrm>
        </p:grpSpPr>
        <p:pic>
          <p:nvPicPr>
            <p:cNvPr id="170" name="Picture 16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TextBox 170"/>
                <p:cNvSpPr txBox="1"/>
                <p:nvPr/>
              </p:nvSpPr>
              <p:spPr>
                <a:xfrm>
                  <a:off x="5146821" y="2137067"/>
                  <a:ext cx="387069" cy="53810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𝑐</m:t>
                        </m:r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71" name="TextBox 1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1" y="2137067"/>
                  <a:ext cx="387069" cy="538109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19444" r="-13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2" name="TextBox 171"/>
                <p:cNvSpPr txBox="1"/>
                <p:nvPr/>
              </p:nvSpPr>
              <p:spPr>
                <a:xfrm>
                  <a:off x="5146819" y="1260767"/>
                  <a:ext cx="383795" cy="53810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𝑠</m:t>
                        </m:r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72" name="TextBox 1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383795" cy="538109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20000" r="-1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3" name="TextBox 172"/>
                <p:cNvSpPr txBox="1"/>
                <p:nvPr/>
              </p:nvSpPr>
              <p:spPr>
                <a:xfrm>
                  <a:off x="7272399" y="2054847"/>
                  <a:ext cx="979817" cy="53810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3" name="TextBox 17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979817" cy="538109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13187" r="-4396"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4" name="Group 173"/>
          <p:cNvGrpSpPr/>
          <p:nvPr/>
        </p:nvGrpSpPr>
        <p:grpSpPr>
          <a:xfrm>
            <a:off x="5661820" y="1945741"/>
            <a:ext cx="1762933" cy="970782"/>
            <a:chOff x="5146819" y="1260767"/>
            <a:chExt cx="3105397" cy="1414409"/>
          </a:xfrm>
        </p:grpSpPr>
        <p:pic>
          <p:nvPicPr>
            <p:cNvPr id="175" name="Picture 17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6" name="TextBox 175"/>
                <p:cNvSpPr txBox="1"/>
                <p:nvPr/>
              </p:nvSpPr>
              <p:spPr>
                <a:xfrm>
                  <a:off x="5146821" y="2137067"/>
                  <a:ext cx="349232" cy="53810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𝑡</m:t>
                        </m:r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76" name="TextBox 17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21" y="2137067"/>
                  <a:ext cx="349232" cy="538109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l="-31250" r="-28125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7" name="TextBox 176"/>
                <p:cNvSpPr txBox="1"/>
                <p:nvPr/>
              </p:nvSpPr>
              <p:spPr>
                <a:xfrm>
                  <a:off x="5146819" y="1260767"/>
                  <a:ext cx="426941" cy="53810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𝑏</m:t>
                        </m:r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77" name="TextBox 17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6819" y="1260767"/>
                  <a:ext cx="426941" cy="538109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l="-30000" r="-27500"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8" name="TextBox 177"/>
                <p:cNvSpPr txBox="1"/>
                <p:nvPr/>
              </p:nvSpPr>
              <p:spPr>
                <a:xfrm>
                  <a:off x="7272399" y="2054847"/>
                  <a:ext cx="979817" cy="53810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rgbClr val="0432FF"/>
                    </a:solidFill>
                  </a:endParaRPr>
                </a:p>
              </p:txBody>
            </p:sp>
          </mc:Choice>
          <mc:Fallback xmlns="">
            <p:sp>
              <p:nvSpPr>
                <p:cNvPr id="178" name="TextBox 17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979817" cy="538109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13187" r="-4396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9" name="Rectangle 178"/>
          <p:cNvSpPr/>
          <p:nvPr/>
        </p:nvSpPr>
        <p:spPr>
          <a:xfrm>
            <a:off x="402336" y="1682496"/>
            <a:ext cx="7296912" cy="1655064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956845" y="5472496"/>
            <a:ext cx="2629025" cy="1132235"/>
            <a:chOff x="4956845" y="5472496"/>
            <a:chExt cx="2629025" cy="1132235"/>
          </a:xfrm>
        </p:grpSpPr>
        <p:grpSp>
          <p:nvGrpSpPr>
            <p:cNvPr id="152" name="Group 151"/>
            <p:cNvGrpSpPr/>
            <p:nvPr/>
          </p:nvGrpSpPr>
          <p:grpSpPr>
            <a:xfrm>
              <a:off x="5349023" y="5534480"/>
              <a:ext cx="2236847" cy="1061428"/>
              <a:chOff x="9015251" y="4871222"/>
              <a:chExt cx="2501900" cy="1165286"/>
            </a:xfrm>
          </p:grpSpPr>
          <p:grpSp>
            <p:nvGrpSpPr>
              <p:cNvPr id="153" name="Group 152"/>
              <p:cNvGrpSpPr/>
              <p:nvPr/>
            </p:nvGrpSpPr>
            <p:grpSpPr>
              <a:xfrm>
                <a:off x="9015251" y="5050178"/>
                <a:ext cx="2501900" cy="986330"/>
                <a:chOff x="1434203" y="4410895"/>
                <a:chExt cx="2501900" cy="986330"/>
              </a:xfrm>
            </p:grpSpPr>
            <p:grpSp>
              <p:nvGrpSpPr>
                <p:cNvPr id="156" name="Group 155"/>
                <p:cNvGrpSpPr/>
                <p:nvPr/>
              </p:nvGrpSpPr>
              <p:grpSpPr>
                <a:xfrm>
                  <a:off x="1434203" y="4410895"/>
                  <a:ext cx="2501900" cy="986330"/>
                  <a:chOff x="5544553" y="1507777"/>
                  <a:chExt cx="2501900" cy="986330"/>
                </a:xfrm>
              </p:grpSpPr>
              <p:pic>
                <p:nvPicPr>
                  <p:cNvPr id="159" name="Picture 158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44553" y="1507777"/>
                    <a:ext cx="2501900" cy="876300"/>
                  </a:xfrm>
                  <a:prstGeom prst="rect">
                    <a:avLst/>
                  </a:prstGeom>
                </p:spPr>
              </p:pic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62" name="TextBox 161"/>
                      <p:cNvSpPr txBox="1"/>
                      <p:nvPr/>
                    </p:nvSpPr>
                    <p:spPr>
                      <a:xfrm>
                        <a:off x="7272399" y="2054847"/>
                        <a:ext cx="365905" cy="43926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6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𝐻</m:t>
                              </m:r>
                            </m:oMath>
                          </m:oMathPara>
                        </a14:m>
                        <a:endParaRPr lang="en-US" sz="2600" dirty="0"/>
                      </a:p>
                    </p:txBody>
                  </p:sp>
                </mc:Choice>
                <mc:Fallback xmlns="">
                  <p:sp>
                    <p:nvSpPr>
                      <p:cNvPr id="162" name="TextBox 161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272399" y="2054847"/>
                        <a:ext cx="365905" cy="439260"/>
                      </a:xfrm>
                      <a:prstGeom prst="rect">
                        <a:avLst/>
                      </a:prstGeom>
                      <a:blipFill rotWithShape="0">
                        <a:blip r:embed="rId17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157" name="Rectangle 156"/>
                <p:cNvSpPr/>
                <p:nvPr/>
              </p:nvSpPr>
              <p:spPr>
                <a:xfrm>
                  <a:off x="2661404" y="4640844"/>
                  <a:ext cx="1250950" cy="3324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8" name="Straight Connector 157"/>
                <p:cNvCxnSpPr/>
                <p:nvPr/>
              </p:nvCxnSpPr>
              <p:spPr>
                <a:xfrm>
                  <a:off x="2679692" y="4832868"/>
                  <a:ext cx="1069348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4" name="TextBox 153"/>
                  <p:cNvSpPr txBox="1"/>
                  <p:nvPr/>
                </p:nvSpPr>
                <p:spPr>
                  <a:xfrm>
                    <a:off x="10054297" y="4871222"/>
                    <a:ext cx="557320" cy="47304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154" name="TextBox 1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54297" y="4871222"/>
                    <a:ext cx="557320" cy="473048"/>
                  </a:xfrm>
                  <a:prstGeom prst="rect">
                    <a:avLst/>
                  </a:prstGeom>
                  <a:blipFill rotWithShape="0"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5" name="Oval 154"/>
              <p:cNvSpPr/>
              <p:nvPr/>
            </p:nvSpPr>
            <p:spPr>
              <a:xfrm>
                <a:off x="10189464" y="5400975"/>
                <a:ext cx="125694" cy="140287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0" name="TextBox 179"/>
                <p:cNvSpPr txBox="1"/>
                <p:nvPr/>
              </p:nvSpPr>
              <p:spPr>
                <a:xfrm>
                  <a:off x="4975135" y="6234117"/>
                  <a:ext cx="469936" cy="37061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sup>
                        </m:sSubSup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0" name="TextBox 17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75135" y="6234117"/>
                  <a:ext cx="469936" cy="370614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l="-14286" r="-2597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1" name="TextBox 180"/>
                <p:cNvSpPr txBox="1"/>
                <p:nvPr/>
              </p:nvSpPr>
              <p:spPr>
                <a:xfrm>
                  <a:off x="4956845" y="5472496"/>
                  <a:ext cx="469936" cy="37061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sup>
                        </m:sSubSup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1" name="TextBox 18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6845" y="5472496"/>
                  <a:ext cx="469936" cy="370614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l="-14286" r="-2597" b="-213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1190594" y="1731071"/>
                <a:ext cx="5635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𝑖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=1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594" y="1731071"/>
                <a:ext cx="563552" cy="276999"/>
              </a:xfrm>
              <a:prstGeom prst="rect">
                <a:avLst/>
              </a:prstGeom>
              <a:blipFill rotWithShape="0">
                <a:blip r:embed="rId12"/>
                <a:stretch>
                  <a:fillRect l="-8602" r="-967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3673755" y="1717372"/>
                <a:ext cx="5635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𝑖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=2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3755" y="1717372"/>
                <a:ext cx="563552" cy="276999"/>
              </a:xfrm>
              <a:prstGeom prst="rect">
                <a:avLst/>
              </a:prstGeom>
              <a:blipFill rotWithShape="0">
                <a:blip r:embed="rId13"/>
                <a:stretch>
                  <a:fillRect l="-8696" r="-978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6225910" y="1731071"/>
                <a:ext cx="5635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𝑖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=3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5910" y="1731071"/>
                <a:ext cx="563552" cy="276999"/>
              </a:xfrm>
              <a:prstGeom prst="rect">
                <a:avLst/>
              </a:prstGeom>
              <a:blipFill rotWithShape="0">
                <a:blip r:embed="rId14"/>
                <a:stretch>
                  <a:fillRect l="-8602" r="-967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8125177" y="4483855"/>
            <a:ext cx="1612686" cy="338554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Massive particles</a:t>
            </a:r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2845" y="5081175"/>
            <a:ext cx="1651420" cy="1498140"/>
          </a:xfrm>
          <a:prstGeom prst="rect">
            <a:avLst/>
          </a:prstGeom>
          <a:solidFill>
            <a:schemeClr val="tx1"/>
          </a:solidFill>
          <a:ln w="25400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Oval 56"/>
          <p:cNvSpPr/>
          <p:nvPr/>
        </p:nvSpPr>
        <p:spPr>
          <a:xfrm>
            <a:off x="5127527" y="6397700"/>
            <a:ext cx="186548" cy="288174"/>
          </a:xfrm>
          <a:prstGeom prst="ellipse">
            <a:avLst/>
          </a:prstGeom>
          <a:noFill/>
          <a:ln w="254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5108476" y="5635695"/>
            <a:ext cx="186548" cy="288174"/>
          </a:xfrm>
          <a:prstGeom prst="ellipse">
            <a:avLst/>
          </a:prstGeom>
          <a:noFill/>
          <a:ln w="254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11381635" y="126111"/>
            <a:ext cx="788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7</a:t>
            </a:r>
            <a:r>
              <a:rPr lang="en-US" sz="2000" dirty="0" smtClean="0">
                <a:solidFill>
                  <a:schemeClr val="bg1"/>
                </a:solidFill>
              </a:rPr>
              <a:t> / 21</a:t>
            </a:r>
            <a:endParaRPr lang="en-US" sz="2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0905126" y="3406632"/>
                <a:ext cx="946669" cy="400110"/>
              </a:xfrm>
              <a:prstGeom prst="rect">
                <a:avLst/>
              </a:prstGeom>
              <a:solidFill>
                <a:srgbClr val="FFFFAA">
                  <a:alpha val="50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/>
                  <a:t>v</a:t>
                </a:r>
                <a:r>
                  <a:rPr lang="en-US" sz="2000" dirty="0" err="1" smtClean="0"/>
                  <a:t>ev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≠0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5126" y="3406632"/>
                <a:ext cx="946669" cy="400110"/>
              </a:xfrm>
              <a:prstGeom prst="rect">
                <a:avLst/>
              </a:prstGeom>
              <a:blipFill rotWithShape="0">
                <a:blip r:embed="rId21"/>
                <a:stretch>
                  <a:fillRect l="-7097"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4867343" y="785338"/>
                <a:ext cx="8292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charset="0"/>
                      </a:rPr>
                      <m:t>𝑖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charset="0"/>
                      </a:rPr>
                      <m:t>↔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𝑖</m:t>
                    </m:r>
                  </m:oMath>
                </a14:m>
                <a:r>
                  <a:rPr lang="en-US" dirty="0" smtClean="0">
                    <a:solidFill>
                      <a:schemeClr val="accent1"/>
                    </a:solidFill>
                  </a:rPr>
                  <a:t>)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7343" y="785338"/>
                <a:ext cx="829266" cy="369332"/>
              </a:xfrm>
              <a:prstGeom prst="rect">
                <a:avLst/>
              </a:prstGeom>
              <a:blipFill rotWithShape="0">
                <a:blip r:embed="rId22"/>
                <a:stretch>
                  <a:fillRect l="-5882" t="-10000" r="-6618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1" name="TextBox 60"/>
              <p:cNvSpPr txBox="1"/>
              <p:nvPr/>
            </p:nvSpPr>
            <p:spPr>
              <a:xfrm>
                <a:off x="6677142" y="5166852"/>
                <a:ext cx="8292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𝑖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charset="0"/>
                      </a:rPr>
                      <m:t>↔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𝑖</m:t>
                    </m:r>
                  </m:oMath>
                </a14:m>
                <a:r>
                  <a:rPr lang="en-US" dirty="0" smtClean="0">
                    <a:solidFill>
                      <a:schemeClr val="accent1"/>
                    </a:solidFill>
                  </a:rPr>
                  <a:t>)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7142" y="5166852"/>
                <a:ext cx="829266" cy="369332"/>
              </a:xfrm>
              <a:prstGeom prst="rect">
                <a:avLst/>
              </a:prstGeom>
              <a:blipFill rotWithShape="0">
                <a:blip r:embed="rId23"/>
                <a:stretch>
                  <a:fillRect l="-5882" t="-10000" r="-6618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971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0" grpId="0"/>
      <p:bldP spid="3" grpId="1" animBg="1"/>
      <p:bldP spid="57" grpId="0" animBg="1"/>
      <p:bldP spid="58" grpId="0" animBg="1"/>
      <p:bldP spid="4" grpId="0" animBg="1"/>
      <p:bldP spid="6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/>
          <p:cNvGrpSpPr/>
          <p:nvPr/>
        </p:nvGrpSpPr>
        <p:grpSpPr>
          <a:xfrm>
            <a:off x="6189708" y="4041646"/>
            <a:ext cx="1454046" cy="824684"/>
            <a:chOff x="5544553" y="1507777"/>
            <a:chExt cx="2798348" cy="990794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/>
                <p:cNvSpPr txBox="1"/>
                <p:nvPr/>
              </p:nvSpPr>
              <p:spPr>
                <a:xfrm>
                  <a:off x="7272399" y="2054847"/>
                  <a:ext cx="1070502" cy="44372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3" name="TextBox 7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1070502" cy="443724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3187" r="-4396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7" name="Picture 86" descr="cp_universe_chronology_larg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3236" y="847233"/>
            <a:ext cx="4130413" cy="5868897"/>
          </a:xfrm>
          <a:prstGeom prst="rect">
            <a:avLst/>
          </a:prstGeom>
          <a:ln w="25400">
            <a:solidFill>
              <a:srgbClr val="0070C0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err="1" smtClean="0"/>
              <a:t>Flavour</a:t>
            </a:r>
            <a:r>
              <a:rPr lang="en-US" dirty="0" smtClean="0"/>
              <a:t> </a:t>
            </a:r>
            <a:r>
              <a:rPr lang="en-US" dirty="0"/>
              <a:t>Universality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Symmetry </a:t>
            </a:r>
            <a:r>
              <a:rPr lang="en-US" dirty="0" smtClean="0"/>
              <a:t>Breaking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>
                <a:sym typeface="Wingdings"/>
              </a:rPr>
              <a:t>Flavour</a:t>
            </a:r>
            <a:r>
              <a:rPr lang="en-US" dirty="0">
                <a:sym typeface="Wingdings"/>
              </a:rPr>
              <a:t> Mixing</a:t>
            </a:r>
            <a:endParaRPr lang="en-US" dirty="0"/>
          </a:p>
        </p:txBody>
      </p:sp>
      <p:pic>
        <p:nvPicPr>
          <p:cNvPr id="89" name="Picture 88" descr="higgs-potential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9500" y="2893004"/>
            <a:ext cx="3441944" cy="2231473"/>
          </a:xfrm>
          <a:prstGeom prst="rect">
            <a:avLst/>
          </a:prstGeom>
        </p:spPr>
      </p:pic>
      <p:sp>
        <p:nvSpPr>
          <p:cNvPr id="46" name="Right Arrow 45"/>
          <p:cNvSpPr/>
          <p:nvPr/>
        </p:nvSpPr>
        <p:spPr>
          <a:xfrm>
            <a:off x="3673477" y="5939742"/>
            <a:ext cx="895873" cy="2437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wn Arrow 46"/>
          <p:cNvSpPr/>
          <p:nvPr/>
        </p:nvSpPr>
        <p:spPr>
          <a:xfrm flipV="1">
            <a:off x="8000050" y="4031966"/>
            <a:ext cx="211262" cy="769425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512072" y="1289304"/>
            <a:ext cx="1915038" cy="1014017"/>
            <a:chOff x="4853426" y="1186901"/>
            <a:chExt cx="3409213" cy="1365182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4906422" y="1979575"/>
                  <a:ext cx="853947" cy="49723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06422" y="1979575"/>
                  <a:ext cx="853947" cy="497236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8861" r="-25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/>
                <p:cNvSpPr txBox="1"/>
                <p:nvPr/>
              </p:nvSpPr>
              <p:spPr>
                <a:xfrm>
                  <a:off x="4853426" y="1186901"/>
                  <a:ext cx="860224" cy="49723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TextBox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3426" y="1186901"/>
                  <a:ext cx="860224" cy="497236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5190" r="-3797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7272399" y="2054847"/>
                  <a:ext cx="990240" cy="49723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990240" cy="497236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3187" r="-4396"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8" name="Group 57"/>
          <p:cNvGrpSpPr/>
          <p:nvPr/>
        </p:nvGrpSpPr>
        <p:grpSpPr>
          <a:xfrm>
            <a:off x="6123810" y="1444971"/>
            <a:ext cx="1446602" cy="803315"/>
            <a:chOff x="5544553" y="1507777"/>
            <a:chExt cx="2807296" cy="1012643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/>
                <p:cNvSpPr txBox="1"/>
                <p:nvPr/>
              </p:nvSpPr>
              <p:spPr>
                <a:xfrm>
                  <a:off x="7272398" y="2054847"/>
                  <a:ext cx="1079451" cy="4655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0" name="TextBox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8" y="2054847"/>
                  <a:ext cx="1079451" cy="465573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3187" r="-4396"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1" name="Group 60"/>
          <p:cNvGrpSpPr/>
          <p:nvPr/>
        </p:nvGrpSpPr>
        <p:grpSpPr>
          <a:xfrm>
            <a:off x="3400926" y="1531398"/>
            <a:ext cx="1795828" cy="776840"/>
            <a:chOff x="4899289" y="1507777"/>
            <a:chExt cx="3438001" cy="1042890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4899289" y="2007847"/>
                  <a:ext cx="918323" cy="49582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99289" y="2007847"/>
                  <a:ext cx="918323" cy="49582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8861" r="-25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/>
                <p:cNvSpPr txBox="1"/>
                <p:nvPr/>
              </p:nvSpPr>
              <p:spPr>
                <a:xfrm>
                  <a:off x="7272399" y="2054847"/>
                  <a:ext cx="1064891" cy="49582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4" name="TextBox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7"/>
                  <a:ext cx="1064891" cy="49582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2088" r="-5495"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5" name="Group 64"/>
          <p:cNvGrpSpPr/>
          <p:nvPr/>
        </p:nvGrpSpPr>
        <p:grpSpPr>
          <a:xfrm>
            <a:off x="3770835" y="2843095"/>
            <a:ext cx="1475427" cy="782018"/>
            <a:chOff x="5544553" y="1507777"/>
            <a:chExt cx="2773447" cy="1036667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/>
                <p:cNvSpPr txBox="1"/>
                <p:nvPr/>
              </p:nvSpPr>
              <p:spPr>
                <a:xfrm>
                  <a:off x="7272399" y="2054846"/>
                  <a:ext cx="1045601" cy="4895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rgbClr val="0432FF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TextBox 6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6"/>
                  <a:ext cx="1045601" cy="489598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1957" r="-4348"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8" name="Group 67"/>
          <p:cNvGrpSpPr/>
          <p:nvPr/>
        </p:nvGrpSpPr>
        <p:grpSpPr>
          <a:xfrm>
            <a:off x="6187932" y="2813478"/>
            <a:ext cx="1436691" cy="795655"/>
            <a:chOff x="5544553" y="1507777"/>
            <a:chExt cx="2819450" cy="102100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/>
                <p:cNvSpPr txBox="1"/>
                <p:nvPr/>
              </p:nvSpPr>
              <p:spPr>
                <a:xfrm>
                  <a:off x="7272400" y="2054846"/>
                  <a:ext cx="1091603" cy="47393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0" name="TextBox 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400" y="2054846"/>
                  <a:ext cx="1091603" cy="473937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3187" r="-4396" b="-8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4" name="Group 73"/>
          <p:cNvGrpSpPr/>
          <p:nvPr/>
        </p:nvGrpSpPr>
        <p:grpSpPr>
          <a:xfrm>
            <a:off x="562617" y="3806208"/>
            <a:ext cx="1872272" cy="1042949"/>
            <a:chOff x="4917343" y="1227056"/>
            <a:chExt cx="3350457" cy="1281654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/>
                <p:cNvSpPr txBox="1"/>
                <p:nvPr/>
              </p:nvSpPr>
              <p:spPr>
                <a:xfrm>
                  <a:off x="5005638" y="2037096"/>
                  <a:ext cx="777734" cy="4538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76" name="TextBox 7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5638" y="2037096"/>
                  <a:ext cx="777734" cy="453863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12500" r="-2778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/>
                <p:cNvSpPr txBox="1"/>
                <p:nvPr/>
              </p:nvSpPr>
              <p:spPr>
                <a:xfrm>
                  <a:off x="4917343" y="1227056"/>
                  <a:ext cx="864709" cy="4538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90" name="TextBox 8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7343" y="1227056"/>
                  <a:ext cx="864709" cy="453863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l="-15000" r="-2500"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/>
                <p:cNvSpPr txBox="1"/>
                <p:nvPr/>
              </p:nvSpPr>
              <p:spPr>
                <a:xfrm>
                  <a:off x="7272397" y="2054847"/>
                  <a:ext cx="995403" cy="45386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1" name="TextBox 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7" y="2054847"/>
                  <a:ext cx="995403" cy="45386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2088" r="-5495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/>
              <p:cNvSpPr txBox="1"/>
              <p:nvPr/>
            </p:nvSpPr>
            <p:spPr>
              <a:xfrm>
                <a:off x="3450044" y="1314198"/>
                <a:ext cx="35566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𝑠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2" name="TextBox 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0044" y="1314198"/>
                <a:ext cx="355661" cy="369332"/>
              </a:xfrm>
              <a:prstGeom prst="rect">
                <a:avLst/>
              </a:prstGeom>
              <a:blipFill rotWithShape="0">
                <a:blip r:embed="rId12"/>
                <a:stretch>
                  <a:fillRect l="-22414" r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3" name="Group 92"/>
          <p:cNvGrpSpPr/>
          <p:nvPr/>
        </p:nvGrpSpPr>
        <p:grpSpPr>
          <a:xfrm>
            <a:off x="3429152" y="3917757"/>
            <a:ext cx="1786158" cy="968709"/>
            <a:chOff x="4896647" y="1285614"/>
            <a:chExt cx="3450213" cy="1243230"/>
          </a:xfrm>
        </p:grpSpPr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53" y="1507777"/>
              <a:ext cx="2501900" cy="8763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/>
                <p:cNvSpPr txBox="1"/>
                <p:nvPr/>
              </p:nvSpPr>
              <p:spPr>
                <a:xfrm>
                  <a:off x="4959107" y="2021373"/>
                  <a:ext cx="839502" cy="4739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95" name="TextBox 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9107" y="2021373"/>
                  <a:ext cx="839502" cy="473996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14085" r="-4225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TextBox 95"/>
                <p:cNvSpPr txBox="1"/>
                <p:nvPr/>
              </p:nvSpPr>
              <p:spPr>
                <a:xfrm>
                  <a:off x="4896647" y="1285614"/>
                  <a:ext cx="874555" cy="4739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96" name="TextBox 9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96647" y="1285614"/>
                  <a:ext cx="874555" cy="473996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9459" r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/>
                <p:cNvSpPr txBox="1"/>
                <p:nvPr/>
              </p:nvSpPr>
              <p:spPr>
                <a:xfrm>
                  <a:off x="7272399" y="2054848"/>
                  <a:ext cx="1074461" cy="4739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7" name="TextBox 9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399" y="2054848"/>
                  <a:ext cx="1074461" cy="47399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1957" r="-4348"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/>
              <p:cNvSpPr txBox="1"/>
              <p:nvPr/>
            </p:nvSpPr>
            <p:spPr>
              <a:xfrm>
                <a:off x="5771026" y="1228753"/>
                <a:ext cx="37003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8" name="TextBox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1026" y="1228753"/>
                <a:ext cx="370038" cy="369332"/>
              </a:xfrm>
              <a:prstGeom prst="rect">
                <a:avLst/>
              </a:prstGeom>
              <a:blipFill rotWithShape="0">
                <a:blip r:embed="rId14"/>
                <a:stretch>
                  <a:fillRect l="-30000" r="-2166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557592" y="2616323"/>
            <a:ext cx="1850232" cy="968627"/>
            <a:chOff x="831912" y="2543171"/>
            <a:chExt cx="1850232" cy="968627"/>
          </a:xfrm>
        </p:grpSpPr>
        <p:grpSp>
          <p:nvGrpSpPr>
            <p:cNvPr id="54" name="Group 53"/>
            <p:cNvGrpSpPr/>
            <p:nvPr/>
          </p:nvGrpSpPr>
          <p:grpSpPr>
            <a:xfrm>
              <a:off x="831912" y="2543171"/>
              <a:ext cx="1850232" cy="968627"/>
              <a:chOff x="4937623" y="1195182"/>
              <a:chExt cx="3338416" cy="1389457"/>
            </a:xfrm>
          </p:grpSpPr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4553" y="1507777"/>
                <a:ext cx="2501900" cy="8763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TextBox 55"/>
                  <p:cNvSpPr txBox="1"/>
                  <p:nvPr/>
                </p:nvSpPr>
                <p:spPr>
                  <a:xfrm>
                    <a:off x="4937623" y="1195182"/>
                    <a:ext cx="871865" cy="52979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sup>
                          </m:sSup>
                        </m:oMath>
                      </m:oMathPara>
                    </a14:m>
                    <a:endParaRPr lang="en-US" sz="24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6" name="TextBox 5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37623" y="1195182"/>
                    <a:ext cx="871865" cy="529792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 l="-15000" r="-2500" b="-655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TextBox 56"/>
                  <p:cNvSpPr txBox="1"/>
                  <p:nvPr/>
                </p:nvSpPr>
                <p:spPr>
                  <a:xfrm>
                    <a:off x="7272399" y="2054847"/>
                    <a:ext cx="1003640" cy="52979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57" name="TextBox 5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72399" y="2054847"/>
                    <a:ext cx="1003640" cy="529792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l="-13187" r="-4396" b="-819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/>
                <p:cNvSpPr txBox="1"/>
                <p:nvPr/>
              </p:nvSpPr>
              <p:spPr>
                <a:xfrm>
                  <a:off x="880914" y="3076951"/>
                  <a:ext cx="355018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TextBox 9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0914" y="3076951"/>
                  <a:ext cx="355018" cy="369332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l="-22414" r="-206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/>
              <p:cNvSpPr txBox="1"/>
              <p:nvPr/>
            </p:nvSpPr>
            <p:spPr>
              <a:xfrm>
                <a:off x="5875834" y="4473076"/>
                <a:ext cx="34165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0" name="TextBox 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5834" y="4473076"/>
                <a:ext cx="341650" cy="369332"/>
              </a:xfrm>
              <a:prstGeom prst="rect">
                <a:avLst/>
              </a:prstGeom>
              <a:blipFill rotWithShape="0">
                <a:blip r:embed="rId13"/>
                <a:stretch>
                  <a:fillRect l="-28571" r="-21429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5828791" y="3846012"/>
                <a:ext cx="37003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8791" y="3846012"/>
                <a:ext cx="370038" cy="369332"/>
              </a:xfrm>
              <a:prstGeom prst="rect">
                <a:avLst/>
              </a:prstGeom>
              <a:blipFill rotWithShape="0">
                <a:blip r:embed="rId16"/>
                <a:stretch>
                  <a:fillRect l="-29508" r="-1967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/>
              <p:cNvSpPr txBox="1"/>
              <p:nvPr/>
            </p:nvSpPr>
            <p:spPr>
              <a:xfrm>
                <a:off x="5834973" y="2604009"/>
                <a:ext cx="37003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8" name="TextBox 1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4973" y="2604009"/>
                <a:ext cx="370038" cy="369332"/>
              </a:xfrm>
              <a:prstGeom prst="rect">
                <a:avLst/>
              </a:prstGeom>
              <a:blipFill rotWithShape="0">
                <a:blip r:embed="rId17"/>
                <a:stretch>
                  <a:fillRect l="-29508" r="-19672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/>
              <p:cNvSpPr txBox="1"/>
              <p:nvPr/>
            </p:nvSpPr>
            <p:spPr>
              <a:xfrm flipH="1">
                <a:off x="3397145" y="3222529"/>
                <a:ext cx="50227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𝑐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0" name="TextBox 1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397145" y="3222529"/>
                <a:ext cx="502272" cy="369332"/>
              </a:xfrm>
              <a:prstGeom prst="rect">
                <a:avLst/>
              </a:prstGeom>
              <a:blipFill rotWithShape="0">
                <a:blip r:embed="rId18"/>
                <a:stretch>
                  <a:fillRect l="-2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/>
              <p:cNvSpPr txBox="1"/>
              <p:nvPr/>
            </p:nvSpPr>
            <p:spPr>
              <a:xfrm>
                <a:off x="5827856" y="3211305"/>
                <a:ext cx="35501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𝑐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1" name="TextBox 1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7856" y="3211305"/>
                <a:ext cx="355018" cy="369332"/>
              </a:xfrm>
              <a:prstGeom prst="rect">
                <a:avLst/>
              </a:prstGeom>
              <a:blipFill rotWithShape="0">
                <a:blip r:embed="rId19"/>
                <a:stretch>
                  <a:fillRect l="-20690" r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/>
              <p:cNvSpPr txBox="1"/>
              <p:nvPr/>
            </p:nvSpPr>
            <p:spPr>
              <a:xfrm>
                <a:off x="4292608" y="1335425"/>
                <a:ext cx="28974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𝑢𝑠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2" name="TextBox 1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2608" y="1335425"/>
                <a:ext cx="289748" cy="369332"/>
              </a:xfrm>
              <a:prstGeom prst="rect">
                <a:avLst/>
              </a:prstGeom>
              <a:blipFill rotWithShape="0">
                <a:blip r:embed="rId43"/>
                <a:stretch>
                  <a:fillRect l="-35417" r="-47917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/>
              <p:cNvSpPr txBox="1"/>
              <p:nvPr/>
            </p:nvSpPr>
            <p:spPr>
              <a:xfrm>
                <a:off x="1487564" y="1368112"/>
                <a:ext cx="33311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𝑢𝑑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3" name="TextBox 1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564" y="1368112"/>
                <a:ext cx="333115" cy="369332"/>
              </a:xfrm>
              <a:prstGeom prst="rect">
                <a:avLst/>
              </a:prstGeom>
              <a:blipFill rotWithShape="0">
                <a:blip r:embed="rId44"/>
                <a:stretch>
                  <a:fillRect l="-30909" r="-56364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/>
              <p:cNvSpPr txBox="1"/>
              <p:nvPr/>
            </p:nvSpPr>
            <p:spPr>
              <a:xfrm>
                <a:off x="1518003" y="2643106"/>
                <a:ext cx="31298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𝑐𝑑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4" name="TextBox 1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8003" y="2643106"/>
                <a:ext cx="312982" cy="369332"/>
              </a:xfrm>
              <a:prstGeom prst="rect">
                <a:avLst/>
              </a:prstGeom>
              <a:blipFill rotWithShape="0">
                <a:blip r:embed="rId45"/>
                <a:stretch>
                  <a:fillRect l="-33333" r="-58824" b="-1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/>
              <p:cNvSpPr txBox="1"/>
              <p:nvPr/>
            </p:nvSpPr>
            <p:spPr>
              <a:xfrm>
                <a:off x="1580565" y="3860774"/>
                <a:ext cx="30392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𝑡𝑑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5" name="TextBox 1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0565" y="3860774"/>
                <a:ext cx="303922" cy="369332"/>
              </a:xfrm>
              <a:prstGeom prst="rect">
                <a:avLst/>
              </a:prstGeom>
              <a:blipFill rotWithShape="0">
                <a:blip r:embed="rId46"/>
                <a:stretch>
                  <a:fillRect l="-34000" r="-54000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xtBox 135"/>
              <p:cNvSpPr txBox="1"/>
              <p:nvPr/>
            </p:nvSpPr>
            <p:spPr>
              <a:xfrm>
                <a:off x="4358085" y="3930092"/>
                <a:ext cx="28020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𝑡𝑠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6" name="TextBox 1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085" y="3930092"/>
                <a:ext cx="280206" cy="369332"/>
              </a:xfrm>
              <a:prstGeom prst="rect">
                <a:avLst/>
              </a:prstGeom>
              <a:blipFill rotWithShape="0">
                <a:blip r:embed="rId47"/>
                <a:stretch>
                  <a:fillRect l="-39130" r="-52174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TextBox 136"/>
              <p:cNvSpPr txBox="1"/>
              <p:nvPr/>
            </p:nvSpPr>
            <p:spPr>
              <a:xfrm>
                <a:off x="4393631" y="2688011"/>
                <a:ext cx="24741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𝑐𝑠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7" name="TextBox 1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3631" y="2688011"/>
                <a:ext cx="247410" cy="369332"/>
              </a:xfrm>
              <a:prstGeom prst="rect">
                <a:avLst/>
              </a:prstGeom>
              <a:blipFill rotWithShape="0">
                <a:blip r:embed="rId48"/>
                <a:stretch>
                  <a:fillRect l="-45000" r="-65000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/>
              <p:cNvSpPr txBox="1"/>
              <p:nvPr/>
            </p:nvSpPr>
            <p:spPr>
              <a:xfrm>
                <a:off x="6669862" y="1280895"/>
                <a:ext cx="32639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𝑢𝑏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" name="TextBox 1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9862" y="1280895"/>
                <a:ext cx="326390" cy="369332"/>
              </a:xfrm>
              <a:prstGeom prst="rect">
                <a:avLst/>
              </a:prstGeom>
              <a:blipFill rotWithShape="0">
                <a:blip r:embed="rId49"/>
                <a:stretch>
                  <a:fillRect l="-31481" r="-55556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/>
              <p:cNvSpPr txBox="1"/>
              <p:nvPr/>
            </p:nvSpPr>
            <p:spPr>
              <a:xfrm>
                <a:off x="6684200" y="2628476"/>
                <a:ext cx="30625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𝑐𝑏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9" name="TextBox 1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4200" y="2628476"/>
                <a:ext cx="306258" cy="369332"/>
              </a:xfrm>
              <a:prstGeom prst="rect">
                <a:avLst/>
              </a:prstGeom>
              <a:blipFill rotWithShape="0">
                <a:blip r:embed="rId50"/>
                <a:stretch>
                  <a:fillRect l="-33333" r="-54902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/>
              <p:cNvSpPr txBox="1"/>
              <p:nvPr/>
            </p:nvSpPr>
            <p:spPr>
              <a:xfrm>
                <a:off x="6694569" y="3908706"/>
                <a:ext cx="29719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𝑡𝑏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0" name="TextBox 1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4569" y="3908706"/>
                <a:ext cx="297197" cy="369332"/>
              </a:xfrm>
              <a:prstGeom prst="rect">
                <a:avLst/>
              </a:prstGeom>
              <a:blipFill rotWithShape="0">
                <a:blip r:embed="rId51"/>
                <a:stretch>
                  <a:fillRect l="-34694" r="-53061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/>
              <p:cNvSpPr txBox="1"/>
              <p:nvPr/>
            </p:nvSpPr>
            <p:spPr>
              <a:xfrm flipH="1">
                <a:off x="3385777" y="2627490"/>
                <a:ext cx="50227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𝑠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1" name="TextBox 1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385777" y="2627490"/>
                <a:ext cx="502272" cy="369332"/>
              </a:xfrm>
              <a:prstGeom prst="rect">
                <a:avLst/>
              </a:prstGeom>
              <a:blipFill rotWithShape="0">
                <a:blip r:embed="rId52"/>
                <a:stretch>
                  <a:fillRect l="-2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2" name="Rectangle 141"/>
          <p:cNvSpPr/>
          <p:nvPr/>
        </p:nvSpPr>
        <p:spPr>
          <a:xfrm>
            <a:off x="374903" y="1179795"/>
            <a:ext cx="7405351" cy="3793158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TextBox 142"/>
              <p:cNvSpPr txBox="1"/>
              <p:nvPr/>
            </p:nvSpPr>
            <p:spPr>
              <a:xfrm>
                <a:off x="5768460" y="1820402"/>
                <a:ext cx="37752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3" name="TextBox 1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8460" y="1820402"/>
                <a:ext cx="377526" cy="369332"/>
              </a:xfrm>
              <a:prstGeom prst="rect">
                <a:avLst/>
              </a:prstGeom>
              <a:blipFill rotWithShape="0">
                <a:blip r:embed="rId53"/>
                <a:stretch>
                  <a:fillRect l="-19355" r="-20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Content Placeholder 2"/>
          <p:cNvSpPr txBox="1">
            <a:spLocks/>
          </p:cNvSpPr>
          <p:nvPr/>
        </p:nvSpPr>
        <p:spPr>
          <a:xfrm>
            <a:off x="188356" y="751510"/>
            <a:ext cx="10638140" cy="1983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Weak charged current interaction:</a:t>
            </a:r>
          </a:p>
        </p:txBody>
      </p:sp>
      <p:cxnSp>
        <p:nvCxnSpPr>
          <p:cNvPr id="102" name="Straight Connector 101"/>
          <p:cNvCxnSpPr/>
          <p:nvPr/>
        </p:nvCxnSpPr>
        <p:spPr>
          <a:xfrm>
            <a:off x="8023236" y="4813581"/>
            <a:ext cx="4119996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Group 102"/>
          <p:cNvGrpSpPr/>
          <p:nvPr/>
        </p:nvGrpSpPr>
        <p:grpSpPr>
          <a:xfrm>
            <a:off x="818652" y="5491315"/>
            <a:ext cx="2592445" cy="1167530"/>
            <a:chOff x="8617517" y="4803168"/>
            <a:chExt cx="2899634" cy="1281770"/>
          </a:xfrm>
        </p:grpSpPr>
        <p:grpSp>
          <p:nvGrpSpPr>
            <p:cNvPr id="104" name="Group 103"/>
            <p:cNvGrpSpPr/>
            <p:nvPr/>
          </p:nvGrpSpPr>
          <p:grpSpPr>
            <a:xfrm>
              <a:off x="8617517" y="4803168"/>
              <a:ext cx="2899634" cy="1281770"/>
              <a:chOff x="1036469" y="4163885"/>
              <a:chExt cx="2899634" cy="1281770"/>
            </a:xfrm>
          </p:grpSpPr>
          <p:grpSp>
            <p:nvGrpSpPr>
              <p:cNvPr id="145" name="Group 144"/>
              <p:cNvGrpSpPr/>
              <p:nvPr/>
            </p:nvGrpSpPr>
            <p:grpSpPr>
              <a:xfrm>
                <a:off x="1036469" y="4163885"/>
                <a:ext cx="2899634" cy="1281770"/>
                <a:chOff x="5146819" y="1260767"/>
                <a:chExt cx="2899634" cy="1281770"/>
              </a:xfrm>
            </p:grpSpPr>
            <p:pic>
              <p:nvPicPr>
                <p:cNvPr id="148" name="Picture 147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44553" y="1507777"/>
                  <a:ext cx="2501900" cy="876300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9" name="TextBox 148"/>
                    <p:cNvSpPr txBox="1"/>
                    <p:nvPr/>
                  </p:nvSpPr>
                  <p:spPr>
                    <a:xfrm>
                      <a:off x="5146820" y="2137067"/>
                      <a:ext cx="365762" cy="40547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49" name="TextBox 14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46820" y="2137067"/>
                      <a:ext cx="365762" cy="405470"/>
                    </a:xfrm>
                    <a:prstGeom prst="rect">
                      <a:avLst/>
                    </a:prstGeom>
                    <a:blipFill rotWithShape="0">
                      <a:blip r:embed="rId54"/>
                      <a:stretch>
                        <a:fillRect l="-20370" r="-9259" b="-2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0" name="TextBox 149"/>
                    <p:cNvSpPr txBox="1"/>
                    <p:nvPr/>
                  </p:nvSpPr>
                  <p:spPr>
                    <a:xfrm>
                      <a:off x="5146819" y="1260767"/>
                      <a:ext cx="396241" cy="438133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2400" b="0" i="1" dirty="0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dirty="0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2400" b="0" i="1" dirty="0" smtClean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</a:rPr>
                                  <m:t>𝑗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50" name="TextBox 14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46819" y="1260767"/>
                      <a:ext cx="396241" cy="438133"/>
                    </a:xfrm>
                    <a:prstGeom prst="rect">
                      <a:avLst/>
                    </a:prstGeom>
                    <a:blipFill rotWithShape="0">
                      <a:blip r:embed="rId55"/>
                      <a:stretch>
                        <a:fillRect l="-18966" r="-13793" b="-2615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1" name="TextBox 150"/>
                    <p:cNvSpPr txBox="1"/>
                    <p:nvPr/>
                  </p:nvSpPr>
                  <p:spPr>
                    <a:xfrm>
                      <a:off x="7272399" y="2054847"/>
                      <a:ext cx="365905" cy="43926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600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𝐻</m:t>
                            </m:r>
                          </m:oMath>
                        </m:oMathPara>
                      </a14:m>
                      <a:endParaRPr lang="en-US" sz="2600" dirty="0"/>
                    </a:p>
                  </p:txBody>
                </p:sp>
              </mc:Choice>
              <mc:Fallback xmlns="">
                <p:sp>
                  <p:nvSpPr>
                    <p:cNvPr id="151" name="TextBox 15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72399" y="2054847"/>
                      <a:ext cx="365905" cy="439260"/>
                    </a:xfrm>
                    <a:prstGeom prst="rect">
                      <a:avLst/>
                    </a:prstGeom>
                    <a:blipFill rotWithShape="0">
                      <a:blip r:embed="rId5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46" name="Rectangle 145"/>
              <p:cNvSpPr/>
              <p:nvPr/>
            </p:nvSpPr>
            <p:spPr>
              <a:xfrm>
                <a:off x="2661404" y="4640844"/>
                <a:ext cx="1250950" cy="3324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7" name="Straight Connector 146"/>
              <p:cNvCxnSpPr/>
              <p:nvPr/>
            </p:nvCxnSpPr>
            <p:spPr>
              <a:xfrm>
                <a:off x="2679692" y="4832868"/>
                <a:ext cx="1069348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/>
                <p:cNvSpPr txBox="1"/>
                <p:nvPr/>
              </p:nvSpPr>
              <p:spPr>
                <a:xfrm>
                  <a:off x="10054297" y="4871222"/>
                  <a:ext cx="494352" cy="4745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600" b="0" i="1" smtClean="0">
                                <a:solidFill>
                                  <a:srgbClr val="C00000"/>
                                </a:solidFill>
                                <a:latin typeface="Cambria Math" charset="0"/>
                              </a:rPr>
                              <m:t>𝑖𝑗</m:t>
                            </m:r>
                          </m:sub>
                        </m:sSub>
                      </m:oMath>
                    </m:oMathPara>
                  </a14:m>
                  <a:endParaRPr lang="en-US" sz="2600" dirty="0"/>
                </a:p>
              </p:txBody>
            </p:sp>
          </mc:Choice>
          <mc:Fallback xmlns="">
            <p:sp>
              <p:nvSpPr>
                <p:cNvPr id="105" name="TextBox 10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4297" y="4871222"/>
                  <a:ext cx="494352" cy="474527"/>
                </a:xfrm>
                <a:prstGeom prst="rect">
                  <a:avLst/>
                </a:prstGeom>
                <a:blipFill rotWithShape="0">
                  <a:blip r:embed="rId5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4" name="Oval 143"/>
            <p:cNvSpPr/>
            <p:nvPr/>
          </p:nvSpPr>
          <p:spPr>
            <a:xfrm>
              <a:off x="10189464" y="5400975"/>
              <a:ext cx="125694" cy="14028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3" name="Content Placeholder 2"/>
          <p:cNvSpPr txBox="1">
            <a:spLocks/>
          </p:cNvSpPr>
          <p:nvPr/>
        </p:nvSpPr>
        <p:spPr>
          <a:xfrm>
            <a:off x="188356" y="5155627"/>
            <a:ext cx="10638140" cy="1983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Higgs: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32885" y="5103660"/>
            <a:ext cx="5516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redefines </a:t>
            </a:r>
            <a:r>
              <a:rPr lang="en-US" sz="2400" dirty="0">
                <a:solidFill>
                  <a:schemeClr val="accent1"/>
                </a:solidFill>
              </a:rPr>
              <a:t>quark states in mass eigenstates</a:t>
            </a:r>
            <a:r>
              <a:rPr lang="en-US" sz="2400" dirty="0" smtClean="0">
                <a:solidFill>
                  <a:schemeClr val="accent1"/>
                </a:solidFill>
              </a:rPr>
              <a:t>:</a:t>
            </a:r>
            <a:endParaRPr lang="en-US" sz="2400" dirty="0">
              <a:solidFill>
                <a:schemeClr val="accent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956845" y="5472496"/>
            <a:ext cx="2629025" cy="1132235"/>
            <a:chOff x="4956845" y="5472496"/>
            <a:chExt cx="2629025" cy="1132235"/>
          </a:xfrm>
        </p:grpSpPr>
        <p:grpSp>
          <p:nvGrpSpPr>
            <p:cNvPr id="152" name="Group 151"/>
            <p:cNvGrpSpPr/>
            <p:nvPr/>
          </p:nvGrpSpPr>
          <p:grpSpPr>
            <a:xfrm>
              <a:off x="5349023" y="5534480"/>
              <a:ext cx="2236847" cy="1061428"/>
              <a:chOff x="9015251" y="4871222"/>
              <a:chExt cx="2501900" cy="1165286"/>
            </a:xfrm>
          </p:grpSpPr>
          <p:grpSp>
            <p:nvGrpSpPr>
              <p:cNvPr id="153" name="Group 152"/>
              <p:cNvGrpSpPr/>
              <p:nvPr/>
            </p:nvGrpSpPr>
            <p:grpSpPr>
              <a:xfrm>
                <a:off x="9015251" y="5050178"/>
                <a:ext cx="2501900" cy="986330"/>
                <a:chOff x="1434203" y="4410895"/>
                <a:chExt cx="2501900" cy="986330"/>
              </a:xfrm>
            </p:grpSpPr>
            <p:grpSp>
              <p:nvGrpSpPr>
                <p:cNvPr id="156" name="Group 155"/>
                <p:cNvGrpSpPr/>
                <p:nvPr/>
              </p:nvGrpSpPr>
              <p:grpSpPr>
                <a:xfrm>
                  <a:off x="1434203" y="4410895"/>
                  <a:ext cx="2501900" cy="986330"/>
                  <a:chOff x="5544553" y="1507777"/>
                  <a:chExt cx="2501900" cy="986330"/>
                </a:xfrm>
              </p:grpSpPr>
              <p:pic>
                <p:nvPicPr>
                  <p:cNvPr id="159" name="Picture 158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44553" y="1507777"/>
                    <a:ext cx="2501900" cy="876300"/>
                  </a:xfrm>
                  <a:prstGeom prst="rect">
                    <a:avLst/>
                  </a:prstGeom>
                </p:spPr>
              </p:pic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62" name="TextBox 161"/>
                      <p:cNvSpPr txBox="1"/>
                      <p:nvPr/>
                    </p:nvSpPr>
                    <p:spPr>
                      <a:xfrm>
                        <a:off x="7272399" y="2054847"/>
                        <a:ext cx="365905" cy="43926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600" b="0" i="1" smtClean="0">
                                  <a:solidFill>
                                    <a:srgbClr val="0432FF"/>
                                  </a:solidFill>
                                  <a:latin typeface="Cambria Math" charset="0"/>
                                </a:rPr>
                                <m:t>𝐻</m:t>
                              </m:r>
                            </m:oMath>
                          </m:oMathPara>
                        </a14:m>
                        <a:endParaRPr lang="en-US" sz="2600" dirty="0"/>
                      </a:p>
                    </p:txBody>
                  </p:sp>
                </mc:Choice>
                <mc:Fallback xmlns="">
                  <p:sp>
                    <p:nvSpPr>
                      <p:cNvPr id="162" name="TextBox 161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272399" y="2054847"/>
                        <a:ext cx="365905" cy="439260"/>
                      </a:xfrm>
                      <a:prstGeom prst="rect">
                        <a:avLst/>
                      </a:prstGeom>
                      <a:blipFill rotWithShape="0">
                        <a:blip r:embed="rId58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157" name="Rectangle 156"/>
                <p:cNvSpPr/>
                <p:nvPr/>
              </p:nvSpPr>
              <p:spPr>
                <a:xfrm>
                  <a:off x="2661404" y="4640844"/>
                  <a:ext cx="1250950" cy="3324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8" name="Straight Connector 157"/>
                <p:cNvCxnSpPr/>
                <p:nvPr/>
              </p:nvCxnSpPr>
              <p:spPr>
                <a:xfrm>
                  <a:off x="2679692" y="4832868"/>
                  <a:ext cx="1069348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4" name="TextBox 153"/>
                  <p:cNvSpPr txBox="1"/>
                  <p:nvPr/>
                </p:nvSpPr>
                <p:spPr>
                  <a:xfrm>
                    <a:off x="10054297" y="4871222"/>
                    <a:ext cx="557320" cy="47304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C0000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154" name="TextBox 15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54297" y="4871222"/>
                    <a:ext cx="557320" cy="473048"/>
                  </a:xfrm>
                  <a:prstGeom prst="rect">
                    <a:avLst/>
                  </a:prstGeom>
                  <a:blipFill rotWithShape="0">
                    <a:blip r:embed="rId5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5" name="Oval 154"/>
              <p:cNvSpPr/>
              <p:nvPr/>
            </p:nvSpPr>
            <p:spPr>
              <a:xfrm>
                <a:off x="10189464" y="5400975"/>
                <a:ext cx="125694" cy="140287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TextBox 105"/>
                <p:cNvSpPr txBox="1"/>
                <p:nvPr/>
              </p:nvSpPr>
              <p:spPr>
                <a:xfrm>
                  <a:off x="4975135" y="6234117"/>
                  <a:ext cx="469936" cy="37061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sup>
                        </m:sSubSup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TextBox 10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75135" y="6234117"/>
                  <a:ext cx="469936" cy="370614"/>
                </a:xfrm>
                <a:prstGeom prst="rect">
                  <a:avLst/>
                </a:prstGeom>
                <a:blipFill rotWithShape="0">
                  <a:blip r:embed="rId60"/>
                  <a:stretch>
                    <a:fillRect l="-14286" r="-2597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TextBox 106"/>
                <p:cNvSpPr txBox="1"/>
                <p:nvPr/>
              </p:nvSpPr>
              <p:spPr>
                <a:xfrm>
                  <a:off x="4956845" y="5472496"/>
                  <a:ext cx="469936" cy="37061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  <m:t>𝑚</m:t>
                            </m:r>
                          </m:sup>
                        </m:sSubSup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TextBox 10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6845" y="5472496"/>
                  <a:ext cx="469936" cy="370614"/>
                </a:xfrm>
                <a:prstGeom prst="rect">
                  <a:avLst/>
                </a:prstGeom>
                <a:blipFill rotWithShape="0">
                  <a:blip r:embed="rId60"/>
                  <a:stretch>
                    <a:fillRect l="-14286" r="-2597" b="-213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0" name="Picture 109"/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2845" y="5081175"/>
            <a:ext cx="1651420" cy="1498140"/>
          </a:xfrm>
          <a:prstGeom prst="rect">
            <a:avLst/>
          </a:prstGeom>
          <a:solidFill>
            <a:schemeClr val="tx1"/>
          </a:solidFill>
          <a:ln w="25400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TextBox 107"/>
          <p:cNvSpPr txBox="1"/>
          <p:nvPr/>
        </p:nvSpPr>
        <p:spPr>
          <a:xfrm>
            <a:off x="8125177" y="4483855"/>
            <a:ext cx="1612686" cy="338554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Massive particles</a:t>
            </a:r>
            <a:endParaRPr lang="en-US" sz="16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867343" y="785338"/>
                <a:ext cx="8355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charset="0"/>
                      </a:rPr>
                      <m:t>𝑖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charset="0"/>
                      </a:rPr>
                      <m:t>↔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charset="0"/>
                      </a:rPr>
                      <m:t>𝑗</m:t>
                    </m:r>
                  </m:oMath>
                </a14:m>
                <a:r>
                  <a:rPr lang="en-US" dirty="0" smtClean="0">
                    <a:solidFill>
                      <a:schemeClr val="accent1"/>
                    </a:solidFill>
                  </a:rPr>
                  <a:t>)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7343" y="785338"/>
                <a:ext cx="835550" cy="369332"/>
              </a:xfrm>
              <a:prstGeom prst="rect">
                <a:avLst/>
              </a:prstGeom>
              <a:blipFill rotWithShape="0">
                <a:blip r:embed="rId62"/>
                <a:stretch>
                  <a:fillRect l="-5797" t="-10000" r="-579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" name="TextBox 110"/>
          <p:cNvSpPr txBox="1"/>
          <p:nvPr/>
        </p:nvSpPr>
        <p:spPr>
          <a:xfrm>
            <a:off x="11381635" y="126111"/>
            <a:ext cx="788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8 / 21</a:t>
            </a:r>
            <a:endParaRPr lang="en-US" sz="2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/>
              <p:cNvSpPr txBox="1"/>
              <p:nvPr/>
            </p:nvSpPr>
            <p:spPr>
              <a:xfrm>
                <a:off x="10905126" y="3406632"/>
                <a:ext cx="946669" cy="400110"/>
              </a:xfrm>
              <a:prstGeom prst="rect">
                <a:avLst/>
              </a:prstGeom>
              <a:solidFill>
                <a:srgbClr val="FFFFAA">
                  <a:alpha val="50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/>
                  <a:t>v</a:t>
                </a:r>
                <a:r>
                  <a:rPr lang="en-US" sz="2000" dirty="0" err="1" smtClean="0"/>
                  <a:t>ev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≠0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09" name="TextBox 1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5126" y="3406632"/>
                <a:ext cx="946669" cy="400110"/>
              </a:xfrm>
              <a:prstGeom prst="rect">
                <a:avLst/>
              </a:prstGeom>
              <a:blipFill rotWithShape="0">
                <a:blip r:embed="rId63"/>
                <a:stretch>
                  <a:fillRect l="-7097"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2" name="TextBox 111"/>
              <p:cNvSpPr txBox="1"/>
              <p:nvPr/>
            </p:nvSpPr>
            <p:spPr>
              <a:xfrm>
                <a:off x="6677142" y="5166852"/>
                <a:ext cx="8292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𝑖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charset="0"/>
                      </a:rPr>
                      <m:t>↔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𝑖</m:t>
                    </m:r>
                  </m:oMath>
                </a14:m>
                <a:r>
                  <a:rPr lang="en-US" dirty="0" smtClean="0">
                    <a:solidFill>
                      <a:schemeClr val="accent1"/>
                    </a:solidFill>
                  </a:rPr>
                  <a:t>)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112" name="TextBox 1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7142" y="5166852"/>
                <a:ext cx="829266" cy="369332"/>
              </a:xfrm>
              <a:prstGeom prst="rect">
                <a:avLst/>
              </a:prstGeom>
              <a:blipFill rotWithShape="0">
                <a:blip r:embed="rId64"/>
                <a:stretch>
                  <a:fillRect l="-5882" t="-10000" r="-6618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655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8662</TotalTime>
  <Words>3089</Words>
  <Application>Microsoft Macintosh PowerPoint</Application>
  <PresentationFormat>Widescreen</PresentationFormat>
  <Paragraphs>531</Paragraphs>
  <Slides>27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Athelas</vt:lpstr>
      <vt:lpstr>Calibri</vt:lpstr>
      <vt:lpstr>Calibri Light</vt:lpstr>
      <vt:lpstr>Cambria Math</vt:lpstr>
      <vt:lpstr>Mangal</vt:lpstr>
      <vt:lpstr>Symbol</vt:lpstr>
      <vt:lpstr>Times New Roman</vt:lpstr>
      <vt:lpstr>Wingdings</vt:lpstr>
      <vt:lpstr>Arial</vt:lpstr>
      <vt:lpstr>Office Theme</vt:lpstr>
      <vt:lpstr>1_Office Theme</vt:lpstr>
      <vt:lpstr>   The Flavour Puzzle</vt:lpstr>
      <vt:lpstr>   The Flavour Puzzle</vt:lpstr>
      <vt:lpstr>   3 Generations of particles – How do we know?</vt:lpstr>
      <vt:lpstr>   3 Generations of particles – How do we know?</vt:lpstr>
      <vt:lpstr>   3 Generations of particles – How do we know?</vt:lpstr>
      <vt:lpstr>   Flavour Universality in very Early Universe</vt:lpstr>
      <vt:lpstr>   Flavour Universality</vt:lpstr>
      <vt:lpstr>   Flavour Universality  Symmetry Breaking</vt:lpstr>
      <vt:lpstr>   Flavour Universality  Symmetry Breaking  Flavour Mixing</vt:lpstr>
      <vt:lpstr>   Flavour Universality  Symmetry Breaking  Flavour Mixing</vt:lpstr>
      <vt:lpstr>   CP violating phenomena have been well established</vt:lpstr>
      <vt:lpstr>   CP violation vs matter – antimatter asymmetry</vt:lpstr>
      <vt:lpstr>   How to search for new massive particles?</vt:lpstr>
      <vt:lpstr>   The LHCb experiment: B-decay precision measurements</vt:lpstr>
      <vt:lpstr>   Quantum Effects: universality violation in B-decays</vt:lpstr>
      <vt:lpstr>   R_D and R_(D^∗ )</vt:lpstr>
      <vt:lpstr>   R_K and R_(K^∗ )</vt:lpstr>
      <vt:lpstr>   Interpretation as a single cause: contradicting effects?</vt:lpstr>
      <vt:lpstr>   What could it be?</vt:lpstr>
      <vt:lpstr>   Recent: direct search for specific 3rd generation leptoquarks</vt:lpstr>
      <vt:lpstr>Recent: variable P_5^′ in B^0→K^(∗0) μ^+ μ^-</vt:lpstr>
      <vt:lpstr>Recent: variable P_5^′ in B^0→K^(∗0) μ^+ μ^-</vt:lpstr>
      <vt:lpstr>   Conclusions</vt:lpstr>
      <vt:lpstr>   The Flavour Puzzle</vt:lpstr>
      <vt:lpstr>   CP Violation in B-meson decays</vt:lpstr>
      <vt:lpstr>   A deeper connection?</vt:lpstr>
      <vt:lpstr>   Flavour Structure: Forces vs Higgs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Flavour</dc:title>
  <dc:creator>Marcel Merk</dc:creator>
  <cp:lastModifiedBy>Marcel Merk</cp:lastModifiedBy>
  <cp:revision>628</cp:revision>
  <cp:lastPrinted>2021-01-20T08:03:16Z</cp:lastPrinted>
  <dcterms:created xsi:type="dcterms:W3CDTF">2018-08-16T13:53:51Z</dcterms:created>
  <dcterms:modified xsi:type="dcterms:W3CDTF">2021-01-20T08:04:28Z</dcterms:modified>
</cp:coreProperties>
</file>