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1" r:id="rId2"/>
    <p:sldMasterId id="2147483780" r:id="rId3"/>
    <p:sldMasterId id="2147483799" r:id="rId4"/>
    <p:sldMasterId id="2147483812" r:id="rId5"/>
    <p:sldMasterId id="2147483856" r:id="rId6"/>
    <p:sldMasterId id="2147483875" r:id="rId7"/>
  </p:sldMasterIdLst>
  <p:notesMasterIdLst>
    <p:notesMasterId r:id="rId64"/>
  </p:notesMasterIdLst>
  <p:sldIdLst>
    <p:sldId id="2410" r:id="rId8"/>
    <p:sldId id="2583" r:id="rId9"/>
    <p:sldId id="2481" r:id="rId10"/>
    <p:sldId id="2511" r:id="rId11"/>
    <p:sldId id="2517" r:id="rId12"/>
    <p:sldId id="2487" r:id="rId13"/>
    <p:sldId id="2518" r:id="rId14"/>
    <p:sldId id="2519" r:id="rId15"/>
    <p:sldId id="2512" r:id="rId16"/>
    <p:sldId id="2520" r:id="rId17"/>
    <p:sldId id="2521" r:id="rId18"/>
    <p:sldId id="2522" r:id="rId19"/>
    <p:sldId id="2427" r:id="rId20"/>
    <p:sldId id="2428" r:id="rId21"/>
    <p:sldId id="2363" r:id="rId22"/>
    <p:sldId id="2430" r:id="rId23"/>
    <p:sldId id="2484" r:id="rId24"/>
    <p:sldId id="2498" r:id="rId25"/>
    <p:sldId id="2433" r:id="rId26"/>
    <p:sldId id="2434" r:id="rId27"/>
    <p:sldId id="2435" r:id="rId28"/>
    <p:sldId id="2436" r:id="rId29"/>
    <p:sldId id="2475" r:id="rId30"/>
    <p:sldId id="2437" r:id="rId31"/>
    <p:sldId id="2438" r:id="rId32"/>
    <p:sldId id="2439" r:id="rId33"/>
    <p:sldId id="2442" r:id="rId34"/>
    <p:sldId id="2445" r:id="rId35"/>
    <p:sldId id="2446" r:id="rId36"/>
    <p:sldId id="2432" r:id="rId37"/>
    <p:sldId id="2386" r:id="rId38"/>
    <p:sldId id="2448" r:id="rId39"/>
    <p:sldId id="2405" r:id="rId40"/>
    <p:sldId id="2288" r:id="rId41"/>
    <p:sldId id="2740" r:id="rId42"/>
    <p:sldId id="2453" r:id="rId43"/>
    <p:sldId id="2731" r:id="rId44"/>
    <p:sldId id="2732" r:id="rId45"/>
    <p:sldId id="2733" r:id="rId46"/>
    <p:sldId id="2478" r:id="rId47"/>
    <p:sldId id="2734" r:id="rId48"/>
    <p:sldId id="2735" r:id="rId49"/>
    <p:sldId id="2736" r:id="rId50"/>
    <p:sldId id="2737" r:id="rId51"/>
    <p:sldId id="2738" r:id="rId52"/>
    <p:sldId id="2739" r:id="rId53"/>
    <p:sldId id="2467" r:id="rId54"/>
    <p:sldId id="2468" r:id="rId55"/>
    <p:sldId id="2470" r:id="rId56"/>
    <p:sldId id="2480" r:id="rId57"/>
    <p:sldId id="2454" r:id="rId58"/>
    <p:sldId id="2465" r:id="rId59"/>
    <p:sldId id="2389" r:id="rId60"/>
    <p:sldId id="2304" r:id="rId61"/>
    <p:sldId id="2280" r:id="rId62"/>
    <p:sldId id="228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9DBFF"/>
    <a:srgbClr val="3366FF"/>
    <a:srgbClr val="7BFF96"/>
    <a:srgbClr val="8DCDFF"/>
    <a:srgbClr val="80FFCE"/>
    <a:srgbClr val="125AFF"/>
    <a:srgbClr val="FB93FF"/>
    <a:srgbClr val="CC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1"/>
    <p:restoredTop sz="95041"/>
  </p:normalViewPr>
  <p:slideViewPr>
    <p:cSldViewPr snapToGrid="0" snapToObjects="1">
      <p:cViewPr varScale="1">
        <p:scale>
          <a:sx n="87" d="100"/>
          <a:sy n="87" d="100"/>
        </p:scale>
        <p:origin x="208" y="90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0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2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0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4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89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0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94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2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846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34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56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47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3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Unexpected since people were searching for the pion (found in 1947): Yukawa’s mediator of the strong force. </a:t>
            </a:r>
          </a:p>
          <a:p>
            <a:endParaRPr lang="en-NL" dirty="0"/>
          </a:p>
          <a:p>
            <a:r>
              <a:rPr lang="en-NL" dirty="0"/>
              <a:t>Isidor Rabi: “Who ordered that?”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526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Big Bang Theory: Sheldon</a:t>
            </a:r>
            <a:r>
              <a:rPr lang="en-US" baseline="0" dirty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AE16E-A1F3-1148-AFEA-418A92063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3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3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468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84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jp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tif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5.jpeg"/><Relationship Id="rId15" Type="http://schemas.openxmlformats.org/officeDocument/2006/relationships/image" Target="../media/image17.png"/><Relationship Id="rId10" Type="http://schemas.openxmlformats.org/officeDocument/2006/relationships/image" Target="../media/image12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5.jpe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9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00.png"/><Relationship Id="rId5" Type="http://schemas.openxmlformats.org/officeDocument/2006/relationships/image" Target="../media/image81.png"/><Relationship Id="rId10" Type="http://schemas.openxmlformats.org/officeDocument/2006/relationships/image" Target="../media/image801.png"/><Relationship Id="rId4" Type="http://schemas.openxmlformats.org/officeDocument/2006/relationships/image" Target="../media/image80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10" Type="http://schemas.openxmlformats.org/officeDocument/2006/relationships/image" Target="../media/image84.jpg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10" Type="http://schemas.openxmlformats.org/officeDocument/2006/relationships/image" Target="../media/image84.jpg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emf"/><Relationship Id="rId5" Type="http://schemas.openxmlformats.org/officeDocument/2006/relationships/image" Target="../media/image6.pn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5.jpeg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5" Type="http://schemas.openxmlformats.org/officeDocument/2006/relationships/image" Target="../media/image6.png"/><Relationship Id="rId4" Type="http://schemas.openxmlformats.org/officeDocument/2006/relationships/image" Target="../media/image77.jpeg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emf"/><Relationship Id="rId5" Type="http://schemas.openxmlformats.org/officeDocument/2006/relationships/image" Target="../media/image6.pn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emf"/><Relationship Id="rId5" Type="http://schemas.openxmlformats.org/officeDocument/2006/relationships/image" Target="../media/image6.pn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3" Type="http://schemas.openxmlformats.org/officeDocument/2006/relationships/image" Target="../media/image26.png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5" Type="http://schemas.openxmlformats.org/officeDocument/2006/relationships/image" Target="../media/image18.png"/><Relationship Id="rId10" Type="http://schemas.openxmlformats.org/officeDocument/2006/relationships/image" Target="../media/image13.wmf"/><Relationship Id="rId4" Type="http://schemas.openxmlformats.org/officeDocument/2006/relationships/image" Target="../media/image27.jpeg"/><Relationship Id="rId9" Type="http://schemas.openxmlformats.org/officeDocument/2006/relationships/image" Target="../media/image12.wmf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lhcb-public.web.cern.ch/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hyperlink" Target="https://www.nikhef.nl/news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image" Target="../media/image215.pn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15" Type="http://schemas.openxmlformats.org/officeDocument/2006/relationships/image" Target="../media/image840.png"/><Relationship Id="rId4" Type="http://schemas.openxmlformats.org/officeDocument/2006/relationships/image" Target="../media/image118.jpg"/><Relationship Id="rId14" Type="http://schemas.openxmlformats.org/officeDocument/2006/relationships/image" Target="../media/image2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11" Type="http://schemas.openxmlformats.org/officeDocument/2006/relationships/image" Target="../media/image410.png"/><Relationship Id="rId5" Type="http://schemas.openxmlformats.org/officeDocument/2006/relationships/image" Target="../media/image37.jpeg"/><Relationship Id="rId10" Type="http://schemas.openxmlformats.org/officeDocument/2006/relationships/image" Target="../media/image48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312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0" y="644085"/>
            <a:ext cx="42134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>
                <a:solidFill>
                  <a:srgbClr val="FFFF00"/>
                </a:solidFill>
                <a:latin typeface="Calibri" panose="020F0502020204030204"/>
              </a:rPr>
              <a:t>Nikhef</a:t>
            </a:r>
            <a:r>
              <a:rPr lang="en-US" i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/>
              </a:rPr>
              <a:t>TechnoBorrel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1-5-2023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164795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nieuwe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natuurkracht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72180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0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06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46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grootste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fototoestel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op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aarde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45 m x 25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3000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206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41949" y="6331318"/>
            <a:ext cx="7657405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MegaPixel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“camera”: 40.000.000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foto’s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seconde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018862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 puzzle: w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</a:t>
            </a:r>
            <a:r>
              <a:rPr kumimoji="0" lang="en-US" sz="21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identieke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861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6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3025257" y="3240965"/>
            <a:ext cx="603549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3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179616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8" name="Picture 4" descr="Will we all die because of the Higgs field?">
            <a:extLst>
              <a:ext uri="{FF2B5EF4-FFF2-40B4-BE49-F238E27FC236}">
                <a16:creationId xmlns:a16="http://schemas.microsoft.com/office/drawing/2014/main" id="{7457549F-450F-644A-8CC2-1B1D806B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D0E6C2-4783-CA47-ACEA-21758C963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8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1D0E6C2-4783-CA47-ACEA-21758C963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Standard Model Lagrangian Coffee Mug">
            <a:extLst>
              <a:ext uri="{FF2B5EF4-FFF2-40B4-BE49-F238E27FC236}">
                <a16:creationId xmlns:a16="http://schemas.microsoft.com/office/drawing/2014/main" id="{D1A6663B-4B63-0C40-AC49-5099880F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34" y="1219764"/>
            <a:ext cx="4655833" cy="465583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6176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6792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63915518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904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B-particles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6415903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interesante gevallen.</a:t>
                </a:r>
              </a:p>
              <a:p>
                <a:r>
                  <a:rPr lang="en-NL" sz="2400">
                    <a:solidFill>
                      <a:srgbClr val="FFFFFF"/>
                    </a:solidFill>
                  </a:rPr>
                  <a:t>Is materie anders dan antimaterie?</a:t>
                </a:r>
                <a:endParaRPr lang="en-NL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6415903" cy="1200329"/>
              </a:xfrm>
              <a:prstGeom prst="rect">
                <a:avLst/>
              </a:prstGeom>
              <a:blipFill>
                <a:blip r:embed="rId7"/>
                <a:stretch>
                  <a:fillRect l="-1378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3080" y="5746913"/>
            <a:ext cx="9043639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geheel</a:t>
            </a:r>
            <a:r>
              <a:rPr lang="en-US" sz="2200" dirty="0"/>
              <a:t> </a:t>
            </a:r>
            <a:r>
              <a:rPr lang="en-US" sz="2200" dirty="0" err="1"/>
              <a:t>identiek</a:t>
            </a:r>
            <a:r>
              <a:rPr lang="en-US" sz="2200" dirty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416723" y="730856"/>
            <a:ext cx="5645969" cy="156966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416723" y="730856"/>
            <a:ext cx="5645969" cy="156966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Asymmetrie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kracht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Beetje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meer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antimaterie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Rest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annihileert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universum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blijft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over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Vroege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waar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heen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DEAA2D-A77A-C4AA-86C5-7EE16FF7249E}"/>
              </a:ext>
            </a:extLst>
          </p:cNvPr>
          <p:cNvSpPr/>
          <p:nvPr/>
        </p:nvSpPr>
        <p:spPr bwMode="auto">
          <a:xfrm>
            <a:off x="3451521" y="2567251"/>
            <a:ext cx="6408576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DAFC3-D5B6-D51E-A149-D60FC4DC0DF7}"/>
              </a:ext>
            </a:extLst>
          </p:cNvPr>
          <p:cNvSpPr txBox="1"/>
          <p:nvPr/>
        </p:nvSpPr>
        <p:spPr>
          <a:xfrm>
            <a:off x="3531599" y="2518175"/>
            <a:ext cx="61959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8992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nieuwe</a:t>
            </a:r>
            <a:r>
              <a:rPr lang="en-US" sz="4000" dirty="0"/>
              <a:t> </a:t>
            </a:r>
            <a:r>
              <a:rPr lang="en-US" sz="4000" dirty="0" err="1"/>
              <a:t>natuurkracht</a:t>
            </a:r>
            <a:r>
              <a:rPr lang="en-US" sz="4000" dirty="0"/>
              <a:t>? 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Standaardmodel: Universaliteit van de Krachten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80" y="5543594"/>
            <a:ext cx="10372993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Krachten zijn identiek voor deeltjes van 1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generatie.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“Universaliteit”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784787" cy="36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880295" y="4877013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</a:t>
            </a:r>
          </a:p>
        </p:txBody>
      </p:sp>
    </p:spTree>
    <p:extLst>
      <p:ext uri="{BB962C8B-B14F-4D97-AF65-F5344CB8AC3E}">
        <p14:creationId xmlns:p14="http://schemas.microsoft.com/office/powerpoint/2010/main" val="153474725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77811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precies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gelijk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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Verschillende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kracht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voor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elektronen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muonen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92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𝑢</m:t>
                      </m:r>
                    </m:oMath>
                  </m:oMathPara>
                </a14:m>
                <a:endParaRPr kumimoji="0" lang="en-NL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86831" y="2970470"/>
            <a:ext cx="8679107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we een nieuwe natuurkracht met muonen aan het ontdekken?!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7075-D879-AC4D-9C9B-575994C3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89" y="736701"/>
            <a:ext cx="2492554" cy="1303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47069-DFD1-B74A-8416-93C9D785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32" y="-1"/>
            <a:ext cx="5246364" cy="742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43DE3-F99B-C143-A9A2-E93389AA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56115" y="1351083"/>
            <a:ext cx="4364145" cy="617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F6F0C-CFC6-8A41-BBAB-A1029A4F5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399" y="-1049855"/>
            <a:ext cx="3426705" cy="48492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D218B6-F981-8D4D-BD10-D86BBCB34DB0}"/>
              </a:ext>
            </a:extLst>
          </p:cNvPr>
          <p:cNvSpPr/>
          <p:nvPr/>
        </p:nvSpPr>
        <p:spPr>
          <a:xfrm>
            <a:off x="6184900" y="4318000"/>
            <a:ext cx="2209800" cy="14859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03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7075-D879-AC4D-9C9B-575994C3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89" y="736701"/>
            <a:ext cx="2492554" cy="1303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43DE3-F99B-C143-A9A2-E93389AA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6115" y="1351083"/>
            <a:ext cx="4364145" cy="617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F6F0C-CFC6-8A41-BBAB-A1029A4F5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399" y="-1049855"/>
            <a:ext cx="3426705" cy="48492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D218B6-F981-8D4D-BD10-D86BBCB34DB0}"/>
              </a:ext>
            </a:extLst>
          </p:cNvPr>
          <p:cNvSpPr/>
          <p:nvPr/>
        </p:nvSpPr>
        <p:spPr>
          <a:xfrm>
            <a:off x="6184900" y="4318000"/>
            <a:ext cx="2209800" cy="14859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BE2844-E59F-890C-A91C-97FB2F7A02EA}"/>
              </a:ext>
            </a:extLst>
          </p:cNvPr>
          <p:cNvGrpSpPr/>
          <p:nvPr/>
        </p:nvGrpSpPr>
        <p:grpSpPr>
          <a:xfrm>
            <a:off x="553049" y="777640"/>
            <a:ext cx="5488165" cy="5814802"/>
            <a:chOff x="5943605" y="1043198"/>
            <a:chExt cx="5488165" cy="58148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663BA3-B419-98AB-C268-B5DF9AFED7E2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EFEBA3-631B-AF74-FE26-3E3B4B4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B3806A-E76E-7510-FAFA-7CA19F674E01}"/>
              </a:ext>
            </a:extLst>
          </p:cNvPr>
          <p:cNvSpPr txBox="1"/>
          <p:nvPr/>
        </p:nvSpPr>
        <p:spPr>
          <a:xfrm>
            <a:off x="945931" y="5599819"/>
            <a:ext cx="190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Standaard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voorspelling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F5F2D-466E-90DF-D661-E4326C264E0A}"/>
              </a:ext>
            </a:extLst>
          </p:cNvPr>
          <p:cNvSpPr txBox="1"/>
          <p:nvPr/>
        </p:nvSpPr>
        <p:spPr>
          <a:xfrm>
            <a:off x="4036251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xperimentele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meting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B507B5-B0BE-866D-F4CB-44665E40A3FB}"/>
              </a:ext>
            </a:extLst>
          </p:cNvPr>
          <p:cNvCxnSpPr>
            <a:cxnSpLocks/>
          </p:cNvCxnSpPr>
          <p:nvPr/>
        </p:nvCxnSpPr>
        <p:spPr bwMode="auto">
          <a:xfrm flipV="1">
            <a:off x="1645920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432D08-84E3-8947-F45E-2375B52CF2F6}"/>
              </a:ext>
            </a:extLst>
          </p:cNvPr>
          <p:cNvCxnSpPr>
            <a:cxnSpLocks/>
          </p:cNvCxnSpPr>
          <p:nvPr/>
        </p:nvCxnSpPr>
        <p:spPr bwMode="auto">
          <a:xfrm flipV="1">
            <a:off x="4683410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88BB166-4062-C6EF-66C1-2970EADF998A}"/>
              </a:ext>
            </a:extLst>
          </p:cNvPr>
          <p:cNvSpPr txBox="1"/>
          <p:nvPr/>
        </p:nvSpPr>
        <p:spPr>
          <a:xfrm>
            <a:off x="1254811" y="984873"/>
            <a:ext cx="429688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Het Standaardmodel lijkt niet te voldoen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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Een nieuwe quantum kracht nodig?!</a:t>
            </a:r>
          </a:p>
        </p:txBody>
      </p:sp>
    </p:spTree>
    <p:extLst>
      <p:ext uri="{BB962C8B-B14F-4D97-AF65-F5344CB8AC3E}">
        <p14:creationId xmlns:p14="http://schemas.microsoft.com/office/powerpoint/2010/main" val="849297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032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250AE3-6ADC-F344-91E0-BDD4D3ACCB39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30E4DD-40FD-92EC-B611-4DC93FC0A702}"/>
              </a:ext>
            </a:extLst>
          </p:cNvPr>
          <p:cNvSpPr txBox="1"/>
          <p:nvPr/>
        </p:nvSpPr>
        <p:spPr>
          <a:xfrm>
            <a:off x="6684578" y="1776522"/>
            <a:ext cx="362607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2400" dirty="0">
                <a:solidFill>
                  <a:srgbClr val="C00000"/>
                </a:solidFill>
                <a:latin typeface="Tahoma"/>
              </a:rPr>
              <a:t>D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 R waarde lijkt nu wel gelijk aan 1 te zijn?!</a:t>
            </a:r>
          </a:p>
        </p:txBody>
      </p:sp>
    </p:spTree>
    <p:extLst>
      <p:ext uri="{BB962C8B-B14F-4D97-AF65-F5344CB8AC3E}">
        <p14:creationId xmlns:p14="http://schemas.microsoft.com/office/powerpoint/2010/main" val="102726580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22B872-2BDA-68FA-CAFD-A94FD72F934B}"/>
              </a:ext>
            </a:extLst>
          </p:cNvPr>
          <p:cNvSpPr/>
          <p:nvPr/>
        </p:nvSpPr>
        <p:spPr bwMode="auto">
          <a:xfrm>
            <a:off x="313705" y="762000"/>
            <a:ext cx="6832161" cy="89474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34D1E-84EF-2C9F-87AA-45B7C88F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Maar bij het </a:t>
            </a:r>
            <a:r>
              <a:rPr lang="en-NL" i="1" u="sng" dirty="0"/>
              <a:t>muon</a:t>
            </a:r>
            <a:r>
              <a:rPr lang="en-NL" dirty="0"/>
              <a:t> kloppen steeds meer metingen niet!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8530-E912-50CA-898C-F5DB4786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24 april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8D83-5837-09C7-A296-B9CDF77B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0D890-AEA2-858C-B831-9421CE4E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13705" y="1091841"/>
            <a:ext cx="6832161" cy="55035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1C64-50E8-1CFB-B319-C5832112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64" y="5402856"/>
            <a:ext cx="3079143" cy="1098718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sz="3000" dirty="0">
                <a:solidFill>
                  <a:srgbClr val="C00000"/>
                </a:solidFill>
              </a:rPr>
              <a:t>De puzzel wordt steeds dieper.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3EC6-5AD6-4C23-11AA-FA48E5F6FC7B}"/>
              </a:ext>
            </a:extLst>
          </p:cNvPr>
          <p:cNvSpPr txBox="1"/>
          <p:nvPr/>
        </p:nvSpPr>
        <p:spPr>
          <a:xfrm>
            <a:off x="7140182" y="4437132"/>
            <a:ext cx="291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E7B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g-2 resultaat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2958-127A-51EB-9AE6-2876FFFE190A}"/>
              </a:ext>
            </a:extLst>
          </p:cNvPr>
          <p:cNvSpPr/>
          <p:nvPr/>
        </p:nvSpPr>
        <p:spPr>
          <a:xfrm>
            <a:off x="686601" y="1262444"/>
            <a:ext cx="9276062" cy="357717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98896-B6D1-1180-4D6F-1C8D0D4D5CA3}"/>
              </a:ext>
            </a:extLst>
          </p:cNvPr>
          <p:cNvSpPr/>
          <p:nvPr/>
        </p:nvSpPr>
        <p:spPr>
          <a:xfrm>
            <a:off x="686601" y="4489454"/>
            <a:ext cx="9276062" cy="357717"/>
          </a:xfrm>
          <a:prstGeom prst="rect">
            <a:avLst/>
          </a:prstGeom>
          <a:solidFill>
            <a:srgbClr val="EFABFF">
              <a:alpha val="20000"/>
            </a:srgbClr>
          </a:solidFill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AFD8-89B1-B2D8-0DFD-24CABC116089}"/>
              </a:ext>
            </a:extLst>
          </p:cNvPr>
          <p:cNvSpPr txBox="1"/>
          <p:nvPr/>
        </p:nvSpPr>
        <p:spPr>
          <a:xfrm>
            <a:off x="7518762" y="1225858"/>
            <a:ext cx="185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98EC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 resultaat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09070-6C4C-AA19-7703-F387C070D228}"/>
              </a:ext>
            </a:extLst>
          </p:cNvPr>
          <p:cNvSpPr txBox="1"/>
          <p:nvPr/>
        </p:nvSpPr>
        <p:spPr>
          <a:xfrm>
            <a:off x="2908300" y="827028"/>
            <a:ext cx="69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D832-3BB8-FE08-7ADC-E1B604BDD36E}"/>
              </a:ext>
            </a:extLst>
          </p:cNvPr>
          <p:cNvSpPr txBox="1"/>
          <p:nvPr/>
        </p:nvSpPr>
        <p:spPr>
          <a:xfrm>
            <a:off x="4140199" y="820019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FC0-6E62-B687-D56B-C894FBB5B949}"/>
              </a:ext>
            </a:extLst>
          </p:cNvPr>
          <p:cNvSpPr txBox="1"/>
          <p:nvPr/>
        </p:nvSpPr>
        <p:spPr>
          <a:xfrm>
            <a:off x="1071032" y="832237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8708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(?) 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514A4-A2C6-DC48-BBEC-7EC89FBEC379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0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 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V</a:t>
            </a:r>
            <a:r>
              <a:rPr kumimoji="0" lang="en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ijfde kracht?</a:t>
            </a:r>
          </a:p>
        </p:txBody>
      </p:sp>
    </p:spTree>
    <p:extLst>
      <p:ext uri="{BB962C8B-B14F-4D97-AF65-F5344CB8AC3E}">
        <p14:creationId xmlns:p14="http://schemas.microsoft.com/office/powerpoint/2010/main" val="352249099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7459093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vijfde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kracht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in de 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300737" y="5175736"/>
            <a:ext cx="8458930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436366" y="5343195"/>
            <a:ext cx="8191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Mede d</a:t>
            </a: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ankzij Nikhef Techno’s!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398152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77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262E17-6D7B-B052-B3FC-DF6F90334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28109" b="51072"/>
          <a:stretch/>
        </p:blipFill>
        <p:spPr bwMode="auto">
          <a:xfrm>
            <a:off x="8285421" y="1955801"/>
            <a:ext cx="2352131" cy="33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23064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59" grpId="0"/>
      <p:bldP spid="6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1F1D87-5988-5340-B6D6-8C674EF0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9" t="21582" r="4096" b="17211"/>
          <a:stretch/>
        </p:blipFill>
        <p:spPr>
          <a:xfrm rot="5400000">
            <a:off x="2676035" y="-2676035"/>
            <a:ext cx="683993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77F5E-9744-D64F-9FEE-72FAE5C0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571" y="1806497"/>
            <a:ext cx="12192000" cy="762000"/>
          </a:xfrm>
        </p:spPr>
        <p:txBody>
          <a:bodyPr/>
          <a:lstStyle/>
          <a:p>
            <a:r>
              <a:rPr lang="en-NL" dirty="0"/>
              <a:t>4 Forces of the Universe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72279-740B-6B42-38AF-078C48E24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886" y="4289504"/>
            <a:ext cx="5029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08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cosmic ray shower, c 1930s. : News Photo">
            <a:extLst>
              <a:ext uri="{FF2B5EF4-FFF2-40B4-BE49-F238E27FC236}">
                <a16:creationId xmlns:a16="http://schemas.microsoft.com/office/drawing/2014/main" id="{C139B43E-68F0-B241-B37E-2565E5B8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04" y="724290"/>
            <a:ext cx="4645646" cy="3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66B29-26E1-1B40-9590-6F45CBFE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          </a:t>
            </a:r>
            <a:r>
              <a:rPr lang="en-NL" dirty="0">
                <a:latin typeface="+mn-lt"/>
              </a:rPr>
              <a:t>Elektron                                       Muon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1DF16D-0127-F647-9112-A4F4BF7A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7" y="703271"/>
            <a:ext cx="4717670" cy="59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howers_sm">
            <a:extLst>
              <a:ext uri="{FF2B5EF4-FFF2-40B4-BE49-F238E27FC236}">
                <a16:creationId xmlns:a16="http://schemas.microsoft.com/office/drawing/2014/main" id="{CEDF4C0B-D72F-EE4C-A8E5-6F09249D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706" y="4052022"/>
            <a:ext cx="3517307" cy="2620883"/>
          </a:xfrm>
          <a:prstGeom prst="rect">
            <a:avLst/>
          </a:prstGeom>
          <a:noFill/>
        </p:spPr>
      </p:pic>
      <p:pic>
        <p:nvPicPr>
          <p:cNvPr id="1030" name="Picture 6" descr="Carl Anderson">
            <a:extLst>
              <a:ext uri="{FF2B5EF4-FFF2-40B4-BE49-F238E27FC236}">
                <a16:creationId xmlns:a16="http://schemas.microsoft.com/office/drawing/2014/main" id="{8EB130D7-7347-084B-AA88-32735F57E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5"/>
          <a:stretch/>
        </p:blipFill>
        <p:spPr bwMode="auto">
          <a:xfrm>
            <a:off x="5102380" y="703271"/>
            <a:ext cx="2317923" cy="33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3B8AFF-060C-4C47-9472-BB7D3E989693}"/>
              </a:ext>
            </a:extLst>
          </p:cNvPr>
          <p:cNvSpPr/>
          <p:nvPr/>
        </p:nvSpPr>
        <p:spPr>
          <a:xfrm>
            <a:off x="243797" y="703271"/>
            <a:ext cx="4717670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8017D-6580-5A4D-8658-E08D51558513}"/>
              </a:ext>
            </a:extLst>
          </p:cNvPr>
          <p:cNvSpPr/>
          <p:nvPr/>
        </p:nvSpPr>
        <p:spPr>
          <a:xfrm>
            <a:off x="5081916" y="703271"/>
            <a:ext cx="7009431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1980B-F00C-0B44-AD3B-FB29F7702BB1}"/>
              </a:ext>
            </a:extLst>
          </p:cNvPr>
          <p:cNvSpPr txBox="1"/>
          <p:nvPr/>
        </p:nvSpPr>
        <p:spPr>
          <a:xfrm>
            <a:off x="6096000" y="4374492"/>
            <a:ext cx="187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Cosmische stralen</a:t>
            </a:r>
          </a:p>
        </p:txBody>
      </p:sp>
      <p:pic>
        <p:nvPicPr>
          <p:cNvPr id="3074" name="Picture 2" descr="J. J. Thomson">
            <a:extLst>
              <a:ext uri="{FF2B5EF4-FFF2-40B4-BE49-F238E27FC236}">
                <a16:creationId xmlns:a16="http://schemas.microsoft.com/office/drawing/2014/main" id="{D9283EAB-B15B-5A4E-994E-4E6D943C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6"/>
          <a:stretch/>
        </p:blipFill>
        <p:spPr bwMode="auto">
          <a:xfrm>
            <a:off x="315044" y="4770384"/>
            <a:ext cx="3790260" cy="18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49886-6491-9F4F-872E-A8FCA3329461}"/>
              </a:ext>
            </a:extLst>
          </p:cNvPr>
          <p:cNvSpPr txBox="1"/>
          <p:nvPr/>
        </p:nvSpPr>
        <p:spPr>
          <a:xfrm>
            <a:off x="355573" y="4770384"/>
            <a:ext cx="14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 rays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7B9CD7-59BC-0C44-BFAF-F4F4123B7F08}"/>
              </a:ext>
            </a:extLst>
          </p:cNvPr>
          <p:cNvCxnSpPr/>
          <p:nvPr/>
        </p:nvCxnSpPr>
        <p:spPr>
          <a:xfrm>
            <a:off x="5018856" y="0"/>
            <a:ext cx="0" cy="827516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5388D33-42CC-474E-967E-47FB6272EE7D}"/>
              </a:ext>
            </a:extLst>
          </p:cNvPr>
          <p:cNvGrpSpPr/>
          <p:nvPr/>
        </p:nvGrpSpPr>
        <p:grpSpPr>
          <a:xfrm>
            <a:off x="8321573" y="2854771"/>
            <a:ext cx="3405079" cy="3740922"/>
            <a:chOff x="7263814" y="2392788"/>
            <a:chExt cx="3405079" cy="3740922"/>
          </a:xfrm>
        </p:grpSpPr>
        <p:pic>
          <p:nvPicPr>
            <p:cNvPr id="1025" name="Picture 1" descr="page5image42137408">
              <a:extLst>
                <a:ext uri="{FF2B5EF4-FFF2-40B4-BE49-F238E27FC236}">
                  <a16:creationId xmlns:a16="http://schemas.microsoft.com/office/drawing/2014/main" id="{EFB3C8C9-9BED-0648-BD80-6E2F17E2C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814" y="2392788"/>
              <a:ext cx="3405079" cy="374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page5image42136576">
              <a:extLst>
                <a:ext uri="{FF2B5EF4-FFF2-40B4-BE49-F238E27FC236}">
                  <a16:creationId xmlns:a16="http://schemas.microsoft.com/office/drawing/2014/main" id="{4751518D-D88F-984D-82B3-788080B35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35" y="3891312"/>
              <a:ext cx="1599327" cy="1114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0DB5BF-808A-F34D-AB37-47FDFDF02ED3}"/>
              </a:ext>
            </a:extLst>
          </p:cNvPr>
          <p:cNvSpPr txBox="1"/>
          <p:nvPr/>
        </p:nvSpPr>
        <p:spPr>
          <a:xfrm>
            <a:off x="8421045" y="3059668"/>
            <a:ext cx="217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Isidor Rabi: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“Who ordered that?”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CD6FA1-B268-6B41-91D0-0AB18913CC2E}"/>
              </a:ext>
            </a:extLst>
          </p:cNvPr>
          <p:cNvSpPr txBox="1"/>
          <p:nvPr/>
        </p:nvSpPr>
        <p:spPr>
          <a:xfrm>
            <a:off x="5230201" y="788404"/>
            <a:ext cx="1086388" cy="64633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DFF77-FA92-C94B-A192-6EBE466E395D}"/>
              </a:ext>
            </a:extLst>
          </p:cNvPr>
          <p:cNvSpPr txBox="1"/>
          <p:nvPr/>
        </p:nvSpPr>
        <p:spPr>
          <a:xfrm>
            <a:off x="3791486" y="5588721"/>
            <a:ext cx="106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1879</a:t>
            </a:r>
          </a:p>
        </p:txBody>
      </p:sp>
    </p:spTree>
    <p:extLst>
      <p:ext uri="{BB962C8B-B14F-4D97-AF65-F5344CB8AC3E}">
        <p14:creationId xmlns:p14="http://schemas.microsoft.com/office/powerpoint/2010/main" val="573646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0BAC-3470-444D-9EE8-8AFD9801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23 maart 2021: Nikhef en LHCb/CERN publieke 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86D855-184F-CF4F-A301-FD707082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5" y="1210641"/>
            <a:ext cx="8731614" cy="4957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49216-F2C5-F24A-B6CF-ECE86E9688EB}"/>
              </a:ext>
            </a:extLst>
          </p:cNvPr>
          <p:cNvSpPr txBox="1"/>
          <p:nvPr/>
        </p:nvSpPr>
        <p:spPr>
          <a:xfrm>
            <a:off x="203865" y="813550"/>
            <a:ext cx="3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http://lhcb-public.web.cern.ch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00542-7C23-1644-8CEC-65155E6D49EA}"/>
              </a:ext>
            </a:extLst>
          </p:cNvPr>
          <p:cNvSpPr txBox="1"/>
          <p:nvPr/>
        </p:nvSpPr>
        <p:spPr>
          <a:xfrm>
            <a:off x="8954932" y="841309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https://www.nikhef.nl/news/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94AA3-5CB6-B649-8A1B-F79A35C75B46}"/>
              </a:ext>
            </a:extLst>
          </p:cNvPr>
          <p:cNvCxnSpPr>
            <a:cxnSpLocks/>
          </p:cNvCxnSpPr>
          <p:nvPr/>
        </p:nvCxnSpPr>
        <p:spPr>
          <a:xfrm>
            <a:off x="8819384" y="657960"/>
            <a:ext cx="0" cy="15349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6C8532-0B3A-5F4A-A2D1-1C5B0E0607CE}"/>
              </a:ext>
            </a:extLst>
          </p:cNvPr>
          <p:cNvCxnSpPr>
            <a:cxnSpLocks/>
          </p:cNvCxnSpPr>
          <p:nvPr/>
        </p:nvCxnSpPr>
        <p:spPr>
          <a:xfrm flipH="1">
            <a:off x="4264413" y="2192867"/>
            <a:ext cx="454650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9B0FB6-10B6-1445-8602-2718C702D05D}"/>
              </a:ext>
            </a:extLst>
          </p:cNvPr>
          <p:cNvCxnSpPr>
            <a:cxnSpLocks/>
          </p:cNvCxnSpPr>
          <p:nvPr/>
        </p:nvCxnSpPr>
        <p:spPr>
          <a:xfrm>
            <a:off x="4240364" y="2192867"/>
            <a:ext cx="19816" cy="40707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16AA749-3F0A-2E4F-B5FD-1ABA3580A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880" y="2359760"/>
            <a:ext cx="7754530" cy="37676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ECEA03-E7C4-084D-B448-D0F2321C6A08}"/>
              </a:ext>
            </a:extLst>
          </p:cNvPr>
          <p:cNvCxnSpPr/>
          <p:nvPr/>
        </p:nvCxnSpPr>
        <p:spPr>
          <a:xfrm>
            <a:off x="5198533" y="4605864"/>
            <a:ext cx="2734734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25F73C-41C8-4548-B47E-3681D4A84C85}"/>
              </a:ext>
            </a:extLst>
          </p:cNvPr>
          <p:cNvCxnSpPr>
            <a:cxnSpLocks/>
          </p:cNvCxnSpPr>
          <p:nvPr/>
        </p:nvCxnSpPr>
        <p:spPr>
          <a:xfrm>
            <a:off x="5021749" y="1594440"/>
            <a:ext cx="3326723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925496C-B572-6948-A314-2D8D15E3338D}"/>
              </a:ext>
            </a:extLst>
          </p:cNvPr>
          <p:cNvSpPr/>
          <p:nvPr/>
        </p:nvSpPr>
        <p:spPr>
          <a:xfrm>
            <a:off x="2193042" y="3929208"/>
            <a:ext cx="2071361" cy="1353312"/>
          </a:xfrm>
          <a:prstGeom prst="ellipse">
            <a:avLst/>
          </a:prstGeom>
          <a:noFill/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6CF8A-3E0E-0C41-B343-E223BF4262E9}"/>
              </a:ext>
            </a:extLst>
          </p:cNvPr>
          <p:cNvSpPr txBox="1"/>
          <p:nvPr/>
        </p:nvSpPr>
        <p:spPr>
          <a:xfrm>
            <a:off x="1878771" y="6326884"/>
            <a:ext cx="7208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 Physics slang: “New Physics” = particles of fields beyond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9971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68" y="841317"/>
            <a:ext cx="3975441" cy="31854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1" y="841317"/>
            <a:ext cx="2078004" cy="31846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story on darts and penguins</a:t>
            </a:r>
          </a:p>
        </p:txBody>
      </p:sp>
      <p:pic>
        <p:nvPicPr>
          <p:cNvPr id="18" name="Picture 17" descr="Penguin_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7" y="4161840"/>
            <a:ext cx="1811078" cy="24783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2686" y="3656664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Melissa Franklin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87" y="830074"/>
            <a:ext cx="4740155" cy="3151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794951" y="86964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John Ellis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33" y="3097472"/>
            <a:ext cx="4810756" cy="35695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" name="Picture 22" descr="penguin_chalk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4"/>
          <a:stretch/>
        </p:blipFill>
        <p:spPr>
          <a:xfrm>
            <a:off x="6881839" y="2918425"/>
            <a:ext cx="4843997" cy="376207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A23CA6-4310-E544-A378-5D57DD1CC78A}"/>
              </a:ext>
            </a:extLst>
          </p:cNvPr>
          <p:cNvGrpSpPr/>
          <p:nvPr/>
        </p:nvGrpSpPr>
        <p:grpSpPr>
          <a:xfrm>
            <a:off x="329105" y="4161840"/>
            <a:ext cx="4242895" cy="2478319"/>
            <a:chOff x="329105" y="4161840"/>
            <a:chExt cx="4242895" cy="24783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D13481-9B96-8A41-8401-827BA5CCC2C6}"/>
                </a:ext>
              </a:extLst>
            </p:cNvPr>
            <p:cNvGrpSpPr/>
            <p:nvPr/>
          </p:nvGrpSpPr>
          <p:grpSpPr>
            <a:xfrm>
              <a:off x="329105" y="4313170"/>
              <a:ext cx="3653525" cy="2163832"/>
              <a:chOff x="1080853" y="4023873"/>
              <a:chExt cx="4067681" cy="229811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89AF6C-78C0-494D-93A8-6384B2BFBCB0}"/>
                  </a:ext>
                </a:extLst>
              </p:cNvPr>
              <p:cNvGrpSpPr/>
              <p:nvPr/>
            </p:nvGrpSpPr>
            <p:grpSpPr>
              <a:xfrm>
                <a:off x="1080853" y="4023873"/>
                <a:ext cx="3969254" cy="2298115"/>
                <a:chOff x="781053" y="4023873"/>
                <a:chExt cx="3969254" cy="229811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B3825DB-4EE3-FB4E-A191-00A6FE298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0626"/>
                <a:stretch/>
              </p:blipFill>
              <p:spPr>
                <a:xfrm>
                  <a:off x="781053" y="4186602"/>
                  <a:ext cx="3969254" cy="2135386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E39E9B-BE4E-F848-85BE-1D22BD35E7A7}"/>
                    </a:ext>
                  </a:extLst>
                </p:cNvPr>
                <p:cNvSpPr/>
                <p:nvPr/>
              </p:nvSpPr>
              <p:spPr>
                <a:xfrm>
                  <a:off x="4366860" y="5852369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FBF1E26-5124-0D42-B170-434ECE6890C9}"/>
                    </a:ext>
                  </a:extLst>
                </p:cNvPr>
                <p:cNvSpPr/>
                <p:nvPr/>
              </p:nvSpPr>
              <p:spPr>
                <a:xfrm>
                  <a:off x="4363696" y="4923768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879EB03-7021-B546-83DC-F6AC6E3EAF31}"/>
                    </a:ext>
                  </a:extLst>
                </p:cNvPr>
                <p:cNvSpPr/>
                <p:nvPr/>
              </p:nvSpPr>
              <p:spPr>
                <a:xfrm>
                  <a:off x="4339652" y="402387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988D129-CDAF-1341-8F8E-0A04FDCC6D74}"/>
                    </a:ext>
                  </a:extLst>
                </p:cNvPr>
                <p:cNvSpPr/>
                <p:nvPr/>
              </p:nvSpPr>
              <p:spPr>
                <a:xfrm>
                  <a:off x="1031571" y="502078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D77BA19-4DA7-BE4D-B4EC-7B674A612D81}"/>
                      </a:ext>
                    </a:extLst>
                  </p:cNvPr>
                  <p:cNvSpPr txBox="1"/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0000" r="-27500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9C4B63B-D5CF-6243-BC09-815F18C057E8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0000" r="-1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/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706" r="-5882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/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4706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E9925A-EDC4-3D44-8052-EADEAA9F1B1B}"/>
                </a:ext>
              </a:extLst>
            </p:cNvPr>
            <p:cNvSpPr/>
            <p:nvPr/>
          </p:nvSpPr>
          <p:spPr>
            <a:xfrm>
              <a:off x="435261" y="4161840"/>
              <a:ext cx="4136739" cy="2478319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0DA4B3-6A02-5D40-AE43-4E00D128569B}"/>
              </a:ext>
            </a:extLst>
          </p:cNvPr>
          <p:cNvSpPr txBox="1"/>
          <p:nvPr/>
        </p:nvSpPr>
        <p:spPr>
          <a:xfrm>
            <a:off x="11256510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 / 31</a:t>
            </a:r>
          </a:p>
        </p:txBody>
      </p:sp>
    </p:spTree>
    <p:extLst>
      <p:ext uri="{BB962C8B-B14F-4D97-AF65-F5344CB8AC3E}">
        <p14:creationId xmlns:p14="http://schemas.microsoft.com/office/powerpoint/2010/main" val="2183398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01793" y="220671"/>
            <a:ext cx="365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Penguins in de Big Bang theory…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D8BD3-0183-7B42-B32E-151BB8D5FD9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3623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6896-FEE5-C648-B56D-C844A671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87B91-85BF-9C4A-AC51-CFF67B69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5D5FD-FCD0-F149-B24E-A50C4B0A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1949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3EDB-BC8A-154B-A267-44392A92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ADDD0-7C7C-8C4A-8832-E5B254A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312BB-F0EB-2148-9471-76E695D2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068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Waterstof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atoom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4F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Antiwaterstof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4F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4F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atoom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4F6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722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Antiwaterstof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bestaat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657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20784233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12803</TotalTime>
  <Words>2077</Words>
  <Application>Microsoft Macintosh PowerPoint</Application>
  <PresentationFormat>Widescreen</PresentationFormat>
  <Paragraphs>545</Paragraphs>
  <Slides>56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Arial</vt:lpstr>
      <vt:lpstr>Arial Hebrew Light</vt:lpstr>
      <vt:lpstr>Calibri</vt:lpstr>
      <vt:lpstr>Calibri Light</vt:lpstr>
      <vt:lpstr>Cambria Math</vt:lpstr>
      <vt:lpstr>CG Times</vt:lpstr>
      <vt:lpstr>Chalkduster</vt:lpstr>
      <vt:lpstr>Helvetica Neue Light</vt:lpstr>
      <vt:lpstr>Symbol</vt:lpstr>
      <vt:lpstr>Tahoma</vt:lpstr>
      <vt:lpstr>Times New Roman</vt:lpstr>
      <vt:lpstr>Wingdings</vt:lpstr>
      <vt:lpstr>1_Office Theme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Waarom bestaat er iets in plaats van niets?</vt:lpstr>
      <vt:lpstr>Hoe is de antimaterie verdwenen in het universum?</vt:lpstr>
      <vt:lpstr>Materie en Antimaterie  </vt:lpstr>
      <vt:lpstr>Bouwstenen van materie</vt:lpstr>
      <vt:lpstr>Bouwstenen van materie</vt:lpstr>
      <vt:lpstr>Paul Dirac en antimaterie</vt:lpstr>
      <vt:lpstr>Antimaterie</vt:lpstr>
      <vt:lpstr>Het ATHENA experiment op CERN (2002)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Vroege Universum: waar is de antimaterie heen?</vt:lpstr>
      <vt:lpstr>CERN  </vt:lpstr>
      <vt:lpstr>CERN: Deeltjes Fysica lab</vt:lpstr>
      <vt:lpstr>Bouw van de Atlas detector</vt:lpstr>
      <vt:lpstr>Het Atlas Experiment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Krachten: “Standaard Model”  </vt:lpstr>
      <vt:lpstr>Vier fundamentele natuurkrachten</vt:lpstr>
      <vt:lpstr>Vier fundamentele natuurkrachten</vt:lpstr>
      <vt:lpstr>Vier fundamentele natuurkrachten</vt:lpstr>
      <vt:lpstr>Zijn krachten identiek voor materie and antimaterie? </vt:lpstr>
      <vt:lpstr>   LHCB experiment: vervallen van B deeltjes</vt:lpstr>
      <vt:lpstr>PowerPoint Presentation</vt:lpstr>
      <vt:lpstr>   LHCb Detector: B-particles</vt:lpstr>
      <vt:lpstr>B-vervalsproces:  materie vs antimaterie </vt:lpstr>
      <vt:lpstr>B-vervalsproces:  materie vs antimaterie </vt:lpstr>
      <vt:lpstr>PowerPoint Presentation</vt:lpstr>
      <vt:lpstr>PowerPoint Presentation</vt:lpstr>
      <vt:lpstr>Een nieuwe natuurkracht? </vt:lpstr>
      <vt:lpstr>Standaardmodel: Universaliteit van de Krachten</vt:lpstr>
      <vt:lpstr>   LHCb: Vervallen B-deeltjes hetzelfde naar elektronen en naar muonen ? </vt:lpstr>
      <vt:lpstr>   LHCb: Vervallen B-deeltjes hetzelfde naar elektronen en naar muonen ? </vt:lpstr>
      <vt:lpstr>   23 Maart 2021: Krantenkoppen… “voorzichtige opwinding” </vt:lpstr>
      <vt:lpstr>   Twee weken later in Fermilab … muon magnetisch moment?!</vt:lpstr>
      <vt:lpstr>   Twee weken later in Fermilab … muon magnetisch moment?!</vt:lpstr>
      <vt:lpstr>   LHCb: Vervallen B-deeltjes hetzelfde naar elektronen en naar muonen ? </vt:lpstr>
      <vt:lpstr>   LHCb: Vervallen B-deeltjes hetzelfde naar elektronen en naar muonen ? </vt:lpstr>
      <vt:lpstr>  Maar bij het muon kloppen steeds meer metingen niet!</vt:lpstr>
      <vt:lpstr>Vier(?)  fundamentele natuurkrachten </vt:lpstr>
      <vt:lpstr>PowerPoint Presentation</vt:lpstr>
      <vt:lpstr>Toekomst: “Cirkels en Driehoeken”</vt:lpstr>
      <vt:lpstr>Toekomst: “Cirkels en Driehoeken”</vt:lpstr>
      <vt:lpstr>4 Forces of the Universe</vt:lpstr>
      <vt:lpstr>             Elektron                                       Muon</vt:lpstr>
      <vt:lpstr>   23 maart 2021: Nikhef en LHCb/CERN publieke website</vt:lpstr>
      <vt:lpstr>   A story on darts and penguins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824</cp:revision>
  <cp:lastPrinted>2021-01-20T08:03:16Z</cp:lastPrinted>
  <dcterms:created xsi:type="dcterms:W3CDTF">2018-08-16T13:53:51Z</dcterms:created>
  <dcterms:modified xsi:type="dcterms:W3CDTF">2023-05-01T07:50:53Z</dcterms:modified>
</cp:coreProperties>
</file>