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32" r:id="rId3"/>
    <p:sldMasterId id="2147483836" r:id="rId4"/>
  </p:sldMasterIdLst>
  <p:notesMasterIdLst>
    <p:notesMasterId r:id="rId75"/>
  </p:notesMasterIdLst>
  <p:handoutMasterIdLst>
    <p:handoutMasterId r:id="rId76"/>
  </p:handoutMasterIdLst>
  <p:sldIdLst>
    <p:sldId id="1975" r:id="rId5"/>
    <p:sldId id="2069" r:id="rId6"/>
    <p:sldId id="1901" r:id="rId7"/>
    <p:sldId id="1527" r:id="rId8"/>
    <p:sldId id="1528" r:id="rId9"/>
    <p:sldId id="1529" r:id="rId10"/>
    <p:sldId id="1530" r:id="rId11"/>
    <p:sldId id="1531" r:id="rId12"/>
    <p:sldId id="1532" r:id="rId13"/>
    <p:sldId id="1534" r:id="rId14"/>
    <p:sldId id="1536" r:id="rId15"/>
    <p:sldId id="2040" r:id="rId16"/>
    <p:sldId id="1538" r:id="rId17"/>
    <p:sldId id="1633" r:id="rId18"/>
    <p:sldId id="2019" r:id="rId19"/>
    <p:sldId id="1542" r:id="rId20"/>
    <p:sldId id="1543" r:id="rId21"/>
    <p:sldId id="1976" r:id="rId22"/>
    <p:sldId id="1924" r:id="rId23"/>
    <p:sldId id="1547" r:id="rId24"/>
    <p:sldId id="1878" r:id="rId25"/>
    <p:sldId id="1879" r:id="rId26"/>
    <p:sldId id="1550" r:id="rId27"/>
    <p:sldId id="1551" r:id="rId28"/>
    <p:sldId id="1552" r:id="rId29"/>
    <p:sldId id="1945" r:id="rId30"/>
    <p:sldId id="1951" r:id="rId31"/>
    <p:sldId id="2042" r:id="rId32"/>
    <p:sldId id="1978" r:id="rId33"/>
    <p:sldId id="1563" r:id="rId34"/>
    <p:sldId id="1682" r:id="rId35"/>
    <p:sldId id="1935" r:id="rId36"/>
    <p:sldId id="1936" r:id="rId37"/>
    <p:sldId id="1981" r:id="rId38"/>
    <p:sldId id="1982" r:id="rId39"/>
    <p:sldId id="2078" r:id="rId40"/>
    <p:sldId id="1732" r:id="rId41"/>
    <p:sldId id="1582" r:id="rId42"/>
    <p:sldId id="1990" r:id="rId43"/>
    <p:sldId id="2063" r:id="rId44"/>
    <p:sldId id="1989" r:id="rId45"/>
    <p:sldId id="1587" r:id="rId46"/>
    <p:sldId id="1590" r:id="rId47"/>
    <p:sldId id="1592" r:id="rId48"/>
    <p:sldId id="1593" r:id="rId49"/>
    <p:sldId id="1594" r:id="rId50"/>
    <p:sldId id="2074" r:id="rId51"/>
    <p:sldId id="2075" r:id="rId52"/>
    <p:sldId id="1595" r:id="rId53"/>
    <p:sldId id="1596" r:id="rId54"/>
    <p:sldId id="1597" r:id="rId55"/>
    <p:sldId id="1598" r:id="rId56"/>
    <p:sldId id="1905" r:id="rId57"/>
    <p:sldId id="1599" r:id="rId58"/>
    <p:sldId id="1903" r:id="rId59"/>
    <p:sldId id="1605" r:id="rId60"/>
    <p:sldId id="1607" r:id="rId61"/>
    <p:sldId id="2077" r:id="rId62"/>
    <p:sldId id="1985" r:id="rId63"/>
    <p:sldId id="1986" r:id="rId64"/>
    <p:sldId id="1987" r:id="rId65"/>
    <p:sldId id="1988" r:id="rId66"/>
    <p:sldId id="2026" r:id="rId67"/>
    <p:sldId id="2044" r:id="rId68"/>
    <p:sldId id="2076" r:id="rId69"/>
    <p:sldId id="2080" r:id="rId70"/>
    <p:sldId id="2039" r:id="rId71"/>
    <p:sldId id="2081" r:id="rId72"/>
    <p:sldId id="2082" r:id="rId73"/>
    <p:sldId id="2079" r:id="rId74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FFFF"/>
    <a:srgbClr val="CCFFFF"/>
    <a:srgbClr val="FFB006"/>
    <a:srgbClr val="3366FF"/>
    <a:srgbClr val="62FF50"/>
    <a:srgbClr val="D4F6FF"/>
    <a:srgbClr val="66FFFF"/>
    <a:srgbClr val="9B41E0"/>
    <a:srgbClr val="FF99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68" autoAdjust="0"/>
    <p:restoredTop sz="95386" autoAdjust="0"/>
  </p:normalViewPr>
  <p:slideViewPr>
    <p:cSldViewPr snapToGrid="0">
      <p:cViewPr>
        <p:scale>
          <a:sx n="90" d="100"/>
          <a:sy n="90" d="100"/>
        </p:scale>
        <p:origin x="304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antimaterie</a:t>
            </a:r>
            <a:r>
              <a:rPr lang="en-US" baseline="0" dirty="0" smtClean="0"/>
              <a:t>, Higgs; </a:t>
            </a:r>
            <a:r>
              <a:rPr lang="en-US" baseline="0" dirty="0" err="1" smtClean="0"/>
              <a:t>Vroege</a:t>
            </a:r>
            <a:r>
              <a:rPr lang="en-US" baseline="0" dirty="0" smtClean="0"/>
              <a:t> </a:t>
            </a:r>
            <a:r>
              <a:rPr lang="en-US" baseline="0" smtClean="0"/>
              <a:t>universum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72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Huivende</a:t>
            </a:r>
            <a:r>
              <a:rPr lang="en-US" baseline="0" dirty="0" smtClean="0"/>
              <a:t> kinder: </a:t>
            </a:r>
            <a:r>
              <a:rPr lang="en-US" baseline="0" dirty="0" err="1" smtClean="0"/>
              <a:t>kedo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aofsjeid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burgemeester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Baeten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15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  <p:extLst>
      <p:ext uri="{BB962C8B-B14F-4D97-AF65-F5344CB8AC3E}">
        <p14:creationId xmlns:p14="http://schemas.microsoft.com/office/powerpoint/2010/main" val="912227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16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17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20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+ </a:t>
            </a:r>
            <a:r>
              <a:rPr lang="en-US" dirty="0" err="1" smtClean="0"/>
              <a:t>p</a:t>
            </a:r>
            <a:r>
              <a:rPr lang="en-US" dirty="0" smtClean="0"/>
              <a:t>-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pi+pi-pi+pi</a:t>
            </a:r>
            <a:r>
              <a:rPr lang="en-US" dirty="0" smtClean="0">
                <a:sym typeface="Wingdings"/>
              </a:rPr>
              <a:t>- (</a:t>
            </a:r>
            <a:r>
              <a:rPr lang="en-US" dirty="0" err="1" smtClean="0">
                <a:sym typeface="Wingdings"/>
              </a:rPr>
              <a:t>geel</a:t>
            </a:r>
            <a:r>
              <a:rPr lang="en-US" dirty="0" smtClean="0">
                <a:sym typeface="Wingdings"/>
              </a:rPr>
              <a:t>)  en </a:t>
            </a:r>
            <a:r>
              <a:rPr lang="en-US" dirty="0" err="1" smtClean="0">
                <a:sym typeface="Wingdings"/>
              </a:rPr>
              <a:t>e+e</a:t>
            </a:r>
            <a:r>
              <a:rPr lang="en-US" dirty="0" smtClean="0">
                <a:sym typeface="Wingdings"/>
              </a:rPr>
              <a:t>- </a:t>
            </a:r>
            <a:r>
              <a:rPr lang="en-US" dirty="0" err="1" smtClean="0">
                <a:sym typeface="Wingdings"/>
              </a:rPr>
              <a:t>gamma</a:t>
            </a:r>
            <a:r>
              <a:rPr lang="en-US" dirty="0" smtClean="0">
                <a:sym typeface="Wingdings"/>
              </a:rPr>
              <a:t> gamma (rood)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23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24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25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43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55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31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54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84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31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48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50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4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51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40689-823E-1749-B79F-F1ED2548A0E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54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Brugt</a:t>
            </a:r>
            <a:r>
              <a:rPr lang="en-US" dirty="0" smtClean="0"/>
              <a:t> Gerhard </a:t>
            </a:r>
            <a:r>
              <a:rPr lang="en-US" dirty="0" err="1" smtClean="0"/>
              <a:t>Casimir</a:t>
            </a:r>
            <a:r>
              <a:rPr lang="en-US" dirty="0" smtClean="0"/>
              <a:t>. </a:t>
            </a:r>
            <a:r>
              <a:rPr lang="en-US" dirty="0" err="1" smtClean="0"/>
              <a:t>Casimir</a:t>
            </a:r>
            <a:r>
              <a:rPr lang="en-US" dirty="0" smtClean="0"/>
              <a:t> studied physics under Paul </a:t>
            </a:r>
            <a:r>
              <a:rPr lang="en-US" dirty="0" err="1" smtClean="0"/>
              <a:t>Ehrenfest</a:t>
            </a:r>
            <a:r>
              <a:rPr lang="en-US" baseline="0" dirty="0" smtClean="0"/>
              <a:t>. Went to Copenhagen under </a:t>
            </a:r>
            <a:r>
              <a:rPr lang="en-US" baseline="0" dirty="0" err="1" smtClean="0"/>
              <a:t>Niels</a:t>
            </a:r>
            <a:r>
              <a:rPr lang="en-US" baseline="0" dirty="0" smtClean="0"/>
              <a:t> Bohr. Professor in Leiden in 1938. To Philips </a:t>
            </a:r>
            <a:r>
              <a:rPr lang="en-US" baseline="0" dirty="0" err="1" smtClean="0"/>
              <a:t>Natlab</a:t>
            </a:r>
            <a:r>
              <a:rPr lang="en-US" baseline="0" dirty="0" smtClean="0"/>
              <a:t> in 1942 (co-director). 1948: </a:t>
            </a:r>
            <a:r>
              <a:rPr lang="en-US" baseline="0" dirty="0" err="1" smtClean="0"/>
              <a:t>Casimir</a:t>
            </a:r>
            <a:r>
              <a:rPr lang="en-US" baseline="0" dirty="0" smtClean="0"/>
              <a:t> Effect. Quantum mechanical attraction between conducting plates. Vacuum polarization of virtual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11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117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099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042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69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9648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5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</a:p>
          <a:p>
            <a:r>
              <a:rPr lang="en-US" baseline="0" dirty="0" err="1" smtClean="0"/>
              <a:t>Zelfs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friete</a:t>
            </a:r>
            <a:r>
              <a:rPr lang="en-US" baseline="0" dirty="0" smtClean="0"/>
              <a:t> van Rika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6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10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11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12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13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vraag</a:t>
            </a:r>
            <a:r>
              <a:rPr lang="en-US" dirty="0"/>
              <a:t> is nu of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is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 smtClean="0"/>
              <a:t>/89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27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37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 smtClean="0"/>
              <a:t>/89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71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9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78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5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0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13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78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0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31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04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0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45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362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7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854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4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49" r:id="rId13"/>
    <p:sldLayoutId id="2147483852" r:id="rId14"/>
    <p:sldLayoutId id="2147483853" r:id="rId15"/>
    <p:sldLayoutId id="2147483855" r:id="rId16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056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98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jpe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7.wmf"/><Relationship Id="rId5" Type="http://schemas.openxmlformats.org/officeDocument/2006/relationships/image" Target="../media/image18.wm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2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g"/><Relationship Id="rId3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5.png"/><Relationship Id="rId5" Type="http://schemas.microsoft.com/office/2007/relationships/hdphoto" Target="../media/hdphoto1.wdp"/><Relationship Id="rId6" Type="http://schemas.openxmlformats.org/officeDocument/2006/relationships/image" Target="../media/image66.jpg"/><Relationship Id="rId7" Type="http://schemas.openxmlformats.org/officeDocument/2006/relationships/image" Target="../media/image67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7.png"/><Relationship Id="rId5" Type="http://schemas.microsoft.com/office/2007/relationships/hdphoto" Target="../media/hdphoto2.wdp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3.gif"/><Relationship Id="rId5" Type="http://schemas.openxmlformats.org/officeDocument/2006/relationships/image" Target="../media/image74.jpeg"/><Relationship Id="rId6" Type="http://schemas.openxmlformats.org/officeDocument/2006/relationships/image" Target="../media/image67.png"/><Relationship Id="rId7" Type="http://schemas.microsoft.com/office/2007/relationships/hdphoto" Target="../media/hdphoto2.wdp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0.png"/><Relationship Id="rId5" Type="http://schemas.openxmlformats.org/officeDocument/2006/relationships/image" Target="../media/image67.png"/><Relationship Id="rId6" Type="http://schemas.microsoft.com/office/2007/relationships/hdphoto" Target="../media/hdphoto3.wdp"/><Relationship Id="rId7" Type="http://schemas.microsoft.com/office/2007/relationships/hdphoto" Target="../media/hdphoto4.wdp"/><Relationship Id="rId8" Type="http://schemas.openxmlformats.org/officeDocument/2006/relationships/image" Target="../media/image76.png"/><Relationship Id="rId9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microsoft.com/office/2007/relationships/hdphoto" Target="../media/hdphoto3.wdp"/><Relationship Id="rId5" Type="http://schemas.openxmlformats.org/officeDocument/2006/relationships/image" Target="../media/image75.jpe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microsoft.com/office/2007/relationships/hdphoto" Target="../media/hdphoto3.wdp"/><Relationship Id="rId5" Type="http://schemas.openxmlformats.org/officeDocument/2006/relationships/image" Target="../media/image75.jpeg"/><Relationship Id="rId6" Type="http://schemas.openxmlformats.org/officeDocument/2006/relationships/image" Target="../media/image77.jpg"/><Relationship Id="rId7" Type="http://schemas.openxmlformats.org/officeDocument/2006/relationships/image" Target="../media/image78.jpg"/><Relationship Id="rId8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7.png"/><Relationship Id="rId5" Type="http://schemas.microsoft.com/office/2007/relationships/hdphoto" Target="../media/hdphoto3.wdp"/><Relationship Id="rId6" Type="http://schemas.openxmlformats.org/officeDocument/2006/relationships/image" Target="../media/image75.jpeg"/><Relationship Id="rId7" Type="http://schemas.openxmlformats.org/officeDocument/2006/relationships/image" Target="../media/image79.jpeg"/><Relationship Id="rId8" Type="http://schemas.openxmlformats.org/officeDocument/2006/relationships/image" Target="../media/image80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5.png"/><Relationship Id="rId5" Type="http://schemas.microsoft.com/office/2007/relationships/hdphoto" Target="../media/hdphoto1.wdp"/><Relationship Id="rId6" Type="http://schemas.openxmlformats.org/officeDocument/2006/relationships/image" Target="../media/image66.jpg"/><Relationship Id="rId7" Type="http://schemas.openxmlformats.org/officeDocument/2006/relationships/image" Target="../media/image67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9.wmf"/><Relationship Id="rId14" Type="http://schemas.openxmlformats.org/officeDocument/2006/relationships/image" Target="../media/image20.wmf"/><Relationship Id="rId15" Type="http://schemas.openxmlformats.org/officeDocument/2006/relationships/image" Target="../media/image21.w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wmf"/><Relationship Id="rId7" Type="http://schemas.openxmlformats.org/officeDocument/2006/relationships/image" Target="../media/image13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1.jpeg"/><Relationship Id="rId3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image" Target="../media/image15.wmf"/><Relationship Id="rId13" Type="http://schemas.openxmlformats.org/officeDocument/2006/relationships/image" Target="../media/image13.wmf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Relationship Id="rId4" Type="http://schemas.openxmlformats.org/officeDocument/2006/relationships/image" Target="../media/image22.jpeg"/><Relationship Id="rId5" Type="http://schemas.openxmlformats.org/officeDocument/2006/relationships/image" Target="../media/image20.wmf"/><Relationship Id="rId6" Type="http://schemas.openxmlformats.org/officeDocument/2006/relationships/image" Target="../media/image10.wmf"/><Relationship Id="rId7" Type="http://schemas.openxmlformats.org/officeDocument/2006/relationships/image" Target="../media/image16.wmf"/><Relationship Id="rId8" Type="http://schemas.openxmlformats.org/officeDocument/2006/relationships/image" Target="../media/image17.wmf"/><Relationship Id="rId9" Type="http://schemas.openxmlformats.org/officeDocument/2006/relationships/image" Target="../media/image18.wmf"/><Relationship Id="rId10" Type="http://schemas.openxmlformats.org/officeDocument/2006/relationships/image" Target="../media/image19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9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6" Type="http://schemas.openxmlformats.org/officeDocument/2006/relationships/image" Target="../media/image18.wm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1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4" Type="http://schemas.openxmlformats.org/officeDocument/2006/relationships/image" Target="../media/image103.tiff"/><Relationship Id="rId5" Type="http://schemas.openxmlformats.org/officeDocument/2006/relationships/image" Target="../media/image104.tiff"/><Relationship Id="rId6" Type="http://schemas.openxmlformats.org/officeDocument/2006/relationships/image" Target="../media/image105.tif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jpeg"/><Relationship Id="rId3" Type="http://schemas.openxmlformats.org/officeDocument/2006/relationships/image" Target="../media/image11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5.png"/><Relationship Id="rId5" Type="http://schemas.microsoft.com/office/2007/relationships/hdphoto" Target="../media/hdphoto1.wdp"/><Relationship Id="rId6" Type="http://schemas.openxmlformats.org/officeDocument/2006/relationships/image" Target="../media/image66.jpg"/><Relationship Id="rId7" Type="http://schemas.openxmlformats.org/officeDocument/2006/relationships/image" Target="../media/image67.png"/><Relationship Id="rId8" Type="http://schemas.microsoft.com/office/2007/relationships/hdphoto" Target="../media/hdphoto2.wdp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4" Type="http://schemas.openxmlformats.org/officeDocument/2006/relationships/image" Target="../media/image117.jp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14.png"/><Relationship Id="rId5" Type="http://schemas.openxmlformats.org/officeDocument/2006/relationships/image" Target="../media/image67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05" y="14994"/>
            <a:ext cx="7355541" cy="1388899"/>
          </a:xfrm>
        </p:spPr>
        <p:txBody>
          <a:bodyPr>
            <a:noAutofit/>
          </a:bodyPr>
          <a:lstStyle/>
          <a:p>
            <a:pPr algn="l"/>
            <a:r>
              <a:rPr lang="en-US" sz="3000" dirty="0"/>
              <a:t>Higgs, 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33677" y="5968697"/>
            <a:ext cx="6592745" cy="70272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r-IN" sz="3000" dirty="0">
                <a:solidFill>
                  <a:srgbClr val="FFFFFF"/>
                </a:solidFill>
              </a:rPr>
              <a:t>…</a:t>
            </a:r>
            <a:r>
              <a:rPr lang="en-US" sz="3000" dirty="0" err="1">
                <a:solidFill>
                  <a:srgbClr val="FFFFFF"/>
                </a:solidFill>
              </a:rPr>
              <a:t>en</a:t>
            </a:r>
            <a:r>
              <a:rPr lang="en-US" sz="3000" dirty="0">
                <a:solidFill>
                  <a:srgbClr val="FFFFFF"/>
                </a:solidFill>
              </a:rPr>
              <a:t> het </a:t>
            </a:r>
            <a:r>
              <a:rPr lang="en-US" sz="3000" dirty="0" err="1">
                <a:solidFill>
                  <a:srgbClr val="FFFFFF"/>
                </a:solidFill>
              </a:rPr>
              <a:t>getal</a:t>
            </a:r>
            <a:r>
              <a:rPr lang="en-US" sz="3000" dirty="0">
                <a:solidFill>
                  <a:srgbClr val="FFFFFF"/>
                </a:solidFill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0642" y="7453563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10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92741" y="19477"/>
            <a:ext cx="7355541" cy="13888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3000" kern="0" dirty="0" smtClean="0"/>
              <a:t>Higgs, het </a:t>
            </a:r>
            <a:r>
              <a:rPr lang="en-US" sz="3000" kern="0" dirty="0" err="1" smtClean="0"/>
              <a:t>mysterie</a:t>
            </a:r>
            <a:r>
              <a:rPr lang="en-US" sz="3000" kern="0" dirty="0" smtClean="0"/>
              <a:t> van de </a:t>
            </a:r>
            <a:r>
              <a:rPr lang="en-US" sz="3000" kern="0" dirty="0" err="1" smtClean="0"/>
              <a:t>verdwenen</a:t>
            </a:r>
            <a:r>
              <a:rPr lang="en-US" sz="3000" kern="0" dirty="0" smtClean="0"/>
              <a:t> </a:t>
            </a:r>
            <a:r>
              <a:rPr lang="en-US" sz="3000" kern="0" dirty="0" err="1" smtClean="0"/>
              <a:t>antimaterie</a:t>
            </a:r>
            <a:r>
              <a:rPr lang="mr-IN" sz="3000" kern="0" dirty="0" smtClean="0"/>
              <a:t>…</a:t>
            </a:r>
            <a:endParaRPr lang="en-US" sz="300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6" y="1092736"/>
            <a:ext cx="7257565" cy="4874483"/>
          </a:xfrm>
          <a:prstGeom prst="rect">
            <a:avLst/>
          </a:prstGeom>
        </p:spPr>
      </p:pic>
      <p:pic>
        <p:nvPicPr>
          <p:cNvPr id="11" name="Picture 10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7" y="2903765"/>
            <a:ext cx="1962436" cy="1655359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1" y="4781386"/>
            <a:ext cx="1915436" cy="1737650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eter_Higgs_2Curtai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087" y="1405609"/>
            <a:ext cx="1962436" cy="1224940"/>
          </a:xfrm>
          <a:prstGeom prst="rect">
            <a:avLst/>
          </a:prstGeom>
          <a:ln w="19050">
            <a:solidFill>
              <a:srgbClr val="3366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17624" r="27968" b="17357"/>
          <a:stretch/>
        </p:blipFill>
        <p:spPr>
          <a:xfrm>
            <a:off x="8230905" y="42350"/>
            <a:ext cx="903586" cy="984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6372231" y="228591"/>
            <a:ext cx="1814512" cy="730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8884" y="5942747"/>
            <a:ext cx="2611612" cy="584775"/>
          </a:xfrm>
          <a:prstGeom prst="rect">
            <a:avLst/>
          </a:prstGeom>
          <a:noFill/>
          <a:ln w="19050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CCFFFF"/>
                </a:solidFill>
              </a:rPr>
              <a:t>Science Cafe, Nijmegen</a:t>
            </a:r>
            <a:endParaRPr lang="en-US" sz="1600" b="1" i="1" dirty="0">
              <a:solidFill>
                <a:srgbClr val="CCFFFF"/>
              </a:solidFill>
            </a:endParaRPr>
          </a:p>
          <a:p>
            <a:r>
              <a:rPr lang="en-US" sz="1600" b="1" i="1" dirty="0" smtClean="0">
                <a:solidFill>
                  <a:srgbClr val="CCFFFF"/>
                </a:solidFill>
              </a:rPr>
              <a:t>Marcel </a:t>
            </a:r>
            <a:r>
              <a:rPr lang="en-US" sz="1600" b="1" i="1" dirty="0" err="1" smtClean="0">
                <a:solidFill>
                  <a:srgbClr val="CCFFFF"/>
                </a:solidFill>
              </a:rPr>
              <a:t>Merk</a:t>
            </a:r>
            <a:r>
              <a:rPr lang="en-US" sz="1600" b="1" i="1" dirty="0" smtClean="0">
                <a:solidFill>
                  <a:srgbClr val="CCFFFF"/>
                </a:solidFill>
              </a:rPr>
              <a:t>, 8-5-2018</a:t>
            </a:r>
            <a:endParaRPr lang="en-US" sz="1600" b="1" i="1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52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267440"/>
            <a:ext cx="1905000" cy="304800"/>
          </a:xfrm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4325" y="6267440"/>
            <a:ext cx="3568700" cy="304800"/>
          </a:xfrm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</a:rPr>
              <a:t>Alle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mogelijke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materie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ontstaat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04654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184784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80779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 dirty="0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 dirty="0" err="1"/>
              <a:t>Generatie</a:t>
            </a:r>
            <a:r>
              <a:rPr lang="en-US" sz="2400" i="1" u="sng" dirty="0"/>
              <a:t>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2690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1" name="Rectangle 70"/>
          <p:cNvSpPr/>
          <p:nvPr/>
        </p:nvSpPr>
        <p:spPr bwMode="auto">
          <a:xfrm>
            <a:off x="1101721" y="2899903"/>
            <a:ext cx="7113587" cy="118315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44740" y="2867699"/>
            <a:ext cx="66057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6600"/>
                </a:solidFill>
              </a:rPr>
              <a:t>Waarom</a:t>
            </a:r>
            <a:r>
              <a:rPr lang="en-US" sz="3600" dirty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bestaan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er</a:t>
            </a:r>
            <a:r>
              <a:rPr lang="en-US" sz="3600" dirty="0" smtClean="0">
                <a:solidFill>
                  <a:srgbClr val="FF6600"/>
                </a:solidFill>
              </a:rPr>
              <a:t> van </a:t>
            </a:r>
            <a:r>
              <a:rPr lang="en-US" sz="3600" dirty="0" err="1" smtClean="0">
                <a:solidFill>
                  <a:srgbClr val="FF6600"/>
                </a:solidFill>
              </a:rPr>
              <a:t>alle</a:t>
            </a:r>
            <a:endParaRPr lang="en-US" sz="3600" dirty="0">
              <a:solidFill>
                <a:srgbClr val="FF6600"/>
              </a:solidFill>
            </a:endParaRPr>
          </a:p>
          <a:p>
            <a:r>
              <a:rPr lang="en-US" sz="3600" dirty="0" err="1" smtClean="0">
                <a:solidFill>
                  <a:srgbClr val="FF6600"/>
                </a:solidFill>
              </a:rPr>
              <a:t>deeltjes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drie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identieke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kopieën</a:t>
            </a:r>
            <a:r>
              <a:rPr lang="en-US" sz="3600" dirty="0" smtClean="0">
                <a:solidFill>
                  <a:srgbClr val="FF6600"/>
                </a:solidFill>
              </a:rPr>
              <a:t>?</a:t>
            </a:r>
            <a:endParaRPr lang="en-US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46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9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08675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 en de </a:t>
            </a:r>
            <a:r>
              <a:rPr lang="en-US" sz="4000" dirty="0" err="1" smtClean="0">
                <a:solidFill>
                  <a:schemeClr val="bg1"/>
                </a:solidFill>
              </a:rPr>
              <a:t>Oerknal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7744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343525" y="171455"/>
            <a:ext cx="3635375" cy="2915303"/>
            <a:chOff x="4416323" y="2204065"/>
            <a:chExt cx="3072580" cy="3080774"/>
          </a:xfrm>
        </p:grpSpPr>
        <p:sp>
          <p:nvSpPr>
            <p:cNvPr id="8" name="Rectangle 7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9" name="Picture 8" descr="asymmetry-295x300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4621" y="2356552"/>
              <a:ext cx="2755490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997755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Fysica</a:t>
            </a:r>
            <a:r>
              <a:rPr lang="en-US" dirty="0" smtClean="0"/>
              <a:t> van </a:t>
            </a:r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B</a:t>
            </a:r>
            <a:r>
              <a:rPr lang="en-US" sz="2600" dirty="0" smtClean="0"/>
              <a:t>egin </a:t>
            </a:r>
            <a:r>
              <a:rPr lang="en-US" sz="2600" dirty="0" err="1"/>
              <a:t>vorige</a:t>
            </a:r>
            <a:r>
              <a:rPr lang="en-US" sz="2600" dirty="0"/>
              <a:t> </a:t>
            </a:r>
            <a:r>
              <a:rPr lang="en-US" sz="2600" dirty="0" err="1"/>
              <a:t>eeuw</a:t>
            </a:r>
            <a:r>
              <a:rPr lang="en-US" sz="26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err="1">
                <a:solidFill>
                  <a:srgbClr val="66FFFF"/>
                </a:solidFill>
              </a:rPr>
              <a:t>Mechanica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err="1"/>
              <a:t>relativistische</a:t>
            </a:r>
            <a:r>
              <a:rPr lang="en-US" sz="26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</a:t>
            </a:r>
            <a:r>
              <a:rPr lang="en-US" sz="2600" dirty="0" err="1"/>
              <a:t>theorie</a:t>
            </a:r>
            <a:r>
              <a:rPr lang="en-US" sz="2600" dirty="0"/>
              <a:t>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 dirty="0" err="1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  <a:endParaRPr lang="en-US" sz="2400" dirty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706813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u="sng" dirty="0" err="1">
                <a:solidFill>
                  <a:schemeClr val="bg1"/>
                </a:solidFill>
              </a:rPr>
              <a:t>Voorspelling</a:t>
            </a:r>
            <a:r>
              <a:rPr lang="en-US" sz="2400" u="sng" dirty="0">
                <a:solidFill>
                  <a:schemeClr val="bg1"/>
                </a:solidFill>
              </a:rPr>
              <a:t> Dirac 1928: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Voor</a:t>
            </a:r>
            <a:r>
              <a:rPr lang="en-US" sz="2400" dirty="0">
                <a:solidFill>
                  <a:srgbClr val="66FFFF"/>
                </a:solidFill>
              </a:rPr>
              <a:t> elk </a:t>
            </a:r>
            <a:r>
              <a:rPr lang="en-US" sz="2400" dirty="0" err="1">
                <a:solidFill>
                  <a:srgbClr val="66FFFF"/>
                </a:solidFill>
              </a:rPr>
              <a:t>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deeltje</a:t>
            </a:r>
            <a:endParaRPr lang="en-US" sz="2400" dirty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bestaat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identiek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deeltje</a:t>
            </a:r>
            <a:r>
              <a:rPr lang="en-US" sz="2400" dirty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711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  <p:extLst>
      <p:ext uri="{BB962C8B-B14F-4D97-AF65-F5344CB8AC3E}">
        <p14:creationId xmlns:p14="http://schemas.microsoft.com/office/powerpoint/2010/main" val="1523984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22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783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918017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49695" y="2885238"/>
            <a:ext cx="2924198" cy="273921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FFFFFF"/>
                </a:solidFill>
              </a:rPr>
              <a:t>Energie</a:t>
            </a:r>
            <a:r>
              <a:rPr lang="en-US" sz="3600" b="1" i="1" dirty="0" smtClean="0">
                <a:solidFill>
                  <a:srgbClr val="FFFFFF"/>
                </a:solidFill>
              </a:rPr>
              <a:t> = </a:t>
            </a:r>
          </a:p>
          <a:p>
            <a:r>
              <a:rPr lang="en-US" sz="36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smtClean="0">
                <a:solidFill>
                  <a:srgbClr val="FFFFFF"/>
                </a:solidFill>
              </a:rPr>
              <a:t>+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</a:p>
          <a:p>
            <a:r>
              <a:rPr lang="en-US" sz="3600" b="1" i="1" dirty="0" err="1" smtClean="0">
                <a:solidFill>
                  <a:srgbClr val="FF993E"/>
                </a:solidFill>
              </a:rPr>
              <a:t>Antimaterie</a:t>
            </a:r>
            <a:endParaRPr lang="en-US" sz="3600" b="1" i="1" dirty="0" smtClean="0">
              <a:solidFill>
                <a:srgbClr val="FF993E"/>
              </a:solidFill>
            </a:endParaRPr>
          </a:p>
          <a:p>
            <a:r>
              <a:rPr lang="en-US" sz="6400" b="1" i="1" dirty="0" smtClean="0">
                <a:solidFill>
                  <a:srgbClr val="FFFFFF"/>
                </a:solidFill>
              </a:rPr>
              <a:t>E=mc</a:t>
            </a:r>
            <a:r>
              <a:rPr lang="en-US" sz="6400" b="1" i="1" baseline="30000" dirty="0" smtClean="0">
                <a:solidFill>
                  <a:srgbClr val="FFFFFF"/>
                </a:solidFill>
              </a:rPr>
              <a:t>2</a:t>
            </a:r>
            <a:endParaRPr lang="en-US" sz="6400" b="1" i="1" baseline="30000" dirty="0">
              <a:solidFill>
                <a:srgbClr val="FFFFFF"/>
              </a:solidFill>
            </a:endParaRPr>
          </a:p>
        </p:txBody>
      </p:sp>
      <p:pic>
        <p:nvPicPr>
          <p:cNvPr id="39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88" y="23397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44561" y="6104965"/>
            <a:ext cx="9305753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3366FF"/>
                </a:solidFill>
              </a:rPr>
              <a:t>Materie</a:t>
            </a:r>
            <a:r>
              <a:rPr lang="en-US" b="1" i="1" dirty="0" smtClean="0"/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en</a:t>
            </a:r>
            <a:r>
              <a:rPr lang="en-US" b="1" i="1" dirty="0" smtClean="0"/>
              <a:t> </a:t>
            </a:r>
            <a:r>
              <a:rPr lang="en-US" b="1" i="1" dirty="0" err="1" smtClean="0">
                <a:solidFill>
                  <a:srgbClr val="FF993E"/>
                </a:solidFill>
              </a:rPr>
              <a:t>antimaterie</a:t>
            </a:r>
            <a:r>
              <a:rPr lang="en-US" b="1" i="1" dirty="0" smtClean="0"/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deeltjes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gaan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altijd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samen</a:t>
            </a:r>
            <a:r>
              <a:rPr lang="en-US" b="1" i="1" dirty="0" smtClean="0">
                <a:solidFill>
                  <a:schemeClr val="bg1"/>
                </a:solidFill>
              </a:rPr>
              <a:t>!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09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777" y="495625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77025" y="4970595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D4F6FF"/>
                </a:solidFill>
              </a:rPr>
              <a:t>Antiwaterstof</a:t>
            </a:r>
            <a:r>
              <a:rPr lang="en-US" sz="2400" dirty="0" smtClean="0">
                <a:solidFill>
                  <a:srgbClr val="D4F6FF"/>
                </a:solidFill>
              </a:rPr>
              <a:t> </a:t>
            </a:r>
            <a:r>
              <a:rPr lang="en-US" sz="2400" dirty="0" err="1" smtClean="0">
                <a:solidFill>
                  <a:srgbClr val="D4F6FF"/>
                </a:solidFill>
              </a:rPr>
              <a:t>atoom</a:t>
            </a:r>
            <a:endParaRPr lang="en-US" sz="2400" dirty="0">
              <a:solidFill>
                <a:srgbClr val="D4F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49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714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+mn-lt"/>
              </a:rPr>
              <a:t>A</a:t>
            </a:r>
            <a:r>
              <a:rPr lang="nl-NL" sz="2400" dirty="0" smtClean="0">
                <a:solidFill>
                  <a:schemeClr val="bg1"/>
                </a:solidFill>
                <a:latin typeface="+mn-lt"/>
              </a:rPr>
              <a:t>stronomie</a:t>
            </a:r>
            <a:endParaRPr lang="nl-NL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chemeClr val="bg1"/>
                </a:solidFill>
                <a:latin typeface="+mn-lt"/>
              </a:rPr>
              <a:t>Deeltjes-fysica</a:t>
            </a:r>
            <a:endParaRPr lang="nl-NL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6274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66FFFF"/>
                </a:solidFill>
                <a:latin typeface="+mn-lt"/>
              </a:rPr>
              <a:t>Antimaterie</a:t>
            </a:r>
            <a:r>
              <a:rPr lang="en-US" dirty="0" smtClean="0">
                <a:solidFill>
                  <a:srgbClr val="66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66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66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66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66FFFF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6795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Een wereld van materie en </a:t>
            </a:r>
            <a:r>
              <a:rPr lang="mr-IN" dirty="0" smtClean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50042" y="5904339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1767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Anti-Molecuul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8726" y="57759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814" y="5839549"/>
            <a:ext cx="1639190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2755" y="6267197"/>
            <a:ext cx="352802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68662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mr-IN" dirty="0" smtClean="0">
                <a:solidFill>
                  <a:srgbClr val="000000"/>
                </a:solidFill>
                <a:cs typeface="Helvetica Neue Light"/>
              </a:rPr>
              <a:t>…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een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wereld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van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antimaterie</a:t>
            </a:r>
            <a:endParaRPr lang="nl-NL" dirty="0">
              <a:solidFill>
                <a:srgbClr val="000000"/>
              </a:solidFill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166055" y="5651595"/>
            <a:ext cx="2507418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Identieke</a:t>
            </a:r>
            <a:endParaRPr lang="en-US" b="1" i="1" dirty="0" smtClean="0">
              <a:solidFill>
                <a:srgbClr val="FFFCCE"/>
              </a:solidFill>
              <a:latin typeface="Tahoma"/>
            </a:endParaRPr>
          </a:p>
          <a:p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 anti-</a:t>
            </a:r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wereld</a:t>
            </a:r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!</a:t>
            </a:r>
            <a:endParaRPr lang="en-US" b="1" i="1" dirty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4552" y="2445315"/>
            <a:ext cx="1240235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785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Nee, we </a:t>
            </a:r>
            <a:r>
              <a:rPr lang="en-US" dirty="0" err="1">
                <a:solidFill>
                  <a:schemeClr val="bg1"/>
                </a:solidFill>
              </a:rPr>
              <a:t>zouden</a:t>
            </a:r>
            <a:r>
              <a:rPr lang="en-US" dirty="0">
                <a:solidFill>
                  <a:schemeClr val="bg1"/>
                </a:solidFill>
              </a:rPr>
              <a:t> het </a:t>
            </a:r>
            <a:r>
              <a:rPr lang="en-US" dirty="0" err="1">
                <a:solidFill>
                  <a:schemeClr val="bg1"/>
                </a:solidFill>
              </a:rPr>
              <a:t>onmiddelijk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zien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</a:rPr>
              <a:t>“</a:t>
            </a:r>
            <a:r>
              <a:rPr lang="en-US" sz="2400" dirty="0" err="1">
                <a:solidFill>
                  <a:srgbClr val="FFFF00"/>
                </a:solidFill>
              </a:rPr>
              <a:t>Annihilatie</a:t>
            </a:r>
            <a:r>
              <a:rPr lang="en-US" sz="2400" dirty="0">
                <a:solidFill>
                  <a:srgbClr val="FFFF00"/>
                </a:solidFill>
              </a:rPr>
              <a:t>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materie</a:t>
            </a:r>
            <a:r>
              <a:rPr lang="en-US" dirty="0">
                <a:solidFill>
                  <a:srgbClr val="FFFF00"/>
                </a:solidFill>
              </a:rPr>
              <a:t> + anti-</a:t>
            </a:r>
            <a:r>
              <a:rPr lang="en-US" dirty="0" err="1">
                <a:solidFill>
                  <a:srgbClr val="FFFF00"/>
                </a:solidFill>
              </a:rPr>
              <a:t>materie</a:t>
            </a:r>
            <a:r>
              <a:rPr lang="en-US" dirty="0">
                <a:solidFill>
                  <a:srgbClr val="FFFF00"/>
                </a:solidFill>
              </a:rPr>
              <a:t> = Intense gamma </a:t>
            </a:r>
            <a:r>
              <a:rPr lang="en-US" dirty="0" err="1">
                <a:solidFill>
                  <a:srgbClr val="FFFF00"/>
                </a:solidFill>
              </a:rPr>
              <a:t>stralen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58"/>
            <a:ext cx="9144000" cy="6141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Restant</a:t>
            </a:r>
            <a:r>
              <a:rPr lang="en-US" dirty="0" smtClean="0"/>
              <a:t> </a:t>
            </a:r>
            <a:r>
              <a:rPr lang="en-US" dirty="0" err="1" smtClean="0"/>
              <a:t>Oerknal</a:t>
            </a:r>
            <a:r>
              <a:rPr lang="en-US" dirty="0" smtClean="0"/>
              <a:t>: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,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41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58"/>
            <a:ext cx="9144000" cy="6141493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Restant</a:t>
            </a:r>
            <a:r>
              <a:rPr lang="en-US" dirty="0" smtClean="0"/>
              <a:t> </a:t>
            </a:r>
            <a:r>
              <a:rPr lang="en-US" dirty="0" err="1" smtClean="0"/>
              <a:t>Oerknal</a:t>
            </a:r>
            <a:r>
              <a:rPr lang="en-US" dirty="0" smtClean="0"/>
              <a:t>: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,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antimatter_miss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711" y="1899780"/>
            <a:ext cx="4572864" cy="3429648"/>
          </a:xfrm>
          <a:prstGeom prst="rect">
            <a:avLst/>
          </a:prstGeom>
          <a:ln w="25400">
            <a:solidFill>
              <a:srgbClr val="0000FF"/>
            </a:solidFill>
          </a:ln>
          <a:effectLst>
            <a:glow rad="190500">
              <a:srgbClr val="CCFFFF"/>
            </a:glow>
          </a:effectLst>
        </p:spPr>
      </p:pic>
    </p:spTree>
    <p:extLst>
      <p:ext uri="{BB962C8B-B14F-4D97-AF65-F5344CB8AC3E}">
        <p14:creationId xmlns:p14="http://schemas.microsoft.com/office/powerpoint/2010/main" val="869254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5" y="357394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775929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Het </a:t>
            </a:r>
            <a:r>
              <a:rPr lang="en-US" sz="4000" dirty="0" err="1" smtClean="0">
                <a:solidFill>
                  <a:schemeClr val="bg1"/>
                </a:solidFill>
              </a:rPr>
              <a:t>Standaardmodel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van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835" y="-107576"/>
            <a:ext cx="2476903" cy="3515040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552110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Bouwstenen</a:t>
            </a:r>
            <a:r>
              <a:rPr lang="en-US" sz="4000" dirty="0" smtClean="0">
                <a:solidFill>
                  <a:schemeClr val="bg1"/>
                </a:solidFill>
              </a:rPr>
              <a:t> van </a:t>
            </a:r>
            <a:r>
              <a:rPr lang="en-US" sz="4000" dirty="0" err="1">
                <a:solidFill>
                  <a:schemeClr val="bg1"/>
                </a:solidFill>
              </a:rPr>
              <a:t>m</a:t>
            </a:r>
            <a:r>
              <a:rPr lang="en-US" sz="4000" dirty="0" err="1" smtClean="0">
                <a:solidFill>
                  <a:schemeClr val="bg1"/>
                </a:solidFill>
              </a:rPr>
              <a:t>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en het </a:t>
            </a:r>
            <a:r>
              <a:rPr lang="en-US" sz="4000" dirty="0" err="1" smtClean="0">
                <a:solidFill>
                  <a:schemeClr val="bg1"/>
                </a:solidFill>
              </a:rPr>
              <a:t>getal</a:t>
            </a:r>
            <a:r>
              <a:rPr lang="en-US" sz="4000" dirty="0" smtClean="0">
                <a:solidFill>
                  <a:schemeClr val="bg1"/>
                </a:solidFill>
              </a:rPr>
              <a:t> 3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17" y="139397"/>
            <a:ext cx="3347725" cy="3036998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386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16" y="104408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243109" y="4193851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3039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079676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3500" y="67578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Zwaartekracht: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4103" y="3800797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Elektromagnetisme: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788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Sterke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9779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Zwakke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080" y="2915437"/>
            <a:ext cx="3573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 met massa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66FFFF"/>
                </a:solidFill>
              </a:rPr>
              <a:t>(</a:t>
            </a:r>
            <a:r>
              <a:rPr lang="nl-NL" sz="1800" dirty="0" err="1" smtClean="0">
                <a:solidFill>
                  <a:srgbClr val="66FFFF"/>
                </a:solidFill>
              </a:rPr>
              <a:t>gravitonen</a:t>
            </a:r>
            <a:r>
              <a:rPr lang="nl-NL" sz="1800" dirty="0" smtClean="0">
                <a:solidFill>
                  <a:srgbClr val="66FFFF"/>
                </a:solidFill>
              </a:rPr>
              <a:t>)</a:t>
            </a:r>
            <a:endParaRPr lang="nl-NL" sz="1800" dirty="0">
              <a:solidFill>
                <a:srgbClr val="66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593" y="6091963"/>
            <a:ext cx="46617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elektrisch geladen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66FFFF"/>
                </a:solidFill>
              </a:rPr>
              <a:t>Fotonen (</a:t>
            </a:r>
            <a:r>
              <a:rPr lang="nl-NL" sz="2400" dirty="0" smtClean="0">
                <a:solidFill>
                  <a:srgbClr val="66FFFF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nl-NL" sz="1800" dirty="0">
                <a:solidFill>
                  <a:srgbClr val="66FFFF"/>
                </a:solidFill>
              </a:rPr>
              <a:t>)</a:t>
            </a:r>
            <a:endParaRPr lang="nl-NL" sz="1800" dirty="0">
              <a:solidFill>
                <a:srgbClr val="66FFFF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332" y="2862809"/>
            <a:ext cx="228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quarks</a:t>
            </a:r>
          </a:p>
          <a:p>
            <a:pPr algn="ctr">
              <a:buNone/>
            </a:pPr>
            <a:r>
              <a:rPr lang="nl-NL" sz="1800" dirty="0" err="1" smtClean="0">
                <a:solidFill>
                  <a:srgbClr val="66FFFF"/>
                </a:solidFill>
              </a:rPr>
              <a:t>gluonen</a:t>
            </a:r>
            <a:r>
              <a:rPr lang="nl-NL" sz="1800" dirty="0" smtClean="0">
                <a:solidFill>
                  <a:srgbClr val="66FFFF"/>
                </a:solidFill>
              </a:rPr>
              <a:t> (g)</a:t>
            </a:r>
            <a:endParaRPr lang="nl-NL" sz="1800" dirty="0">
              <a:solidFill>
                <a:srgbClr val="66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1770" y="6148918"/>
            <a:ext cx="2393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66FFFF"/>
                </a:solidFill>
              </a:rPr>
              <a:t>W, </a:t>
            </a:r>
            <a:r>
              <a:rPr lang="nl-NL" sz="1800" dirty="0" err="1" smtClean="0">
                <a:solidFill>
                  <a:srgbClr val="66FFFF"/>
                </a:solidFill>
              </a:rPr>
              <a:t>Z</a:t>
            </a:r>
            <a:r>
              <a:rPr lang="nl-NL" sz="1800" dirty="0" smtClean="0">
                <a:solidFill>
                  <a:srgbClr val="66FFFF"/>
                </a:solidFill>
              </a:rPr>
              <a:t> bosonen</a:t>
            </a:r>
            <a:endParaRPr lang="nl-NL" sz="1800" dirty="0">
              <a:solidFill>
                <a:srgbClr val="66FFFF"/>
              </a:solidFill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47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4" y="855956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1" y="514350"/>
            <a:ext cx="1724275" cy="2446965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3164448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01" y="557835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37496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49899" y="268340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6951100" y="254652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254410" y="155377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577272" y="3915277"/>
            <a:ext cx="2367525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0000"/>
                </a:solidFill>
                <a:latin typeface="+mn-lt"/>
                <a:cs typeface="Helvetica Neue Medium"/>
              </a:rPr>
              <a:t>Quantum </a:t>
            </a:r>
            <a:r>
              <a:rPr lang="en-US" sz="2200" i="1" dirty="0" err="1" smtClean="0">
                <a:solidFill>
                  <a:srgbClr val="FF0000"/>
                </a:solidFill>
                <a:latin typeface="+mn-lt"/>
                <a:cs typeface="Helvetica Neue Medium"/>
              </a:rPr>
              <a:t>deeltjes</a:t>
            </a:r>
            <a:r>
              <a:rPr lang="en-US" sz="2200" i="1" dirty="0" smtClean="0">
                <a:solidFill>
                  <a:srgbClr val="FF0000"/>
                </a:solidFill>
                <a:latin typeface="+mn-lt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0000"/>
                </a:solidFill>
                <a:latin typeface="+mn-lt"/>
                <a:cs typeface="Helvetica Neue Medium"/>
              </a:rPr>
            </a:br>
            <a:r>
              <a:rPr lang="en-US" sz="2200" i="1" dirty="0" smtClean="0">
                <a:solidFill>
                  <a:srgbClr val="FF0000"/>
                </a:solidFill>
                <a:latin typeface="+mn-lt"/>
                <a:cs typeface="Helvetica Neue Medium"/>
              </a:rPr>
              <a:t>van de</a:t>
            </a:r>
          </a:p>
          <a:p>
            <a:r>
              <a:rPr lang="en-US" sz="2200" i="1" dirty="0" err="1">
                <a:solidFill>
                  <a:srgbClr val="FF0000"/>
                </a:solidFill>
                <a:latin typeface="+mn-lt"/>
                <a:cs typeface="Helvetica Neue Medium"/>
              </a:rPr>
              <a:t>n</a:t>
            </a:r>
            <a:r>
              <a:rPr lang="en-US" sz="2200" i="1" dirty="0" err="1" smtClean="0">
                <a:solidFill>
                  <a:srgbClr val="FF0000"/>
                </a:solidFill>
                <a:latin typeface="+mn-lt"/>
                <a:cs typeface="Helvetica Neue Medium"/>
              </a:rPr>
              <a:t>atuur-krachten</a:t>
            </a:r>
            <a:endParaRPr lang="en-US" sz="2200" i="1" dirty="0">
              <a:solidFill>
                <a:srgbClr val="FF0000"/>
              </a:solidFill>
              <a:latin typeface="+mn-lt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101" y="522080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20294" y="5284024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958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09402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4829200" y="1793717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304956" y="1781804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4848204" y="5010275"/>
            <a:ext cx="1817053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400" i="1" dirty="0" err="1" smtClean="0">
                <a:solidFill>
                  <a:srgbClr val="10C7FF"/>
                </a:solidFill>
                <a:latin typeface="+mn-lt"/>
                <a:cs typeface="Helvetica Neue Medium"/>
              </a:rPr>
              <a:t>Bouwstenen</a:t>
            </a:r>
            <a:r>
              <a:rPr lang="en-US" sz="2400" i="1" dirty="0" smtClean="0">
                <a:solidFill>
                  <a:srgbClr val="10C7FF"/>
                </a:solidFill>
                <a:latin typeface="+mn-lt"/>
                <a:cs typeface="Helvetica Neue Medium"/>
              </a:rPr>
              <a:t/>
            </a:r>
            <a:br>
              <a:rPr lang="en-US" sz="2400" i="1" dirty="0" smtClean="0">
                <a:solidFill>
                  <a:srgbClr val="10C7FF"/>
                </a:solidFill>
                <a:latin typeface="+mn-lt"/>
                <a:cs typeface="Helvetica Neue Medium"/>
              </a:rPr>
            </a:br>
            <a:r>
              <a:rPr lang="en-US" sz="2400" i="1" dirty="0" smtClean="0">
                <a:solidFill>
                  <a:srgbClr val="10C7FF"/>
                </a:solidFill>
                <a:latin typeface="+mn-lt"/>
                <a:cs typeface="Helvetica Neue Medium"/>
              </a:rPr>
              <a:t>van </a:t>
            </a:r>
            <a:r>
              <a:rPr lang="en-US" sz="2400" i="1" dirty="0" err="1" smtClean="0">
                <a:solidFill>
                  <a:srgbClr val="10C7FF"/>
                </a:solidFill>
                <a:latin typeface="+mn-lt"/>
                <a:cs typeface="Helvetica Neue Medium"/>
              </a:rPr>
              <a:t>materie</a:t>
            </a:r>
            <a:endParaRPr lang="en-US" sz="2400" i="1" dirty="0" smtClean="0">
              <a:solidFill>
                <a:srgbClr val="10C7FF"/>
              </a:solidFill>
              <a:latin typeface="+mn-lt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299" y="487340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408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+mn-lt"/>
                <a:cs typeface="Helvetica Neue Medium"/>
              </a:rPr>
              <a:t>Het ‘Higgs’ veld</a:t>
            </a:r>
            <a:br>
              <a:rPr lang="en-US" sz="2200" i="1" dirty="0" smtClean="0">
                <a:solidFill>
                  <a:srgbClr val="FFFF00"/>
                </a:solidFill>
                <a:latin typeface="+mn-lt"/>
                <a:cs typeface="Helvetica Neue Medium"/>
              </a:rPr>
            </a:br>
            <a:r>
              <a:rPr lang="en-US" sz="2200" i="1" dirty="0" err="1" smtClean="0">
                <a:solidFill>
                  <a:srgbClr val="FFFF00"/>
                </a:solidFill>
                <a:latin typeface="+mn-lt"/>
                <a:cs typeface="Helvetica Neue Medium"/>
              </a:rPr>
              <a:t>vult</a:t>
            </a:r>
            <a:r>
              <a:rPr lang="en-US" sz="2200" i="1" dirty="0" smtClean="0">
                <a:solidFill>
                  <a:srgbClr val="FFFF00"/>
                </a:solidFill>
                <a:latin typeface="+mn-lt"/>
                <a:cs typeface="Helvetica Neue Medium"/>
              </a:rPr>
              <a:t> het vacuum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40199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929056" y="5405552"/>
            <a:ext cx="3946004" cy="1095642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i="1" dirty="0" smtClean="0">
                <a:solidFill>
                  <a:srgbClr val="FFEC02"/>
                </a:solidFill>
                <a:latin typeface="+mn-lt"/>
                <a:cs typeface="Helvetica Neue Medium"/>
              </a:rPr>
              <a:t>1964:</a:t>
            </a:r>
          </a:p>
          <a:p>
            <a:r>
              <a:rPr lang="en-US" sz="2200" i="1" dirty="0" err="1" smtClean="0">
                <a:solidFill>
                  <a:srgbClr val="FFEC02"/>
                </a:solidFill>
                <a:latin typeface="+mn-lt"/>
                <a:cs typeface="Helvetica Neue Medium"/>
              </a:rPr>
              <a:t>Standaard</a:t>
            </a:r>
            <a:r>
              <a:rPr lang="en-US" sz="2200" i="1" dirty="0" smtClean="0">
                <a:solidFill>
                  <a:srgbClr val="FFEC02"/>
                </a:solidFill>
                <a:latin typeface="+mn-lt"/>
                <a:cs typeface="Helvetica Neue Medium"/>
              </a:rPr>
              <a:t> </a:t>
            </a:r>
            <a:r>
              <a:rPr lang="en-US" sz="2200" i="1" dirty="0">
                <a:solidFill>
                  <a:srgbClr val="FFEC02"/>
                </a:solidFill>
                <a:latin typeface="+mn-lt"/>
                <a:cs typeface="Helvetica Neue Medium"/>
              </a:rPr>
              <a:t>Model </a:t>
            </a:r>
            <a:r>
              <a:rPr lang="en-US" sz="2200" i="1" u="sng" dirty="0" err="1" smtClean="0">
                <a:solidFill>
                  <a:srgbClr val="FFEC02"/>
                </a:solidFill>
                <a:latin typeface="+mn-lt"/>
                <a:cs typeface="Helvetica Neue Medium"/>
              </a:rPr>
              <a:t>voorspelling</a:t>
            </a:r>
            <a:r>
              <a:rPr lang="en-US" sz="2200" i="1" u="sng" dirty="0" smtClean="0">
                <a:solidFill>
                  <a:srgbClr val="FFEC02"/>
                </a:solidFill>
                <a:latin typeface="+mn-lt"/>
                <a:cs typeface="Helvetica Neue Medium"/>
              </a:rPr>
              <a:t>:</a:t>
            </a:r>
            <a:r>
              <a:rPr lang="en-US" sz="2200" i="1" dirty="0" smtClean="0">
                <a:solidFill>
                  <a:srgbClr val="FFEC02"/>
                </a:solidFill>
                <a:latin typeface="+mn-lt"/>
                <a:cs typeface="Helvetica Neue Medium"/>
              </a:rPr>
              <a:t> </a:t>
            </a:r>
          </a:p>
          <a:p>
            <a:r>
              <a:rPr lang="en-US" sz="2200" i="1" dirty="0" err="1" smtClean="0">
                <a:solidFill>
                  <a:srgbClr val="FFEC02"/>
                </a:solidFill>
                <a:latin typeface="+mn-lt"/>
                <a:cs typeface="Helvetica Neue Medium"/>
              </a:rPr>
              <a:t>lege</a:t>
            </a:r>
            <a:r>
              <a:rPr lang="en-US" sz="2200" i="1" dirty="0" smtClean="0">
                <a:solidFill>
                  <a:srgbClr val="FFEC02"/>
                </a:solidFill>
                <a:latin typeface="+mn-lt"/>
                <a:cs typeface="Helvetica Neue Medium"/>
              </a:rPr>
              <a:t> </a:t>
            </a:r>
            <a:r>
              <a:rPr lang="en-US" sz="2200" i="1" dirty="0" err="1">
                <a:solidFill>
                  <a:srgbClr val="FFEC02"/>
                </a:solidFill>
                <a:latin typeface="+mn-lt"/>
                <a:cs typeface="Helvetica Neue Medium"/>
              </a:rPr>
              <a:t>ruimte</a:t>
            </a:r>
            <a:r>
              <a:rPr lang="en-US" sz="2200" i="1" dirty="0">
                <a:solidFill>
                  <a:srgbClr val="FFEC02"/>
                </a:solidFill>
                <a:latin typeface="+mn-lt"/>
                <a:cs typeface="Helvetica Neue Medium"/>
              </a:rPr>
              <a:t> is </a:t>
            </a:r>
            <a:r>
              <a:rPr lang="en-US" sz="2200" i="1" dirty="0" err="1">
                <a:solidFill>
                  <a:srgbClr val="FFEC02"/>
                </a:solidFill>
                <a:latin typeface="+mn-lt"/>
                <a:cs typeface="Helvetica Neue Medium"/>
              </a:rPr>
              <a:t>niet</a:t>
            </a:r>
            <a:r>
              <a:rPr lang="en-US" sz="2200" i="1" dirty="0">
                <a:solidFill>
                  <a:srgbClr val="FFEC02"/>
                </a:solidFill>
                <a:latin typeface="+mn-lt"/>
                <a:cs typeface="Helvetica Neue Medium"/>
              </a:rPr>
              <a:t> </a:t>
            </a:r>
            <a:r>
              <a:rPr lang="en-US" sz="2200" i="1" dirty="0" err="1">
                <a:solidFill>
                  <a:srgbClr val="FFEC02"/>
                </a:solidFill>
                <a:latin typeface="+mn-lt"/>
                <a:cs typeface="Helvetica Neue Medium"/>
              </a:rPr>
              <a:t>leeg</a:t>
            </a:r>
            <a:r>
              <a:rPr lang="en-US" sz="2200" i="1" dirty="0">
                <a:solidFill>
                  <a:srgbClr val="FFEC02"/>
                </a:solidFill>
                <a:latin typeface="+mn-lt"/>
                <a:cs typeface="Helvetica Neue Medium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88" r="32363" b="36175"/>
          <a:stretch/>
        </p:blipFill>
        <p:spPr>
          <a:xfrm>
            <a:off x="470998" y="4820308"/>
            <a:ext cx="1345071" cy="1627745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1437" b="13006"/>
          <a:stretch/>
        </p:blipFill>
        <p:spPr>
          <a:xfrm>
            <a:off x="1951294" y="4828778"/>
            <a:ext cx="1301356" cy="1598913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19" name="Picture 18" descr="Peter_Higgs_2Curtains.jpg"/>
          <p:cNvPicPr>
            <a:picLocks noChangeAspect="1"/>
          </p:cNvPicPr>
          <p:nvPr/>
        </p:nvPicPr>
        <p:blipFill rotWithShape="1">
          <a:blip r:embed="rId8" cstate="print"/>
          <a:srcRect l="27760" t="12624" r="30461" b="14183"/>
          <a:stretch/>
        </p:blipFill>
        <p:spPr>
          <a:xfrm>
            <a:off x="3347534" y="4843840"/>
            <a:ext cx="1459743" cy="1596298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58129" y="64156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FF00"/>
                </a:solidFill>
              </a:rPr>
              <a:t>Brout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3524" y="642009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FF00"/>
                </a:solidFill>
              </a:rPr>
              <a:t>Englert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7257" y="64117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FF00"/>
                </a:solidFill>
              </a:rPr>
              <a:t>Higgs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61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149790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+mn-l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+mn-lt"/>
                <a:cs typeface="Helvetica Neue Light"/>
              </a:rPr>
              <a:t>”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54560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38336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43855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00635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157400" y="3214688"/>
            <a:ext cx="2514738" cy="5702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E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7051" b="8873"/>
          <a:stretch/>
        </p:blipFill>
        <p:spPr bwMode="auto">
          <a:xfrm>
            <a:off x="2197831" y="4941837"/>
            <a:ext cx="1236148" cy="152620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453" b="15066"/>
          <a:stretch/>
        </p:blipFill>
        <p:spPr bwMode="auto">
          <a:xfrm>
            <a:off x="673890" y="4943040"/>
            <a:ext cx="1244626" cy="147814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3824892" y="4956275"/>
            <a:ext cx="4910319" cy="10618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100" i="1" dirty="0" smtClean="0">
                <a:solidFill>
                  <a:srgbClr val="FF993E"/>
                </a:solidFill>
              </a:rPr>
              <a:t>1972: </a:t>
            </a:r>
          </a:p>
          <a:p>
            <a:r>
              <a:rPr lang="en-US" sz="2100" i="1" dirty="0">
                <a:solidFill>
                  <a:srgbClr val="FF993E"/>
                </a:solidFill>
              </a:rPr>
              <a:t>M</a:t>
            </a:r>
            <a:r>
              <a:rPr lang="en-US" sz="2100" i="1" dirty="0" smtClean="0">
                <a:solidFill>
                  <a:srgbClr val="FF993E"/>
                </a:solidFill>
              </a:rPr>
              <a:t>et 3 </a:t>
            </a:r>
            <a:r>
              <a:rPr lang="en-US" sz="2100" i="1" dirty="0" err="1" smtClean="0">
                <a:solidFill>
                  <a:srgbClr val="FF993E"/>
                </a:solidFill>
              </a:rPr>
              <a:t>kopieën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deeltjes</a:t>
            </a:r>
            <a:r>
              <a:rPr lang="en-US" sz="2100" i="1" dirty="0" smtClean="0">
                <a:solidFill>
                  <a:srgbClr val="FF993E"/>
                </a:solidFill>
              </a:rPr>
              <a:t> is </a:t>
            </a:r>
            <a:r>
              <a:rPr lang="en-US" sz="2100" i="1" dirty="0" err="1" smtClean="0">
                <a:solidFill>
                  <a:srgbClr val="FF993E"/>
                </a:solidFill>
              </a:rPr>
              <a:t>asymmetrie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</a:p>
          <a:p>
            <a:r>
              <a:rPr lang="en-US" sz="2100" i="1" dirty="0" err="1" smtClean="0">
                <a:solidFill>
                  <a:srgbClr val="FF993E"/>
                </a:solidFill>
              </a:rPr>
              <a:t>tussen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materie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en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antimaterie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mogelijk</a:t>
            </a:r>
            <a:r>
              <a:rPr lang="en-US" sz="2100" i="1" dirty="0" smtClean="0">
                <a:solidFill>
                  <a:srgbClr val="FF993E"/>
                </a:solidFill>
              </a:rPr>
              <a:t>!</a:t>
            </a:r>
            <a:endParaRPr lang="en-US" sz="2100" i="1" dirty="0">
              <a:solidFill>
                <a:srgbClr val="FF993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28970" y="5961017"/>
            <a:ext cx="44434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 smtClean="0">
                <a:solidFill>
                  <a:srgbClr val="00FFFF"/>
                </a:solidFill>
              </a:rPr>
              <a:t>Dit</a:t>
            </a:r>
            <a:r>
              <a:rPr lang="en-US" sz="2100" i="1" dirty="0" smtClean="0">
                <a:solidFill>
                  <a:srgbClr val="00FFFF"/>
                </a:solidFill>
              </a:rPr>
              <a:t> </a:t>
            </a:r>
            <a:r>
              <a:rPr lang="en-US" sz="2100" i="1" dirty="0" err="1" smtClean="0">
                <a:solidFill>
                  <a:srgbClr val="00FFFF"/>
                </a:solidFill>
              </a:rPr>
              <a:t>heeft</a:t>
            </a:r>
            <a:r>
              <a:rPr lang="en-US" sz="2100" i="1" dirty="0" smtClean="0">
                <a:solidFill>
                  <a:srgbClr val="00FFFF"/>
                </a:solidFill>
              </a:rPr>
              <a:t> </a:t>
            </a:r>
            <a:r>
              <a:rPr lang="en-US" sz="2100" i="1" dirty="0" err="1" smtClean="0">
                <a:solidFill>
                  <a:srgbClr val="00FFFF"/>
                </a:solidFill>
              </a:rPr>
              <a:t>te</a:t>
            </a:r>
            <a:r>
              <a:rPr lang="en-US" sz="2100" i="1" dirty="0" smtClean="0">
                <a:solidFill>
                  <a:srgbClr val="00FFFF"/>
                </a:solidFill>
              </a:rPr>
              <a:t> </a:t>
            </a:r>
            <a:r>
              <a:rPr lang="en-US" sz="2100" i="1" dirty="0" err="1" smtClean="0">
                <a:solidFill>
                  <a:srgbClr val="00FFFF"/>
                </a:solidFill>
              </a:rPr>
              <a:t>maken</a:t>
            </a:r>
            <a:r>
              <a:rPr lang="en-US" sz="2100" i="1" dirty="0" smtClean="0">
                <a:solidFill>
                  <a:srgbClr val="00FFFF"/>
                </a:solidFill>
              </a:rPr>
              <a:t> met </a:t>
            </a:r>
          </a:p>
          <a:p>
            <a:r>
              <a:rPr lang="en-US" sz="2100" i="1" dirty="0" smtClean="0">
                <a:solidFill>
                  <a:srgbClr val="00FFFF"/>
                </a:solidFill>
              </a:rPr>
              <a:t>het Higgs veld!</a:t>
            </a:r>
            <a:endParaRPr lang="en-US" sz="2100" i="1" dirty="0">
              <a:solidFill>
                <a:srgbClr val="00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829" y="641560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993E"/>
                </a:solidFill>
              </a:rPr>
              <a:t>Kobayashi</a:t>
            </a:r>
            <a:endParaRPr lang="en-US" sz="1800" b="1" i="1" dirty="0">
              <a:solidFill>
                <a:srgbClr val="FF993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4573" y="642118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993E"/>
                </a:solidFill>
              </a:rPr>
              <a:t>Maskawa</a:t>
            </a:r>
            <a:endParaRPr lang="en-US" sz="1800" b="1" i="1" dirty="0">
              <a:solidFill>
                <a:srgbClr val="FF99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953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5" y="357394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1095619" y="2356972"/>
            <a:ext cx="7891218" cy="1956147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89270" y="2439069"/>
            <a:ext cx="80217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Antimaterie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</a:rPr>
              <a:t>niet</a:t>
            </a:r>
            <a:r>
              <a:rPr lang="en-US" b="1" i="1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exact </a:t>
            </a:r>
            <a:r>
              <a:rPr lang="en-US" dirty="0" err="1" smtClean="0">
                <a:solidFill>
                  <a:srgbClr val="FFFF00"/>
                </a:solidFill>
              </a:rPr>
              <a:t>spiegelbeeld</a:t>
            </a:r>
            <a:r>
              <a:rPr lang="en-US" dirty="0" smtClean="0">
                <a:solidFill>
                  <a:srgbClr val="FFFF00"/>
                </a:solidFill>
              </a:rPr>
              <a:t> van </a:t>
            </a:r>
            <a:r>
              <a:rPr lang="en-US" dirty="0" err="1" smtClean="0">
                <a:solidFill>
                  <a:srgbClr val="FFFF00"/>
                </a:solidFill>
              </a:rPr>
              <a:t>materie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In de </a:t>
            </a:r>
            <a:r>
              <a:rPr lang="en-US" dirty="0" err="1" smtClean="0">
                <a:solidFill>
                  <a:srgbClr val="FF6600"/>
                </a:solidFill>
              </a:rPr>
              <a:t>theorie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zijn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hiervoor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b="1" i="1" dirty="0" err="1" smtClean="0">
                <a:solidFill>
                  <a:srgbClr val="FF6600"/>
                </a:solidFill>
              </a:rPr>
              <a:t>drie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kopieen</a:t>
            </a:r>
            <a:r>
              <a:rPr lang="en-US" dirty="0" smtClean="0">
                <a:solidFill>
                  <a:srgbClr val="FF6600"/>
                </a:solidFill>
              </a:rPr>
              <a:t> van </a:t>
            </a:r>
            <a:r>
              <a:rPr lang="en-US" dirty="0" err="1" smtClean="0">
                <a:solidFill>
                  <a:srgbClr val="FF6600"/>
                </a:solidFill>
              </a:rPr>
              <a:t>alle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deeltjes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nodig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3200" b="1" dirty="0" smtClean="0">
                <a:solidFill>
                  <a:schemeClr val="bg1"/>
                </a:solidFill>
                <a:sym typeface="Wingdings"/>
              </a:rPr>
              <a:t></a:t>
            </a:r>
            <a:r>
              <a:rPr lang="en-US" sz="3200" b="1" i="1" dirty="0" err="1" smtClean="0">
                <a:solidFill>
                  <a:schemeClr val="bg1"/>
                </a:solidFill>
                <a:sym typeface="Wingdings"/>
              </a:rPr>
              <a:t>Eenvoudigst</a:t>
            </a:r>
            <a:r>
              <a:rPr lang="en-US" sz="3200" b="1" i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sym typeface="Wingdings"/>
              </a:rPr>
              <a:t>mogelijke</a:t>
            </a:r>
            <a:r>
              <a:rPr lang="en-US" sz="3200" b="1" i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sym typeface="Wingdings"/>
              </a:rPr>
              <a:t>universum</a:t>
            </a:r>
            <a:r>
              <a:rPr lang="en-US" sz="3200" b="1" i="1" dirty="0" smtClean="0">
                <a:solidFill>
                  <a:schemeClr val="bg1"/>
                </a:solidFill>
                <a:sym typeface="Wingdings"/>
              </a:rPr>
              <a:t>?!</a:t>
            </a:r>
            <a:endParaRPr lang="en-US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72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46980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CERN: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Large Hadron Collider</a:t>
            </a:r>
            <a:br>
              <a:rPr lang="en-US" sz="4000" dirty="0" smtClean="0">
                <a:solidFill>
                  <a:schemeClr val="bg1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910" y="-1"/>
            <a:ext cx="4460328" cy="33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10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1705" y="3630909"/>
            <a:ext cx="4887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Hergebruik</a:t>
            </a:r>
            <a:r>
              <a:rPr lang="en-US" dirty="0" smtClean="0">
                <a:solidFill>
                  <a:schemeClr val="bg1"/>
                </a:solidFill>
              </a:rPr>
              <a:t> van de LEP tunnel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et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experimenten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6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droom</a:t>
            </a:r>
            <a:r>
              <a:rPr lang="en-US" dirty="0" smtClean="0"/>
              <a:t> van de CERN </a:t>
            </a:r>
            <a:r>
              <a:rPr lang="en-US" dirty="0" err="1" smtClean="0"/>
              <a:t>fysicus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62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Bouwstenen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5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2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63070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LHC: het Atlas experiment</a:t>
            </a:r>
            <a:endParaRPr lang="en-US" b="1" i="1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22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1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469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16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7909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8554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296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pic>
        <p:nvPicPr>
          <p:cNvPr id="6" name="Content Placeholder 5" descr="waag-nijme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77874"/>
            <a:ext cx="9144000" cy="571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D6FFFC"/>
                </a:solidFill>
              </a:rPr>
              <a:t>Het </a:t>
            </a:r>
            <a:r>
              <a:rPr lang="en-US" sz="2000" i="1" dirty="0" err="1" smtClean="0">
                <a:solidFill>
                  <a:srgbClr val="D6FFFC"/>
                </a:solidFill>
              </a:rPr>
              <a:t>grootste</a:t>
            </a:r>
            <a:r>
              <a:rPr lang="en-US" sz="2000" i="1" dirty="0" smtClean="0">
                <a:solidFill>
                  <a:srgbClr val="D6FFFC"/>
                </a:solidFill>
              </a:rPr>
              <a:t> </a:t>
            </a:r>
            <a:r>
              <a:rPr lang="en-US" sz="2000" i="1" dirty="0" err="1" smtClean="0">
                <a:solidFill>
                  <a:srgbClr val="D6FFFC"/>
                </a:solidFill>
              </a:rPr>
              <a:t>fototoestel</a:t>
            </a:r>
            <a:r>
              <a:rPr lang="en-US" sz="2000" i="1" dirty="0" smtClean="0">
                <a:solidFill>
                  <a:srgbClr val="D6FFFC"/>
                </a:solidFill>
              </a:rPr>
              <a:t> op </a:t>
            </a:r>
            <a:r>
              <a:rPr lang="en-US" sz="2000" i="1" dirty="0" err="1" smtClean="0">
                <a:solidFill>
                  <a:srgbClr val="D6FFFC"/>
                </a:solidFill>
              </a:rPr>
              <a:t>aarde</a:t>
            </a:r>
            <a:endParaRPr lang="en-US" sz="2000" i="1" dirty="0" smtClean="0">
              <a:solidFill>
                <a:srgbClr val="D6FFFC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D6FFFC"/>
                </a:solidFill>
              </a:rPr>
              <a:t> 45m </a:t>
            </a:r>
            <a:r>
              <a:rPr lang="en-US" sz="2000" i="1" dirty="0" err="1" smtClean="0">
                <a:solidFill>
                  <a:srgbClr val="D6FFFC"/>
                </a:solidFill>
              </a:rPr>
              <a:t>x</a:t>
            </a:r>
            <a:r>
              <a:rPr lang="en-US" sz="2000" i="1" dirty="0" smtClean="0">
                <a:solidFill>
                  <a:srgbClr val="D6FFFC"/>
                </a:solidFill>
              </a:rPr>
              <a:t> 25 </a:t>
            </a:r>
            <a:r>
              <a:rPr lang="en-US" sz="2000" i="1" dirty="0" err="1" smtClean="0">
                <a:solidFill>
                  <a:srgbClr val="D6FFFC"/>
                </a:solidFill>
              </a:rPr>
              <a:t>m</a:t>
            </a:r>
            <a:endParaRPr lang="en-US" sz="2000" i="1" dirty="0" smtClean="0">
              <a:solidFill>
                <a:srgbClr val="D6FFFC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D6FFFC"/>
                </a:solidFill>
              </a:rPr>
              <a:t> 2500 </a:t>
            </a:r>
            <a:r>
              <a:rPr lang="en-US" sz="2000" i="1" dirty="0" err="1" smtClean="0">
                <a:solidFill>
                  <a:srgbClr val="D6FFFC"/>
                </a:solidFill>
              </a:rPr>
              <a:t>fysici</a:t>
            </a:r>
            <a:endParaRPr lang="en-US" sz="2000" i="1" dirty="0">
              <a:solidFill>
                <a:srgbClr val="D6FF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65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pic>
        <p:nvPicPr>
          <p:cNvPr id="6" name="Content Placeholder 5" descr="waag-nijmege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877874"/>
            <a:ext cx="9144000" cy="571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94" y="6553200"/>
            <a:ext cx="19050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D6FFFC"/>
                </a:solidFill>
              </a:rPr>
              <a:t>Het </a:t>
            </a:r>
            <a:r>
              <a:rPr lang="en-US" sz="2000" i="1" dirty="0" err="1" smtClean="0">
                <a:solidFill>
                  <a:srgbClr val="D6FFFC"/>
                </a:solidFill>
              </a:rPr>
              <a:t>grootste</a:t>
            </a:r>
            <a:r>
              <a:rPr lang="en-US" sz="2000" i="1" dirty="0" smtClean="0">
                <a:solidFill>
                  <a:srgbClr val="D6FFFC"/>
                </a:solidFill>
              </a:rPr>
              <a:t> </a:t>
            </a:r>
            <a:r>
              <a:rPr lang="en-US" sz="2000" i="1" dirty="0" err="1" smtClean="0">
                <a:solidFill>
                  <a:srgbClr val="D6FFFC"/>
                </a:solidFill>
              </a:rPr>
              <a:t>fototoestel</a:t>
            </a:r>
            <a:r>
              <a:rPr lang="en-US" sz="2000" i="1" dirty="0" smtClean="0">
                <a:solidFill>
                  <a:srgbClr val="D6FFFC"/>
                </a:solidFill>
              </a:rPr>
              <a:t> op </a:t>
            </a:r>
            <a:r>
              <a:rPr lang="en-US" sz="2000" i="1" dirty="0" err="1" smtClean="0">
                <a:solidFill>
                  <a:srgbClr val="D6FFFC"/>
                </a:solidFill>
              </a:rPr>
              <a:t>aarde</a:t>
            </a:r>
            <a:endParaRPr lang="en-US" sz="2000" i="1" dirty="0" smtClean="0">
              <a:solidFill>
                <a:srgbClr val="D6FFFC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D6FFFC"/>
                </a:solidFill>
              </a:rPr>
              <a:t> 45m </a:t>
            </a:r>
            <a:r>
              <a:rPr lang="en-US" sz="2000" i="1" dirty="0" err="1" smtClean="0">
                <a:solidFill>
                  <a:srgbClr val="D6FFFC"/>
                </a:solidFill>
              </a:rPr>
              <a:t>x</a:t>
            </a:r>
            <a:r>
              <a:rPr lang="en-US" sz="2000" i="1" dirty="0" smtClean="0">
                <a:solidFill>
                  <a:srgbClr val="D6FFFC"/>
                </a:solidFill>
              </a:rPr>
              <a:t> 25 </a:t>
            </a:r>
            <a:r>
              <a:rPr lang="en-US" sz="2000" i="1" dirty="0" err="1" smtClean="0">
                <a:solidFill>
                  <a:srgbClr val="D6FFFC"/>
                </a:solidFill>
              </a:rPr>
              <a:t>m</a:t>
            </a:r>
            <a:endParaRPr lang="en-US" sz="2000" i="1" dirty="0" smtClean="0">
              <a:solidFill>
                <a:srgbClr val="D6FFFC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D6FFFC"/>
                </a:solidFill>
              </a:rPr>
              <a:t> 2500 </a:t>
            </a:r>
            <a:r>
              <a:rPr lang="en-US" sz="2000" i="1" dirty="0" err="1" smtClean="0">
                <a:solidFill>
                  <a:srgbClr val="D6FFFC"/>
                </a:solidFill>
              </a:rPr>
              <a:t>fysici</a:t>
            </a:r>
            <a:endParaRPr lang="en-US" sz="2000" i="1" dirty="0">
              <a:solidFill>
                <a:srgbClr val="D6FFFC"/>
              </a:solidFill>
            </a:endParaRPr>
          </a:p>
        </p:txBody>
      </p:sp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462202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62000" y="6301908"/>
            <a:ext cx="7356929" cy="46196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camera 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0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November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0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aardse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materie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periodiek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systeem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Van Mendeleev</a:t>
            </a:r>
          </a:p>
        </p:txBody>
      </p:sp>
      <p:grpSp>
        <p:nvGrpSpPr>
          <p:cNvPr id="61" name="Group 4"/>
          <p:cNvGrpSpPr>
            <a:grpSpLocks/>
          </p:cNvGrpSpPr>
          <p:nvPr/>
        </p:nvGrpSpPr>
        <p:grpSpPr bwMode="auto">
          <a:xfrm>
            <a:off x="136528" y="3378200"/>
            <a:ext cx="4318000" cy="3416300"/>
            <a:chOff x="0" y="270164"/>
            <a:chExt cx="9060026" cy="6435436"/>
          </a:xfrm>
        </p:grpSpPr>
        <p:pic>
          <p:nvPicPr>
            <p:cNvPr id="62" name="Picture 2" descr="http://spiff.rit.edu/classes/phys314/lectures/period/color_table.gif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ounded Rectangle 62"/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5" name="Text Box 56"/>
          <p:cNvSpPr txBox="1">
            <a:spLocks noChangeArrowheads="1"/>
          </p:cNvSpPr>
          <p:nvPr/>
        </p:nvSpPr>
        <p:spPr bwMode="auto">
          <a:xfrm>
            <a:off x="892175" y="36941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periodiek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systeem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Van Mendeleev</a:t>
            </a:r>
          </a:p>
        </p:txBody>
      </p:sp>
      <p:pic>
        <p:nvPicPr>
          <p:cNvPr id="69" name="Picture 68" descr="FrikandelSpeciaal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87" y="2196726"/>
            <a:ext cx="3461378" cy="192298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4864894" y="216944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Zelfs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08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3" name="particle_event_full_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77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267440"/>
            <a:ext cx="1905000" cy="304800"/>
          </a:xfrm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4325" y="6267440"/>
            <a:ext cx="3568700" cy="304800"/>
          </a:xfrm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04654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184784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6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err="1" smtClean="0"/>
              <a:t>verzamelen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Theorie</a:t>
            </a:r>
            <a:r>
              <a:rPr lang="en-US" dirty="0" smtClean="0"/>
              <a:t> </a:t>
            </a:r>
            <a:r>
              <a:rPr lang="en-US" dirty="0" err="1" smtClean="0"/>
              <a:t>testen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17" y="707942"/>
            <a:ext cx="6082436" cy="589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058" y="2218217"/>
            <a:ext cx="2055691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3366FF"/>
                </a:solidFill>
              </a:rPr>
              <a:t>Ontdekking</a:t>
            </a:r>
            <a:endParaRPr lang="en-US" sz="2400" dirty="0" smtClean="0">
              <a:solidFill>
                <a:srgbClr val="3366FF"/>
              </a:solidFill>
            </a:endParaRPr>
          </a:p>
          <a:p>
            <a:r>
              <a:rPr lang="en-US" sz="2400" dirty="0" smtClean="0">
                <a:solidFill>
                  <a:srgbClr val="3366FF"/>
                </a:solidFill>
              </a:rPr>
              <a:t>Higgs </a:t>
            </a:r>
            <a:r>
              <a:rPr lang="en-US" sz="2400" dirty="0" err="1" smtClean="0">
                <a:solidFill>
                  <a:srgbClr val="3366FF"/>
                </a:solidFill>
              </a:rPr>
              <a:t>deeltje</a:t>
            </a:r>
            <a:r>
              <a:rPr lang="en-US" sz="2400" dirty="0" smtClean="0">
                <a:solidFill>
                  <a:srgbClr val="3366FF"/>
                </a:solidFill>
              </a:rPr>
              <a:t>!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 rot="17455383">
            <a:off x="2891072" y="2480911"/>
            <a:ext cx="335851" cy="1068671"/>
          </a:xfrm>
          <a:prstGeom prst="downArrow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24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 smtClean="0">
                <a:solidFill>
                  <a:srgbClr val="00FFFF"/>
                </a:solidFill>
              </a:rPr>
              <a:t>pp</a:t>
            </a:r>
            <a:r>
              <a:rPr lang="en-US" sz="4000" i="1" dirty="0" err="1" smtClean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 smtClean="0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216942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3418" y="3583364"/>
            <a:ext cx="703847" cy="1081881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CERN</a:t>
            </a:r>
            <a:endParaRPr lang="en-US" dirty="0"/>
          </a:p>
          <a:p>
            <a:r>
              <a:rPr lang="en-US" dirty="0"/>
              <a:t>ICHEP (AUS)</a:t>
            </a:r>
          </a:p>
          <a:p>
            <a:r>
              <a:rPr lang="en-US" dirty="0" err="1"/>
              <a:t>Nikhef</a:t>
            </a:r>
            <a:r>
              <a:rPr lang="en-US" dirty="0"/>
              <a:t> (NL)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193" y="4088173"/>
            <a:ext cx="4649087" cy="2510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7852" y="968186"/>
            <a:ext cx="3808757" cy="2911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193" y="968187"/>
            <a:ext cx="4666593" cy="2916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7852" y="4088174"/>
            <a:ext cx="3808758" cy="25108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1182" y="1219744"/>
            <a:ext cx="195949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24905" y="958997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CERN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91365" y="4083667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Sydney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690974" y="248223"/>
            <a:ext cx="2879047" cy="435868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4 July 2012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62381" y="91680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Amsterdam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7805" y="4046534"/>
            <a:ext cx="26126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CERN</a:t>
            </a:r>
            <a:endParaRPr lang="en-US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56989" y="216588"/>
            <a:ext cx="461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Bekendmaking</a:t>
            </a:r>
            <a:r>
              <a:rPr lang="en-US" sz="2400" dirty="0" smtClean="0">
                <a:solidFill>
                  <a:schemeClr val="bg1"/>
                </a:solidFill>
              </a:rPr>
              <a:t> Higgs </a:t>
            </a:r>
            <a:r>
              <a:rPr lang="en-US" sz="2400" dirty="0" err="1" smtClean="0">
                <a:solidFill>
                  <a:schemeClr val="bg1"/>
                </a:solidFill>
              </a:rPr>
              <a:t>ontdekking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67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00" y="1550952"/>
            <a:ext cx="7297720" cy="437863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9" name="Up Ribbon 8"/>
          <p:cNvSpPr/>
          <p:nvPr/>
        </p:nvSpPr>
        <p:spPr>
          <a:xfrm>
            <a:off x="2218674" y="329952"/>
            <a:ext cx="4935161" cy="1288235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2013 Nobel </a:t>
            </a:r>
            <a:r>
              <a:rPr lang="en-US" dirty="0" err="1" smtClean="0"/>
              <a:t>prijs</a:t>
            </a:r>
            <a:r>
              <a:rPr lang="en-US" dirty="0" smtClean="0"/>
              <a:t> in </a:t>
            </a:r>
            <a:r>
              <a:rPr lang="en-US" dirty="0" err="1" smtClean="0"/>
              <a:t>Natuurkunde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53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50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3203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Hoe nu </a:t>
            </a:r>
            <a:r>
              <a:rPr lang="en-US" sz="4000" dirty="0" err="1" smtClean="0">
                <a:solidFill>
                  <a:schemeClr val="bg1"/>
                </a:solidFill>
              </a:rPr>
              <a:t>verder</a:t>
            </a:r>
            <a:r>
              <a:rPr lang="en-US" sz="4000" dirty="0" smtClean="0">
                <a:solidFill>
                  <a:schemeClr val="bg1"/>
                </a:solidFill>
              </a:rPr>
              <a:t> met </a:t>
            </a:r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“3”?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204447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963" y="158511"/>
            <a:ext cx="3487127" cy="286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20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LHC: Van Atlas </a:t>
            </a:r>
            <a:r>
              <a:rPr lang="en-US" b="1" kern="0" dirty="0" err="1" smtClean="0">
                <a:solidFill>
                  <a:srgbClr val="FFFFFF"/>
                </a:solidFill>
                <a:latin typeface="Tahoma"/>
              </a:rPr>
              <a:t>naar</a:t>
            </a: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 het </a:t>
            </a:r>
            <a:r>
              <a:rPr lang="en-US" b="1" kern="0" dirty="0" err="1" smtClean="0">
                <a:solidFill>
                  <a:srgbClr val="FFFFFF"/>
                </a:solidFill>
                <a:latin typeface="Tahoma"/>
              </a:rPr>
              <a:t>LHCb</a:t>
            </a: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 experiment</a:t>
            </a:r>
            <a:endParaRPr lang="en-US" b="1" i="1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7" name="Picture 3" descr="05-0440-01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655" y="707218"/>
            <a:ext cx="3701857" cy="2785851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 bwMode="auto">
          <a:xfrm>
            <a:off x="5459506" y="1257299"/>
            <a:ext cx="1398495" cy="717806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52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6245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/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60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619CF77-C6F4-4416-9C26-FC553AC55B9A}" type="slidenum">
              <a:rPr lang="nl-NL" sz="1200" smtClean="0">
                <a:solidFill>
                  <a:srgbClr val="000000">
                    <a:tint val="75000"/>
                  </a:srgbClr>
                </a:solidFill>
                <a:latin typeface="Tahom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endParaRPr lang="nl-NL" sz="1200" dirty="0">
              <a:solidFill>
                <a:srgbClr val="000000">
                  <a:tint val="75000"/>
                </a:srgbClr>
              </a:solidFill>
              <a:latin typeface="Tahoma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4294967295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  <a:prstGeom prst="rect">
            <a:avLst/>
          </a:prstGeo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Vergelijk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miljoenen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antimaterie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deeltjes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vervallen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…</a:t>
            </a:r>
          </a:p>
          <a:p>
            <a:pPr algn="ctr"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…en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zoek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naar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verschillen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tussen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antimaterie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!</a:t>
            </a:r>
            <a:endParaRPr lang="en-US" sz="2000" b="1" kern="0" dirty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421529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48499" y="4971742"/>
            <a:ext cx="7447002" cy="15367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2200" dirty="0">
                <a:solidFill>
                  <a:srgbClr val="FFFF00"/>
                </a:solidFill>
              </a:rPr>
              <a:t>L</a:t>
            </a:r>
            <a:r>
              <a:rPr lang="en-US" sz="2200" dirty="0" smtClean="0">
                <a:solidFill>
                  <a:srgbClr val="FFFF00"/>
                </a:solidFill>
              </a:rPr>
              <a:t>inks en </a:t>
            </a:r>
            <a:r>
              <a:rPr lang="en-US" sz="2200" dirty="0" err="1" smtClean="0">
                <a:solidFill>
                  <a:srgbClr val="FFFF00"/>
                </a:solidFill>
              </a:rPr>
              <a:t>rechts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niet</a:t>
            </a:r>
            <a:r>
              <a:rPr lang="en-US" sz="2200" dirty="0" smtClean="0">
                <a:solidFill>
                  <a:srgbClr val="FFFF00"/>
                </a:solidFill>
              </a:rPr>
              <a:t> even </a:t>
            </a:r>
            <a:r>
              <a:rPr lang="en-US" sz="2200" dirty="0" err="1" smtClean="0">
                <a:solidFill>
                  <a:srgbClr val="FFFF00"/>
                </a:solidFill>
              </a:rPr>
              <a:t>snel</a:t>
            </a:r>
            <a:r>
              <a:rPr lang="en-US" sz="2200" dirty="0" smtClean="0">
                <a:solidFill>
                  <a:srgbClr val="FFFF00"/>
                </a:solidFill>
              </a:rPr>
              <a:t>!</a:t>
            </a:r>
          </a:p>
          <a:p>
            <a:r>
              <a:rPr lang="en-US" sz="2200" dirty="0" err="1">
                <a:solidFill>
                  <a:srgbClr val="FFFF00"/>
                </a:solidFill>
              </a:rPr>
              <a:t>G</a:t>
            </a:r>
            <a:r>
              <a:rPr lang="en-US" sz="2200" dirty="0" err="1" smtClean="0">
                <a:solidFill>
                  <a:srgbClr val="FFFF00"/>
                </a:solidFill>
              </a:rPr>
              <a:t>ebeurt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alleen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bij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zeldzame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vervallen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waarbij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deeltjes</a:t>
            </a:r>
            <a:r>
              <a:rPr lang="en-US" sz="2200" dirty="0" smtClean="0">
                <a:solidFill>
                  <a:srgbClr val="FFFF00"/>
                </a:solidFill>
              </a:rPr>
              <a:t> van </a:t>
            </a:r>
            <a:r>
              <a:rPr lang="en-US" sz="2200" b="1" i="1" dirty="0" smtClean="0">
                <a:solidFill>
                  <a:srgbClr val="FFFF00"/>
                </a:solidFill>
              </a:rPr>
              <a:t>3 </a:t>
            </a:r>
            <a:r>
              <a:rPr lang="en-US" sz="2200" dirty="0" err="1" smtClean="0">
                <a:solidFill>
                  <a:srgbClr val="FFFF00"/>
                </a:solidFill>
              </a:rPr>
              <a:t>generaties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betrokken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zijn</a:t>
            </a:r>
            <a:r>
              <a:rPr lang="en-US" sz="2200" dirty="0" smtClean="0">
                <a:solidFill>
                  <a:srgbClr val="FFFF00"/>
                </a:solidFill>
              </a:rPr>
              <a:t>. </a:t>
            </a:r>
          </a:p>
          <a:p>
            <a:r>
              <a:rPr lang="en-US" sz="2200" dirty="0" err="1">
                <a:solidFill>
                  <a:srgbClr val="FF993E"/>
                </a:solidFill>
              </a:rPr>
              <a:t>P</a:t>
            </a:r>
            <a:r>
              <a:rPr lang="en-US" sz="2200" dirty="0" err="1" smtClean="0">
                <a:solidFill>
                  <a:srgbClr val="FF993E"/>
                </a:solidFill>
              </a:rPr>
              <a:t>recies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zoals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verwacht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volgens</a:t>
            </a:r>
            <a:r>
              <a:rPr lang="en-US" sz="2200" dirty="0" smtClean="0">
                <a:solidFill>
                  <a:srgbClr val="FF993E"/>
                </a:solidFill>
              </a:rPr>
              <a:t> het </a:t>
            </a:r>
            <a:r>
              <a:rPr lang="en-US" sz="2200" dirty="0" err="1" smtClean="0">
                <a:solidFill>
                  <a:srgbClr val="FF993E"/>
                </a:solidFill>
              </a:rPr>
              <a:t>standaardmodel</a:t>
            </a:r>
            <a:r>
              <a:rPr lang="en-US" sz="2200" dirty="0" smtClean="0">
                <a:solidFill>
                  <a:srgbClr val="FF993E"/>
                </a:solidFill>
              </a:rPr>
              <a:t>!</a:t>
            </a:r>
            <a:endParaRPr lang="en-US" sz="1800" dirty="0" smtClean="0">
              <a:solidFill>
                <a:srgbClr val="FF993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B </a:t>
            </a:r>
            <a:r>
              <a:rPr lang="en-US" sz="2000" b="1" i="1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endParaRPr lang="en-US" sz="2400" kern="0" dirty="0" smtClean="0">
              <a:latin typeface="Tahoma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a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nti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-B 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endParaRPr lang="en-US" sz="2400" kern="0" dirty="0" smtClean="0">
              <a:solidFill>
                <a:srgbClr val="FF6600"/>
              </a:solidFill>
              <a:latin typeface="Taho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Antimaterie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96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B </a:t>
            </a:r>
            <a:r>
              <a:rPr lang="en-US" sz="2000" b="1" i="1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endParaRPr lang="en-US" sz="2400" kern="0" dirty="0" smtClean="0">
              <a:latin typeface="Tahoma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a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nti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-B 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endParaRPr lang="en-US" sz="2400" kern="0" dirty="0" smtClean="0">
              <a:solidFill>
                <a:srgbClr val="FF6600"/>
              </a:solidFill>
              <a:latin typeface="Tahoma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120937" y="5303300"/>
            <a:ext cx="7174141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De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natuurwetten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voor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materie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en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antimaterie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duidelijk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niet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100%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spiegel-symmetrisch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!</a:t>
            </a:r>
            <a:endParaRPr lang="en-US" sz="2400" kern="0" dirty="0">
              <a:solidFill>
                <a:srgbClr val="FF9900"/>
              </a:solidFill>
              <a:latin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Antimaterie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900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Zijn</a:t>
            </a:r>
            <a:r>
              <a:rPr lang="en-US" dirty="0" smtClean="0">
                <a:solidFill>
                  <a:schemeClr val="bg1"/>
                </a:solidFill>
              </a:rPr>
              <a:t> we nu </a:t>
            </a:r>
            <a:r>
              <a:rPr lang="en-US" dirty="0" err="1" smtClean="0">
                <a:solidFill>
                  <a:schemeClr val="bg1"/>
                </a:solidFill>
              </a:rPr>
              <a:t>klaar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890777"/>
            <a:ext cx="4902200" cy="5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5" y="357394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9" name="Rectangle 28"/>
          <p:cNvSpPr/>
          <p:nvPr/>
        </p:nvSpPr>
        <p:spPr bwMode="auto">
          <a:xfrm>
            <a:off x="45795" y="2641108"/>
            <a:ext cx="9057999" cy="1037846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30" name="TextBox 29"/>
          <p:cNvSpPr txBox="1"/>
          <p:nvPr/>
        </p:nvSpPr>
        <p:spPr>
          <a:xfrm>
            <a:off x="131523" y="2824835"/>
            <a:ext cx="88035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 smtClean="0">
                <a:solidFill>
                  <a:srgbClr val="FF6600"/>
                </a:solidFill>
              </a:rPr>
              <a:t>Standaardmodel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dirty="0" err="1" smtClean="0">
                <a:solidFill>
                  <a:srgbClr val="FF6600"/>
                </a:solidFill>
              </a:rPr>
              <a:t>verklaring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i="1" dirty="0" err="1" smtClean="0">
                <a:solidFill>
                  <a:srgbClr val="FF6600"/>
                </a:solidFill>
              </a:rPr>
              <a:t>niet</a:t>
            </a:r>
            <a:r>
              <a:rPr lang="en-US" sz="3800" i="1" dirty="0" smtClean="0">
                <a:solidFill>
                  <a:srgbClr val="FF6600"/>
                </a:solidFill>
              </a:rPr>
              <a:t> </a:t>
            </a:r>
            <a:r>
              <a:rPr lang="en-US" sz="3800" i="1" dirty="0" err="1" smtClean="0">
                <a:solidFill>
                  <a:srgbClr val="FF6600"/>
                </a:solidFill>
              </a:rPr>
              <a:t>genoeg</a:t>
            </a:r>
            <a:r>
              <a:rPr lang="en-US" sz="3800" dirty="0" smtClean="0">
                <a:solidFill>
                  <a:srgbClr val="FF6600"/>
                </a:solidFill>
              </a:rPr>
              <a:t>!</a:t>
            </a:r>
            <a:endParaRPr lang="en-US" sz="3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20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714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+mn-lt"/>
              </a:rPr>
              <a:t>A</a:t>
            </a:r>
            <a:r>
              <a:rPr lang="nl-NL" sz="2400" dirty="0" smtClean="0">
                <a:solidFill>
                  <a:schemeClr val="bg1"/>
                </a:solidFill>
                <a:latin typeface="+mn-lt"/>
              </a:rPr>
              <a:t>stronomie</a:t>
            </a:r>
            <a:endParaRPr lang="nl-NL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chemeClr val="bg1"/>
                </a:solidFill>
                <a:latin typeface="+mn-lt"/>
              </a:rPr>
              <a:t>Deeltjes-fysica</a:t>
            </a:r>
            <a:endParaRPr lang="nl-NL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1005" y="1574633"/>
            <a:ext cx="526705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 smtClean="0">
                <a:solidFill>
                  <a:schemeClr val="bg1"/>
                </a:solidFill>
              </a:rPr>
              <a:t>Huidige</a:t>
            </a:r>
            <a:r>
              <a:rPr lang="en-US" b="1" i="1" u="sng" dirty="0" smtClean="0">
                <a:solidFill>
                  <a:schemeClr val="bg1"/>
                </a:solidFill>
              </a:rPr>
              <a:t> status </a:t>
            </a:r>
            <a:r>
              <a:rPr lang="en-US" b="1" i="1" u="sng" dirty="0" err="1" smtClean="0">
                <a:solidFill>
                  <a:schemeClr val="bg1"/>
                </a:solidFill>
              </a:rPr>
              <a:t>onderzoek</a:t>
            </a:r>
            <a:r>
              <a:rPr lang="en-US" b="1" i="1" u="sng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Met LHC op </a:t>
            </a:r>
            <a:r>
              <a:rPr lang="en-US" sz="2400" b="1" dirty="0" err="1" smtClean="0">
                <a:solidFill>
                  <a:schemeClr val="bg1"/>
                </a:solidFill>
              </a:rPr>
              <a:t>zoek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naar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theorie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oorsprong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elementaire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deeltjes</a:t>
            </a:r>
            <a:r>
              <a:rPr lang="en-US" sz="2400" b="1" dirty="0" smtClean="0">
                <a:solidFill>
                  <a:schemeClr val="bg1"/>
                </a:solidFill>
              </a:rPr>
              <a:t> in </a:t>
            </a:r>
            <a:r>
              <a:rPr lang="en-US" sz="2400" b="1" dirty="0" err="1" smtClean="0">
                <a:solidFill>
                  <a:schemeClr val="bg1"/>
                </a:solidFill>
              </a:rPr>
              <a:t>oerknal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endParaRPr lang="en-US" sz="2400" b="1" dirty="0">
              <a:solidFill>
                <a:schemeClr val="bg1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200" b="1" dirty="0" smtClean="0">
                <a:solidFill>
                  <a:srgbClr val="62FF50"/>
                </a:solidFill>
              </a:rPr>
              <a:t>Higgs </a:t>
            </a:r>
            <a:r>
              <a:rPr lang="en-US" sz="2200" b="1" dirty="0" err="1" smtClean="0">
                <a:solidFill>
                  <a:srgbClr val="62FF50"/>
                </a:solidFill>
              </a:rPr>
              <a:t>deeltje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en</a:t>
            </a:r>
            <a:r>
              <a:rPr lang="en-US" sz="2200" b="1" dirty="0" smtClean="0">
                <a:solidFill>
                  <a:srgbClr val="62FF50"/>
                </a:solidFill>
              </a:rPr>
              <a:t> veld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200" b="1" dirty="0" err="1" smtClean="0">
                <a:solidFill>
                  <a:srgbClr val="62FF50"/>
                </a:solidFill>
              </a:rPr>
              <a:t>Materie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mr-IN" sz="2200" b="1" dirty="0" smtClean="0">
                <a:solidFill>
                  <a:srgbClr val="62FF50"/>
                </a:solidFill>
              </a:rPr>
              <a:t>–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antimaterie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asymmetrie</a:t>
            </a:r>
            <a:endParaRPr lang="en-US" sz="2200" b="1" dirty="0" smtClean="0">
              <a:solidFill>
                <a:srgbClr val="62FF50"/>
              </a:solidFill>
            </a:endParaRPr>
          </a:p>
          <a:p>
            <a:pPr marL="457200" indent="-457200">
              <a:buFont typeface=".AppleSystemUIFont" charset="-120"/>
              <a:buChar char="?"/>
            </a:pPr>
            <a:r>
              <a:rPr lang="en-US" sz="2200" b="1" dirty="0" err="1" smtClean="0">
                <a:solidFill>
                  <a:srgbClr val="FFFF00"/>
                </a:solidFill>
              </a:rPr>
              <a:t>Bestaat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er</a:t>
            </a:r>
            <a:r>
              <a:rPr lang="en-US" sz="2200" b="1" dirty="0" smtClean="0">
                <a:solidFill>
                  <a:srgbClr val="FFFF00"/>
                </a:solidFill>
              </a:rPr>
              <a:t> nog </a:t>
            </a:r>
            <a:r>
              <a:rPr lang="en-US" sz="2200" b="1" dirty="0" err="1" smtClean="0">
                <a:solidFill>
                  <a:srgbClr val="FFFF00"/>
                </a:solidFill>
              </a:rPr>
              <a:t>nieuwe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deeltjes</a:t>
            </a:r>
            <a:r>
              <a:rPr lang="en-US" sz="2200" b="1" dirty="0" smtClean="0">
                <a:solidFill>
                  <a:srgbClr val="FFFF00"/>
                </a:solidFill>
              </a:rPr>
              <a:t> of </a:t>
            </a:r>
            <a:r>
              <a:rPr lang="en-US" sz="2200" b="1" dirty="0" err="1" smtClean="0">
                <a:solidFill>
                  <a:srgbClr val="FFFF00"/>
                </a:solidFill>
              </a:rPr>
              <a:t>natuurkrachten</a:t>
            </a:r>
            <a:r>
              <a:rPr lang="en-US" sz="2200" b="1" dirty="0" smtClean="0">
                <a:solidFill>
                  <a:srgbClr val="FFFF00"/>
                </a:solidFill>
              </a:rPr>
              <a:t>?</a:t>
            </a:r>
          </a:p>
          <a:p>
            <a:pPr marL="457200" indent="-457200">
              <a:buFont typeface=".AppleSystemUIFont" charset="-120"/>
              <a:buChar char="?"/>
            </a:pPr>
            <a:r>
              <a:rPr lang="en-US" sz="2200" b="1" dirty="0" err="1" smtClean="0">
                <a:solidFill>
                  <a:srgbClr val="FFFF00"/>
                </a:solidFill>
              </a:rPr>
              <a:t>Zijn</a:t>
            </a:r>
            <a:r>
              <a:rPr lang="en-US" sz="2200" b="1" dirty="0" smtClean="0">
                <a:solidFill>
                  <a:srgbClr val="FFFF00"/>
                </a:solidFill>
              </a:rPr>
              <a:t> 3 </a:t>
            </a:r>
            <a:r>
              <a:rPr lang="en-US" sz="2200" b="1" dirty="0" err="1" smtClean="0">
                <a:solidFill>
                  <a:srgbClr val="FFFF00"/>
                </a:solidFill>
              </a:rPr>
              <a:t>kopieen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deeltjes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logische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noodzakelijkheid</a:t>
            </a:r>
            <a:r>
              <a:rPr lang="en-US" sz="2200" b="1" dirty="0" smtClean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869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Toekomst</a:t>
            </a:r>
            <a:r>
              <a:rPr lang="en-US" dirty="0" smtClean="0"/>
              <a:t>: “</a:t>
            </a:r>
            <a:r>
              <a:rPr lang="en-US" dirty="0" err="1" smtClean="0"/>
              <a:t>Cirkels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Driehoeken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4" y="4331458"/>
            <a:ext cx="3267097" cy="245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0" y="4393274"/>
            <a:ext cx="4597039" cy="229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0" y="1103203"/>
            <a:ext cx="4597039" cy="2418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" y="985804"/>
            <a:ext cx="3630706" cy="2562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071" y="680229"/>
            <a:ext cx="815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D</a:t>
            </a:r>
            <a:r>
              <a:rPr lang="en-US" sz="2400" b="1" dirty="0" err="1" smtClean="0">
                <a:solidFill>
                  <a:srgbClr val="FFFF00"/>
                </a:solidFill>
              </a:rPr>
              <a:t>eeltjes-versnellers</a:t>
            </a:r>
            <a:r>
              <a:rPr lang="en-US" sz="2400" b="1" dirty="0" smtClean="0">
                <a:solidFill>
                  <a:srgbClr val="FFFF00"/>
                </a:solidFill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</a:rPr>
              <a:t>natuurkunde</a:t>
            </a:r>
            <a:r>
              <a:rPr lang="en-US" sz="2400" b="1" dirty="0" smtClean="0">
                <a:solidFill>
                  <a:srgbClr val="FFFF00"/>
                </a:solidFill>
              </a:rPr>
              <a:t> van de </a:t>
            </a:r>
            <a:r>
              <a:rPr lang="en-US" sz="2400" b="1" dirty="0" err="1" smtClean="0">
                <a:solidFill>
                  <a:srgbClr val="FFFF00"/>
                </a:solidFill>
              </a:rPr>
              <a:t>oerknal</a:t>
            </a:r>
            <a:r>
              <a:rPr lang="mr-IN" sz="2400" b="1" dirty="0" smtClean="0">
                <a:solidFill>
                  <a:srgbClr val="FFFF00"/>
                </a:solidFill>
              </a:rPr>
              <a:t>…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518" y="3835148"/>
            <a:ext cx="787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993E"/>
                </a:solidFill>
              </a:rPr>
              <a:t>Gravitatie</a:t>
            </a:r>
            <a:r>
              <a:rPr lang="en-US" sz="2400" b="1" dirty="0" err="1">
                <a:solidFill>
                  <a:srgbClr val="FF993E"/>
                </a:solidFill>
              </a:rPr>
              <a:t>-</a:t>
            </a:r>
            <a:r>
              <a:rPr lang="en-US" sz="2400" b="1" dirty="0" err="1" smtClean="0">
                <a:solidFill>
                  <a:srgbClr val="FF993E"/>
                </a:solidFill>
              </a:rPr>
              <a:t>detectoren</a:t>
            </a:r>
            <a:r>
              <a:rPr lang="en-US" sz="2400" b="1" dirty="0" smtClean="0">
                <a:solidFill>
                  <a:srgbClr val="FF993E"/>
                </a:solidFill>
              </a:rPr>
              <a:t>: </a:t>
            </a:r>
            <a:r>
              <a:rPr lang="en-US" sz="2400" b="1" dirty="0" err="1" smtClean="0">
                <a:solidFill>
                  <a:srgbClr val="FF993E"/>
                </a:solidFill>
              </a:rPr>
              <a:t>luisteren</a:t>
            </a:r>
            <a:r>
              <a:rPr lang="en-US" sz="2400" b="1" dirty="0" smtClean="0">
                <a:solidFill>
                  <a:srgbClr val="FF993E"/>
                </a:solidFill>
              </a:rPr>
              <a:t> </a:t>
            </a:r>
            <a:r>
              <a:rPr lang="en-US" sz="2400" b="1" dirty="0" err="1" smtClean="0">
                <a:solidFill>
                  <a:srgbClr val="FF993E"/>
                </a:solidFill>
              </a:rPr>
              <a:t>naar</a:t>
            </a:r>
            <a:r>
              <a:rPr lang="en-US" sz="2400" b="1" dirty="0" smtClean="0">
                <a:solidFill>
                  <a:srgbClr val="FF993E"/>
                </a:solidFill>
              </a:rPr>
              <a:t> de </a:t>
            </a:r>
            <a:r>
              <a:rPr lang="en-US" sz="2400" b="1" dirty="0" err="1" smtClean="0">
                <a:solidFill>
                  <a:srgbClr val="FF993E"/>
                </a:solidFill>
              </a:rPr>
              <a:t>oerknal</a:t>
            </a:r>
            <a:r>
              <a:rPr lang="mr-IN" sz="2400" b="1" dirty="0" smtClean="0">
                <a:solidFill>
                  <a:srgbClr val="FF993E"/>
                </a:solidFill>
              </a:rPr>
              <a:t>…</a:t>
            </a:r>
            <a:endParaRPr lang="en-US" sz="2400" b="1" dirty="0">
              <a:solidFill>
                <a:srgbClr val="FF993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7890" y="3082041"/>
            <a:ext cx="5555978" cy="707886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  <a:effectLst>
            <a:glow rad="1905000">
              <a:srgbClr val="000090"/>
            </a:glo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Dank </a:t>
            </a:r>
            <a:r>
              <a:rPr lang="en-US" sz="4000" dirty="0" err="1" smtClean="0">
                <a:solidFill>
                  <a:schemeClr val="bg1"/>
                </a:solidFill>
              </a:rPr>
              <a:t>voor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uw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aandacht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2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0306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Toepassingen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9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Escher’s </a:t>
            </a:r>
            <a:r>
              <a:rPr lang="en-US" sz="3200" dirty="0" err="1">
                <a:solidFill>
                  <a:schemeClr val="bg1"/>
                </a:solidFill>
              </a:rPr>
              <a:t>impressie</a:t>
            </a:r>
            <a:r>
              <a:rPr lang="en-US" sz="3200" dirty="0">
                <a:solidFill>
                  <a:schemeClr val="bg1"/>
                </a:solidFill>
              </a:rPr>
              <a:t> over het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</a:rPr>
              <a:t>verschil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tussen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materie</a:t>
            </a:r>
            <a:r>
              <a:rPr lang="en-US" sz="3200" dirty="0">
                <a:solidFill>
                  <a:schemeClr val="bg1"/>
                </a:solidFill>
              </a:rPr>
              <a:t> en </a:t>
            </a:r>
            <a:r>
              <a:rPr lang="en-US" sz="3200" dirty="0" err="1" smtClean="0">
                <a:solidFill>
                  <a:schemeClr val="bg1"/>
                </a:solidFill>
              </a:rPr>
              <a:t>antimaterie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CCEC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CCECFF"/>
                </a:solidFill>
              </a:rPr>
              <a:t>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ECFF"/>
                </a:solidFill>
              </a:rPr>
              <a:t>links      </a:t>
            </a:r>
            <a:r>
              <a:rPr lang="en-US" dirty="0" err="1">
                <a:solidFill>
                  <a:srgbClr val="CCECFF"/>
                </a:solidFill>
              </a:rPr>
              <a:t>rechts</a:t>
            </a:r>
            <a:endParaRPr lang="en-US" dirty="0">
              <a:solidFill>
                <a:srgbClr val="CCECFF"/>
              </a:solidFill>
            </a:endParaRP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CECFF"/>
                </a:solidFill>
              </a:rPr>
              <a:t>kleur</a:t>
            </a:r>
            <a:r>
              <a:rPr lang="en-US" dirty="0">
                <a:solidFill>
                  <a:srgbClr val="CCECFF"/>
                </a:solidFill>
              </a:rPr>
              <a:t>  </a:t>
            </a:r>
            <a:r>
              <a:rPr lang="en-US" dirty="0">
                <a:solidFill>
                  <a:srgbClr val="CCECFF"/>
                </a:solidFill>
                <a:sym typeface="Symbol" pitchFamily="18" charset="2"/>
              </a:rPr>
              <a:t>     anti-</a:t>
            </a:r>
            <a:r>
              <a:rPr lang="en-US" dirty="0" err="1">
                <a:solidFill>
                  <a:srgbClr val="CCECFF"/>
                </a:solidFill>
                <a:sym typeface="Symbol" pitchFamily="18" charset="2"/>
              </a:rPr>
              <a:t>kleur</a:t>
            </a:r>
            <a:endParaRPr lang="en-US" dirty="0">
              <a:solidFill>
                <a:srgbClr val="CCECFF"/>
              </a:solidFill>
              <a:sym typeface="Symbol" pitchFamily="18" charset="2"/>
            </a:endParaRP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8948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7900" y="1173489"/>
            <a:ext cx="500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 </a:t>
            </a:r>
            <a:r>
              <a:rPr lang="en-US" dirty="0" err="1" smtClean="0"/>
              <a:t>diep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65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+mn-l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+mn-lt"/>
                <a:cs typeface="Helvetica Neue Light"/>
              </a:rPr>
              <a:t>anti-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  <a:cs typeface="Helvetica Neue Light"/>
              </a:rPr>
              <a:t>materie</a:t>
            </a:r>
            <a:endParaRPr lang="en-US" sz="2000" dirty="0">
              <a:solidFill>
                <a:schemeClr val="tx1"/>
              </a:solidFill>
              <a:latin typeface="+mn-l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+mn-l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+mn-lt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+mn-lt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+mn-l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+mn-l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+mn-l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+mn-lt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+mn-lt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+mn-l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1988" y="3348202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FFFF"/>
                </a:solidFill>
                <a:latin typeface="+mn-l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FFFF"/>
                </a:solidFill>
                <a:latin typeface="+mn-lt"/>
                <a:cs typeface="Helvetica Neue Light"/>
              </a:rPr>
            </a:br>
            <a:r>
              <a:rPr lang="en-US" sz="2000" i="1" dirty="0" err="1" smtClean="0">
                <a:solidFill>
                  <a:srgbClr val="66FFFF"/>
                </a:solidFill>
                <a:latin typeface="+mn-lt"/>
                <a:cs typeface="Helvetica Neue Light"/>
              </a:rPr>
              <a:t>straling</a:t>
            </a:r>
            <a:r>
              <a:rPr lang="en-US" sz="2000" i="1" dirty="0" smtClean="0">
                <a:solidFill>
                  <a:srgbClr val="66FFFF"/>
                </a:solidFill>
                <a:latin typeface="+mn-lt"/>
                <a:cs typeface="Helvetica Neue Light"/>
              </a:rPr>
              <a:t>)</a:t>
            </a:r>
            <a:endParaRPr lang="en-US" sz="2000" i="1" dirty="0">
              <a:solidFill>
                <a:srgbClr val="66FFFF"/>
              </a:solidFill>
              <a:latin typeface="+mn-l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270" y="4877157"/>
            <a:ext cx="4975412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err="1">
                <a:solidFill>
                  <a:srgbClr val="FFB006"/>
                </a:solidFill>
                <a:cs typeface="Helvetica Neue Light"/>
              </a:rPr>
              <a:t>A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ntimaterie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niet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het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exacte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spiegelbeeld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!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smtClean="0">
                <a:solidFill>
                  <a:srgbClr val="FFFF00"/>
                </a:solidFill>
                <a:latin typeface="+mn-lt"/>
                <a:cs typeface="Helvetica Neue Light"/>
              </a:rPr>
              <a:t>Klein </a:t>
            </a:r>
            <a:r>
              <a:rPr lang="en-US" sz="2600" i="1" dirty="0" err="1" smtClean="0">
                <a:solidFill>
                  <a:srgbClr val="FFFF00"/>
                </a:solidFill>
                <a:latin typeface="+mn-lt"/>
                <a:cs typeface="Helvetica Neue Light"/>
              </a:rPr>
              <a:t>overschot</a:t>
            </a:r>
            <a:endParaRPr lang="en-US" sz="2600" i="1" dirty="0">
              <a:solidFill>
                <a:srgbClr val="FFFF00"/>
              </a:solidFill>
              <a:latin typeface="+mn-l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0024" y="1512752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err="1" smtClean="0">
                <a:solidFill>
                  <a:srgbClr val="FFFF00"/>
                </a:solidFill>
                <a:latin typeface="+mn-lt"/>
                <a:cs typeface="Helvetica Neue Light"/>
              </a:rPr>
              <a:t>Domineert</a:t>
            </a:r>
            <a:endParaRPr lang="en-US" sz="2600" i="1" dirty="0">
              <a:solidFill>
                <a:srgbClr val="FFFF00"/>
              </a:solidFill>
              <a:latin typeface="+mn-lt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8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+mn-l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+mn-l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820270" y="5774166"/>
            <a:ext cx="4975412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In de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theorie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zijn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hiervoor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drie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kopieen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alle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deeltjes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cs typeface="Helvetica Neue Light"/>
              </a:rPr>
              <a:t>nodig</a:t>
            </a:r>
            <a:r>
              <a:rPr lang="en-US" sz="2200" b="1" i="1" dirty="0" smtClean="0">
                <a:solidFill>
                  <a:schemeClr val="bg1"/>
                </a:solidFill>
                <a:cs typeface="Helvetica Neue Light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962477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FFFF00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FFFF00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46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LEP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FFFF00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FFFF00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75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20668</TotalTime>
  <Words>2468</Words>
  <Application>Microsoft Macintosh PowerPoint</Application>
  <PresentationFormat>On-screen Show (4:3)</PresentationFormat>
  <Paragraphs>515</Paragraphs>
  <Slides>70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70</vt:i4>
      </vt:variant>
    </vt:vector>
  </HeadingPairs>
  <TitlesOfParts>
    <vt:vector size="87" baseType="lpstr">
      <vt:lpstr>.AppleSystemUIFont</vt:lpstr>
      <vt:lpstr>Arial Hebrew Light</vt:lpstr>
      <vt:lpstr>Calibri</vt:lpstr>
      <vt:lpstr>Comic Sans MS</vt:lpstr>
      <vt:lpstr>Helvetica Neue Light</vt:lpstr>
      <vt:lpstr>Helvetica Neue Medium</vt:lpstr>
      <vt:lpstr>ＭＳ Ｐゴシック</vt:lpstr>
      <vt:lpstr>Symbol</vt:lpstr>
      <vt:lpstr>Tahoma</vt:lpstr>
      <vt:lpstr>Times New Roman</vt:lpstr>
      <vt:lpstr>Verdana</vt:lpstr>
      <vt:lpstr>Wingdings</vt:lpstr>
      <vt:lpstr>Arial</vt:lpstr>
      <vt:lpstr>Default Design</vt:lpstr>
      <vt:lpstr>2_Default Design</vt:lpstr>
      <vt:lpstr>4_Default Design</vt:lpstr>
      <vt:lpstr>15_Default Design</vt:lpstr>
      <vt:lpstr>Higgs,  </vt:lpstr>
      <vt:lpstr>PowerPoint Presentation</vt:lpstr>
      <vt:lpstr>Bouwstenen van materie en het getal 3</vt:lpstr>
      <vt:lpstr>Bouwstenen van materie</vt:lpstr>
      <vt:lpstr>De aardse materie</vt:lpstr>
      <vt:lpstr>PowerPoint Presentation</vt:lpstr>
      <vt:lpstr>PowerPoint Presentation</vt:lpstr>
      <vt:lpstr>Large Electron Positron versneller</vt:lpstr>
      <vt:lpstr>Het L3 LEP Experiment</vt:lpstr>
      <vt:lpstr>Alle mogelijke materie ontstaat</vt:lpstr>
      <vt:lpstr> De Elementaire Deeltjes</vt:lpstr>
      <vt:lpstr> De Elementaire Deeltjes</vt:lpstr>
      <vt:lpstr> Is dit alles wat er is?</vt:lpstr>
      <vt:lpstr>Antimaterie  en de Oerknal </vt:lpstr>
      <vt:lpstr>Fysica van elementaire deeltjes</vt:lpstr>
      <vt:lpstr> De elementaire deeltjes</vt:lpstr>
      <vt:lpstr> De elementaire deeltjes</vt:lpstr>
      <vt:lpstr>PowerPoint Presentation</vt:lpstr>
      <vt:lpstr>Antimaterie</vt:lpstr>
      <vt:lpstr>Het ATHENA experiment op CERN</vt:lpstr>
      <vt:lpstr>Een wereld van materie en …</vt:lpstr>
      <vt:lpstr>PowerPoint Presentation</vt:lpstr>
      <vt:lpstr>Is er antimaterie in de natuur?</vt:lpstr>
      <vt:lpstr>PowerPoint Presentation</vt:lpstr>
      <vt:lpstr>Zijn er antimaterie sterrenstelsels?</vt:lpstr>
      <vt:lpstr>Restant Oerknal: veel materie, geen antimaterie?</vt:lpstr>
      <vt:lpstr>Restant Oerknal: veel materie, geen antimaterie?</vt:lpstr>
      <vt:lpstr>Hoe is antimaterie verdwenen in de Big Bang?</vt:lpstr>
      <vt:lpstr>Het Standaardmodel van deeltjes en krachten</vt:lpstr>
      <vt:lpstr>Vier fundamentele natuurkrachten</vt:lpstr>
      <vt:lpstr>PowerPoint Presentation</vt:lpstr>
      <vt:lpstr>Het Standaard Model</vt:lpstr>
      <vt:lpstr>Het Standaard Model</vt:lpstr>
      <vt:lpstr>Het Standaard Model</vt:lpstr>
      <vt:lpstr>Het Standaard Model</vt:lpstr>
      <vt:lpstr>Hoe is antimaterie verdwenen in de Big Bang?</vt:lpstr>
      <vt:lpstr>CERN:  Large Hadron Collider </vt:lpstr>
      <vt:lpstr>PowerPoint Presentation</vt:lpstr>
      <vt:lpstr>De droom van de CERN fysicus…</vt:lpstr>
      <vt:lpstr>De LHC versneller</vt:lpstr>
      <vt:lpstr>PowerPoint Presentation</vt:lpstr>
      <vt:lpstr>Het Atlas Experiment</vt:lpstr>
      <vt:lpstr>Het Atlas Experiment in aanbouw</vt:lpstr>
      <vt:lpstr>PowerPoint Presentation</vt:lpstr>
      <vt:lpstr>PowerPoint Presentation</vt:lpstr>
      <vt:lpstr>PowerPoint Presentation</vt:lpstr>
      <vt:lpstr>Het Atlas Experiment</vt:lpstr>
      <vt:lpstr>Het Atlas Experiment</vt:lpstr>
      <vt:lpstr>PowerPoint Presentation</vt:lpstr>
      <vt:lpstr>Botsingen van Deeltjes </vt:lpstr>
      <vt:lpstr>Alle mogelijke deeltjes ontstaan</vt:lpstr>
      <vt:lpstr>PowerPoint Presentation</vt:lpstr>
      <vt:lpstr>Data verzamelen en Theorie testen</vt:lpstr>
      <vt:lpstr>ppHiggsZZ?</vt:lpstr>
      <vt:lpstr>PowerPoint Presentation</vt:lpstr>
      <vt:lpstr>PowerPoint Presentation</vt:lpstr>
      <vt:lpstr>PowerPoint Presentation</vt:lpstr>
      <vt:lpstr>Hoe nu verder met antimaterie en “3”?</vt:lpstr>
      <vt:lpstr>PowerPoint Presentation</vt:lpstr>
      <vt:lpstr>PowerPoint Presentation</vt:lpstr>
      <vt:lpstr>B-deeltjes:  verschil tussen materie en antimaterie</vt:lpstr>
      <vt:lpstr>B-deeltjes:  verschil tussen materie en antimaterie</vt:lpstr>
      <vt:lpstr>Zijn we nu klaar?</vt:lpstr>
      <vt:lpstr>Hoe is antimaterie verdwenen in de Big Bang?</vt:lpstr>
      <vt:lpstr>PowerPoint Presentation</vt:lpstr>
      <vt:lpstr>Toekomst: “Cirkels en Driehoeken”</vt:lpstr>
      <vt:lpstr>PowerPoint Presentation</vt:lpstr>
      <vt:lpstr>Toepassingen</vt:lpstr>
      <vt:lpstr>Escher’s impressie over het  verschil tussen materie en antimaterie</vt:lpstr>
      <vt:lpstr>Hoe verdween antimaterie in de Big Bang?</vt:lpstr>
    </vt:vector>
  </TitlesOfParts>
  <Company>Nikhef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2196</cp:revision>
  <cp:lastPrinted>2018-03-02T15:49:58Z</cp:lastPrinted>
  <dcterms:created xsi:type="dcterms:W3CDTF">2013-10-28T15:23:24Z</dcterms:created>
  <dcterms:modified xsi:type="dcterms:W3CDTF">2018-05-08T09:55:26Z</dcterms:modified>
</cp:coreProperties>
</file>