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7"/>
  </p:notesMasterIdLst>
  <p:handoutMasterIdLst>
    <p:handoutMasterId r:id="rId18"/>
  </p:handoutMasterIdLst>
  <p:sldIdLst>
    <p:sldId id="1143" r:id="rId3"/>
    <p:sldId id="1350" r:id="rId4"/>
    <p:sldId id="1351" r:id="rId5"/>
    <p:sldId id="1353" r:id="rId6"/>
    <p:sldId id="1364" r:id="rId7"/>
    <p:sldId id="1371" r:id="rId8"/>
    <p:sldId id="1372" r:id="rId9"/>
    <p:sldId id="1356" r:id="rId10"/>
    <p:sldId id="1357" r:id="rId11"/>
    <p:sldId id="1363" r:id="rId12"/>
    <p:sldId id="1365" r:id="rId13"/>
    <p:sldId id="1358" r:id="rId14"/>
    <p:sldId id="1360" r:id="rId15"/>
    <p:sldId id="1366" r:id="rId16"/>
  </p:sldIdLst>
  <p:sldSz cx="9144000" cy="6858000" type="screen4x3"/>
  <p:notesSz cx="6794500" cy="9906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836EB4"/>
    <a:srgbClr val="0000FF"/>
    <a:srgbClr val="FF9933"/>
    <a:srgbClr val="FF9900"/>
    <a:srgbClr val="D6FFFC"/>
    <a:srgbClr val="8000FF"/>
    <a:srgbClr val="00CC00"/>
    <a:srgbClr val="0066FF"/>
    <a:srgbClr val="3366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17" autoAdjust="0"/>
    <p:restoredTop sz="95948" autoAdjust="0"/>
  </p:normalViewPr>
  <p:slideViewPr>
    <p:cSldViewPr>
      <p:cViewPr varScale="1">
        <p:scale>
          <a:sx n="93" d="100"/>
          <a:sy n="93" d="100"/>
        </p:scale>
        <p:origin x="-2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87914-514C-9341-A3F2-CF37FE138332}" type="datetimeFigureOut">
              <a:rPr lang="en-US" smtClean="0"/>
              <a:pPr/>
              <a:t>05-02-14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12E0C-20E5-D24C-BE02-C17E149251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11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D3C86-4A77-4A93-935D-EDA0303D04F7}" type="datetimeFigureOut">
              <a:rPr lang="nl-NL" smtClean="0"/>
              <a:pPr/>
              <a:t>05-02-14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F73CB-ADF5-4435-8991-C4907DBCADA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980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4E360B-AF41-4DAD-85E3-57F8E70AF389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20-sept-2011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Marcel Merk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939EB-2658-402E-B2A8-755E9D2F98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84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1840" y="647978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4573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00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3366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20-sept-2011</a:t>
            </a:r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Marcel Merk</a:t>
            </a:r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D6229F-4551-4481-8A67-D7075C06E29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LHCb</a:t>
            </a:r>
            <a:endParaRPr lang="en-US" dirty="0"/>
          </a:p>
        </p:txBody>
      </p:sp>
      <p:pic>
        <p:nvPicPr>
          <p:cNvPr id="4" name="Picture 2" descr="C:\Users\pietrzyk\Desktop\LHCbDetect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922040"/>
            <a:ext cx="8748502" cy="4411960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15616" y="5517232"/>
            <a:ext cx="73448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Mission: </a:t>
            </a:r>
            <a:r>
              <a:rPr lang="en-US" b="1" i="1" dirty="0">
                <a:solidFill>
                  <a:srgbClr val="0000FF"/>
                </a:solidFill>
              </a:rPr>
              <a:t>To search for new particles and interactions that affect the observed matter-antimatter asymmetry in the Universe, by making precision measurements of B-meson decays</a:t>
            </a:r>
            <a:r>
              <a:rPr lang="en-US" b="1" i="1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eloRFFoilMi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72" y="1052736"/>
            <a:ext cx="4788024" cy="28601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en-US" dirty="0" err="1" smtClean="0"/>
              <a:t>Velo</a:t>
            </a:r>
            <a:r>
              <a:rPr lang="en-US" dirty="0" smtClean="0"/>
              <a:t> Mechanics- Vacuum Enclosure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9EB-2658-402E-B2A8-755E9D2F989D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 descr="VeloRFBox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61048"/>
            <a:ext cx="7812360" cy="293166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427984" y="2564904"/>
            <a:ext cx="2038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RF-box: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crucial for physics 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8" name="Picture 7" descr="scan-zoo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196752"/>
            <a:ext cx="3737230" cy="253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en-US" dirty="0" err="1" smtClean="0"/>
              <a:t>Velo</a:t>
            </a:r>
            <a:r>
              <a:rPr lang="en-US" dirty="0" smtClean="0"/>
              <a:t> – Module Construction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9EB-2658-402E-B2A8-755E9D2F989D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 descr="VeloModuleSche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8" y="1535588"/>
            <a:ext cx="7020272" cy="4701724"/>
          </a:xfrm>
          <a:prstGeom prst="rect">
            <a:avLst/>
          </a:prstGeom>
          <a:ln w="25400">
            <a:solidFill>
              <a:srgbClr val="3366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203848" y="5301208"/>
            <a:ext cx="2736304" cy="70788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Module construction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CO2 cooling capillaries</a:t>
            </a:r>
          </a:p>
        </p:txBody>
      </p:sp>
    </p:spTree>
    <p:extLst>
      <p:ext uri="{BB962C8B-B14F-4D97-AF65-F5344CB8AC3E}">
        <p14:creationId xmlns:p14="http://schemas.microsoft.com/office/powerpoint/2010/main" val="2157973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en-US" dirty="0" smtClean="0"/>
              <a:t>Scintillating Fiber detector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9EB-2658-402E-B2A8-755E9D2F989D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 descr="SciFiPrototyp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33056"/>
            <a:ext cx="4139952" cy="274947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7" name="Picture 6" descr="SciFiLay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923928" cy="287990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8" name="Picture 7" descr="SciFiMa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37112"/>
            <a:ext cx="3841846" cy="2282324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076056" y="1556792"/>
            <a:ext cx="3744416" cy="1938992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Novel detector with scintillating fibers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>
                <a:solidFill>
                  <a:srgbClr val="0000FF"/>
                </a:solidFill>
              </a:rPr>
              <a:t>250 </a:t>
            </a:r>
            <a:r>
              <a:rPr lang="en-US" sz="2000" dirty="0">
                <a:solidFill>
                  <a:srgbClr val="0000FF"/>
                </a:solidFill>
                <a:latin typeface="Symbol"/>
              </a:rPr>
              <a:t>m</a:t>
            </a:r>
            <a:r>
              <a:rPr lang="en-US" sz="2000" dirty="0" smtClean="0">
                <a:solidFill>
                  <a:srgbClr val="0000FF"/>
                </a:solidFill>
              </a:rPr>
              <a:t>m diameter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M</a:t>
            </a:r>
            <a:r>
              <a:rPr lang="en-US" sz="2000" dirty="0" smtClean="0">
                <a:solidFill>
                  <a:srgbClr val="0000FF"/>
                </a:solidFill>
              </a:rPr>
              <a:t>odules with fiber “mats”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>
                <a:solidFill>
                  <a:srgbClr val="0000FF"/>
                </a:solidFill>
              </a:rPr>
              <a:t>6 meter long modules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>
                <a:solidFill>
                  <a:srgbClr val="0000FF"/>
                </a:solidFill>
              </a:rPr>
              <a:t>&lt;100 </a:t>
            </a:r>
            <a:r>
              <a:rPr lang="en-US" sz="2000" dirty="0" smtClean="0">
                <a:solidFill>
                  <a:srgbClr val="0000FF"/>
                </a:solidFill>
                <a:latin typeface="Symbol"/>
              </a:rPr>
              <a:t>m</a:t>
            </a:r>
            <a:r>
              <a:rPr lang="en-US" sz="2000" dirty="0" smtClean="0">
                <a:solidFill>
                  <a:srgbClr val="0000FF"/>
                </a:solidFill>
              </a:rPr>
              <a:t>m precision </a:t>
            </a:r>
          </a:p>
        </p:txBody>
      </p:sp>
    </p:spTree>
    <p:extLst>
      <p:ext uri="{BB962C8B-B14F-4D97-AF65-F5344CB8AC3E}">
        <p14:creationId xmlns:p14="http://schemas.microsoft.com/office/powerpoint/2010/main" val="299865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en-US" dirty="0" err="1" smtClean="0"/>
              <a:t>SciFi</a:t>
            </a:r>
            <a:r>
              <a:rPr lang="en-US" dirty="0" smtClean="0"/>
              <a:t> Module End: </a:t>
            </a:r>
            <a:r>
              <a:rPr lang="en-US" dirty="0" err="1" smtClean="0"/>
              <a:t>SiPM</a:t>
            </a:r>
            <a:r>
              <a:rPr lang="en-US" dirty="0" smtClean="0"/>
              <a:t> Cooling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9EB-2658-402E-B2A8-755E9D2F989D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 descr="SciFiSi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4744"/>
            <a:ext cx="2702755" cy="244601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7" name="Picture 6" descr="SciFiModule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9040"/>
            <a:ext cx="3888432" cy="290679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9" name="Picture 8" descr="SciFiCarrierFra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3672408" cy="2272679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0" name="Picture 9" descr="SciFiCoolingSimula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61048"/>
            <a:ext cx="1749370" cy="2780928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cxnSp>
        <p:nvCxnSpPr>
          <p:cNvPr id="11" name="Straight Connector 10"/>
          <p:cNvCxnSpPr/>
          <p:nvPr/>
        </p:nvCxnSpPr>
        <p:spPr>
          <a:xfrm>
            <a:off x="1331640" y="1772816"/>
            <a:ext cx="1224136" cy="35283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203848" y="1628800"/>
            <a:ext cx="216024" cy="36724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275856" y="1340768"/>
            <a:ext cx="2664296" cy="7920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203848" y="2420888"/>
            <a:ext cx="2952328" cy="50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516216" y="4005064"/>
            <a:ext cx="2267744" cy="230832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Read-out: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0000FF"/>
                </a:solidFill>
              </a:rPr>
              <a:t>SiPM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photo-detectors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To prevent radiation damage: operate at -40</a:t>
            </a:r>
            <a:r>
              <a:rPr lang="en-US" baseline="30000" dirty="0" smtClean="0">
                <a:solidFill>
                  <a:srgbClr val="0000FF"/>
                </a:solidFill>
              </a:rPr>
              <a:t>o</a:t>
            </a:r>
            <a:r>
              <a:rPr lang="en-US" dirty="0" smtClean="0">
                <a:solidFill>
                  <a:srgbClr val="0000FF"/>
                </a:solidFill>
              </a:rPr>
              <a:t> 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Thermal cooling simulations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18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en-US" smtClean="0"/>
              <a:t>Contacts </a:t>
            </a:r>
            <a:r>
              <a:rPr lang="en-US" dirty="0" smtClean="0"/>
              <a:t>with </a:t>
            </a:r>
            <a:r>
              <a:rPr lang="en-US" dirty="0" err="1" smtClean="0"/>
              <a:t>dutch</a:t>
            </a:r>
            <a:r>
              <a:rPr lang="en-US" dirty="0" smtClean="0"/>
              <a:t> industry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9EB-2658-402E-B2A8-755E9D2F989D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189777"/>
            <a:ext cx="3698448" cy="504753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Support Structures: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smtClean="0"/>
              <a:t>Amstel Engineering BV, Amsterdam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smtClean="0"/>
              <a:t>Van </a:t>
            </a:r>
            <a:r>
              <a:rPr lang="en-US" sz="1400" i="1" dirty="0" err="1" smtClean="0"/>
              <a:t>Halteren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Metaal</a:t>
            </a:r>
            <a:r>
              <a:rPr lang="en-US" sz="1400" i="1" dirty="0" smtClean="0"/>
              <a:t> BV , </a:t>
            </a:r>
            <a:r>
              <a:rPr lang="en-US" sz="1400" i="1" dirty="0" err="1" smtClean="0"/>
              <a:t>Bunschoten</a:t>
            </a:r>
            <a:endParaRPr lang="en-US" sz="1400" i="1" dirty="0" smtClean="0"/>
          </a:p>
          <a:p>
            <a:endParaRPr lang="en-US" sz="600" i="1" dirty="0"/>
          </a:p>
          <a:p>
            <a:r>
              <a:rPr lang="en-US" sz="1400" dirty="0" smtClean="0"/>
              <a:t>Module frames: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err="1" smtClean="0"/>
              <a:t>Beltman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Mechanisering</a:t>
            </a:r>
            <a:r>
              <a:rPr lang="en-US" sz="1400" i="1" dirty="0" smtClean="0"/>
              <a:t> BV, Hengelo</a:t>
            </a:r>
          </a:p>
          <a:p>
            <a:endParaRPr lang="en-US" sz="600" i="1" dirty="0" smtClean="0"/>
          </a:p>
          <a:p>
            <a:r>
              <a:rPr lang="en-US" sz="1400" dirty="0" smtClean="0"/>
              <a:t>Alignment jigs and panel supports: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err="1" smtClean="0"/>
              <a:t>DutchAero</a:t>
            </a:r>
            <a:r>
              <a:rPr lang="en-US" sz="1400" i="1" dirty="0" smtClean="0"/>
              <a:t> BV, Eindhoven</a:t>
            </a:r>
          </a:p>
          <a:p>
            <a:endParaRPr lang="en-US" sz="600" i="1" dirty="0" smtClean="0"/>
          </a:p>
          <a:p>
            <a:r>
              <a:rPr lang="en-US" sz="1400" dirty="0" smtClean="0"/>
              <a:t>Mechanics parts: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err="1" smtClean="0"/>
              <a:t>Jeveka</a:t>
            </a:r>
            <a:r>
              <a:rPr lang="en-US" sz="1400" i="1" dirty="0" smtClean="0"/>
              <a:t> BV, Amsterdam, 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err="1" smtClean="0"/>
              <a:t>Rimas</a:t>
            </a:r>
            <a:r>
              <a:rPr lang="en-US" sz="1400" i="1" dirty="0" smtClean="0"/>
              <a:t> Technology Group, </a:t>
            </a:r>
            <a:r>
              <a:rPr lang="en-US" sz="1400" i="1" dirty="0" err="1" smtClean="0"/>
              <a:t>Beringe</a:t>
            </a:r>
            <a:r>
              <a:rPr lang="en-US" sz="1400" i="1" dirty="0" smtClean="0"/>
              <a:t>, 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smtClean="0"/>
              <a:t>Hamel </a:t>
            </a:r>
            <a:r>
              <a:rPr lang="en-US" sz="1400" i="1" dirty="0" err="1" smtClean="0"/>
              <a:t>Metaal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Almere</a:t>
            </a:r>
            <a:r>
              <a:rPr lang="en-US" sz="1400" i="1" dirty="0" smtClean="0"/>
              <a:t>,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err="1" smtClean="0"/>
              <a:t>Metalo</a:t>
            </a:r>
            <a:r>
              <a:rPr lang="en-US" sz="1400" i="1" dirty="0" smtClean="0"/>
              <a:t> BV, Zaandam</a:t>
            </a:r>
          </a:p>
          <a:p>
            <a:endParaRPr lang="en-US" sz="600" i="1" dirty="0"/>
          </a:p>
          <a:p>
            <a:endParaRPr lang="en-US" sz="600" dirty="0" smtClean="0"/>
          </a:p>
          <a:p>
            <a:r>
              <a:rPr lang="en-US" sz="1400" dirty="0" smtClean="0"/>
              <a:t>Clean-room infrastructure: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err="1" smtClean="0"/>
              <a:t>ClimaTech</a:t>
            </a:r>
            <a:r>
              <a:rPr lang="en-US" sz="1400" i="1" dirty="0" smtClean="0"/>
              <a:t> BV, </a:t>
            </a:r>
            <a:r>
              <a:rPr lang="en-US" sz="1400" i="1" dirty="0" err="1" smtClean="0"/>
              <a:t>Nijkerk</a:t>
            </a:r>
            <a:endParaRPr lang="en-US" sz="1400" i="1" dirty="0" smtClean="0"/>
          </a:p>
          <a:p>
            <a:endParaRPr lang="en-US" sz="600" i="1" dirty="0" smtClean="0"/>
          </a:p>
          <a:p>
            <a:r>
              <a:rPr lang="en-US" sz="1400" dirty="0" smtClean="0"/>
              <a:t>PCB Design and </a:t>
            </a:r>
            <a:r>
              <a:rPr lang="en-US" sz="1400" dirty="0" err="1" smtClean="0"/>
              <a:t>asembly</a:t>
            </a:r>
            <a:r>
              <a:rPr lang="en-US" sz="1400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smtClean="0"/>
              <a:t>QPI Group, Helmond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err="1" smtClean="0"/>
              <a:t>Neways</a:t>
            </a:r>
            <a:r>
              <a:rPr lang="en-US" sz="1400" i="1" dirty="0" smtClean="0"/>
              <a:t> Electronics International, Eindhoven</a:t>
            </a:r>
          </a:p>
          <a:p>
            <a:endParaRPr lang="en-US" sz="600" i="1" dirty="0" smtClean="0"/>
          </a:p>
          <a:p>
            <a:r>
              <a:rPr lang="en-US" sz="1400" dirty="0" smtClean="0"/>
              <a:t>Connectors and components: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smtClean="0"/>
              <a:t>ELPROMA Electronics BV, </a:t>
            </a:r>
            <a:r>
              <a:rPr lang="en-US" sz="1400" i="1" dirty="0" err="1" smtClean="0"/>
              <a:t>Nijendal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716016" y="1196752"/>
            <a:ext cx="3054692" cy="4031873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Cooling system: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err="1" smtClean="0"/>
              <a:t>Hoefnagel</a:t>
            </a:r>
            <a:r>
              <a:rPr lang="en-US" sz="1400" i="1" dirty="0" smtClean="0"/>
              <a:t> en </a:t>
            </a:r>
            <a:r>
              <a:rPr lang="en-US" sz="1400" i="1" dirty="0" err="1" smtClean="0"/>
              <a:t>Meijn</a:t>
            </a:r>
            <a:r>
              <a:rPr lang="en-US" sz="1400" i="1" dirty="0" smtClean="0"/>
              <a:t> BV, Zaandam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smtClean="0"/>
              <a:t>Swagelok </a:t>
            </a:r>
            <a:r>
              <a:rPr lang="en-US" sz="1400" i="1" dirty="0" err="1" smtClean="0"/>
              <a:t>Nederalnd</a:t>
            </a:r>
            <a:r>
              <a:rPr lang="en-US" sz="1400" i="1" dirty="0" smtClean="0"/>
              <a:t> BV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err="1" smtClean="0"/>
              <a:t>Wagenaar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Koeltechniek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Zwaagdijk</a:t>
            </a:r>
            <a:endParaRPr lang="en-US" sz="1400" i="1" dirty="0" smtClean="0"/>
          </a:p>
          <a:p>
            <a:endParaRPr lang="en-US" sz="800" i="1" dirty="0"/>
          </a:p>
          <a:p>
            <a:r>
              <a:rPr lang="en-US" sz="1400" dirty="0" smtClean="0"/>
              <a:t>Vacuum: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err="1" smtClean="0"/>
              <a:t>LouwersHanique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Hapert</a:t>
            </a:r>
            <a:endParaRPr lang="en-US" sz="1400" i="1" dirty="0" smtClean="0"/>
          </a:p>
          <a:p>
            <a:endParaRPr lang="en-US" sz="800" dirty="0"/>
          </a:p>
          <a:p>
            <a:r>
              <a:rPr lang="en-US" sz="1400" dirty="0" smtClean="0"/>
              <a:t>RF-Box Milling</a:t>
            </a:r>
            <a:r>
              <a:rPr lang="en-US" sz="1400" i="1" dirty="0" smtClean="0"/>
              <a:t>: 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smtClean="0"/>
              <a:t>VDL</a:t>
            </a:r>
          </a:p>
          <a:p>
            <a:endParaRPr lang="en-US" sz="800" i="1" dirty="0" smtClean="0"/>
          </a:p>
          <a:p>
            <a:r>
              <a:rPr lang="en-US" sz="1400" dirty="0" smtClean="0"/>
              <a:t>RF-Box Welding</a:t>
            </a:r>
            <a:r>
              <a:rPr lang="en-US" sz="1400" i="1" dirty="0" smtClean="0"/>
              <a:t>: 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err="1" smtClean="0"/>
              <a:t>Thalens</a:t>
            </a:r>
            <a:r>
              <a:rPr lang="en-US" sz="1400" i="1" dirty="0" smtClean="0"/>
              <a:t> PPS, </a:t>
            </a:r>
            <a:r>
              <a:rPr lang="en-US" sz="1400" i="1" dirty="0" err="1" smtClean="0"/>
              <a:t>Drouwenermond</a:t>
            </a:r>
            <a:endParaRPr lang="en-US" sz="1400" i="1" dirty="0" smtClean="0"/>
          </a:p>
          <a:p>
            <a:endParaRPr lang="en-US" sz="800" dirty="0" smtClean="0"/>
          </a:p>
          <a:p>
            <a:r>
              <a:rPr lang="en-US" sz="1400" u="sng" dirty="0" smtClean="0"/>
              <a:t>Not yet specified:</a:t>
            </a:r>
            <a:endParaRPr lang="en-US" sz="1400" u="sng" dirty="0"/>
          </a:p>
          <a:p>
            <a:pPr marL="285750" indent="-285750">
              <a:buFont typeface="Lucida Grande"/>
              <a:buChar char="-"/>
            </a:pPr>
            <a:r>
              <a:rPr lang="en-US" sz="1400" dirty="0" smtClean="0"/>
              <a:t>Pick-and place machine</a:t>
            </a:r>
          </a:p>
          <a:p>
            <a:pPr marL="285750" indent="-285750">
              <a:buFont typeface="Lucida Grande"/>
              <a:buChar char="-"/>
            </a:pPr>
            <a:r>
              <a:rPr lang="en-US" sz="1400" dirty="0" smtClean="0"/>
              <a:t>Cooling test system</a:t>
            </a:r>
          </a:p>
          <a:p>
            <a:pPr marL="285750" indent="-285750">
              <a:buFont typeface="Lucida Grande"/>
              <a:buChar char="-"/>
            </a:pPr>
            <a:r>
              <a:rPr lang="en-US" sz="1400" dirty="0" err="1" smtClean="0"/>
              <a:t>VeloPix</a:t>
            </a:r>
            <a:r>
              <a:rPr lang="en-US" sz="1400" dirty="0" smtClean="0"/>
              <a:t> Bump bonding</a:t>
            </a:r>
          </a:p>
          <a:p>
            <a:pPr marL="285750" indent="-285750">
              <a:buFont typeface="Lucida Grande"/>
              <a:buChar char="-"/>
            </a:pPr>
            <a:r>
              <a:rPr lang="en-US" sz="1400" dirty="0" smtClean="0"/>
              <a:t>Chip submission (IBM)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1640" y="980728"/>
            <a:ext cx="1681470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Vertex Detector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04665" y="980728"/>
            <a:ext cx="254765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Scintillating Fiber Tracker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04048" y="5519554"/>
            <a:ext cx="2467342" cy="86177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GPU programming framework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err="1" smtClean="0"/>
              <a:t>Esaote</a:t>
            </a:r>
            <a:r>
              <a:rPr lang="en-US" sz="1400" i="1" dirty="0" smtClean="0"/>
              <a:t> Benelux, Maastricht</a:t>
            </a:r>
          </a:p>
          <a:p>
            <a:endParaRPr lang="en-US" sz="8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724128" y="5373216"/>
            <a:ext cx="843237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Trigger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4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0"/>
          <p:cNvGrpSpPr/>
          <p:nvPr/>
        </p:nvGrpSpPr>
        <p:grpSpPr>
          <a:xfrm>
            <a:off x="2917598" y="692696"/>
            <a:ext cx="6262914" cy="2868386"/>
            <a:chOff x="1002547" y="2060848"/>
            <a:chExt cx="6886106" cy="2339975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 err="1" smtClean="0"/>
              <a:t>LHCb</a:t>
            </a:r>
            <a:r>
              <a:rPr lang="en-US" sz="3600" b="0" dirty="0" smtClean="0"/>
              <a:t> – Physics Observations</a:t>
            </a:r>
            <a:endParaRPr lang="en-US" sz="3600" b="0" baseline="30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067944" y="3789040"/>
            <a:ext cx="4957804" cy="2880320"/>
            <a:chOff x="1466660" y="1700808"/>
            <a:chExt cx="6758004" cy="3744416"/>
          </a:xfrm>
        </p:grpSpPr>
        <p:pic>
          <p:nvPicPr>
            <p:cNvPr id="4" name="Picture 3" descr="BsmumuEvent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6660" y="1700808"/>
              <a:ext cx="6758004" cy="374441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475656" y="5013176"/>
              <a:ext cx="2808312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3528" y="4149080"/>
            <a:ext cx="2808312" cy="2376264"/>
            <a:chOff x="323528" y="1124744"/>
            <a:chExt cx="7153921" cy="3960440"/>
          </a:xfrm>
        </p:grpSpPr>
        <p:pic>
          <p:nvPicPr>
            <p:cNvPr id="5" name="Picture 4" descr="BsMuMuMay2012zoomzx_forc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528" y="1124744"/>
              <a:ext cx="7153921" cy="396044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23528" y="1124744"/>
              <a:ext cx="720080" cy="39604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43608" y="4653136"/>
              <a:ext cx="6408712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42640" y="1124744"/>
            <a:ext cx="2701168" cy="64633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solidFill>
                  <a:srgbClr val="0000FF"/>
                </a:solidFill>
              </a:rPr>
              <a:t>Matter and antimatter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 behave differently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9512" y="3645024"/>
            <a:ext cx="2594205" cy="3693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2) Forbidden decay found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95936" y="5085184"/>
            <a:ext cx="288032" cy="28803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3131840" y="4149080"/>
            <a:ext cx="1152128" cy="93610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131840" y="5373216"/>
            <a:ext cx="1152128" cy="115212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23528" y="4149080"/>
            <a:ext cx="2808312" cy="237626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2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e Placeholder 3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nl-NL" smtClean="0"/>
              <a:t>27-8-2013</a:t>
            </a:r>
            <a:endParaRPr lang="en-US" smtClean="0"/>
          </a:p>
        </p:txBody>
      </p:sp>
      <p:sp>
        <p:nvSpPr>
          <p:cNvPr id="30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  <p:sp>
        <p:nvSpPr>
          <p:cNvPr id="30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2D4C8B0-9985-4A88-AF6C-CB4776803309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 dirty="0" err="1" smtClean="0"/>
              <a:t>LHCb</a:t>
            </a:r>
            <a:r>
              <a:rPr lang="en-US" b="0" dirty="0" smtClean="0"/>
              <a:t> Physics</a:t>
            </a:r>
          </a:p>
        </p:txBody>
      </p:sp>
      <p:sp>
        <p:nvSpPr>
          <p:cNvPr id="3080" name="Rectangle 4"/>
          <p:cNvSpPr>
            <a:spLocks noChangeArrowheads="1"/>
          </p:cNvSpPr>
          <p:nvPr/>
        </p:nvSpPr>
        <p:spPr bwMode="auto">
          <a:xfrm>
            <a:off x="533400" y="6248400"/>
            <a:ext cx="1143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836712"/>
            <a:ext cx="9350200" cy="602128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</p:spTree>
    <p:extLst>
      <p:ext uri="{BB962C8B-B14F-4D97-AF65-F5344CB8AC3E}">
        <p14:creationId xmlns:p14="http://schemas.microsoft.com/office/powerpoint/2010/main" val="15598494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en-US" dirty="0" smtClean="0"/>
              <a:t>                            </a:t>
            </a:r>
            <a:r>
              <a:rPr lang="en-US" dirty="0"/>
              <a:t> </a:t>
            </a:r>
            <a:r>
              <a:rPr lang="en-US" dirty="0" smtClean="0"/>
              <a:t>  Vertex Detector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38974" y="3868893"/>
            <a:ext cx="1910775" cy="327018"/>
          </a:xfrm>
        </p:spPr>
        <p:txBody>
          <a:bodyPr/>
          <a:lstStyle/>
          <a:p>
            <a:fld id="{8A9939EB-2658-402E-B2A8-755E9D2F989D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7196174" y="4005418"/>
            <a:ext cx="1910775" cy="327018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velo_module.eps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271391" y="1988056"/>
            <a:ext cx="3704164" cy="2115779"/>
          </a:xfrm>
          <a:prstGeom prst="rect">
            <a:avLst/>
          </a:prstGeom>
        </p:spPr>
      </p:pic>
      <p:pic>
        <p:nvPicPr>
          <p:cNvPr id="8" name="Picture 7" descr="Velo_Si_Strip_Left_and_Right_Detect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548460"/>
            <a:ext cx="3581400" cy="21209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237452"/>
            <a:ext cx="1550343" cy="97327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860032" y="2173556"/>
            <a:ext cx="864096" cy="9361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940152" y="2173556"/>
            <a:ext cx="239898" cy="9361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860032" y="1237452"/>
            <a:ext cx="4094518" cy="286638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3" descr="LHCbV2"/>
          <p:cNvPicPr>
            <a:picLocks noChangeAspect="1" noChangeArrowheads="1"/>
          </p:cNvPicPr>
          <p:nvPr/>
        </p:nvPicPr>
        <p:blipFill>
          <a:blip r:embed="rId5" cstate="print"/>
          <a:srcRect l="7825" t="3897" r="6976" b="4388"/>
          <a:stretch>
            <a:fillRect/>
          </a:stretch>
        </p:blipFill>
        <p:spPr bwMode="auto">
          <a:xfrm>
            <a:off x="251520" y="413868"/>
            <a:ext cx="3816424" cy="344718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9" name="Picture 18" descr="VeloUpgrad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21088"/>
            <a:ext cx="3787591" cy="248476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cxnSp>
        <p:nvCxnSpPr>
          <p:cNvPr id="24" name="Straight Connector 23"/>
          <p:cNvCxnSpPr/>
          <p:nvPr/>
        </p:nvCxnSpPr>
        <p:spPr>
          <a:xfrm flipH="1">
            <a:off x="6228184" y="3900388"/>
            <a:ext cx="216024" cy="21209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020272" y="3900388"/>
            <a:ext cx="1800200" cy="24089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95536" y="2708920"/>
            <a:ext cx="72008" cy="33123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55576" y="2780928"/>
            <a:ext cx="1008112" cy="22322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403648" y="4869160"/>
            <a:ext cx="6120680" cy="3600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899592" y="6165304"/>
            <a:ext cx="5760640" cy="720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668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en-US" dirty="0" err="1" smtClean="0"/>
              <a:t>Velo</a:t>
            </a:r>
            <a:r>
              <a:rPr lang="en-US" dirty="0" smtClean="0"/>
              <a:t> – Vacuum Vessel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20-sept-2011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9EB-2658-402E-B2A8-755E9D2F989D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 descr="VeloTan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1590"/>
            <a:ext cx="8424936" cy="54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95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en-US" dirty="0" err="1" smtClean="0"/>
              <a:t>Velo</a:t>
            </a:r>
            <a:r>
              <a:rPr lang="en-US" dirty="0" smtClean="0"/>
              <a:t> Sensors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9EB-2658-402E-B2A8-755E9D2F989D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 descr="VeloSensor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7956376" cy="5325599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569518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en-US" dirty="0" err="1" smtClean="0"/>
              <a:t>Velo</a:t>
            </a:r>
            <a:r>
              <a:rPr lang="en-US" dirty="0" smtClean="0"/>
              <a:t> Electronics – </a:t>
            </a:r>
            <a:r>
              <a:rPr lang="en-US" dirty="0" err="1" smtClean="0"/>
              <a:t>PileUp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9EB-2658-402E-B2A8-755E9D2F989D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 descr="pile-u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1124744"/>
            <a:ext cx="8316924" cy="554461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881607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en-US" dirty="0" err="1" smtClean="0"/>
              <a:t>Velo</a:t>
            </a:r>
            <a:r>
              <a:rPr lang="en-US" dirty="0" smtClean="0"/>
              <a:t> Electronics – </a:t>
            </a:r>
            <a:r>
              <a:rPr lang="en-US" dirty="0" err="1" smtClean="0"/>
              <a:t>VeloPix</a:t>
            </a:r>
            <a:endParaRPr lang="en-US" dirty="0"/>
          </a:p>
        </p:txBody>
      </p:sp>
      <p:pic>
        <p:nvPicPr>
          <p:cNvPr id="20" name="Picture 2" descr="C:\Documents and Settings\plackett\My Dropbox\Richards Documents\Pictures\Telescope Aug2010\Testbeam_Aug2010 00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1196752"/>
            <a:ext cx="3276600" cy="2529708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268760"/>
            <a:ext cx="3960440" cy="248627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grpSp>
        <p:nvGrpSpPr>
          <p:cNvPr id="50" name="Group 13"/>
          <p:cNvGrpSpPr/>
          <p:nvPr/>
        </p:nvGrpSpPr>
        <p:grpSpPr>
          <a:xfrm>
            <a:off x="539552" y="4149080"/>
            <a:ext cx="2868563" cy="2399831"/>
            <a:chOff x="1691922" y="1352703"/>
            <a:chExt cx="5534252" cy="4502978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1922" y="1495682"/>
              <a:ext cx="5534252" cy="4193821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 cstate="print">
              <a:alphaModFix amt="41000"/>
            </a:blip>
            <a:stretch>
              <a:fillRect/>
            </a:stretch>
          </p:blipFill>
          <p:spPr>
            <a:xfrm>
              <a:off x="2279921" y="1352703"/>
              <a:ext cx="4445000" cy="450297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4741331" y="4983342"/>
              <a:ext cx="1819615" cy="69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 5.0mm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rot="16200000" flipV="1">
              <a:off x="4319412" y="5064479"/>
              <a:ext cx="632176" cy="211666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3414889" y="2568221"/>
              <a:ext cx="2201333" cy="221544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Content Placeholder 19" descr="pixeloccupancyatlumi20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r="7634" b="3269"/>
          <a:stretch/>
        </p:blipFill>
        <p:spPr bwMode="auto">
          <a:xfrm>
            <a:off x="3449286" y="4068111"/>
            <a:ext cx="2137415" cy="26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24128" y="4509120"/>
            <a:ext cx="3275256" cy="175432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0000FF"/>
                </a:solidFill>
              </a:rPr>
              <a:t>VeloPix</a:t>
            </a:r>
            <a:r>
              <a:rPr lang="en-US" dirty="0" smtClean="0">
                <a:solidFill>
                  <a:srgbClr val="0000FF"/>
                </a:solidFill>
              </a:rPr>
              <a:t> Detector (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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MediPix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Matrix: 256 x 256 pixels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Pixel 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ize: 55 </a:t>
            </a:r>
            <a:r>
              <a:rPr lang="en-US" dirty="0">
                <a:solidFill>
                  <a:srgbClr val="0000FF"/>
                </a:solidFill>
              </a:rPr>
              <a:t>by 55 </a:t>
            </a:r>
            <a:r>
              <a:rPr lang="en-US" dirty="0" err="1">
                <a:solidFill>
                  <a:srgbClr val="0000FF"/>
                </a:solidFill>
              </a:rPr>
              <a:t>μm</a:t>
            </a:r>
            <a:endParaRPr lang="en-US" dirty="0">
              <a:solidFill>
                <a:srgbClr val="0000FF"/>
              </a:solidFill>
            </a:endParaRPr>
          </a:p>
          <a:p>
            <a:pPr marL="742950" lvl="1" indent="-285750">
              <a:buFont typeface="Lucida Grande"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Data: 12 </a:t>
            </a:r>
            <a:r>
              <a:rPr lang="en-US" dirty="0" err="1" smtClean="0">
                <a:solidFill>
                  <a:srgbClr val="0000FF"/>
                </a:solidFill>
              </a:rPr>
              <a:t>Gbits</a:t>
            </a:r>
            <a:r>
              <a:rPr lang="en-US" dirty="0" smtClean="0">
                <a:solidFill>
                  <a:srgbClr val="0000FF"/>
                </a:solidFill>
              </a:rPr>
              <a:t>/s per chip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Detectors very close to beam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5.5 mm (!)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4149080"/>
            <a:ext cx="5112568" cy="2592288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8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en-US" dirty="0" err="1" smtClean="0"/>
              <a:t>Velo</a:t>
            </a:r>
            <a:r>
              <a:rPr lang="en-US" dirty="0" smtClean="0"/>
              <a:t> Mechanics – Vacuum Enclosure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9EB-2658-402E-B2A8-755E9D2F989D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Content Placeholder 11" descr="detector_RFb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464496" cy="3464548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7" name="Picture 6" descr="moduleInstall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052736"/>
            <a:ext cx="3960440" cy="297231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95536" y="4869160"/>
            <a:ext cx="4248472" cy="175432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Vacuum enclosure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shield sensors from beam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>
                <a:solidFill>
                  <a:srgbClr val="0000FF"/>
                </a:solidFill>
              </a:rPr>
              <a:t>~</a:t>
            </a:r>
            <a:r>
              <a:rPr lang="en-US" dirty="0" smtClean="0">
                <a:solidFill>
                  <a:srgbClr val="0000FF"/>
                </a:solidFill>
              </a:rPr>
              <a:t>&lt; 300 micron foil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Tight mechanical tolerances during venting and pump-down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Milling &amp; welding technology </a:t>
            </a:r>
          </a:p>
        </p:txBody>
      </p:sp>
      <p:pic>
        <p:nvPicPr>
          <p:cNvPr id="10" name="Picture 8" descr="http://www.nikhef.nl/pub/departments/mt/projects/lhcb-vertex/INSTALLATION/pictures/Csideinstallation/DSC_15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341" y="4149080"/>
            <a:ext cx="3919139" cy="2605811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093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6937</TotalTime>
  <Words>405</Words>
  <Application>Microsoft Macintosh PowerPoint</Application>
  <PresentationFormat>On-screen Show (4:3)</PresentationFormat>
  <Paragraphs>113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1_Default Design</vt:lpstr>
      <vt:lpstr>LHCb</vt:lpstr>
      <vt:lpstr>LHCb – Physics Observations</vt:lpstr>
      <vt:lpstr>LHCb Physics</vt:lpstr>
      <vt:lpstr>                               Vertex Detector</vt:lpstr>
      <vt:lpstr>Velo – Vacuum Vessel</vt:lpstr>
      <vt:lpstr>Velo Sensors</vt:lpstr>
      <vt:lpstr>Velo Electronics – PileUp Detector</vt:lpstr>
      <vt:lpstr>Velo Electronics – VeloPix</vt:lpstr>
      <vt:lpstr>Velo Mechanics – Vacuum Enclosure</vt:lpstr>
      <vt:lpstr>Velo Mechanics- Vacuum Enclosure</vt:lpstr>
      <vt:lpstr>Velo – Module Construction</vt:lpstr>
      <vt:lpstr>Scintillating Fiber detector</vt:lpstr>
      <vt:lpstr>SciFi Module End: SiPM Cooling</vt:lpstr>
      <vt:lpstr>Contacts with dutch industry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Hoi</dc:title>
  <dc:creator>Marcel</dc:creator>
  <cp:lastModifiedBy>Marcel Merk</cp:lastModifiedBy>
  <cp:revision>600</cp:revision>
  <cp:lastPrinted>2014-02-05T12:21:52Z</cp:lastPrinted>
  <dcterms:created xsi:type="dcterms:W3CDTF">2013-04-17T06:34:16Z</dcterms:created>
  <dcterms:modified xsi:type="dcterms:W3CDTF">2014-02-05T19:47:02Z</dcterms:modified>
</cp:coreProperties>
</file>