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png" ContentType="image/png"/>
  <Default Extension="wdp" ContentType="image/vnd.ms-photo"/>
  <Default Extension="rels" ContentType="application/vnd.openxmlformats-package.relationships+xml"/>
  <Default Extension="wmf" ContentType="image/x-wmf"/>
  <Default Extension="gif" ContentType="image/gif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32" r:id="rId3"/>
    <p:sldMasterId id="2147483836" r:id="rId4"/>
  </p:sldMasterIdLst>
  <p:notesMasterIdLst>
    <p:notesMasterId r:id="rId92"/>
  </p:notesMasterIdLst>
  <p:handoutMasterIdLst>
    <p:handoutMasterId r:id="rId93"/>
  </p:handoutMasterIdLst>
  <p:sldIdLst>
    <p:sldId id="1975" r:id="rId5"/>
    <p:sldId id="2069" r:id="rId6"/>
    <p:sldId id="1901" r:id="rId7"/>
    <p:sldId id="2061" r:id="rId8"/>
    <p:sldId id="1527" r:id="rId9"/>
    <p:sldId id="1528" r:id="rId10"/>
    <p:sldId id="1529" r:id="rId11"/>
    <p:sldId id="1530" r:id="rId12"/>
    <p:sldId id="1531" r:id="rId13"/>
    <p:sldId id="1532" r:id="rId14"/>
    <p:sldId id="1533" r:id="rId15"/>
    <p:sldId id="1534" r:id="rId16"/>
    <p:sldId id="1536" r:id="rId17"/>
    <p:sldId id="2040" r:id="rId18"/>
    <p:sldId id="1538" r:id="rId19"/>
    <p:sldId id="1633" r:id="rId20"/>
    <p:sldId id="2019" r:id="rId21"/>
    <p:sldId id="1542" r:id="rId22"/>
    <p:sldId id="1543" r:id="rId23"/>
    <p:sldId id="1976" r:id="rId24"/>
    <p:sldId id="1547" r:id="rId25"/>
    <p:sldId id="1924" r:id="rId26"/>
    <p:sldId id="1878" r:id="rId27"/>
    <p:sldId id="1879" r:id="rId28"/>
    <p:sldId id="1550" r:id="rId29"/>
    <p:sldId id="1551" r:id="rId30"/>
    <p:sldId id="1552" r:id="rId31"/>
    <p:sldId id="1945" r:id="rId32"/>
    <p:sldId id="1951" r:id="rId33"/>
    <p:sldId id="2042" r:id="rId34"/>
    <p:sldId id="1978" r:id="rId35"/>
    <p:sldId id="1995" r:id="rId36"/>
    <p:sldId id="2072" r:id="rId37"/>
    <p:sldId id="1563" r:id="rId38"/>
    <p:sldId id="1682" r:id="rId39"/>
    <p:sldId id="1984" r:id="rId40"/>
    <p:sldId id="1926" r:id="rId41"/>
    <p:sldId id="1935" r:id="rId42"/>
    <p:sldId id="1936" r:id="rId43"/>
    <p:sldId id="1981" r:id="rId44"/>
    <p:sldId id="1982" r:id="rId45"/>
    <p:sldId id="2062" r:id="rId46"/>
    <p:sldId id="2073" r:id="rId47"/>
    <p:sldId id="1720" r:id="rId48"/>
    <p:sldId id="1732" r:id="rId49"/>
    <p:sldId id="1992" r:id="rId50"/>
    <p:sldId id="1582" r:id="rId51"/>
    <p:sldId id="1990" r:id="rId52"/>
    <p:sldId id="2063" r:id="rId53"/>
    <p:sldId id="1989" r:id="rId54"/>
    <p:sldId id="1587" r:id="rId55"/>
    <p:sldId id="1590" r:id="rId56"/>
    <p:sldId id="1591" r:id="rId57"/>
    <p:sldId id="1592" r:id="rId58"/>
    <p:sldId id="1593" r:id="rId59"/>
    <p:sldId id="1594" r:id="rId60"/>
    <p:sldId id="1991" r:id="rId61"/>
    <p:sldId id="1595" r:id="rId62"/>
    <p:sldId id="1596" r:id="rId63"/>
    <p:sldId id="1597" r:id="rId64"/>
    <p:sldId id="1598" r:id="rId65"/>
    <p:sldId id="1905" r:id="rId66"/>
    <p:sldId id="1599" r:id="rId67"/>
    <p:sldId id="1903" r:id="rId68"/>
    <p:sldId id="1605" r:id="rId69"/>
    <p:sldId id="1607" r:id="rId70"/>
    <p:sldId id="1636" r:id="rId71"/>
    <p:sldId id="1985" r:id="rId72"/>
    <p:sldId id="1986" r:id="rId73"/>
    <p:sldId id="1987" r:id="rId74"/>
    <p:sldId id="1988" r:id="rId75"/>
    <p:sldId id="2026" r:id="rId76"/>
    <p:sldId id="2044" r:id="rId77"/>
    <p:sldId id="2027" r:id="rId78"/>
    <p:sldId id="1684" r:id="rId79"/>
    <p:sldId id="2003" r:id="rId80"/>
    <p:sldId id="1999" r:id="rId81"/>
    <p:sldId id="2004" r:id="rId82"/>
    <p:sldId id="2048" r:id="rId83"/>
    <p:sldId id="2071" r:id="rId84"/>
    <p:sldId id="2070" r:id="rId85"/>
    <p:sldId id="2064" r:id="rId86"/>
    <p:sldId id="2018" r:id="rId87"/>
    <p:sldId id="2050" r:id="rId88"/>
    <p:sldId id="2060" r:id="rId89"/>
    <p:sldId id="2030" r:id="rId90"/>
    <p:sldId id="2059" r:id="rId91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3366FF"/>
    <a:srgbClr val="00FFFF"/>
    <a:srgbClr val="62FF50"/>
    <a:srgbClr val="D4F6FF"/>
    <a:srgbClr val="66FFFF"/>
    <a:srgbClr val="9B41E0"/>
    <a:srgbClr val="FF993E"/>
    <a:srgbClr val="66CCFF"/>
    <a:srgbClr val="D00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06" autoAdjust="0"/>
    <p:restoredTop sz="95410" autoAdjust="0"/>
  </p:normalViewPr>
  <p:slideViewPr>
    <p:cSldViewPr snapToGrid="0">
      <p:cViewPr>
        <p:scale>
          <a:sx n="90" d="100"/>
          <a:sy n="90" d="100"/>
        </p:scale>
        <p:origin x="936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7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15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Huivende</a:t>
            </a:r>
            <a:r>
              <a:rPr lang="en-US" baseline="0" dirty="0" smtClean="0"/>
              <a:t> kinder: </a:t>
            </a:r>
            <a:r>
              <a:rPr lang="en-US" baseline="0" dirty="0" err="1" smtClean="0"/>
              <a:t>kedo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aofsjeid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burgemeester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Baeten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17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  <p:extLst>
      <p:ext uri="{BB962C8B-B14F-4D97-AF65-F5344CB8AC3E}">
        <p14:creationId xmlns:p14="http://schemas.microsoft.com/office/powerpoint/2010/main" val="912227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18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19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21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25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26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27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4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55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38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33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08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35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54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43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54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04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8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kemikke</a:t>
            </a:r>
            <a:r>
              <a:rPr lang="en-US" dirty="0" smtClean="0"/>
              <a:t> </a:t>
            </a:r>
            <a:r>
              <a:rPr lang="en-US" dirty="0" err="1" smtClean="0"/>
              <a:t>opperette</a:t>
            </a:r>
            <a:r>
              <a:rPr lang="en-US" dirty="0" smtClean="0"/>
              <a:t> van Jacques </a:t>
            </a:r>
            <a:r>
              <a:rPr lang="en-US" dirty="0" err="1" smtClean="0"/>
              <a:t>Pirson</a:t>
            </a:r>
            <a:r>
              <a:rPr lang="en-US" dirty="0" smtClean="0"/>
              <a:t> </a:t>
            </a:r>
            <a:r>
              <a:rPr lang="en-US" dirty="0" err="1" smtClean="0"/>
              <a:t>oetgevoerd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gezelsjapvaan</a:t>
            </a:r>
            <a:r>
              <a:rPr lang="en-US" baseline="0" dirty="0" smtClean="0"/>
              <a:t> </a:t>
            </a:r>
            <a:r>
              <a:rPr lang="en-US" dirty="0" err="1" smtClean="0"/>
              <a:t>Fons</a:t>
            </a:r>
            <a:r>
              <a:rPr lang="en-US" dirty="0" smtClean="0"/>
              <a:t> </a:t>
            </a:r>
            <a:r>
              <a:rPr lang="en-US" dirty="0" err="1" smtClean="0"/>
              <a:t>Olterdissen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43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9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59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60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40689-823E-1749-B79F-F1ED2548A0E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11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09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0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5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6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267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81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545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87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358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6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</a:p>
          <a:p>
            <a:r>
              <a:rPr lang="en-US" baseline="0" dirty="0" err="1" smtClean="0"/>
              <a:t>Zelfs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friete</a:t>
            </a:r>
            <a:r>
              <a:rPr lang="en-US" baseline="0" dirty="0" smtClean="0"/>
              <a:t> van Rika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7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13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14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 smtClean="0"/>
              <a:t>/89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03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 smtClean="0"/>
              <a:t>/89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0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5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51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49" r:id="rId13"/>
    <p:sldLayoutId id="2147483850" r:id="rId14"/>
    <p:sldLayoutId id="2147483852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8.png"/><Relationship Id="rId5" Type="http://schemas.microsoft.com/office/2007/relationships/hdphoto" Target="../media/hdphoto1.wdp"/><Relationship Id="rId6" Type="http://schemas.openxmlformats.org/officeDocument/2006/relationships/image" Target="../media/image69.jpg"/><Relationship Id="rId7" Type="http://schemas.openxmlformats.org/officeDocument/2006/relationships/image" Target="../media/image70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0.png"/><Relationship Id="rId5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1.gif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8.gif"/><Relationship Id="rId5" Type="http://schemas.openxmlformats.org/officeDocument/2006/relationships/image" Target="../media/image79.jpeg"/><Relationship Id="rId6" Type="http://schemas.openxmlformats.org/officeDocument/2006/relationships/image" Target="../media/image70.png"/><Relationship Id="rId7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75.png"/><Relationship Id="rId5" Type="http://schemas.openxmlformats.org/officeDocument/2006/relationships/image" Target="../media/image70.png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openxmlformats.org/officeDocument/2006/relationships/image" Target="../media/image83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3.wdp"/><Relationship Id="rId5" Type="http://schemas.openxmlformats.org/officeDocument/2006/relationships/image" Target="../media/image8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3.wdp"/><Relationship Id="rId5" Type="http://schemas.openxmlformats.org/officeDocument/2006/relationships/image" Target="../media/image82.jpeg"/><Relationship Id="rId6" Type="http://schemas.openxmlformats.org/officeDocument/2006/relationships/image" Target="../media/image84.jpg"/><Relationship Id="rId7" Type="http://schemas.openxmlformats.org/officeDocument/2006/relationships/image" Target="../media/image85.jp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0.png"/><Relationship Id="rId5" Type="http://schemas.microsoft.com/office/2007/relationships/hdphoto" Target="../media/hdphoto3.wdp"/><Relationship Id="rId6" Type="http://schemas.openxmlformats.org/officeDocument/2006/relationships/image" Target="../media/image82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70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9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wmf"/><Relationship Id="rId12" Type="http://schemas.openxmlformats.org/officeDocument/2006/relationships/image" Target="../media/image19.wmf"/><Relationship Id="rId13" Type="http://schemas.openxmlformats.org/officeDocument/2006/relationships/image" Target="../media/image20.wmf"/><Relationship Id="rId14" Type="http://schemas.openxmlformats.org/officeDocument/2006/relationships/image" Target="../media/image21.wmf"/><Relationship Id="rId15" Type="http://schemas.openxmlformats.org/officeDocument/2006/relationships/image" Target="../media/image22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wmf"/><Relationship Id="rId8" Type="http://schemas.openxmlformats.org/officeDocument/2006/relationships/image" Target="../media/image15.wmf"/><Relationship Id="rId9" Type="http://schemas.openxmlformats.org/officeDocument/2006/relationships/image" Target="../media/image16.wmf"/><Relationship Id="rId10" Type="http://schemas.openxmlformats.org/officeDocument/2006/relationships/image" Target="../media/image17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wmf"/><Relationship Id="rId12" Type="http://schemas.openxmlformats.org/officeDocument/2006/relationships/image" Target="../media/image16.wmf"/><Relationship Id="rId13" Type="http://schemas.openxmlformats.org/officeDocument/2006/relationships/image" Target="../media/image14.wmf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jpeg"/><Relationship Id="rId17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Relationship Id="rId4" Type="http://schemas.openxmlformats.org/officeDocument/2006/relationships/image" Target="../media/image23.jpeg"/><Relationship Id="rId5" Type="http://schemas.openxmlformats.org/officeDocument/2006/relationships/image" Target="../media/image21.wmf"/><Relationship Id="rId6" Type="http://schemas.openxmlformats.org/officeDocument/2006/relationships/image" Target="../media/image11.wmf"/><Relationship Id="rId7" Type="http://schemas.openxmlformats.org/officeDocument/2006/relationships/image" Target="../media/image17.wmf"/><Relationship Id="rId8" Type="http://schemas.openxmlformats.org/officeDocument/2006/relationships/image" Target="../media/image18.wmf"/><Relationship Id="rId9" Type="http://schemas.openxmlformats.org/officeDocument/2006/relationships/image" Target="../media/image19.wmf"/><Relationship Id="rId10" Type="http://schemas.openxmlformats.org/officeDocument/2006/relationships/image" Target="../media/image2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3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4" Type="http://schemas.openxmlformats.org/officeDocument/2006/relationships/image" Target="../media/image115.tiff"/><Relationship Id="rId5" Type="http://schemas.openxmlformats.org/officeDocument/2006/relationships/image" Target="../media/image116.tiff"/><Relationship Id="rId6" Type="http://schemas.openxmlformats.org/officeDocument/2006/relationships/image" Target="../media/image117.tif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jpeg"/><Relationship Id="rId3" Type="http://schemas.openxmlformats.org/officeDocument/2006/relationships/image" Target="../media/image12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8.png"/><Relationship Id="rId5" Type="http://schemas.microsoft.com/office/2007/relationships/hdphoto" Target="../media/hdphoto1.wdp"/><Relationship Id="rId6" Type="http://schemas.openxmlformats.org/officeDocument/2006/relationships/image" Target="../media/image69.jpg"/><Relationship Id="rId7" Type="http://schemas.openxmlformats.org/officeDocument/2006/relationships/image" Target="../media/image70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jpeg"/><Relationship Id="rId3" Type="http://schemas.openxmlformats.org/officeDocument/2006/relationships/image" Target="../media/image12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8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129.jpg"/><Relationship Id="rId5" Type="http://schemas.openxmlformats.org/officeDocument/2006/relationships/image" Target="../media/image130.tiff"/><Relationship Id="rId6" Type="http://schemas.openxmlformats.org/officeDocument/2006/relationships/image" Target="../media/image131.jpg"/><Relationship Id="rId7" Type="http://schemas.openxmlformats.org/officeDocument/2006/relationships/image" Target="../media/image132.jpg"/><Relationship Id="rId8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136.emf"/><Relationship Id="rId5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8.png"/><Relationship Id="rId5" Type="http://schemas.microsoft.com/office/2007/relationships/hdphoto" Target="../media/hdphoto1.wdp"/><Relationship Id="rId6" Type="http://schemas.openxmlformats.org/officeDocument/2006/relationships/image" Target="../media/image69.jpg"/><Relationship Id="rId7" Type="http://schemas.openxmlformats.org/officeDocument/2006/relationships/image" Target="../media/image70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4" Type="http://schemas.openxmlformats.org/officeDocument/2006/relationships/image" Target="../media/image142.jp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5" y="14994"/>
            <a:ext cx="7355541" cy="1388899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Higgs,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33677" y="5968697"/>
            <a:ext cx="6592745" cy="7027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sz="3000" dirty="0">
                <a:solidFill>
                  <a:srgbClr val="FFFFFF"/>
                </a:solidFill>
              </a:rPr>
              <a:t>…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het </a:t>
            </a:r>
            <a:r>
              <a:rPr lang="en-US" sz="3000" dirty="0" err="1">
                <a:solidFill>
                  <a:srgbClr val="FFFFFF"/>
                </a:solidFill>
              </a:rPr>
              <a:t>getal</a:t>
            </a:r>
            <a:r>
              <a:rPr lang="en-US" sz="3000" dirty="0">
                <a:solidFill>
                  <a:srgbClr val="FFFFFF"/>
                </a:solidFill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2741" y="19477"/>
            <a:ext cx="7355541" cy="13888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3000" kern="0" dirty="0" smtClean="0"/>
              <a:t>Higgs, het </a:t>
            </a:r>
            <a:r>
              <a:rPr lang="en-US" sz="3000" kern="0" dirty="0" err="1" smtClean="0"/>
              <a:t>mysterie</a:t>
            </a:r>
            <a:r>
              <a:rPr lang="en-US" sz="3000" kern="0" dirty="0" smtClean="0"/>
              <a:t> van de </a:t>
            </a:r>
            <a:r>
              <a:rPr lang="en-US" sz="3000" kern="0" dirty="0" err="1" smtClean="0"/>
              <a:t>verdwenen</a:t>
            </a:r>
            <a:r>
              <a:rPr lang="en-US" sz="3000" kern="0" dirty="0" smtClean="0"/>
              <a:t> </a:t>
            </a:r>
            <a:r>
              <a:rPr lang="en-US" sz="3000" kern="0" dirty="0" err="1" smtClean="0"/>
              <a:t>antimaterie</a:t>
            </a:r>
            <a:r>
              <a:rPr lang="mr-IN" sz="3000" kern="0" dirty="0" smtClean="0"/>
              <a:t>…</a:t>
            </a:r>
            <a:endParaRPr lang="en-US" sz="3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11" name="Picture 10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2903765"/>
            <a:ext cx="1962436" cy="1655359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1" y="4781386"/>
            <a:ext cx="1915436" cy="1737650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eter_Higgs_2Curtai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87" y="1405609"/>
            <a:ext cx="1962436" cy="1224940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8884" y="5942747"/>
            <a:ext cx="2276585" cy="584775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CFFFF"/>
                </a:solidFill>
              </a:rPr>
              <a:t>Marcel </a:t>
            </a:r>
            <a:r>
              <a:rPr lang="en-US" sz="1600" b="1" i="1" dirty="0" err="1" smtClean="0">
                <a:solidFill>
                  <a:srgbClr val="CCFFFF"/>
                </a:solidFill>
              </a:rPr>
              <a:t>Merk</a:t>
            </a:r>
            <a:endParaRPr lang="en-US" sz="1600" b="1" i="1" dirty="0" smtClean="0">
              <a:solidFill>
                <a:srgbClr val="CCFFFF"/>
              </a:solidFill>
            </a:endParaRPr>
          </a:p>
          <a:p>
            <a:r>
              <a:rPr lang="en-US" sz="1600" b="1" i="1" dirty="0" smtClean="0">
                <a:solidFill>
                  <a:srgbClr val="CCFFFF"/>
                </a:solidFill>
              </a:rPr>
              <a:t>SG Maastricht, 2018</a:t>
            </a:r>
            <a:endParaRPr lang="en-US" sz="1600" b="1" i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5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67440"/>
            <a:ext cx="1905000" cy="304800"/>
          </a:xfrm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4325" y="6267440"/>
            <a:ext cx="3568700" cy="304800"/>
          </a:xfrm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04654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184784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 dirty="0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err="1"/>
              <a:t>Generatie</a:t>
            </a:r>
            <a:r>
              <a:rPr lang="en-US" sz="2400" i="1" u="sng" dirty="0"/>
              <a:t>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 bwMode="auto">
          <a:xfrm>
            <a:off x="1101721" y="2899903"/>
            <a:ext cx="7113587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44740" y="2867699"/>
            <a:ext cx="660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6600"/>
                </a:solidFill>
              </a:rPr>
              <a:t>Waarom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bestaan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er</a:t>
            </a:r>
            <a:r>
              <a:rPr lang="en-US" sz="3600" dirty="0" smtClean="0">
                <a:solidFill>
                  <a:srgbClr val="FF6600"/>
                </a:solidFill>
              </a:rPr>
              <a:t> van </a:t>
            </a:r>
            <a:r>
              <a:rPr lang="en-US" sz="3600" dirty="0" err="1" smtClean="0">
                <a:solidFill>
                  <a:srgbClr val="FF6600"/>
                </a:solidFill>
              </a:rPr>
              <a:t>alle</a:t>
            </a:r>
            <a:endParaRPr lang="en-US" sz="3600" dirty="0">
              <a:solidFill>
                <a:srgbClr val="FF6600"/>
              </a:solidFill>
            </a:endParaRPr>
          </a:p>
          <a:p>
            <a:r>
              <a:rPr lang="en-US" sz="3600" dirty="0" err="1" smtClean="0">
                <a:solidFill>
                  <a:srgbClr val="FF6600"/>
                </a:solidFill>
              </a:rPr>
              <a:t>deeltjes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identieke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kopieën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6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43525" y="171455"/>
            <a:ext cx="3635375" cy="2915303"/>
            <a:chOff x="4416323" y="2204065"/>
            <a:chExt cx="3072580" cy="3080774"/>
          </a:xfrm>
        </p:grpSpPr>
        <p:sp>
          <p:nvSpPr>
            <p:cNvPr id="8" name="Rectangle 7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asymmetry-295x30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B</a:t>
            </a:r>
            <a:r>
              <a:rPr lang="en-US" sz="2600" dirty="0" smtClean="0"/>
              <a:t>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dirty="0" err="1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70681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identiek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deeltje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71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+mn-lt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stronomie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+mn-lt"/>
              </a:rPr>
              <a:t>Deeltjes-fysica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274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783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18017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49695" y="2885238"/>
            <a:ext cx="2924198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FFFF"/>
                </a:solidFill>
              </a:rPr>
              <a:t>Energie</a:t>
            </a:r>
            <a:r>
              <a:rPr lang="en-US" sz="3600" b="1" i="1" dirty="0" smtClean="0">
                <a:solidFill>
                  <a:srgbClr val="FFFFFF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FFFF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</a:p>
          <a:p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FFFFFF"/>
                </a:solidFill>
              </a:rPr>
              <a:t>E=mc</a:t>
            </a:r>
            <a:r>
              <a:rPr lang="en-US" sz="6400" b="1" i="1" baseline="30000" dirty="0" smtClean="0">
                <a:solidFill>
                  <a:srgbClr val="FFFFFF"/>
                </a:solidFill>
              </a:rPr>
              <a:t>2</a:t>
            </a:r>
            <a:endParaRPr lang="en-US" sz="6400" b="1" i="1" baseline="30000" dirty="0">
              <a:solidFill>
                <a:srgbClr val="FFFFFF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8" y="23397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4561" y="6104965"/>
            <a:ext cx="930575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3366FF"/>
                </a:solidFill>
              </a:rPr>
              <a:t>Materie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en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rgbClr val="FF993E"/>
                </a:solidFill>
              </a:rPr>
              <a:t>antimaterie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deeltjes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gaan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altijd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samen</a:t>
            </a:r>
            <a:r>
              <a:rPr lang="en-US" b="1" i="1" dirty="0" smtClean="0">
                <a:solidFill>
                  <a:schemeClr val="bg1"/>
                </a:solidFill>
              </a:rPr>
              <a:t>!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09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pic>
        <p:nvPicPr>
          <p:cNvPr id="14" name="Picture 13" descr="Zoervlei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849" y="2068511"/>
            <a:ext cx="7732727" cy="3624715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66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66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66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66FFFF"/>
                </a:solidFill>
                <a:latin typeface="+mn-lt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959" y="2171698"/>
            <a:ext cx="1522981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</a:rPr>
              <a:t>Bewijs</a:t>
            </a:r>
            <a:r>
              <a:rPr lang="mr-IN" dirty="0" smtClean="0">
                <a:solidFill>
                  <a:srgbClr val="00FFFF"/>
                </a:solidFill>
              </a:rPr>
              <a:t>…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9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Annihilatie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materie</a:t>
            </a:r>
            <a:r>
              <a:rPr lang="en-US" dirty="0">
                <a:solidFill>
                  <a:srgbClr val="FFFF00"/>
                </a:solidFill>
              </a:rPr>
              <a:t> + anti-</a:t>
            </a:r>
            <a:r>
              <a:rPr lang="en-US" dirty="0" err="1">
                <a:solidFill>
                  <a:srgbClr val="FFFF00"/>
                </a:solidFill>
              </a:rPr>
              <a:t>materie</a:t>
            </a:r>
            <a:r>
              <a:rPr lang="en-US" dirty="0">
                <a:solidFill>
                  <a:srgbClr val="FFFF00"/>
                </a:solidFill>
              </a:rPr>
              <a:t> = Intense gamma </a:t>
            </a:r>
            <a:r>
              <a:rPr lang="en-US" dirty="0" err="1">
                <a:solidFill>
                  <a:srgbClr val="FFFF00"/>
                </a:solidFill>
              </a:rPr>
              <a:t>stralen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58"/>
            <a:ext cx="9144000" cy="6141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Restant</a:t>
            </a:r>
            <a:r>
              <a:rPr lang="en-US" dirty="0" smtClean="0"/>
              <a:t> </a:t>
            </a:r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41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58"/>
            <a:ext cx="9144000" cy="614149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Restant</a:t>
            </a:r>
            <a:r>
              <a:rPr lang="en-US" dirty="0" smtClean="0"/>
              <a:t> </a:t>
            </a:r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48238" y="1824405"/>
            <a:ext cx="3209364" cy="3614178"/>
            <a:chOff x="448238" y="1824405"/>
            <a:chExt cx="3209364" cy="3614178"/>
          </a:xfrm>
        </p:grpSpPr>
        <p:sp>
          <p:nvSpPr>
            <p:cNvPr id="7" name="Rectangle 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90500">
                <a:srgbClr val="D4F6FF"/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pic>
        <p:nvPicPr>
          <p:cNvPr id="11" name="Picture 10" descr="antimatter_miss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1899780"/>
            <a:ext cx="4572864" cy="342964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86925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>
                <a:solidFill>
                  <a:schemeClr val="bg1"/>
                </a:solidFill>
              </a:rPr>
              <a:t>m</a:t>
            </a:r>
            <a:r>
              <a:rPr lang="en-US" sz="4000" dirty="0" err="1" smtClean="0">
                <a:solidFill>
                  <a:schemeClr val="bg1"/>
                </a:solidFill>
              </a:rPr>
              <a:t>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7" y="139397"/>
            <a:ext cx="3347725" cy="3036998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386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775929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835" y="-107576"/>
            <a:ext cx="2476903" cy="3515040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552110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DePiel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318" y="429681"/>
            <a:ext cx="1426248" cy="2324868"/>
          </a:xfrm>
          <a:prstGeom prst="rect">
            <a:avLst/>
          </a:prstGeom>
        </p:spPr>
      </p:pic>
      <p:pic>
        <p:nvPicPr>
          <p:cNvPr id="8" name="Picture 7" descr="DePiel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969" y="428718"/>
            <a:ext cx="1691612" cy="2325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6425" y="169040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Piele</a:t>
            </a:r>
            <a:r>
              <a:rPr lang="en-US" sz="1200" b="1" dirty="0" smtClean="0">
                <a:solidFill>
                  <a:schemeClr val="bg1"/>
                </a:solidFill>
              </a:rPr>
              <a:t> (Giel) </a:t>
            </a:r>
            <a:r>
              <a:rPr lang="en-US" sz="1200" b="1" dirty="0" err="1" smtClean="0">
                <a:solidFill>
                  <a:schemeClr val="bg1"/>
                </a:solidFill>
              </a:rPr>
              <a:t>Hameleers</a:t>
            </a:r>
            <a:r>
              <a:rPr lang="en-US" sz="1200" b="1" dirty="0" smtClean="0">
                <a:solidFill>
                  <a:schemeClr val="bg1"/>
                </a:solidFill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</a:rPr>
              <a:t>ook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standaard</a:t>
            </a:r>
            <a:r>
              <a:rPr lang="en-US" sz="1200" b="1" dirty="0" smtClean="0">
                <a:solidFill>
                  <a:schemeClr val="bg1"/>
                </a:solidFill>
              </a:rPr>
              <a:t> model?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638" y="2335120"/>
            <a:ext cx="1835759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1887 - 1967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43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62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(</a:t>
            </a:r>
            <a:r>
              <a:rPr lang="nl-NL" sz="1800" dirty="0" err="1" smtClean="0">
                <a:solidFill>
                  <a:srgbClr val="66FFFF"/>
                </a:solidFill>
              </a:rPr>
              <a:t>gravitonen</a:t>
            </a:r>
            <a:r>
              <a:rPr lang="nl-NL" sz="1800" dirty="0" smtClean="0">
                <a:solidFill>
                  <a:srgbClr val="66FFFF"/>
                </a:solidFill>
              </a:rPr>
              <a:t>)</a:t>
            </a:r>
            <a:endParaRPr lang="nl-NL" sz="1800" dirty="0">
              <a:solidFill>
                <a:srgbClr val="66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593" y="6091963"/>
            <a:ext cx="4661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Fotonen (</a:t>
            </a:r>
            <a:r>
              <a:rPr lang="nl-NL" sz="2400" dirty="0" smtClean="0">
                <a:solidFill>
                  <a:srgbClr val="66FF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nl-NL" sz="1800" dirty="0">
                <a:solidFill>
                  <a:srgbClr val="66FFFF"/>
                </a:solidFill>
              </a:rPr>
              <a:t>)</a:t>
            </a:r>
            <a:endParaRPr lang="nl-NL" sz="1800" dirty="0">
              <a:solidFill>
                <a:srgbClr val="66FFFF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err="1" smtClean="0">
                <a:solidFill>
                  <a:srgbClr val="66FFFF"/>
                </a:solidFill>
              </a:rPr>
              <a:t>gluonen</a:t>
            </a:r>
            <a:r>
              <a:rPr lang="nl-NL" sz="1800" dirty="0" smtClean="0">
                <a:solidFill>
                  <a:srgbClr val="66FFFF"/>
                </a:solidFill>
              </a:rPr>
              <a:t> (g)</a:t>
            </a:r>
            <a:endParaRPr lang="nl-NL" sz="1800" dirty="0">
              <a:solidFill>
                <a:srgbClr val="66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W, </a:t>
            </a:r>
            <a:r>
              <a:rPr lang="nl-NL" sz="1800" dirty="0" err="1" smtClean="0">
                <a:solidFill>
                  <a:srgbClr val="66FFFF"/>
                </a:solidFill>
              </a:rPr>
              <a:t>Z</a:t>
            </a:r>
            <a:r>
              <a:rPr lang="nl-NL" sz="1800" dirty="0" smtClean="0">
                <a:solidFill>
                  <a:srgbClr val="66FFFF"/>
                </a:solidFill>
              </a:rPr>
              <a:t> bosonen</a:t>
            </a:r>
            <a:endParaRPr lang="nl-NL" sz="1800" dirty="0">
              <a:solidFill>
                <a:srgbClr val="66FFFF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1" y="514350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3590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5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30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577272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>Quantum </a:t>
            </a:r>
            <a:r>
              <a:rPr lang="en-US" sz="2200" i="1" dirty="0" err="1" smtClean="0">
                <a:solidFill>
                  <a:srgbClr val="FF0000"/>
                </a:solidFill>
                <a:latin typeface="+mn-lt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</a:br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>van de</a:t>
            </a:r>
          </a:p>
          <a:p>
            <a:r>
              <a:rPr lang="en-US" sz="2200" i="1" dirty="0" err="1">
                <a:solidFill>
                  <a:srgbClr val="FF0000"/>
                </a:solidFill>
                <a:latin typeface="+mn-lt"/>
                <a:cs typeface="Helvetica Neue Medium"/>
              </a:rPr>
              <a:t>n</a:t>
            </a:r>
            <a:r>
              <a:rPr lang="en-US" sz="2200" i="1" dirty="0" err="1" smtClean="0">
                <a:solidFill>
                  <a:srgbClr val="FF0000"/>
                </a:solidFill>
                <a:latin typeface="+mn-lt"/>
                <a:cs typeface="Helvetica Neue Medium"/>
              </a:rPr>
              <a:t>atuur-krachten</a:t>
            </a:r>
            <a:endParaRPr lang="en-US" sz="2200" i="1" dirty="0">
              <a:solidFill>
                <a:srgbClr val="FF0000"/>
              </a:solidFill>
              <a:latin typeface="+mn-lt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28402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58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179371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178180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48204" y="5010275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+mn-lt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+mn-lt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+mn-lt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408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>
                <a:solidFill>
                  <a:schemeClr val="bg1"/>
                </a:solidFill>
              </a:rPr>
              <a:t>m</a:t>
            </a:r>
            <a:r>
              <a:rPr lang="en-US" sz="4000" dirty="0" err="1" smtClean="0">
                <a:solidFill>
                  <a:schemeClr val="bg1"/>
                </a:solidFill>
              </a:rPr>
              <a:t>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reiSjoen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62" y="208776"/>
            <a:ext cx="4164324" cy="27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1951" y="124252"/>
            <a:ext cx="2125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Pie de </a:t>
            </a:r>
            <a:r>
              <a:rPr lang="en-US" sz="1400" b="1" dirty="0" err="1" smtClean="0">
                <a:solidFill>
                  <a:schemeClr val="bg1"/>
                </a:solidFill>
              </a:rPr>
              <a:t>Bökkum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1400" b="1" dirty="0" err="1" smtClean="0">
                <a:solidFill>
                  <a:schemeClr val="bg1"/>
                </a:solidFill>
              </a:rPr>
              <a:t>Ensinck</a:t>
            </a:r>
            <a:r>
              <a:rPr lang="en-US" sz="1400" b="1" dirty="0" smtClean="0">
                <a:solidFill>
                  <a:schemeClr val="bg1"/>
                </a:solidFill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</a:rPr>
              <a:t>Kletskop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1400" b="1" dirty="0" err="1" smtClean="0">
                <a:solidFill>
                  <a:schemeClr val="bg1"/>
                </a:solidFill>
              </a:rPr>
              <a:t>Flup</a:t>
            </a:r>
            <a:r>
              <a:rPr lang="en-US" sz="1400" b="1" dirty="0" smtClean="0">
                <a:solidFill>
                  <a:schemeClr val="bg1"/>
                </a:solidFill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</a:rPr>
              <a:t>Koojstart</a:t>
            </a:r>
            <a:endParaRPr lang="en-US" sz="1400" b="1" dirty="0" smtClean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8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+mn-lt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  <a:t> het vacuum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929056" y="5405552"/>
            <a:ext cx="3946004" cy="1095642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1964: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Standaard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Model </a:t>
            </a:r>
            <a:r>
              <a:rPr lang="en-US" sz="2200" i="1" u="sng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voorspelling</a:t>
            </a:r>
            <a:r>
              <a:rPr lang="en-US" sz="2200" i="1" u="sng" dirty="0" smtClean="0">
                <a:solidFill>
                  <a:srgbClr val="FFEC02"/>
                </a:solidFill>
                <a:latin typeface="+mn-lt"/>
                <a:cs typeface="Helvetica Neue Medium"/>
              </a:rPr>
              <a:t>: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ruimte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 is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niet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leeg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470998" y="4820308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1951294" y="4828778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8" cstate="print"/>
          <a:srcRect l="27760" t="12624" r="30461" b="14183"/>
          <a:stretch/>
        </p:blipFill>
        <p:spPr>
          <a:xfrm>
            <a:off x="3347534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129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Brout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3524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Englert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257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Higgs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61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49790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43855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00635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57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2197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673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824892" y="4956275"/>
            <a:ext cx="4910319" cy="10618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rgbClr val="FF993E"/>
                </a:solidFill>
              </a:rPr>
              <a:t>1972: </a:t>
            </a:r>
          </a:p>
          <a:p>
            <a:r>
              <a:rPr lang="en-US" sz="2100" i="1" dirty="0">
                <a:solidFill>
                  <a:srgbClr val="FF993E"/>
                </a:solidFill>
              </a:rPr>
              <a:t>M</a:t>
            </a:r>
            <a:r>
              <a:rPr lang="en-US" sz="2100" i="1" dirty="0" smtClean="0">
                <a:solidFill>
                  <a:srgbClr val="FF993E"/>
                </a:solidFill>
              </a:rPr>
              <a:t>et 3 </a:t>
            </a:r>
            <a:r>
              <a:rPr lang="en-US" sz="2100" i="1" dirty="0" err="1" smtClean="0">
                <a:solidFill>
                  <a:srgbClr val="FF993E"/>
                </a:solidFill>
              </a:rPr>
              <a:t>kopieën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deeltjes</a:t>
            </a:r>
            <a:r>
              <a:rPr lang="en-US" sz="2100" i="1" dirty="0" smtClean="0">
                <a:solidFill>
                  <a:srgbClr val="FF993E"/>
                </a:solidFill>
              </a:rPr>
              <a:t> is </a:t>
            </a:r>
            <a:r>
              <a:rPr lang="en-US" sz="2100" i="1" dirty="0" err="1" smtClean="0">
                <a:solidFill>
                  <a:srgbClr val="FF993E"/>
                </a:solidFill>
              </a:rPr>
              <a:t>asymmetrie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</a:p>
          <a:p>
            <a:r>
              <a:rPr lang="en-US" sz="2100" i="1" dirty="0" err="1" smtClean="0">
                <a:solidFill>
                  <a:srgbClr val="FF993E"/>
                </a:solidFill>
              </a:rPr>
              <a:t>tussen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materie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en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antimaterie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mogelijk</a:t>
            </a:r>
            <a:r>
              <a:rPr lang="en-US" sz="2100" i="1" dirty="0" smtClean="0">
                <a:solidFill>
                  <a:srgbClr val="FF993E"/>
                </a:solidFill>
              </a:rPr>
              <a:t>!</a:t>
            </a:r>
            <a:endParaRPr lang="en-US" sz="2100" i="1" dirty="0">
              <a:solidFill>
                <a:srgbClr val="FF993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8970" y="5961017"/>
            <a:ext cx="3465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 err="1" smtClean="0">
                <a:solidFill>
                  <a:srgbClr val="00FFFF"/>
                </a:solidFill>
              </a:rPr>
              <a:t>Dit</a:t>
            </a:r>
            <a:r>
              <a:rPr lang="en-US" sz="2100" i="1" dirty="0" smtClean="0">
                <a:solidFill>
                  <a:srgbClr val="00FFFF"/>
                </a:solidFill>
              </a:rPr>
              <a:t> </a:t>
            </a:r>
            <a:r>
              <a:rPr lang="en-US" sz="2100" i="1" dirty="0" err="1" smtClean="0">
                <a:solidFill>
                  <a:srgbClr val="00FFFF"/>
                </a:solidFill>
              </a:rPr>
              <a:t>wordt</a:t>
            </a:r>
            <a:r>
              <a:rPr lang="en-US" sz="2100" i="1" dirty="0" smtClean="0">
                <a:solidFill>
                  <a:srgbClr val="00FFFF"/>
                </a:solidFill>
              </a:rPr>
              <a:t> </a:t>
            </a:r>
            <a:r>
              <a:rPr lang="en-US" sz="2100" i="1" dirty="0" err="1" smtClean="0">
                <a:solidFill>
                  <a:srgbClr val="00FFFF"/>
                </a:solidFill>
              </a:rPr>
              <a:t>veroorzaakt</a:t>
            </a:r>
            <a:r>
              <a:rPr lang="en-US" sz="2100" i="1" dirty="0" smtClean="0">
                <a:solidFill>
                  <a:srgbClr val="00FFFF"/>
                </a:solidFill>
              </a:rPr>
              <a:t> door </a:t>
            </a:r>
          </a:p>
          <a:p>
            <a:r>
              <a:rPr lang="en-US" sz="2100" i="1" dirty="0" smtClean="0">
                <a:solidFill>
                  <a:srgbClr val="00FFFF"/>
                </a:solidFill>
              </a:rPr>
              <a:t>het Higgs veld!</a:t>
            </a:r>
            <a:endParaRPr lang="en-US" sz="2100" i="1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993E"/>
                </a:solidFill>
              </a:rPr>
              <a:t>Kobayashi</a:t>
            </a:r>
            <a:endParaRPr lang="en-US" sz="1800" b="1" i="1" dirty="0">
              <a:solidFill>
                <a:srgbClr val="FF993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4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993E"/>
                </a:solidFill>
              </a:rPr>
              <a:t>Maskawa</a:t>
            </a:r>
            <a:endParaRPr lang="en-US" sz="1800" b="1" i="1" dirty="0">
              <a:solidFill>
                <a:srgbClr val="FF9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5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+mn-l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+mn-l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+mn-l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+mn-l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+mn-l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+mn-l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+mn-l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+mn-l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+mn-lt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+mn-l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" y="4877157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+mn-lt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+mn-lt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+mn-lt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+mn-l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20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In de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theorie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zijn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hiervoor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drie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kopieen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alle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deeltjes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nodig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879448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95619" y="2585575"/>
            <a:ext cx="7076831" cy="170385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117847" y="2681960"/>
            <a:ext cx="715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Waarom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bestaan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er</a:t>
            </a:r>
            <a:r>
              <a:rPr lang="en-US" sz="3200" dirty="0" smtClean="0">
                <a:solidFill>
                  <a:srgbClr val="FF6600"/>
                </a:solidFill>
              </a:rPr>
              <a:t> van </a:t>
            </a:r>
            <a:r>
              <a:rPr lang="en-US" sz="3200" dirty="0" err="1" smtClean="0">
                <a:solidFill>
                  <a:srgbClr val="FF6600"/>
                </a:solidFill>
              </a:rPr>
              <a:t>alle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err="1" smtClean="0">
                <a:solidFill>
                  <a:srgbClr val="FF6600"/>
                </a:solidFill>
              </a:rPr>
              <a:t>deeltjes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drie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kopieën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Eenvoudigst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mogelijke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universum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?!</a:t>
            </a:r>
            <a:endParaRPr lang="en-US" sz="32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78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LHC Run-1: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De 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LHC Run-1: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De 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Minckeleer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27" y="182677"/>
            <a:ext cx="2569692" cy="3007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7873" y="202002"/>
            <a:ext cx="240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Minckeleers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  <a:r>
              <a:rPr lang="en-US" sz="1200" b="1" dirty="0" err="1" smtClean="0">
                <a:solidFill>
                  <a:schemeClr val="tx1"/>
                </a:solidFill>
              </a:rPr>
              <a:t>ook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ontdekking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98241" y="842625"/>
            <a:ext cx="552196" cy="5798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5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droom</a:t>
            </a:r>
            <a:r>
              <a:rPr lang="en-US" dirty="0" smtClean="0"/>
              <a:t> van de CERN </a:t>
            </a:r>
            <a:r>
              <a:rPr lang="en-US" dirty="0" err="1" smtClean="0"/>
              <a:t>fysicus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62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63070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het Atlas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22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Atlas Experiment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80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Largest photo camera in the world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physicists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smtClean="0">
                <a:solidFill>
                  <a:schemeClr val="bg1"/>
                </a:solidFill>
              </a:rPr>
              <a:t>pic’s </a:t>
            </a:r>
            <a:r>
              <a:rPr lang="en-US" sz="2400" dirty="0">
                <a:solidFill>
                  <a:schemeClr val="bg1"/>
                </a:solidFill>
              </a:rPr>
              <a:t>per </a:t>
            </a:r>
            <a:r>
              <a:rPr lang="en-US" sz="2400" dirty="0" smtClean="0">
                <a:solidFill>
                  <a:schemeClr val="bg1"/>
                </a:solidFill>
              </a:rPr>
              <a:t>second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92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periodiek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systeem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Van Mendeleev</a:t>
            </a:r>
          </a:p>
        </p:txBody>
      </p:sp>
      <p:pic>
        <p:nvPicPr>
          <p:cNvPr id="68" name="Picture 67" descr="Rieka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0496" y="1895206"/>
            <a:ext cx="3387916" cy="229894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5001186" y="1941700"/>
            <a:ext cx="121007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Zelfs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136528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5" name="Text Box 56"/>
          <p:cNvSpPr txBox="1">
            <a:spLocks noChangeArrowheads="1"/>
          </p:cNvSpPr>
          <p:nvPr/>
        </p:nvSpPr>
        <p:spPr bwMode="auto">
          <a:xfrm>
            <a:off x="892175" y="36941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periodiek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systeem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Van Mendeleev</a:t>
            </a: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67440"/>
            <a:ext cx="1905000" cy="304800"/>
          </a:xfrm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4325" y="6267440"/>
            <a:ext cx="3568700" cy="304800"/>
          </a:xfrm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04654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184784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verzamelen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58" y="2218217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Ontdekking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Higgs </a:t>
            </a:r>
            <a:r>
              <a:rPr lang="en-US" sz="2400" dirty="0" err="1" smtClean="0">
                <a:solidFill>
                  <a:srgbClr val="3366FF"/>
                </a:solidFill>
              </a:rPr>
              <a:t>deeltje</a:t>
            </a:r>
            <a:r>
              <a:rPr lang="en-US" sz="2400" dirty="0" smtClean="0">
                <a:solidFill>
                  <a:srgbClr val="3366FF"/>
                </a:solidFill>
              </a:rPr>
              <a:t>!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2891072" y="2480911"/>
            <a:ext cx="335851" cy="1068671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2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418" y="3583364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193" y="4088173"/>
            <a:ext cx="4649087" cy="251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968186"/>
            <a:ext cx="3808757" cy="291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193" y="968187"/>
            <a:ext cx="4666593" cy="291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4088174"/>
            <a:ext cx="3808758" cy="2510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182" y="1219744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4905" y="95899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1365" y="408366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Sydney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690974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2381" y="91680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Amsterdam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7805" y="4046534"/>
            <a:ext cx="26126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6989" y="216588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Bekendmaking</a:t>
            </a:r>
            <a:r>
              <a:rPr lang="en-US" sz="2400" dirty="0" smtClean="0">
                <a:solidFill>
                  <a:schemeClr val="bg1"/>
                </a:solidFill>
              </a:rPr>
              <a:t> Higgs </a:t>
            </a:r>
            <a:r>
              <a:rPr lang="en-US" sz="2400" dirty="0" err="1" smtClean="0">
                <a:solidFill>
                  <a:schemeClr val="bg1"/>
                </a:solidFill>
              </a:rPr>
              <a:t>ontdekking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1550952"/>
            <a:ext cx="7297720" cy="43786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Up Ribbon 8"/>
          <p:cNvSpPr/>
          <p:nvPr/>
        </p:nvSpPr>
        <p:spPr>
          <a:xfrm>
            <a:off x="2218674" y="329952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 Nobel </a:t>
            </a:r>
            <a:r>
              <a:rPr lang="en-US" dirty="0" err="1" smtClean="0"/>
              <a:t>prijs</a:t>
            </a:r>
            <a:r>
              <a:rPr lang="en-US" dirty="0" smtClean="0"/>
              <a:t> in </a:t>
            </a:r>
            <a:r>
              <a:rPr lang="en-US" dirty="0" err="1" smtClean="0"/>
              <a:t>Natuurkunde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Hoe nu </a:t>
            </a:r>
            <a:r>
              <a:rPr lang="en-US" sz="4000" dirty="0" err="1" smtClean="0">
                <a:solidFill>
                  <a:schemeClr val="bg1"/>
                </a:solidFill>
              </a:rPr>
              <a:t>verder</a:t>
            </a:r>
            <a:r>
              <a:rPr lang="en-US" sz="4000" dirty="0" smtClean="0">
                <a:solidFill>
                  <a:schemeClr val="bg1"/>
                </a:solidFill>
              </a:rPr>
              <a:t> met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“3”?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204447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huivendeki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19" y="194880"/>
            <a:ext cx="3804848" cy="25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Van Atlas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het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LHCb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5459506" y="1257299"/>
            <a:ext cx="1398495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69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19CF77-C6F4-4416-9C26-FC553AC55B9A}" type="slidenum">
              <a:rPr lang="nl-NL" sz="1200" smtClean="0">
                <a:solidFill>
                  <a:srgbClr val="000000">
                    <a:tint val="75000"/>
                  </a:srgbClr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nl-NL" sz="1200" dirty="0">
              <a:solidFill>
                <a:srgbClr val="000000">
                  <a:tint val="75000"/>
                </a:srgbClr>
              </a:solidFill>
              <a:latin typeface="Tahoma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Vergelijk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miljoenen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deeltjes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vervallen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</a:t>
            </a:r>
          </a:p>
          <a:p>
            <a:pPr algn="ctr"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zoek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verschillen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tussen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!</a:t>
            </a:r>
            <a:endParaRPr lang="en-US" sz="2000" b="1" kern="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42152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499" y="4971742"/>
            <a:ext cx="7447002" cy="15367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inks en </a:t>
            </a:r>
            <a:r>
              <a:rPr lang="en-US" sz="2200" dirty="0" err="1" smtClean="0">
                <a:solidFill>
                  <a:srgbClr val="FFFF00"/>
                </a:solidFill>
              </a:rPr>
              <a:t>rechts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niet</a:t>
            </a:r>
            <a:r>
              <a:rPr lang="en-US" sz="2200" dirty="0" smtClean="0">
                <a:solidFill>
                  <a:srgbClr val="FFFF00"/>
                </a:solidFill>
              </a:rPr>
              <a:t> even </a:t>
            </a:r>
            <a:r>
              <a:rPr lang="en-US" sz="2200" dirty="0" err="1" smtClean="0">
                <a:solidFill>
                  <a:srgbClr val="FFFF00"/>
                </a:solidFill>
              </a:rPr>
              <a:t>snel</a:t>
            </a:r>
            <a:r>
              <a:rPr lang="en-US" sz="2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G</a:t>
            </a:r>
            <a:r>
              <a:rPr lang="en-US" sz="2200" dirty="0" err="1" smtClean="0">
                <a:solidFill>
                  <a:srgbClr val="FFFF00"/>
                </a:solidFill>
              </a:rPr>
              <a:t>ebeurt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alleen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bij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zeldzame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vervallen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waarbij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van </a:t>
            </a:r>
            <a:r>
              <a:rPr lang="en-US" sz="2200" b="1" i="1" dirty="0" smtClean="0">
                <a:solidFill>
                  <a:srgbClr val="FFFF00"/>
                </a:solidFill>
              </a:rPr>
              <a:t>3 </a:t>
            </a:r>
            <a:r>
              <a:rPr lang="en-US" sz="2200" dirty="0" err="1" smtClean="0">
                <a:solidFill>
                  <a:srgbClr val="FFFF00"/>
                </a:solidFill>
              </a:rPr>
              <a:t>generaties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betrokken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zijn</a:t>
            </a:r>
            <a:r>
              <a:rPr lang="en-US" sz="2200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993E"/>
                </a:solidFill>
              </a:rPr>
              <a:t>P</a:t>
            </a:r>
            <a:r>
              <a:rPr lang="en-US" sz="2200" dirty="0" err="1" smtClean="0">
                <a:solidFill>
                  <a:srgbClr val="FF993E"/>
                </a:solidFill>
              </a:rPr>
              <a:t>recies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zoals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verwacht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volgens</a:t>
            </a:r>
            <a:r>
              <a:rPr lang="en-US" sz="2200" dirty="0" smtClean="0">
                <a:solidFill>
                  <a:srgbClr val="FF993E"/>
                </a:solidFill>
              </a:rPr>
              <a:t> het </a:t>
            </a:r>
            <a:r>
              <a:rPr lang="en-US" sz="2200" dirty="0" err="1" smtClean="0">
                <a:solidFill>
                  <a:srgbClr val="FF993E"/>
                </a:solidFill>
              </a:rPr>
              <a:t>standaardmodel</a:t>
            </a:r>
            <a:r>
              <a:rPr lang="en-US" sz="2200" dirty="0" smtClean="0">
                <a:solidFill>
                  <a:srgbClr val="FF993E"/>
                </a:solidFill>
              </a:rPr>
              <a:t>!</a:t>
            </a:r>
            <a:endParaRPr lang="en-US" sz="1800" dirty="0" smtClean="0">
              <a:solidFill>
                <a:srgbClr val="FF993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96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20937" y="5303300"/>
            <a:ext cx="7174141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De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natuurwetten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antimaterie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duidelijk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niet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100%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spiegel-symmetrisch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!</a:t>
            </a:r>
            <a:endParaRPr lang="en-US" sz="2400" kern="0" dirty="0">
              <a:solidFill>
                <a:srgbClr val="FF9900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00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131523" y="2824835"/>
            <a:ext cx="8803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verklaring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niet</a:t>
            </a:r>
            <a:r>
              <a:rPr lang="en-US" sz="3800" i="1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genoeg</a:t>
            </a:r>
            <a:r>
              <a:rPr lang="en-US" sz="3800" dirty="0" smtClean="0">
                <a:solidFill>
                  <a:srgbClr val="FF6600"/>
                </a:solidFill>
              </a:rPr>
              <a:t>!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20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8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Precisie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test van het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Enter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35729" y="1357152"/>
            <a:ext cx="2737527" cy="2156261"/>
            <a:chOff x="6055897" y="825292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25292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76" y="3658420"/>
            <a:ext cx="2129829" cy="29145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5" name="Picture 14" descr="Richard_Feyn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2062" y="149635"/>
            <a:ext cx="1134272" cy="1587981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485293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590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66FFFF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66FFFF"/>
                </a:solidFill>
                <a:latin typeface="Calibri"/>
              </a:rPr>
              <a:t> in de Big Bang theory…</a:t>
            </a:r>
            <a:endParaRPr lang="en-US" sz="2000" b="1" dirty="0">
              <a:solidFill>
                <a:srgbClr val="66FFFF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521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52622" cy="762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Pinguins</a:t>
            </a:r>
            <a:r>
              <a:rPr lang="en-US" dirty="0" smtClean="0">
                <a:solidFill>
                  <a:schemeClr val="bg1"/>
                </a:solidFill>
              </a:rPr>
              <a:t> &amp; 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28" y="3940716"/>
            <a:ext cx="8027894" cy="243069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27" y="1660943"/>
            <a:ext cx="2754185" cy="207267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50531" y="3854837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1771" y="2017178"/>
            <a:ext cx="3375949" cy="1716440"/>
            <a:chOff x="667174" y="770571"/>
            <a:chExt cx="6502352" cy="4159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74" y="770571"/>
              <a:ext cx="6451062" cy="4159238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chemeClr val="tx1"/>
                  </a:solidFill>
                </a:rPr>
                <a:t>+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chemeClr val="tx1"/>
                  </a:solidFill>
                </a:rPr>
                <a:t>–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2502" y="1141834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De quantum</a:t>
            </a:r>
          </a:p>
          <a:p>
            <a:r>
              <a:rPr lang="en-US" sz="2400" i="1" dirty="0" err="1" smtClean="0">
                <a:solidFill>
                  <a:srgbClr val="FFFF00"/>
                </a:solidFill>
              </a:rPr>
              <a:t>pinguin</a:t>
            </a:r>
            <a:r>
              <a:rPr lang="en-US" sz="2400" i="1" dirty="0" smtClean="0">
                <a:solidFill>
                  <a:srgbClr val="FFFF00"/>
                </a:solidFill>
              </a:rPr>
              <a:t> test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792" y="666215"/>
            <a:ext cx="5291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verschillende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echt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identiek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42967" y="2771771"/>
            <a:ext cx="942975" cy="48577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57319" y="2075052"/>
            <a:ext cx="471488" cy="461045"/>
          </a:xfrm>
          <a:prstGeom prst="ellipse">
            <a:avLst/>
          </a:prstGeom>
          <a:noFill/>
          <a:ln w="317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32360" y="2030913"/>
            <a:ext cx="42351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000" i="1" baseline="30000" dirty="0" smtClean="0">
                <a:solidFill>
                  <a:schemeClr val="tx1"/>
                </a:solidFill>
              </a:rPr>
              <a:t>+</a:t>
            </a:r>
            <a:endParaRPr lang="en-US" sz="2000" i="1" baseline="30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2361" y="2356036"/>
            <a:ext cx="47160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mr-IN" sz="2000" i="1" baseline="30000" dirty="0" smtClean="0">
                <a:solidFill>
                  <a:schemeClr val="tx1"/>
                </a:solidFill>
              </a:rPr>
              <a:t>–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endParaRPr lang="en-US" sz="2000" i="1" baseline="30000" dirty="0">
              <a:solidFill>
                <a:schemeClr val="tx1"/>
              </a:solidFill>
            </a:endParaRPr>
          </a:p>
        </p:txBody>
      </p:sp>
      <p:pic>
        <p:nvPicPr>
          <p:cNvPr id="16" name="Picture 15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8" y="268382"/>
            <a:ext cx="1277966" cy="174879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917593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 animBg="1"/>
      <p:bldP spid="2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tx1"/>
                  </a:solidFill>
                </a:rPr>
                <a:t>=  R</a:t>
              </a:r>
              <a:endParaRPr lang="en-US" sz="6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7" y="3521275"/>
            <a:ext cx="4267675" cy="300957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394988" y="4970616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717985" y="2991264"/>
            <a:ext cx="7776652" cy="1181700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7471" y="3002839"/>
            <a:ext cx="7689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Recent </a:t>
            </a:r>
            <a:r>
              <a:rPr lang="en-US" sz="3200" dirty="0" err="1" smtClean="0">
                <a:solidFill>
                  <a:srgbClr val="FFFF00"/>
                </a:solidFill>
              </a:rPr>
              <a:t>resultaat</a:t>
            </a:r>
            <a:r>
              <a:rPr lang="en-US" sz="3200" dirty="0" smtClean="0">
                <a:solidFill>
                  <a:srgbClr val="FFFF00"/>
                </a:solidFill>
              </a:rPr>
              <a:t>: R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precies</a:t>
            </a:r>
            <a:r>
              <a:rPr lang="en-US" sz="3200" dirty="0" smtClean="0">
                <a:solidFill>
                  <a:srgbClr val="FFFF00"/>
                </a:solidFill>
              </a:rPr>
              <a:t> 1?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FF00"/>
                </a:solidFill>
              </a:rPr>
              <a:t>Wellicht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natuurkracht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universeel</a:t>
            </a:r>
            <a:r>
              <a:rPr lang="en-US" sz="3200" dirty="0" smtClean="0">
                <a:solidFill>
                  <a:srgbClr val="FFFF00"/>
                </a:solidFill>
              </a:rPr>
              <a:t>?!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Meet de </a:t>
            </a:r>
            <a:r>
              <a:rPr lang="en-US" dirty="0" err="1" smtClean="0">
                <a:solidFill>
                  <a:schemeClr val="bg1"/>
                </a:solidFill>
              </a:rPr>
              <a:t>processen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30658" y="4916700"/>
            <a:ext cx="3369880" cy="476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0196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natuurkracht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1762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481762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4" y="1014410"/>
            <a:ext cx="6270418" cy="3527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2909" y="4924511"/>
            <a:ext cx="8326808" cy="1541559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137" y="4924511"/>
            <a:ext cx="8346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Drie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experimenten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zien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kleine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aanwijzing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Nieuwe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regel in de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fundamentele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theorie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smtClean="0">
                <a:solidFill>
                  <a:srgbClr val="FFFF00"/>
                </a:solidFill>
              </a:rPr>
              <a:t>Meer </a:t>
            </a:r>
            <a:r>
              <a:rPr lang="en-US" sz="3200" dirty="0" err="1" smtClean="0">
                <a:solidFill>
                  <a:srgbClr val="FFFF00"/>
                </a:solidFill>
              </a:rPr>
              <a:t>onderzoek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onderweg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44" y="770368"/>
            <a:ext cx="2829341" cy="401519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5183" y="37103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99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210932" y="159046"/>
            <a:ext cx="2029242" cy="2936289"/>
            <a:chOff x="4085808" y="381000"/>
            <a:chExt cx="2829341" cy="40151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375" b="90000" l="0" r="90000">
                          <a14:backgroundMark x1="8333" y1="26625" x2="8333" y2="26625"/>
                          <a14:backgroundMark x1="18667" y1="26063" x2="18667" y2="26063"/>
                          <a14:backgroundMark x1="16000" y1="45875" x2="16000" y2="45875"/>
                          <a14:backgroundMark x1="17083" y1="49625" x2="17083" y2="49625"/>
                          <a14:backgroundMark x1="14833" y1="50813" x2="16333" y2="39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5808" y="381000"/>
              <a:ext cx="2829341" cy="4015194"/>
            </a:xfrm>
            <a:prstGeom prst="rect">
              <a:avLst/>
            </a:prstGeom>
            <a:noFill/>
            <a:ln w="28575" cmpd="sng"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986739" y="3301493"/>
              <a:ext cx="1374998" cy="631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halkduster" charset="0"/>
                  <a:ea typeface="Chalkduster" charset="0"/>
                  <a:cs typeface="Chalkduster" charset="0"/>
                </a:rPr>
                <a:t>+ ???</a:t>
              </a:r>
              <a:endParaRPr lang="en-US" sz="2400" dirty="0">
                <a:latin typeface="Chalkduster" charset="0"/>
                <a:ea typeface="Chalkduster" charset="0"/>
                <a:cs typeface="Chalkduster" charset="0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45795" y="2810547"/>
            <a:ext cx="90159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Nieuwe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stap</a:t>
            </a:r>
            <a:r>
              <a:rPr lang="en-US" sz="3800" dirty="0" smtClean="0">
                <a:solidFill>
                  <a:srgbClr val="FF6600"/>
                </a:solidFill>
              </a:rPr>
              <a:t> in </a:t>
            </a:r>
            <a:r>
              <a:rPr lang="en-US" sz="3800" dirty="0" err="1" smtClean="0">
                <a:solidFill>
                  <a:srgbClr val="FF6600"/>
                </a:solidFill>
              </a:rPr>
              <a:t>begrijpen</a:t>
            </a:r>
            <a:r>
              <a:rPr lang="en-US" sz="3800" dirty="0" smtClean="0">
                <a:solidFill>
                  <a:srgbClr val="FF6600"/>
                </a:solidFill>
              </a:rPr>
              <a:t> van de </a:t>
            </a:r>
            <a:r>
              <a:rPr lang="en-US" sz="3800" dirty="0" err="1" smtClean="0">
                <a:solidFill>
                  <a:srgbClr val="FF6600"/>
                </a:solidFill>
              </a:rPr>
              <a:t>oerknal</a:t>
            </a:r>
            <a:r>
              <a:rPr lang="en-US" sz="3800" dirty="0" smtClean="0">
                <a:solidFill>
                  <a:srgbClr val="FF6600"/>
                </a:solidFill>
              </a:rPr>
              <a:t>?</a:t>
            </a:r>
            <a:endParaRPr lang="en-US" sz="3800" dirty="0">
              <a:solidFill>
                <a:srgbClr val="FF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7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+mn-lt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stronomie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+mn-lt"/>
              </a:rPr>
              <a:t>Deeltjes-fysica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005" y="1574633"/>
            <a:ext cx="5267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>
                <a:solidFill>
                  <a:schemeClr val="bg1"/>
                </a:solidFill>
              </a:rPr>
              <a:t>Huidige</a:t>
            </a:r>
            <a:r>
              <a:rPr lang="en-US" b="1" i="1" u="sng" dirty="0" smtClean="0">
                <a:solidFill>
                  <a:schemeClr val="bg1"/>
                </a:solidFill>
              </a:rPr>
              <a:t> status </a:t>
            </a:r>
            <a:r>
              <a:rPr lang="en-US" b="1" i="1" u="sng" dirty="0" err="1" smtClean="0">
                <a:solidFill>
                  <a:schemeClr val="bg1"/>
                </a:solidFill>
              </a:rPr>
              <a:t>en</a:t>
            </a:r>
            <a:r>
              <a:rPr lang="en-US" b="1" i="1" u="sng" dirty="0" smtClean="0">
                <a:solidFill>
                  <a:schemeClr val="bg1"/>
                </a:solidFill>
              </a:rPr>
              <a:t> </a:t>
            </a:r>
            <a:r>
              <a:rPr lang="en-US" b="1" i="1" u="sng" dirty="0" err="1" smtClean="0">
                <a:solidFill>
                  <a:schemeClr val="bg1"/>
                </a:solidFill>
              </a:rPr>
              <a:t>conclusie</a:t>
            </a:r>
            <a:r>
              <a:rPr lang="en-US" b="1" i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Met LHC op </a:t>
            </a:r>
            <a:r>
              <a:rPr lang="en-US" sz="2400" b="1" dirty="0" err="1" smtClean="0">
                <a:solidFill>
                  <a:schemeClr val="bg1"/>
                </a:solidFill>
              </a:rPr>
              <a:t>zoek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naar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theorie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oorsprong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elementaire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deeltjes</a:t>
            </a:r>
            <a:r>
              <a:rPr lang="en-US" sz="2400" b="1" dirty="0" smtClean="0">
                <a:solidFill>
                  <a:schemeClr val="bg1"/>
                </a:solidFill>
              </a:rPr>
              <a:t> in </a:t>
            </a:r>
            <a:r>
              <a:rPr lang="en-US" sz="2400" b="1" dirty="0" err="1" smtClean="0">
                <a:solidFill>
                  <a:schemeClr val="bg1"/>
                </a:solidFill>
              </a:rPr>
              <a:t>oerknal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Higgs </a:t>
            </a:r>
            <a:r>
              <a:rPr lang="en-US" sz="2200" b="1" dirty="0" err="1" smtClean="0">
                <a:solidFill>
                  <a:srgbClr val="62FF50"/>
                </a:solidFill>
              </a:rPr>
              <a:t>deeltje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en</a:t>
            </a:r>
            <a:r>
              <a:rPr lang="en-US" sz="2200" b="1" dirty="0" smtClean="0">
                <a:solidFill>
                  <a:srgbClr val="62FF50"/>
                </a:solidFill>
              </a:rPr>
              <a:t> veld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err="1" smtClean="0">
                <a:solidFill>
                  <a:srgbClr val="62FF50"/>
                </a:solidFill>
              </a:rPr>
              <a:t>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mr-IN" sz="2200" b="1" dirty="0" smtClean="0">
                <a:solidFill>
                  <a:srgbClr val="62FF50"/>
                </a:solidFill>
              </a:rPr>
              <a:t>–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antimaterie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 smtClean="0">
              <a:solidFill>
                <a:srgbClr val="62FF50"/>
              </a:solidFill>
            </a:endParaRP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Bestaat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er</a:t>
            </a:r>
            <a:r>
              <a:rPr lang="en-US" sz="2200" b="1" dirty="0" smtClean="0">
                <a:solidFill>
                  <a:srgbClr val="FFFF00"/>
                </a:solidFill>
              </a:rPr>
              <a:t> nog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nieuwe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natuurkracht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Zijn</a:t>
            </a:r>
            <a:r>
              <a:rPr lang="en-US" sz="2200" b="1" dirty="0" smtClean="0">
                <a:solidFill>
                  <a:srgbClr val="FFFF00"/>
                </a:solidFill>
              </a:rPr>
              <a:t> 3 </a:t>
            </a:r>
            <a:r>
              <a:rPr lang="en-US" sz="2200" b="1" dirty="0" err="1" smtClean="0">
                <a:solidFill>
                  <a:srgbClr val="FFFF00"/>
                </a:solidFill>
              </a:rPr>
              <a:t>kopieen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logische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noodzakelijkheid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180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r>
              <a:rPr lang="en-US" dirty="0" smtClean="0"/>
              <a:t>: “</a:t>
            </a:r>
            <a:r>
              <a:rPr lang="en-US" dirty="0" err="1" smtClean="0"/>
              <a:t>Cirkels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Driehoeken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985804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71" y="680229"/>
            <a:ext cx="815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D</a:t>
            </a:r>
            <a:r>
              <a:rPr lang="en-US" sz="2400" b="1" dirty="0" err="1" smtClean="0">
                <a:solidFill>
                  <a:srgbClr val="FFFF00"/>
                </a:solidFill>
              </a:rPr>
              <a:t>eeltjes-versnellers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natuurkunde</a:t>
            </a:r>
            <a:r>
              <a:rPr lang="en-US" sz="2400" b="1" dirty="0" smtClean="0">
                <a:solidFill>
                  <a:srgbClr val="FFFF00"/>
                </a:solidFill>
              </a:rPr>
              <a:t> van de </a:t>
            </a:r>
            <a:r>
              <a:rPr lang="en-US" sz="2400" b="1" dirty="0" err="1" smtClean="0">
                <a:solidFill>
                  <a:srgbClr val="FFFF00"/>
                </a:solidFill>
              </a:rPr>
              <a:t>oerknal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8" y="3835148"/>
            <a:ext cx="787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993E"/>
                </a:solidFill>
              </a:rPr>
              <a:t>Gravitatie</a:t>
            </a:r>
            <a:r>
              <a:rPr lang="en-US" sz="2400" b="1" dirty="0" err="1">
                <a:solidFill>
                  <a:srgbClr val="FF993E"/>
                </a:solidFill>
              </a:rPr>
              <a:t>-</a:t>
            </a:r>
            <a:r>
              <a:rPr lang="en-US" sz="2400" b="1" dirty="0" err="1" smtClean="0">
                <a:solidFill>
                  <a:srgbClr val="FF993E"/>
                </a:solidFill>
              </a:rPr>
              <a:t>detectoren</a:t>
            </a:r>
            <a:r>
              <a:rPr lang="en-US" sz="2400" b="1" dirty="0" smtClean="0">
                <a:solidFill>
                  <a:srgbClr val="FF993E"/>
                </a:solidFill>
              </a:rPr>
              <a:t>: </a:t>
            </a:r>
            <a:r>
              <a:rPr lang="en-US" sz="2400" b="1" dirty="0" err="1" smtClean="0">
                <a:solidFill>
                  <a:srgbClr val="FF993E"/>
                </a:solidFill>
              </a:rPr>
              <a:t>luisteren</a:t>
            </a:r>
            <a:r>
              <a:rPr lang="en-US" sz="2400" b="1" dirty="0" smtClean="0">
                <a:solidFill>
                  <a:srgbClr val="FF993E"/>
                </a:solidFill>
              </a:rPr>
              <a:t> </a:t>
            </a:r>
            <a:r>
              <a:rPr lang="en-US" sz="2400" b="1" dirty="0" err="1" smtClean="0">
                <a:solidFill>
                  <a:srgbClr val="FF993E"/>
                </a:solidFill>
              </a:rPr>
              <a:t>naar</a:t>
            </a:r>
            <a:r>
              <a:rPr lang="en-US" sz="2400" b="1" dirty="0" smtClean="0">
                <a:solidFill>
                  <a:srgbClr val="FF993E"/>
                </a:solidFill>
              </a:rPr>
              <a:t> de </a:t>
            </a:r>
            <a:r>
              <a:rPr lang="en-US" sz="2400" b="1" dirty="0" err="1" smtClean="0">
                <a:solidFill>
                  <a:srgbClr val="FF993E"/>
                </a:solidFill>
              </a:rPr>
              <a:t>oerknal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90" y="3082041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23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err="1" smtClean="0"/>
              <a:t>nne</a:t>
            </a:r>
            <a:r>
              <a:rPr lang="en-US" dirty="0" smtClean="0"/>
              <a:t> </a:t>
            </a:r>
            <a:r>
              <a:rPr lang="en-US" dirty="0" err="1" smtClean="0"/>
              <a:t>bezeunder</a:t>
            </a:r>
            <a:r>
              <a:rPr lang="en-US" dirty="0" smtClean="0"/>
              <a:t> </a:t>
            </a:r>
            <a:r>
              <a:rPr lang="en-US" dirty="0" err="1" smtClean="0"/>
              <a:t>groete</a:t>
            </a:r>
            <a:r>
              <a:rPr lang="en-US" smtClean="0"/>
              <a:t> “Merci” </a:t>
            </a:r>
            <a:r>
              <a:rPr lang="en-US" dirty="0" err="1" smtClean="0"/>
              <a:t>aon</a:t>
            </a:r>
            <a:r>
              <a:rPr lang="en-US" dirty="0" smtClean="0"/>
              <a:t> Jacques!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884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340" y="5972174"/>
            <a:ext cx="8127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sym typeface="Wingdings"/>
              </a:rPr>
              <a:t>”</a:t>
            </a:r>
            <a:r>
              <a:rPr lang="en-US" sz="3600" b="1" dirty="0" err="1" smtClean="0">
                <a:solidFill>
                  <a:schemeClr val="bg1"/>
                </a:solidFill>
                <a:sym typeface="Wingdings"/>
              </a:rPr>
              <a:t>Avond</a:t>
            </a:r>
            <a:r>
              <a:rPr lang="en-US" sz="3600" b="1" dirty="0" smtClean="0">
                <a:solidFill>
                  <a:schemeClr val="bg1"/>
                </a:solidFill>
                <a:sym typeface="Wingdings"/>
              </a:rPr>
              <a:t> van het </a:t>
            </a:r>
            <a:r>
              <a:rPr lang="en-US" sz="3600" b="1" i="1" dirty="0" err="1">
                <a:solidFill>
                  <a:schemeClr val="bg1"/>
                </a:solidFill>
                <a:sym typeface="Wingdings"/>
              </a:rPr>
              <a:t>L</a:t>
            </a:r>
            <a:r>
              <a:rPr lang="en-US" sz="3600" b="1" i="1" dirty="0" err="1" smtClean="0">
                <a:solidFill>
                  <a:schemeClr val="bg1"/>
                </a:solidFill>
                <a:sym typeface="Wingdings"/>
              </a:rPr>
              <a:t>aatste</a:t>
            </a:r>
            <a:r>
              <a:rPr lang="en-US" sz="3600" b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sym typeface="Wingdings"/>
              </a:rPr>
              <a:t>W</a:t>
            </a:r>
            <a:r>
              <a:rPr lang="en-US" sz="3600" b="1" dirty="0" err="1" smtClean="0">
                <a:solidFill>
                  <a:schemeClr val="bg1"/>
                </a:solidFill>
                <a:sym typeface="Wingdings"/>
              </a:rPr>
              <a:t>oord</a:t>
            </a:r>
            <a:r>
              <a:rPr lang="en-US" sz="3600" b="1" dirty="0" smtClean="0">
                <a:solidFill>
                  <a:schemeClr val="bg1"/>
                </a:solidFill>
                <a:sym typeface="Wingdings"/>
              </a:rPr>
              <a:t>”!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2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31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5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1427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20507</TotalTime>
  <Words>2855</Words>
  <Application>Microsoft Macintosh PowerPoint</Application>
  <PresentationFormat>On-screen Show (4:3)</PresentationFormat>
  <Paragraphs>666</Paragraphs>
  <Slides>87</Slides>
  <Notes>43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87</vt:i4>
      </vt:variant>
    </vt:vector>
  </HeadingPairs>
  <TitlesOfParts>
    <vt:vector size="106" baseType="lpstr">
      <vt:lpstr>.AppleSystemUIFont</vt:lpstr>
      <vt:lpstr>Arial</vt:lpstr>
      <vt:lpstr>Arial Hebrew Light</vt:lpstr>
      <vt:lpstr>Calibri</vt:lpstr>
      <vt:lpstr>Chalkduster</vt:lpstr>
      <vt:lpstr>Comic Sans MS</vt:lpstr>
      <vt:lpstr>Helvetica Neue Light</vt:lpstr>
      <vt:lpstr>Helvetica Neue Medium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Default Design</vt:lpstr>
      <vt:lpstr>2_Default Design</vt:lpstr>
      <vt:lpstr>4_Default Design</vt:lpstr>
      <vt:lpstr>15_Default Design</vt:lpstr>
      <vt:lpstr>Higgs,  </vt:lpstr>
      <vt:lpstr>PowerPoint Presentation</vt:lpstr>
      <vt:lpstr>Bouwstenen van materie en het getal 3</vt:lpstr>
      <vt:lpstr>Bouwstenen van materie en het getal 3</vt:lpstr>
      <vt:lpstr>Bouwstenen van materie</vt:lpstr>
      <vt:lpstr>De aardse materie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 De Elementaire Deeltjes</vt:lpstr>
      <vt:lpstr> De Elementaire Deeltjes</vt:lpstr>
      <vt:lpstr> Is dit alles wat er is?</vt:lpstr>
      <vt:lpstr>Antimaterie  en de Oerknal </vt:lpstr>
      <vt:lpstr>Fysica van elementaire deeltjes</vt:lpstr>
      <vt:lpstr> De elementaire deeltjes</vt:lpstr>
      <vt:lpstr> De elementaire deeltjes</vt:lpstr>
      <vt:lpstr>PowerPoint Presentation</vt:lpstr>
      <vt:lpstr>Het ATHENA experiment op CERN</vt:lpstr>
      <vt:lpstr>Antimaterie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Restant Oerknal: veel materie, geen antimaterie?</vt:lpstr>
      <vt:lpstr>Restant Oerknal: veel materie, geen antimaterie?</vt:lpstr>
      <vt:lpstr>Hoe is antimaterie verdwenen in de Big Bang?</vt:lpstr>
      <vt:lpstr>Het Standaardmodel van deeltjes en krachten</vt:lpstr>
      <vt:lpstr>Het Standaardmodel van deeltjes en krachten</vt:lpstr>
      <vt:lpstr> De elementaire deeltjes</vt:lpstr>
      <vt:lpstr>Vier fundamentele natuurkrachten</vt:lpstr>
      <vt:lpstr>PowerPoint Presentation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 De elementaire deeltjes</vt:lpstr>
      <vt:lpstr>PowerPoint Presentation</vt:lpstr>
      <vt:lpstr>LHC Run-1: De Higgs Ontdekking</vt:lpstr>
      <vt:lpstr>LHC Run-1: De Higgs Ontdekking</vt:lpstr>
      <vt:lpstr>PowerPoint Presentation</vt:lpstr>
      <vt:lpstr>De droom van de CERN fysicus…</vt:lpstr>
      <vt:lpstr>De LHC versneller</vt:lpstr>
      <vt:lpstr>PowerPoint Presentation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The Atlas Experiment</vt:lpstr>
      <vt:lpstr>PowerPoint Presentation</vt:lpstr>
      <vt:lpstr>Botsingen van Deeltjes </vt:lpstr>
      <vt:lpstr>Alle mogelijke deeltjes ontstaan</vt:lpstr>
      <vt:lpstr>PowerPoint Presentation</vt:lpstr>
      <vt:lpstr>Data verzamelen en Theorie testen</vt:lpstr>
      <vt:lpstr>ppHiggsZZ?</vt:lpstr>
      <vt:lpstr>PowerPoint Presentation</vt:lpstr>
      <vt:lpstr>PowerPoint Presentation</vt:lpstr>
      <vt:lpstr>PowerPoint Presentation</vt:lpstr>
      <vt:lpstr>Hoe nu verder met antimaterie en “3”?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Zijn we nu klaar?</vt:lpstr>
      <vt:lpstr>Hoe is antimaterie verdwenen in de Big Bang?</vt:lpstr>
      <vt:lpstr>PowerPoint Presentation</vt:lpstr>
      <vt:lpstr>PowerPoint Presentation</vt:lpstr>
      <vt:lpstr>Enter Pinguins</vt:lpstr>
      <vt:lpstr>PowerPoint Presentation</vt:lpstr>
      <vt:lpstr>Pinguins &amp; Lepton Universaliteit?</vt:lpstr>
      <vt:lpstr>Lepton Universaliteit?</vt:lpstr>
      <vt:lpstr>Een nieuwe natuurkracht?</vt:lpstr>
      <vt:lpstr>Hoe is antimaterie verdwenen in de Big Bang?</vt:lpstr>
      <vt:lpstr>PowerPoint Presentation</vt:lpstr>
      <vt:lpstr>Toekomst: “Cirkels en Driehoeken”</vt:lpstr>
      <vt:lpstr>‘nne bezeunder groete “Merci” aon Jacques!</vt:lpstr>
      <vt:lpstr>PowerPoint Presentation</vt:lpstr>
      <vt:lpstr>Toepassingen</vt:lpstr>
      <vt:lpstr>Escher’s impressie over het  verschil tussen materie en antimaterie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2184</cp:revision>
  <cp:lastPrinted>2018-03-02T15:49:58Z</cp:lastPrinted>
  <dcterms:created xsi:type="dcterms:W3CDTF">2013-10-28T15:23:24Z</dcterms:created>
  <dcterms:modified xsi:type="dcterms:W3CDTF">2018-03-29T12:42:10Z</dcterms:modified>
</cp:coreProperties>
</file>