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1896" r:id="rId2"/>
    <p:sldId id="2006" r:id="rId3"/>
    <p:sldId id="2007" r:id="rId4"/>
    <p:sldId id="2597" r:id="rId5"/>
    <p:sldId id="2024" r:id="rId6"/>
    <p:sldId id="2598" r:id="rId7"/>
    <p:sldId id="2599" r:id="rId8"/>
    <p:sldId id="2026" r:id="rId9"/>
    <p:sldId id="2619" r:id="rId10"/>
    <p:sldId id="2620" r:id="rId11"/>
    <p:sldId id="1978" r:id="rId12"/>
    <p:sldId id="2595" r:id="rId13"/>
    <p:sldId id="2014" r:id="rId14"/>
    <p:sldId id="2015" r:id="rId15"/>
    <p:sldId id="2596" r:id="rId16"/>
    <p:sldId id="1911" r:id="rId17"/>
    <p:sldId id="2028" r:id="rId18"/>
    <p:sldId id="2016" r:id="rId19"/>
    <p:sldId id="2019" r:id="rId20"/>
    <p:sldId id="2590" r:id="rId21"/>
    <p:sldId id="2591" r:id="rId22"/>
    <p:sldId id="1872" r:id="rId23"/>
    <p:sldId id="259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37FF"/>
    <a:srgbClr val="448E9C"/>
    <a:srgbClr val="0432FF"/>
    <a:srgbClr val="CC00FF"/>
    <a:srgbClr val="76D6FF"/>
    <a:srgbClr val="4472C4"/>
    <a:srgbClr val="2C849D"/>
    <a:srgbClr val="2E979C"/>
    <a:srgbClr val="EC9500"/>
    <a:srgbClr val="08A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/>
    <p:restoredTop sz="92011"/>
  </p:normalViewPr>
  <p:slideViewPr>
    <p:cSldViewPr snapToGrid="0" snapToObjects="1">
      <p:cViewPr varScale="1">
        <p:scale>
          <a:sx n="100" d="100"/>
          <a:sy n="100" d="100"/>
        </p:scale>
        <p:origin x="184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12/3/23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17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620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d\sigma = D(theta)</a:t>
            </a:r>
            <a:r>
              <a:rPr lang="en-US" dirty="0" err="1"/>
              <a:t>d|Omega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These aspects are needed when you make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57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80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94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(B</a:t>
            </a:r>
            <a:r>
              <a:rPr lang="en-NL" dirty="0"/>
              <a:t>eta alpha)(beta alpha) = - beta^2 alpha^2 </a:t>
            </a:r>
            <a:r>
              <a:rPr lang="en-NL" dirty="0">
                <a:sym typeface="Wingdings" pitchFamily="2" charset="2"/>
              </a:rPr>
              <a:t> g^munu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54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a very special function;</a:t>
            </a:r>
          </a:p>
          <a:p>
            <a:r>
              <a:rPr lang="en-US" dirty="0" err="1"/>
              <a:t>Infitine</a:t>
            </a:r>
            <a:r>
              <a:rPr lang="en-US" baseline="0" dirty="0"/>
              <a:t> at 0 and 0 everywhere else</a:t>
            </a:r>
          </a:p>
          <a:p>
            <a:r>
              <a:rPr lang="en-US" dirty="0"/>
              <a:t> Surface =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12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71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49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33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Forget gravity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43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67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48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20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12/3/23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5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12/3/23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8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12/3/23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5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48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12/3/23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7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12/3/23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12/3/23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12/3/23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5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12/3/23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12/3/23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5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12/3/23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9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12/3/23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5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tif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3" Type="http://schemas.openxmlformats.org/officeDocument/2006/relationships/image" Target="../media/image23.emf"/><Relationship Id="rId12" Type="http://schemas.openxmlformats.org/officeDocument/2006/relationships/image" Target="../media/image27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6.png"/><Relationship Id="rId15" Type="http://schemas.openxmlformats.org/officeDocument/2006/relationships/image" Target="../media/image30.png"/><Relationship Id="rId10" Type="http://schemas.openxmlformats.org/officeDocument/2006/relationships/image" Target="NULL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50.pn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00.png"/><Relationship Id="rId4" Type="http://schemas.openxmlformats.org/officeDocument/2006/relationships/image" Target="../media/image470.png"/><Relationship Id="rId9" Type="http://schemas.openxmlformats.org/officeDocument/2006/relationships/image" Target="../media/image2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13" Type="http://schemas.openxmlformats.org/officeDocument/2006/relationships/image" Target="../media/image32.png"/><Relationship Id="rId3" Type="http://schemas.openxmlformats.org/officeDocument/2006/relationships/image" Target="../media/image7.emf"/><Relationship Id="rId7" Type="http://schemas.openxmlformats.org/officeDocument/2006/relationships/image" Target="../media/image67.png"/><Relationship Id="rId12" Type="http://schemas.openxmlformats.org/officeDocument/2006/relationships/image" Target="../media/image31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11" Type="http://schemas.openxmlformats.org/officeDocument/2006/relationships/image" Target="../media/image84.png"/><Relationship Id="rId5" Type="http://schemas.openxmlformats.org/officeDocument/2006/relationships/image" Target="../media/image260.png"/><Relationship Id="rId10" Type="http://schemas.openxmlformats.org/officeDocument/2006/relationships/image" Target="../media/image300.png"/><Relationship Id="rId4" Type="http://schemas.openxmlformats.org/officeDocument/2006/relationships/image" Target="../media/image35.png"/><Relationship Id="rId9" Type="http://schemas.openxmlformats.org/officeDocument/2006/relationships/image" Target="../media/image29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13" Type="http://schemas.openxmlformats.org/officeDocument/2006/relationships/image" Target="../media/image32.png"/><Relationship Id="rId3" Type="http://schemas.openxmlformats.org/officeDocument/2006/relationships/image" Target="../media/image7.emf"/><Relationship Id="rId7" Type="http://schemas.openxmlformats.org/officeDocument/2006/relationships/image" Target="../media/image6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11" Type="http://schemas.openxmlformats.org/officeDocument/2006/relationships/image" Target="../media/image84.png"/><Relationship Id="rId5" Type="http://schemas.openxmlformats.org/officeDocument/2006/relationships/image" Target="../media/image260.png"/><Relationship Id="rId10" Type="http://schemas.openxmlformats.org/officeDocument/2006/relationships/image" Target="../media/image300.png"/><Relationship Id="rId4" Type="http://schemas.openxmlformats.org/officeDocument/2006/relationships/image" Target="../media/image35.png"/><Relationship Id="rId9" Type="http://schemas.openxmlformats.org/officeDocument/2006/relationships/image" Target="../media/image291.png"/><Relationship Id="rId1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0.png"/><Relationship Id="rId18" Type="http://schemas.openxmlformats.org/officeDocument/2006/relationships/image" Target="../media/image116.png"/><Relationship Id="rId13" Type="http://schemas.openxmlformats.org/officeDocument/2006/relationships/image" Target="../media/image1050.png"/><Relationship Id="rId21" Type="http://schemas.openxmlformats.org/officeDocument/2006/relationships/image" Target="../media/image1020.png"/><Relationship Id="rId7" Type="http://schemas.openxmlformats.org/officeDocument/2006/relationships/image" Target="../media/image830.png"/><Relationship Id="rId12" Type="http://schemas.openxmlformats.org/officeDocument/2006/relationships/image" Target="../media/image123.png"/><Relationship Id="rId17" Type="http://schemas.openxmlformats.org/officeDocument/2006/relationships/image" Target="../media/image1080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24.png"/><Relationship Id="rId20" Type="http://schemas.openxmlformats.org/officeDocument/2006/relationships/image" Target="../media/image1090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0.png"/><Relationship Id="rId11" Type="http://schemas.openxmlformats.org/officeDocument/2006/relationships/image" Target="../media/image88.png"/><Relationship Id="rId24" Type="http://schemas.openxmlformats.org/officeDocument/2006/relationships/image" Target="../media/image1120.png"/><Relationship Id="rId5" Type="http://schemas.openxmlformats.org/officeDocument/2006/relationships/image" Target="../media/image760.png"/><Relationship Id="rId15" Type="http://schemas.openxmlformats.org/officeDocument/2006/relationships/image" Target="../media/image1070.png"/><Relationship Id="rId23" Type="http://schemas.openxmlformats.org/officeDocument/2006/relationships/image" Target="../media/image1111.png"/><Relationship Id="rId28" Type="http://schemas.openxmlformats.org/officeDocument/2006/relationships/image" Target="../media/image92.png"/><Relationship Id="rId10" Type="http://schemas.openxmlformats.org/officeDocument/2006/relationships/image" Target="../media/image87.png"/><Relationship Id="rId19" Type="http://schemas.openxmlformats.org/officeDocument/2006/relationships/image" Target="../media/image950.png"/><Relationship Id="rId4" Type="http://schemas.openxmlformats.org/officeDocument/2006/relationships/image" Target="../media/image810.png"/><Relationship Id="rId9" Type="http://schemas.openxmlformats.org/officeDocument/2006/relationships/image" Target="../media/image86.png"/><Relationship Id="rId22" Type="http://schemas.openxmlformats.org/officeDocument/2006/relationships/image" Target="../media/image1100.png"/><Relationship Id="rId27" Type="http://schemas.openxmlformats.org/officeDocument/2006/relationships/image" Target="../media/image9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0.png"/><Relationship Id="rId18" Type="http://schemas.openxmlformats.org/officeDocument/2006/relationships/image" Target="../media/image116.png"/><Relationship Id="rId13" Type="http://schemas.openxmlformats.org/officeDocument/2006/relationships/image" Target="../media/image1050.png"/><Relationship Id="rId21" Type="http://schemas.openxmlformats.org/officeDocument/2006/relationships/image" Target="../media/image1020.png"/><Relationship Id="rId7" Type="http://schemas.openxmlformats.org/officeDocument/2006/relationships/image" Target="../media/image830.png"/><Relationship Id="rId12" Type="http://schemas.openxmlformats.org/officeDocument/2006/relationships/image" Target="../media/image123.png"/><Relationship Id="rId17" Type="http://schemas.openxmlformats.org/officeDocument/2006/relationships/image" Target="../media/image1080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24.png"/><Relationship Id="rId20" Type="http://schemas.openxmlformats.org/officeDocument/2006/relationships/image" Target="../media/image1090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0.png"/><Relationship Id="rId11" Type="http://schemas.openxmlformats.org/officeDocument/2006/relationships/image" Target="../media/image88.png"/><Relationship Id="rId24" Type="http://schemas.openxmlformats.org/officeDocument/2006/relationships/image" Target="../media/image1120.png"/><Relationship Id="rId5" Type="http://schemas.openxmlformats.org/officeDocument/2006/relationships/image" Target="../media/image760.png"/><Relationship Id="rId15" Type="http://schemas.openxmlformats.org/officeDocument/2006/relationships/image" Target="../media/image1070.png"/><Relationship Id="rId23" Type="http://schemas.openxmlformats.org/officeDocument/2006/relationships/image" Target="../media/image1111.png"/><Relationship Id="rId28" Type="http://schemas.openxmlformats.org/officeDocument/2006/relationships/image" Target="../media/image92.png"/><Relationship Id="rId10" Type="http://schemas.openxmlformats.org/officeDocument/2006/relationships/image" Target="../media/image87.png"/><Relationship Id="rId19" Type="http://schemas.openxmlformats.org/officeDocument/2006/relationships/image" Target="../media/image950.png"/><Relationship Id="rId31" Type="http://schemas.openxmlformats.org/officeDocument/2006/relationships/image" Target="../media/image36.png"/><Relationship Id="rId4" Type="http://schemas.openxmlformats.org/officeDocument/2006/relationships/image" Target="../media/image810.png"/><Relationship Id="rId9" Type="http://schemas.openxmlformats.org/officeDocument/2006/relationships/image" Target="../media/image25.png"/><Relationship Id="rId22" Type="http://schemas.openxmlformats.org/officeDocument/2006/relationships/image" Target="../media/image1100.png"/><Relationship Id="rId27" Type="http://schemas.openxmlformats.org/officeDocument/2006/relationships/image" Target="../media/image91.png"/><Relationship Id="rId30" Type="http://schemas.openxmlformats.org/officeDocument/2006/relationships/image" Target="../media/image2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0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3" Type="http://schemas.openxmlformats.org/officeDocument/2006/relationships/image" Target="../media/image135.png"/><Relationship Id="rId7" Type="http://schemas.openxmlformats.org/officeDocument/2006/relationships/image" Target="../media/image128.png"/><Relationship Id="rId12" Type="http://schemas.openxmlformats.org/officeDocument/2006/relationships/image" Target="../media/image8400.png"/><Relationship Id="rId17" Type="http://schemas.openxmlformats.org/officeDocument/2006/relationships/image" Target="../media/image140.png"/><Relationship Id="rId2" Type="http://schemas.openxmlformats.org/officeDocument/2006/relationships/image" Target="../media/image134.png"/><Relationship Id="rId16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8300.png"/><Relationship Id="rId5" Type="http://schemas.openxmlformats.org/officeDocument/2006/relationships/image" Target="../media/image126.png"/><Relationship Id="rId15" Type="http://schemas.openxmlformats.org/officeDocument/2006/relationships/image" Target="../media/image138.png"/><Relationship Id="rId10" Type="http://schemas.openxmlformats.org/officeDocument/2006/relationships/image" Target="../media/image8200.png"/><Relationship Id="rId19" Type="http://schemas.openxmlformats.org/officeDocument/2006/relationships/image" Target="../media/image142.png"/><Relationship Id="rId4" Type="http://schemas.openxmlformats.org/officeDocument/2006/relationships/image" Target="../media/image125.png"/><Relationship Id="rId9" Type="http://schemas.openxmlformats.org/officeDocument/2006/relationships/image" Target="../media/image7600.png"/><Relationship Id="rId14" Type="http://schemas.openxmlformats.org/officeDocument/2006/relationships/image" Target="../media/image1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3.png"/><Relationship Id="rId5" Type="http://schemas.openxmlformats.org/officeDocument/2006/relationships/image" Target="../media/image501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10" Type="http://schemas.openxmlformats.org/officeDocument/2006/relationships/image" Target="../media/image36.emf"/><Relationship Id="rId4" Type="http://schemas.openxmlformats.org/officeDocument/2006/relationships/image" Target="../media/image30.emf"/><Relationship Id="rId9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4.jp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11" Type="http://schemas.openxmlformats.org/officeDocument/2006/relationships/image" Target="NULL"/><Relationship Id="rId5" Type="http://schemas.openxmlformats.org/officeDocument/2006/relationships/image" Target="../media/image6.gif"/><Relationship Id="rId10" Type="http://schemas.openxmlformats.org/officeDocument/2006/relationships/image" Target="NULL"/><Relationship Id="rId4" Type="http://schemas.openxmlformats.org/officeDocument/2006/relationships/image" Target="../media/image5.jpeg"/><Relationship Id="rId9" Type="http://schemas.openxmlformats.org/officeDocument/2006/relationships/image" Target="NUL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0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8.png"/><Relationship Id="rId4" Type="http://schemas.openxmlformats.org/officeDocument/2006/relationships/image" Target="../media/image51.png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image" Target="../media/image500.png"/><Relationship Id="rId7" Type="http://schemas.openxmlformats.org/officeDocument/2006/relationships/image" Target="../media/image5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5" Type="http://schemas.openxmlformats.org/officeDocument/2006/relationships/image" Target="NULL"/><Relationship Id="rId4" Type="http://schemas.openxmlformats.org/officeDocument/2006/relationships/image" Target="../media/image3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3.tiff"/><Relationship Id="rId18" Type="http://schemas.openxmlformats.org/officeDocument/2006/relationships/image" Target="NULL"/><Relationship Id="rId3" Type="http://schemas.openxmlformats.org/officeDocument/2006/relationships/image" Target="../media/image8.tiff"/><Relationship Id="rId21" Type="http://schemas.openxmlformats.org/officeDocument/2006/relationships/image" Target="NULL"/><Relationship Id="rId7" Type="http://schemas.openxmlformats.org/officeDocument/2006/relationships/image" Target="../media/image10.emf"/><Relationship Id="rId12" Type="http://schemas.openxmlformats.org/officeDocument/2006/relationships/image" Target="../media/image12.tiff"/><Relationship Id="rId17" Type="http://schemas.openxmlformats.org/officeDocument/2006/relationships/image" Target="NULL"/><Relationship Id="rId2" Type="http://schemas.openxmlformats.org/officeDocument/2006/relationships/notesSlide" Target="../notesSlides/notesSlide3.xml"/><Relationship Id="rId16" Type="http://schemas.openxmlformats.org/officeDocument/2006/relationships/image" Target="NUL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11.tiff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../media/image15.png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26" Type="http://schemas.openxmlformats.org/officeDocument/2006/relationships/image" Target="NULL"/><Relationship Id="rId3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notesSlide" Target="../notesSlides/notesSlide4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5.xml"/><Relationship Id="rId16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../media/image16.png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NUL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14.emf"/><Relationship Id="rId7" Type="http://schemas.openxmlformats.org/officeDocument/2006/relationships/image" Target="../media/image15.emf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image" Target="NULL"/><Relationship Id="rId16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articles_colliding-2880x1620_Le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457" y="101043"/>
            <a:ext cx="1270707" cy="1270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5087" y="267038"/>
            <a:ext cx="57277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PHY3004: Nuclear and Particle Physics</a:t>
            </a:r>
          </a:p>
          <a:p>
            <a:r>
              <a:rPr lang="en-US" sz="2800" i="1" dirty="0">
                <a:solidFill>
                  <a:schemeClr val="bg1"/>
                </a:solidFill>
              </a:rPr>
              <a:t>Marcel </a:t>
            </a:r>
            <a:r>
              <a:rPr lang="en-US" sz="2800" i="1" dirty="0" err="1">
                <a:solidFill>
                  <a:schemeClr val="bg1"/>
                </a:solidFill>
              </a:rPr>
              <a:t>Merk</a:t>
            </a:r>
            <a:r>
              <a:rPr lang="en-US" sz="2800" i="1" dirty="0">
                <a:solidFill>
                  <a:schemeClr val="bg1"/>
                </a:solidFill>
              </a:rPr>
              <a:t>, </a:t>
            </a:r>
            <a:r>
              <a:rPr lang="en-US" sz="2800" i="1" dirty="0" err="1">
                <a:solidFill>
                  <a:schemeClr val="bg1"/>
                </a:solidFill>
              </a:rPr>
              <a:t>Jacco</a:t>
            </a:r>
            <a:r>
              <a:rPr lang="en-US" sz="2800" i="1" dirty="0">
                <a:solidFill>
                  <a:schemeClr val="bg1"/>
                </a:solidFill>
              </a:rPr>
              <a:t> de </a:t>
            </a:r>
            <a:r>
              <a:rPr lang="en-US" sz="2800" i="1" dirty="0" err="1">
                <a:solidFill>
                  <a:schemeClr val="bg1"/>
                </a:solidFill>
              </a:rPr>
              <a:t>Vries</a:t>
            </a:r>
            <a:endParaRPr lang="en-US" sz="2800" i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0815" y="368365"/>
            <a:ext cx="2165214" cy="8527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ED8560-B255-E346-94CD-6F68F3A431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7621" y="3618412"/>
            <a:ext cx="3555205" cy="310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1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Symmetry breaking with a </a:t>
                </a:r>
                <a:r>
                  <a:rPr lang="en-US" i="1" dirty="0"/>
                  <a:t>real </a:t>
                </a:r>
                <a:r>
                  <a:rPr lang="en-US" dirty="0"/>
                  <a:t>field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𝜙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8868" b="-2830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8024867" y="1256774"/>
            <a:ext cx="4106944" cy="5028911"/>
            <a:chOff x="7971337" y="707589"/>
            <a:chExt cx="4106944" cy="502891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71337" y="707589"/>
              <a:ext cx="4106944" cy="50289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10435389" y="2671010"/>
                  <a:ext cx="24468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𝑣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5389" y="2671010"/>
                  <a:ext cx="244682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7500" r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35511" y="1852994"/>
                <a:ext cx="6814558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bg-BG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is-I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𝜙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𝑉</m:t>
                      </m:r>
                      <m:d>
                        <m:dPr>
                          <m:ctrlPr>
                            <a:rPr kumimoji="0" lang="is-I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𝜙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bg-BG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is-I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𝜙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bg-BG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𝜙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bg-BG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𝜆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𝜙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511" y="1852994"/>
                <a:ext cx="6814558" cy="691471"/>
              </a:xfrm>
              <a:prstGeom prst="rect">
                <a:avLst/>
              </a:prstGeom>
              <a:blipFill>
                <a:blip r:embed="rId11"/>
                <a:stretch>
                  <a:fillRect l="-745" b="-1428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ight Brace 33"/>
          <p:cNvSpPr/>
          <p:nvPr/>
        </p:nvSpPr>
        <p:spPr>
          <a:xfrm rot="5400000">
            <a:off x="4742279" y="1392002"/>
            <a:ext cx="398433" cy="2661932"/>
          </a:xfrm>
          <a:prstGeom prst="rightBrace">
            <a:avLst>
              <a:gd name="adj1" fmla="val 4294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ight Brace 34"/>
          <p:cNvSpPr/>
          <p:nvPr/>
        </p:nvSpPr>
        <p:spPr>
          <a:xfrm rot="5400000">
            <a:off x="6807610" y="2161068"/>
            <a:ext cx="379775" cy="1105141"/>
          </a:xfrm>
          <a:prstGeom prst="rightBrace">
            <a:avLst>
              <a:gd name="adj1" fmla="val 46794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3701061" y="2844319"/>
                <a:ext cx="252774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Massive Klein-Gordon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term (Spin 0, mass =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𝜇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1061" y="2844319"/>
                <a:ext cx="2527743" cy="707886"/>
              </a:xfrm>
              <a:prstGeom prst="rect">
                <a:avLst/>
              </a:prstGeom>
              <a:blipFill>
                <a:blip r:embed="rId12"/>
                <a:stretch>
                  <a:fillRect l="-2500" t="-5357" r="-1500" b="-1428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6458176" y="2868175"/>
            <a:ext cx="1511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Interaction term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48227" y="3536811"/>
                <a:ext cx="6908801" cy="656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Lagrangian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has a minimum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𝜙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 </m:t>
                    </m:r>
                    <m:rad>
                      <m:radPr>
                        <m:degHide m:val="on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bg-BG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𝜆</m:t>
                            </m:r>
                          </m:den>
                        </m:f>
                      </m:e>
                    </m:ra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𝑣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or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𝜇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=−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𝜆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𝑣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227" y="3536811"/>
                <a:ext cx="6908801" cy="656013"/>
              </a:xfrm>
              <a:prstGeom prst="rect">
                <a:avLst/>
              </a:prstGeom>
              <a:blipFill>
                <a:blip r:embed="rId13"/>
                <a:stretch>
                  <a:fillRect l="-73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CB8C90-B679-B6EC-599D-E59A24CBCF27}"/>
                  </a:ext>
                </a:extLst>
              </p:cNvPr>
              <p:cNvSpPr txBox="1"/>
              <p:nvPr/>
            </p:nvSpPr>
            <p:spPr>
              <a:xfrm>
                <a:off x="738952" y="4604447"/>
                <a:ext cx="6811116" cy="1815882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Conclusion: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symmetry of the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Lagrangian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by adding a symmetric potential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has not been destroyed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vacuum is no longer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 a symmetric position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CB8C90-B679-B6EC-599D-E59A24CBCF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952" y="4604447"/>
                <a:ext cx="6811116" cy="1815882"/>
              </a:xfrm>
              <a:prstGeom prst="rect">
                <a:avLst/>
              </a:prstGeom>
              <a:blipFill>
                <a:blip r:embed="rId14"/>
                <a:stretch>
                  <a:fillRect l="-1670" t="-2740"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35B3596-190A-70B7-213D-51C1A59AE432}"/>
                  </a:ext>
                </a:extLst>
              </p:cNvPr>
              <p:cNvSpPr txBox="1"/>
              <p:nvPr/>
            </p:nvSpPr>
            <p:spPr>
              <a:xfrm>
                <a:off x="5980502" y="702699"/>
                <a:ext cx="5981060" cy="5846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𝜇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kumimoji="0" lang="is-I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+</m:t>
                          </m:r>
                          <m:f>
                            <m:fPr>
                              <m:ctrlPr>
                                <a:rPr kumimoji="0" lang="bg-BG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den>
                          </m:f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𝜕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𝛼</m:t>
                          </m:r>
                        </m:e>
                      </m:d>
                      <m:d>
                        <m:dPr>
                          <m:ctrlPr>
                            <a:rPr kumimoji="0" lang="is-I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sup>
                          </m:s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+</m:t>
                          </m:r>
                          <m:f>
                            <m:fPr>
                              <m:ctrlPr>
                                <a:rPr kumimoji="0" lang="bg-BG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den>
                          </m:f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sup>
                          </m:s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𝛼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≠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35B3596-190A-70B7-213D-51C1A59AE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0502" y="702699"/>
                <a:ext cx="5981060" cy="584647"/>
              </a:xfrm>
              <a:prstGeom prst="rect">
                <a:avLst/>
              </a:prstGeom>
              <a:blipFill>
                <a:blip r:embed="rId15"/>
                <a:stretch>
                  <a:fillRect l="-212" b="-1063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48E8BD6-A9C3-5E34-E991-B6A11EF07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241" y="820616"/>
            <a:ext cx="5660759" cy="933924"/>
          </a:xfrm>
        </p:spPr>
        <p:txBody>
          <a:bodyPr>
            <a:normAutofit/>
          </a:bodyPr>
          <a:lstStyle/>
          <a:p>
            <a:r>
              <a:rPr lang="en-US" sz="2400" dirty="0"/>
              <a:t>Explicit mass terms violate the symmetry:</a:t>
            </a:r>
          </a:p>
          <a:p>
            <a:r>
              <a:rPr lang="en-US" sz="2400" dirty="0"/>
              <a:t>Add a new field to the </a:t>
            </a:r>
            <a:r>
              <a:rPr lang="en-US" sz="2400" dirty="0" err="1"/>
              <a:t>Lagrangian</a:t>
            </a:r>
            <a:r>
              <a:rPr lang="en-US" sz="2400" dirty="0"/>
              <a:t>:</a:t>
            </a:r>
            <a:endParaRPr lang="en-US" sz="2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1139B6-1012-1297-A83F-4E1C212DBDF3}"/>
              </a:ext>
            </a:extLst>
          </p:cNvPr>
          <p:cNvSpPr/>
          <p:nvPr/>
        </p:nvSpPr>
        <p:spPr>
          <a:xfrm>
            <a:off x="10373939" y="151511"/>
            <a:ext cx="1520929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Griffiths §10.9</a:t>
            </a:r>
          </a:p>
        </p:txBody>
      </p:sp>
    </p:spTree>
    <p:extLst>
      <p:ext uri="{BB962C8B-B14F-4D97-AF65-F5344CB8AC3E}">
        <p14:creationId xmlns:p14="http://schemas.microsoft.com/office/powerpoint/2010/main" val="3155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 animBg="1"/>
      <p:bldP spid="36" grpId="0"/>
      <p:bldP spid="37" grpId="0"/>
      <p:bldP spid="3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   Symmetry breaking with a </a:t>
                </a:r>
                <a:r>
                  <a:rPr lang="en-US" i="1" dirty="0"/>
                  <a:t>complex </a:t>
                </a:r>
                <a:r>
                  <a:rPr lang="en-US" dirty="0"/>
                  <a:t>field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𝜙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5241" y="877767"/>
                <a:ext cx="11628422" cy="2240185"/>
              </a:xfrm>
            </p:spPr>
            <p:txBody>
              <a:bodyPr/>
              <a:lstStyle/>
              <a:p>
                <a:r>
                  <a:rPr lang="en-US" sz="2400" dirty="0"/>
                  <a:t>Introduce a complex scalar field: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𝜙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is-I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</a:t>
                </a:r>
              </a:p>
              <a:p>
                <a:r>
                  <a:rPr lang="en-US" sz="2400" dirty="0"/>
                  <a:t>The </a:t>
                </a:r>
                <a:r>
                  <a:rPr lang="en-US" sz="2400" dirty="0" err="1"/>
                  <a:t>Lagrangian</a:t>
                </a:r>
                <a:r>
                  <a:rPr lang="en-US" sz="2400" dirty="0"/>
                  <a:t> term is:    </a:t>
                </a:r>
                <a:r>
                  <a:rPr lang="en-US" sz="2200" b="0" dirty="0">
                    <a:solidFill>
                      <a:srgbClr val="C00000"/>
                    </a:solidFill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s-I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𝜇</m:t>
                                </m:r>
                              </m:sub>
                            </m:s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is-I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𝜙</m:t>
                        </m:r>
                      </m:e>
                    </m:d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−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𝑉</m:t>
                    </m:r>
                    <m:d>
                      <m:dPr>
                        <m:ctrlPr>
                          <a:rPr lang="is-I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sz="2200" dirty="0">
                    <a:solidFill>
                      <a:srgbClr val="C00000"/>
                    </a:solidFill>
                  </a:rPr>
                  <a:t>  </a:t>
                </a:r>
                <a:r>
                  <a:rPr lang="en-US" sz="2200" dirty="0">
                    <a:solidFill>
                      <a:srgbClr val="7030A0"/>
                    </a:solidFill>
                  </a:rPr>
                  <a:t>,  with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𝑉</m:t>
                    </m:r>
                    <m:d>
                      <m:dPr>
                        <m:ctrlPr>
                          <a:rPr lang="is-I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𝜙</m:t>
                        </m:r>
                      </m:e>
                    </m:d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is-I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𝜙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𝜙</m:t>
                        </m:r>
                      </m:e>
                    </m:d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𝜆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s-I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5241" y="877767"/>
                <a:ext cx="11628422" cy="2240185"/>
              </a:xfrm>
              <a:blipFill rotWithShape="0">
                <a:blip r:embed="rId4"/>
                <a:stretch>
                  <a:fillRect l="-681" t="-1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435241" y="2038018"/>
                <a:ext cx="11066945" cy="224018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>
                    <a:ea typeface="Cambria Math" charset="0"/>
                    <a:cs typeface="Cambria Math" charset="0"/>
                  </a:rPr>
                  <a:t>Lagrangian:      </a:t>
                </a:r>
                <a:endParaRPr lang="en-US" sz="2200" i="1" dirty="0">
                  <a:solidFill>
                    <a:srgbClr val="C00000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marL="0" indent="0">
                  <a:buNone/>
                </a:pPr>
                <a:r>
                  <a:rPr lang="en-US" sz="2200" dirty="0">
                    <a:solidFill>
                      <a:srgbClr val="C00000"/>
                    </a:solidFill>
                    <a:ea typeface="Cambria Math" charset="0"/>
                    <a:cs typeface="Cambria Math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d>
                      <m:dPr>
                        <m:ctrlPr>
                          <a:rPr lang="is-IS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2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s-I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𝜇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bg-BG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s-I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𝜇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200" b="0" i="1" dirty="0">
                  <a:solidFill>
                    <a:srgbClr val="C00000"/>
                  </a:solidFill>
                  <a:latin typeface="Cambria Math" charset="0"/>
                </a:endParaRPr>
              </a:p>
              <a:p>
                <a:pPr marL="0" indent="0">
                  <a:buNone/>
                </a:pPr>
                <a:r>
                  <a:rPr lang="en-US" sz="2200" b="0" dirty="0">
                    <a:solidFill>
                      <a:srgbClr val="C00000"/>
                    </a:solidFill>
                  </a:rPr>
                  <a:t>                                              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−</m:t>
                    </m:r>
                    <m:f>
                      <m:fPr>
                        <m:ctrlPr>
                          <a:rPr lang="bg-BG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is-I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−</m:t>
                    </m:r>
                    <m:f>
                      <m:fPr>
                        <m:ctrlPr>
                          <a:rPr lang="bg-BG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den>
                    </m:f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𝜆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s-I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7030A0"/>
                    </a:solidFill>
                  </a:rPr>
                  <a:t>    </a:t>
                </a:r>
                <a:endParaRPr lang="en-US" sz="2200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241" y="2038018"/>
                <a:ext cx="11066945" cy="2240185"/>
              </a:xfrm>
              <a:prstGeom prst="rect">
                <a:avLst/>
              </a:prstGeom>
              <a:blipFill>
                <a:blip r:embed="rId5"/>
                <a:stretch>
                  <a:fillRect l="-803" t="-339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6778" y="1924244"/>
            <a:ext cx="4117204" cy="37027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187073" y="5516667"/>
                <a:ext cx="3623010" cy="1005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1"/>
                    </a:solidFill>
                  </a:rPr>
                  <a:t>Symmetry breaking: </a:t>
                </a:r>
                <a:r>
                  <a:rPr lang="en-US" sz="2400" dirty="0"/>
                  <a:t> </a:t>
                </a:r>
              </a:p>
              <a:p>
                <a:r>
                  <a:rPr lang="en-US" sz="2400" b="0" dirty="0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𝜙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is-I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𝑣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𝜂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𝜉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7073" y="5516667"/>
                <a:ext cx="3623010" cy="1005725"/>
              </a:xfrm>
              <a:prstGeom prst="rect">
                <a:avLst/>
              </a:prstGeom>
              <a:blipFill>
                <a:blip r:embed="rId7"/>
                <a:stretch>
                  <a:fillRect l="-2448" t="-5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471D2951-3FDD-254E-9CC2-3C66E318DBB7}"/>
              </a:ext>
            </a:extLst>
          </p:cNvPr>
          <p:cNvSpPr/>
          <p:nvPr/>
        </p:nvSpPr>
        <p:spPr>
          <a:xfrm>
            <a:off x="10373939" y="151511"/>
            <a:ext cx="1520929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Griffiths §10.9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B6F28C-09CE-684A-B41C-53CB8375C687}"/>
                  </a:ext>
                </a:extLst>
              </p:cNvPr>
              <p:cNvSpPr txBox="1"/>
              <p:nvPr/>
            </p:nvSpPr>
            <p:spPr>
              <a:xfrm>
                <a:off x="8666629" y="2131187"/>
                <a:ext cx="95981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NL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B6F28C-09CE-684A-B41C-53CB8375C6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629" y="2131187"/>
                <a:ext cx="959815" cy="369332"/>
              </a:xfrm>
              <a:prstGeom prst="rect">
                <a:avLst/>
              </a:prstGeom>
              <a:blipFill>
                <a:blip r:embed="rId8"/>
                <a:stretch>
                  <a:fillRect l="-6579" r="-7895" b="-2758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E40C888-7EFE-112E-2364-D4A1197BF365}"/>
                  </a:ext>
                </a:extLst>
              </p:cNvPr>
              <p:cNvSpPr txBox="1"/>
              <p:nvPr/>
            </p:nvSpPr>
            <p:spPr>
              <a:xfrm>
                <a:off x="738952" y="3704327"/>
                <a:ext cx="6811116" cy="2769989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u="sng" dirty="0">
                    <a:solidFill>
                      <a:schemeClr val="accent1"/>
                    </a:solidFill>
                  </a:rPr>
                  <a:t>Conclusion: 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7030A0"/>
                    </a:solidFill>
                  </a:rPr>
                  <a:t>The symmetry of the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Lagrangian</a:t>
                </a:r>
                <a:r>
                  <a:rPr lang="en-US" sz="2400" dirty="0">
                    <a:solidFill>
                      <a:srgbClr val="7030A0"/>
                    </a:solidFill>
                  </a:rPr>
                  <a:t> by adding a symmetric potential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𝜙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i="1" dirty="0">
                    <a:solidFill>
                      <a:srgbClr val="7030A0"/>
                    </a:solidFill>
                  </a:rPr>
                  <a:t>has not been destroyed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7030A0"/>
                    </a:solidFill>
                  </a:rPr>
                  <a:t>The </a:t>
                </a:r>
                <a:r>
                  <a:rPr lang="en-US" sz="2400" i="1" dirty="0">
                    <a:solidFill>
                      <a:srgbClr val="7030A0"/>
                    </a:solidFill>
                  </a:rPr>
                  <a:t>vacuum is no longer </a:t>
                </a:r>
                <a:r>
                  <a:rPr lang="en-US" sz="2400" dirty="0">
                    <a:solidFill>
                      <a:srgbClr val="7030A0"/>
                    </a:solidFill>
                  </a:rPr>
                  <a:t>in a symmetric position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sz="1200" dirty="0">
                  <a:solidFill>
                    <a:srgbClr val="7030A0"/>
                  </a:solidFill>
                </a:endParaRPr>
              </a:p>
              <a:p>
                <a:r>
                  <a:rPr lang="en-US" sz="2200" dirty="0">
                    <a:solidFill>
                      <a:srgbClr val="7030A0"/>
                    </a:solidFill>
                  </a:rPr>
                  <a:t>The real case includes a complex </a:t>
                </a:r>
                <a:r>
                  <a:rPr lang="en-US" sz="2200" dirty="0">
                    <a:solidFill>
                      <a:srgbClr val="CC00FF"/>
                    </a:solidFill>
                  </a:rPr>
                  <a:t>(isospin doublet) </a:t>
                </a:r>
                <a:r>
                  <a:rPr lang="en-US" sz="2200" dirty="0">
                    <a:solidFill>
                      <a:srgbClr val="7030A0"/>
                    </a:solidFill>
                  </a:rPr>
                  <a:t>field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𝜙</m:t>
                    </m:r>
                  </m:oMath>
                </a14:m>
                <a:endParaRPr lang="en-US" sz="2200" dirty="0">
                  <a:solidFill>
                    <a:srgbClr val="7030A0"/>
                  </a:solidFill>
                </a:endParaRPr>
              </a:p>
              <a:p>
                <a:r>
                  <a:rPr lang="en-US" sz="2000" b="0" dirty="0">
                    <a:solidFill>
                      <a:srgbClr val="7030A0"/>
                    </a:solidFill>
                  </a:rPr>
                  <a:t>-</a:t>
                </a:r>
                <a:r>
                  <a:rPr lang="en-US" sz="2000" b="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</a:rPr>
                  <a:t> degrees of freedom lead to mass terms for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000" dirty="0">
                  <a:solidFill>
                    <a:srgbClr val="7030A0"/>
                  </a:solidFill>
                </a:endParaRPr>
              </a:p>
              <a:p>
                <a:r>
                  <a:rPr lang="en-US" sz="2000" b="0" dirty="0">
                    <a:solidFill>
                      <a:srgbClr val="7030A0"/>
                    </a:solidFill>
                  </a:rPr>
                  <a:t>-</a:t>
                </a:r>
                <a:r>
                  <a:rPr lang="en-US" sz="2000" b="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</a:rPr>
                  <a:t> can also couple to fermions </a:t>
                </a:r>
                <a:r>
                  <a:rPr lang="en-US" sz="2000" dirty="0">
                    <a:solidFill>
                      <a:srgbClr val="7030A0"/>
                    </a:solidFill>
                    <a:sym typeface="Wingdings" pitchFamily="2" charset="2"/>
                  </a:rPr>
                  <a:t> particle masses</a:t>
                </a:r>
                <a:endParaRPr 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E40C888-7EFE-112E-2364-D4A1197BF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952" y="3704327"/>
                <a:ext cx="6811116" cy="2769989"/>
              </a:xfrm>
              <a:prstGeom prst="rect">
                <a:avLst/>
              </a:prstGeom>
              <a:blipFill>
                <a:blip r:embed="rId9"/>
                <a:stretch>
                  <a:fillRect l="-1670" t="-2273" b="-2727"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1648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Lecture 5 : “Scattering” – non-Rel.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895" y="714082"/>
            <a:ext cx="2260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Perturbation theory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629" y="202250"/>
            <a:ext cx="5285110" cy="298912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604" y="3523267"/>
            <a:ext cx="5285110" cy="306935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572555" y="1099247"/>
                <a:ext cx="2519664" cy="6190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𝑖</m:t>
                      </m:r>
                      <m:f>
                        <m:fPr>
                          <m:ctrlPr>
                            <a:rPr kumimoji="0" lang="bg-BG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𝜕𝜓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kumimoji="0" lang="is-I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𝑉</m:t>
                          </m:r>
                          <m:d>
                            <m:dPr>
                              <m:ctrlPr>
                                <a:rPr kumimoji="0" lang="is-I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𝜓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2555" y="1099247"/>
                <a:ext cx="2519664" cy="61901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6702400" y="3619154"/>
            <a:ext cx="3450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2) Scattering in each particle’s field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02400" y="197990"/>
            <a:ext cx="331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1) Scattering in external potential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2016" y="1182765"/>
            <a:ext cx="2116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Solve wave equation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Iteratively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1649" y="1841155"/>
            <a:ext cx="204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…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plane waves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445098" y="1658782"/>
                <a:ext cx="2808013" cy="8478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𝜓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kumimoji="0" lang="is-I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𝑛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=0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𝑎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is-I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𝜙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is-I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5098" y="1658782"/>
                <a:ext cx="2808013" cy="847861"/>
              </a:xfrm>
              <a:prstGeom prst="rect">
                <a:avLst/>
              </a:prstGeom>
              <a:blipFill>
                <a:blip r:embed="rId5"/>
                <a:stretch>
                  <a:fillRect l="-9459" t="-100000" b="-15294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680" y="2527092"/>
            <a:ext cx="5106412" cy="175193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148818" y="730525"/>
                <a:ext cx="196906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𝑉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</m:d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i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 fixed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8818" y="730525"/>
                <a:ext cx="1969065" cy="400110"/>
              </a:xfrm>
              <a:prstGeom prst="rect">
                <a:avLst/>
              </a:prstGeom>
              <a:blipFill rotWithShape="0">
                <a:blip r:embed="rId7"/>
                <a:stretch>
                  <a:fillRect l="-3406" t="-100000" r="-2477" b="-1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93895" y="5553715"/>
                <a:ext cx="515270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2) Determine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𝑉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from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𝐴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field scattering particles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(Solve Maxwell equation)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895" y="5553715"/>
                <a:ext cx="5152707" cy="707886"/>
              </a:xfrm>
              <a:prstGeom prst="rect">
                <a:avLst/>
              </a:prstGeom>
              <a:blipFill>
                <a:blip r:embed="rId8"/>
                <a:stretch>
                  <a:fillRect l="-1478" t="-5357" b="-1607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527231" y="4269457"/>
                <a:ext cx="1677382" cy="6308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𝑊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𝑓𝑖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≡</m:t>
                      </m:r>
                      <m:func>
                        <m:funcPr>
                          <m:ctrlPr>
                            <a:rPr kumimoji="0" lang="mr-I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mr-I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mr-IN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kumimoji="0" lang="bg-BG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kumimoji="0" lang="hr-HR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+mn-cs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+mn-cs"/>
                                            </a:rPr>
                                            <m:t>𝑓𝑖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7231" y="4269457"/>
                <a:ext cx="1677382" cy="630814"/>
              </a:xfrm>
              <a:prstGeom prst="rect">
                <a:avLst/>
              </a:prstGeom>
              <a:blipFill>
                <a:blip r:embed="rId9"/>
                <a:stretch>
                  <a:fillRect l="-2256" r="-752" b="-12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709228" y="4371446"/>
                <a:ext cx="1344151" cy="526491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d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𝜎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bg-BG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𝑊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𝑓𝑖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flux</m:t>
                          </m:r>
                        </m:den>
                      </m:f>
                      <m:r>
                        <m:rPr>
                          <m:sty m:val="p"/>
                        </m:rP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d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Φ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9228" y="4371446"/>
                <a:ext cx="1344151" cy="526491"/>
              </a:xfrm>
              <a:prstGeom prst="rect">
                <a:avLst/>
              </a:prstGeom>
              <a:blipFill>
                <a:blip r:embed="rId10"/>
                <a:stretch>
                  <a:fillRect l="-3738" t="-2381" r="-2804" b="-1666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92084" y="4880244"/>
                <a:ext cx="5362622" cy="726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𝑓𝑖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𝑖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d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p>
                          </m:s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</m:t>
                          </m:r>
                          <m:sSubSup>
                            <m:sSubSup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kumimoji="0" lang="is-I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𝑉</m:t>
                          </m:r>
                          <m:d>
                            <m:dPr>
                              <m:ctrlPr>
                                <a:rPr kumimoji="0" lang="is-I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is-I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</m:nary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=−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2</m:t>
                      </m:r>
                      <m:r>
                        <m:rPr>
                          <m:brk/>
                        </m:rP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𝜋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brk/>
                            </m:r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brk/>
                            </m:r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m:rPr>
                          <m:brk/>
                        </m:rP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𝛿</m:t>
                      </m:r>
                      <m:d>
                        <m:dPr>
                          <m:ctrlPr>
                            <a:rPr kumimoji="0" lang="is-I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084" y="4880244"/>
                <a:ext cx="5362622" cy="726481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160757" y="6303174"/>
                <a:ext cx="4053354" cy="332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Relativistic: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𝑉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𝑓𝑖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  <a:sym typeface="Wingdings"/>
                      </a:rPr>
                      <m:t>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  <a:sym typeface="Wingdings"/>
                      </a:rPr>
                      <m:t>ℳ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“matrix element”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757" y="6303174"/>
                <a:ext cx="4053354" cy="332399"/>
              </a:xfrm>
              <a:prstGeom prst="rect">
                <a:avLst/>
              </a:prstGeom>
              <a:blipFill>
                <a:blip r:embed="rId12"/>
                <a:stretch>
                  <a:fillRect l="-3738" t="-22222" r="-2804" b="-3703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605A4DA-7C99-9D9E-99C3-33DB24355D00}"/>
                  </a:ext>
                </a:extLst>
              </p:cNvPr>
              <p:cNvSpPr txBox="1"/>
              <p:nvPr/>
            </p:nvSpPr>
            <p:spPr>
              <a:xfrm>
                <a:off x="251787" y="4479236"/>
                <a:ext cx="11245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𝜎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charset="0"/>
                              <a:cs typeface="+mn-cs"/>
                            </a:rPr>
                            <m:t>𝑁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den>
                      </m:f>
                    </m:oMath>
                  </m:oMathPara>
                </a14:m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605A4DA-7C99-9D9E-99C3-33DB24355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87" y="4479236"/>
                <a:ext cx="1124539" cy="369332"/>
              </a:xfrm>
              <a:prstGeom prst="rect">
                <a:avLst/>
              </a:prstGeom>
              <a:blipFill>
                <a:blip r:embed="rId13"/>
                <a:stretch>
                  <a:fillRect t="-110000" r="-1111" b="-17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BE1B4C2-18CF-E7ED-354D-3BA0EFAE0355}"/>
              </a:ext>
            </a:extLst>
          </p:cNvPr>
          <p:cNvSpPr txBox="1"/>
          <p:nvPr/>
        </p:nvSpPr>
        <p:spPr>
          <a:xfrm>
            <a:off x="4509255" y="5312145"/>
            <a:ext cx="1876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nergy conservation</a:t>
            </a:r>
          </a:p>
        </p:txBody>
      </p:sp>
    </p:spTree>
    <p:extLst>
      <p:ext uri="{BB962C8B-B14F-4D97-AF65-F5344CB8AC3E}">
        <p14:creationId xmlns:p14="http://schemas.microsoft.com/office/powerpoint/2010/main" val="145647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18" grpId="0"/>
      <p:bldP spid="21" grpId="0"/>
      <p:bldP spid="22" grpId="0"/>
      <p:bldP spid="23" grpId="0"/>
      <p:bldP spid="24" grpId="0"/>
      <p:bldP spid="26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Lecture 5 : “Scattering” – non-Relativistic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895" y="714082"/>
            <a:ext cx="2260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Perturbation theory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604" y="3523267"/>
            <a:ext cx="5285110" cy="306935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572555" y="1099247"/>
                <a:ext cx="2519664" cy="6190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𝑖</m:t>
                      </m:r>
                      <m:f>
                        <m:fPr>
                          <m:ctrlPr>
                            <a:rPr lang="bg-BG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𝜕𝜓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is-I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2555" y="1099247"/>
                <a:ext cx="2519664" cy="61901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6702400" y="3619154"/>
            <a:ext cx="3450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2) Scattering in each particle’s field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2016" y="1182765"/>
            <a:ext cx="2116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Solve wave equation</a:t>
            </a:r>
          </a:p>
          <a:p>
            <a:r>
              <a:rPr lang="en-US" dirty="0"/>
              <a:t>Iteratively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01649" y="1841155"/>
            <a:ext cx="204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</a:t>
            </a:r>
            <a:r>
              <a:rPr lang="mr-IN" dirty="0"/>
              <a:t>…</a:t>
            </a:r>
            <a:r>
              <a:rPr lang="en-US" dirty="0"/>
              <a:t>use plane waves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445098" y="1658782"/>
                <a:ext cx="2808013" cy="8478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is-I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is-I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5098" y="1658782"/>
                <a:ext cx="2808013" cy="847861"/>
              </a:xfrm>
              <a:prstGeom prst="rect">
                <a:avLst/>
              </a:prstGeom>
              <a:blipFill>
                <a:blip r:embed="rId5"/>
                <a:stretch>
                  <a:fillRect l="-9459" t="-100000" b="-15294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680" y="2527092"/>
            <a:ext cx="5106412" cy="175193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148818" y="730525"/>
                <a:ext cx="196906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7030A0"/>
                    </a:solidFill>
                  </a:rPr>
                  <a:t>1)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𝑉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𝑥</m:t>
                        </m:r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sz="2000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i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</a:rPr>
                  <a:t>s fixed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8818" y="730525"/>
                <a:ext cx="1969065" cy="400110"/>
              </a:xfrm>
              <a:prstGeom prst="rect">
                <a:avLst/>
              </a:prstGeom>
              <a:blipFill rotWithShape="0">
                <a:blip r:embed="rId7"/>
                <a:stretch>
                  <a:fillRect l="-3406" t="-100000" r="-2477" b="-1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93895" y="5553715"/>
                <a:ext cx="515270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7030A0"/>
                    </a:solidFill>
                  </a:rPr>
                  <a:t>2) Determine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𝑉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</a:rPr>
                  <a:t> from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𝐴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</a:rPr>
                  <a:t> field scattering particles</a:t>
                </a:r>
              </a:p>
              <a:p>
                <a:r>
                  <a:rPr lang="en-US" sz="2000" dirty="0">
                    <a:solidFill>
                      <a:srgbClr val="7030A0"/>
                    </a:solidFill>
                  </a:rPr>
                  <a:t>    (Solve Maxwell equation)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895" y="5553715"/>
                <a:ext cx="5152707" cy="707886"/>
              </a:xfrm>
              <a:prstGeom prst="rect">
                <a:avLst/>
              </a:prstGeom>
              <a:blipFill>
                <a:blip r:embed="rId8"/>
                <a:stretch>
                  <a:fillRect l="-1478" t="-5357" b="-1607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527231" y="4269457"/>
                <a:ext cx="1677382" cy="6308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𝑓𝑖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≡</m:t>
                      </m:r>
                      <m:func>
                        <m:funcPr>
                          <m:ctrlPr>
                            <a:rPr lang="mr-I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mr-IN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mr-IN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𝑇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bg-BG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hr-HR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𝑓𝑖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𝑇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7231" y="4269457"/>
                <a:ext cx="1677382" cy="630814"/>
              </a:xfrm>
              <a:prstGeom prst="rect">
                <a:avLst/>
              </a:prstGeom>
              <a:blipFill>
                <a:blip r:embed="rId9"/>
                <a:stretch>
                  <a:fillRect l="-2256" r="-752" b="-12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709228" y="4371446"/>
                <a:ext cx="1344151" cy="526491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d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𝜎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𝑓𝑖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flux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d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Φ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9228" y="4371446"/>
                <a:ext cx="1344151" cy="526491"/>
              </a:xfrm>
              <a:prstGeom prst="rect">
                <a:avLst/>
              </a:prstGeom>
              <a:blipFill>
                <a:blip r:embed="rId10"/>
                <a:stretch>
                  <a:fillRect l="-3738" t="-2381" r="-2804" b="-1666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92084" y="4880244"/>
                <a:ext cx="5362622" cy="726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𝑓𝑖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𝑖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d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is-I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is-I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is-I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</m:e>
                      </m:nary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=−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2</m:t>
                      </m:r>
                      <m:r>
                        <m:rPr>
                          <m:brk/>
                        </m:rP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𝜋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brk/>
                            </m:rP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brk/>
                            </m:rP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𝑓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m:rPr>
                          <m:brk/>
                        </m:rP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𝛿</m:t>
                      </m:r>
                      <m:d>
                        <m:dPr>
                          <m:ctrlPr>
                            <a:rPr lang="is-I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084" y="4880244"/>
                <a:ext cx="5362622" cy="726481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160757" y="6303174"/>
                <a:ext cx="4053354" cy="332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dirty="0">
                    <a:solidFill>
                      <a:schemeClr val="accent1"/>
                    </a:solidFill>
                  </a:rPr>
                  <a:t>Relativistic:</a:t>
                </a:r>
                <a:r>
                  <a:rPr lang="en-US" sz="2000" b="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𝑓𝑖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 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  <a:sym typeface="Wingdings"/>
                      </a:rPr>
                      <m:t>ℳ</m:t>
                    </m:r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“matrix element”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757" y="6303174"/>
                <a:ext cx="4053354" cy="332399"/>
              </a:xfrm>
              <a:prstGeom prst="rect">
                <a:avLst/>
              </a:prstGeom>
              <a:blipFill>
                <a:blip r:embed="rId12"/>
                <a:stretch>
                  <a:fillRect l="-3738" t="-22222" r="-2804" b="-3703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605A4DA-7C99-9D9E-99C3-33DB24355D00}"/>
                  </a:ext>
                </a:extLst>
              </p:cNvPr>
              <p:cNvSpPr txBox="1"/>
              <p:nvPr/>
            </p:nvSpPr>
            <p:spPr>
              <a:xfrm>
                <a:off x="251787" y="4479236"/>
                <a:ext cx="11245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𝜎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𝑁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den>
                      </m:f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605A4DA-7C99-9D9E-99C3-33DB24355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87" y="4479236"/>
                <a:ext cx="1124539" cy="369332"/>
              </a:xfrm>
              <a:prstGeom prst="rect">
                <a:avLst/>
              </a:prstGeom>
              <a:blipFill>
                <a:blip r:embed="rId13"/>
                <a:stretch>
                  <a:fillRect t="-110000" r="-1111" b="-17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BE1B4C2-18CF-E7ED-354D-3BA0EFAE0355}"/>
              </a:ext>
            </a:extLst>
          </p:cNvPr>
          <p:cNvSpPr txBox="1"/>
          <p:nvPr/>
        </p:nvSpPr>
        <p:spPr>
          <a:xfrm>
            <a:off x="4509255" y="5312145"/>
            <a:ext cx="1876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E</a:t>
            </a:r>
            <a:r>
              <a:rPr lang="en-NL" sz="1600" dirty="0">
                <a:solidFill>
                  <a:schemeClr val="accent1"/>
                </a:solidFill>
              </a:rPr>
              <a:t>nergy conservation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B8C009-0E36-A661-9D44-98AC12EBDC72}"/>
              </a:ext>
            </a:extLst>
          </p:cNvPr>
          <p:cNvGrpSpPr/>
          <p:nvPr/>
        </p:nvGrpSpPr>
        <p:grpSpPr>
          <a:xfrm>
            <a:off x="6648907" y="768240"/>
            <a:ext cx="4811413" cy="2566492"/>
            <a:chOff x="591667" y="968192"/>
            <a:chExt cx="5863254" cy="362423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01709C5-43A7-335A-5A51-C76504529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907" y="968192"/>
              <a:ext cx="5242014" cy="3624238"/>
            </a:xfrm>
            <a:prstGeom prst="rect">
              <a:avLst/>
            </a:prstGeom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10E36D9-53B9-DF07-409E-5AAD17B86540}"/>
                </a:ext>
              </a:extLst>
            </p:cNvPr>
            <p:cNvCxnSpPr/>
            <p:nvPr/>
          </p:nvCxnSpPr>
          <p:spPr>
            <a:xfrm>
              <a:off x="793375" y="1335503"/>
              <a:ext cx="13447" cy="2859979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51C0DB5-FA10-9C83-80A9-B41EEC03E170}"/>
                </a:ext>
              </a:extLst>
            </p:cNvPr>
            <p:cNvSpPr txBox="1"/>
            <p:nvPr/>
          </p:nvSpPr>
          <p:spPr>
            <a:xfrm flipH="1">
              <a:off x="591667" y="2459649"/>
              <a:ext cx="605121" cy="428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Symbol" charset="2"/>
                  <a:cs typeface="Symbol" charset="2"/>
                </a:rPr>
                <a:t>D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9068F74-2703-9ACB-63B1-7E7C8453B755}"/>
              </a:ext>
            </a:extLst>
          </p:cNvPr>
          <p:cNvSpPr txBox="1"/>
          <p:nvPr/>
        </p:nvSpPr>
        <p:spPr>
          <a:xfrm>
            <a:off x="10289667" y="996290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“particle”</a:t>
            </a:r>
            <a:endParaRPr lang="en-NL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47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Lecture 5 : “Scattering” - Relativistic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01924" y="1007154"/>
            <a:ext cx="7296407" cy="1367405"/>
            <a:chOff x="4396288" y="5192071"/>
            <a:chExt cx="7296407" cy="1367405"/>
          </a:xfrm>
        </p:grpSpPr>
        <p:grpSp>
          <p:nvGrpSpPr>
            <p:cNvPr id="5" name="Group 4"/>
            <p:cNvGrpSpPr/>
            <p:nvPr/>
          </p:nvGrpSpPr>
          <p:grpSpPr>
            <a:xfrm>
              <a:off x="4464640" y="5905772"/>
              <a:ext cx="2861732" cy="115356"/>
              <a:chOff x="1490134" y="1100668"/>
              <a:chExt cx="2861732" cy="115356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490134" y="1168400"/>
                <a:ext cx="1270000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3081866" y="1168400"/>
                <a:ext cx="1270000" cy="0"/>
              </a:xfrm>
              <a:prstGeom prst="line">
                <a:avLst/>
              </a:prstGeom>
              <a:ln w="25400"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 25"/>
              <p:cNvSpPr/>
              <p:nvPr/>
            </p:nvSpPr>
            <p:spPr>
              <a:xfrm>
                <a:off x="2845946" y="1100668"/>
                <a:ext cx="135467" cy="1153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8238297" y="5926776"/>
              <a:ext cx="3454398" cy="115356"/>
              <a:chOff x="2252134" y="4114802"/>
              <a:chExt cx="3454398" cy="115356"/>
            </a:xfrm>
          </p:grpSpPr>
          <p:grpSp>
            <p:nvGrpSpPr>
              <p:cNvPr id="19" name="Group 18"/>
              <p:cNvGrpSpPr/>
              <p:nvPr/>
            </p:nvGrpSpPr>
            <p:grpSpPr>
              <a:xfrm rot="19954640">
                <a:off x="2252134" y="4165600"/>
                <a:ext cx="2861732" cy="0"/>
                <a:chOff x="2252134" y="4165600"/>
                <a:chExt cx="2861732" cy="0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2252134" y="4165600"/>
                  <a:ext cx="1270000" cy="0"/>
                </a:xfrm>
                <a:prstGeom prst="line">
                  <a:avLst/>
                </a:prstGeom>
                <a:ln w="25400">
                  <a:solidFill>
                    <a:schemeClr val="accent1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3843866" y="4165600"/>
                  <a:ext cx="1270000" cy="0"/>
                </a:xfrm>
                <a:prstGeom prst="line">
                  <a:avLst/>
                </a:prstGeom>
                <a:ln w="25400">
                  <a:headEnd type="none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3675676" y="4159245"/>
                <a:ext cx="2030856" cy="16933"/>
              </a:xfrm>
              <a:prstGeom prst="line">
                <a:avLst/>
              </a:prstGeom>
              <a:ln w="19050">
                <a:prstDash val="dash"/>
                <a:head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>
              <a:xfrm>
                <a:off x="3641812" y="4114802"/>
                <a:ext cx="135467" cy="1153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467279" y="6190144"/>
              <a:ext cx="856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Before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526374" y="6190144"/>
              <a:ext cx="7113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After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33648" y="5988077"/>
              <a:ext cx="3241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B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410982" y="6005478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D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96288" y="5988941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A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059808" y="5293345"/>
              <a:ext cx="3209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C</a:t>
              </a:r>
            </a:p>
          </p:txBody>
        </p:sp>
        <p:sp>
          <p:nvSpPr>
            <p:cNvPr id="13" name="Arc 12"/>
            <p:cNvSpPr/>
            <p:nvPr/>
          </p:nvSpPr>
          <p:spPr>
            <a:xfrm>
              <a:off x="10141125" y="5693455"/>
              <a:ext cx="248209" cy="596026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0405608" y="5611361"/>
                  <a:ext cx="389337" cy="3929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𝜃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5608" y="5611361"/>
                  <a:ext cx="389337" cy="39299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4803299" y="5934282"/>
                  <a:ext cx="49058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3299" y="5934282"/>
                  <a:ext cx="490584" cy="4001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667304" y="6002008"/>
                  <a:ext cx="49654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7304" y="6002008"/>
                  <a:ext cx="496546" cy="40011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8798635" y="5812177"/>
                  <a:ext cx="49468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8635" y="5812177"/>
                  <a:ext cx="494686" cy="4001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9818124" y="5192071"/>
                  <a:ext cx="49654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8124" y="5192071"/>
                  <a:ext cx="496546" cy="40011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57025" y="896853"/>
                <a:ext cx="8364085" cy="7875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𝜎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4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s-I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s-I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bg-BG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ℳ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d>
                            <m:dPr>
                              <m:ctrlPr>
                                <a:rPr lang="is-I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…−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× </m:t>
                          </m:r>
                          <m:nary>
                            <m:naryPr>
                              <m:chr m:val="∏"/>
                              <m:ctrlPr>
                                <a:rPr lang="is-I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=3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bg-BG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bg-BG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is-I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𝜋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25" y="896853"/>
                <a:ext cx="8364085" cy="787523"/>
              </a:xfrm>
              <a:prstGeom prst="rect">
                <a:avLst/>
              </a:prstGeom>
              <a:blipFill rotWithShape="0">
                <a:blip r:embed="rId9"/>
                <a:stretch>
                  <a:fillRect b="-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758680" y="1820106"/>
            <a:ext cx="2561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Eg</a:t>
            </a:r>
            <a:r>
              <a:rPr lang="en-US" sz="2000" dirty="0"/>
              <a:t>: “2-to-2” scattering: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23990" y="2501037"/>
                <a:ext cx="6977358" cy="726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𝜎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64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is-I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lang="hr-HR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bg-BG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ℳ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d>
                            <m:dPr>
                              <m:ctrlPr>
                                <a:rPr lang="is-I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bg-BG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bg-BG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4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4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990" y="2501037"/>
                <a:ext cx="6977358" cy="72648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8516618" y="2487238"/>
                <a:ext cx="2805640" cy="6247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𝜎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Ω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s-I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bg-BG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8</m:t>
                                  </m:r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bg-BG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ℳ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hr-HR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hr-HR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6618" y="2487238"/>
                <a:ext cx="2805640" cy="624786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/>
          <p:cNvGrpSpPr/>
          <p:nvPr/>
        </p:nvGrpSpPr>
        <p:grpSpPr>
          <a:xfrm>
            <a:off x="9406188" y="3597790"/>
            <a:ext cx="2258033" cy="2606219"/>
            <a:chOff x="6046905" y="1867265"/>
            <a:chExt cx="2258033" cy="2606219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6323209" y="4436533"/>
              <a:ext cx="1689206" cy="16934"/>
            </a:xfrm>
            <a:prstGeom prst="line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7079612" y="4104152"/>
                  <a:ext cx="19825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𝑡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9612" y="4104152"/>
                  <a:ext cx="198259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27273" r="-27273"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6" name="Group 35"/>
            <p:cNvGrpSpPr/>
            <p:nvPr/>
          </p:nvGrpSpPr>
          <p:grpSpPr>
            <a:xfrm>
              <a:off x="6046905" y="1867265"/>
              <a:ext cx="2258033" cy="2255802"/>
              <a:chOff x="6046905" y="902065"/>
              <a:chExt cx="2258033" cy="2255802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6046905" y="902065"/>
                <a:ext cx="2258033" cy="2255802"/>
                <a:chOff x="628245" y="902065"/>
                <a:chExt cx="2258033" cy="2255802"/>
              </a:xfrm>
            </p:grpSpPr>
            <p:grpSp>
              <p:nvGrpSpPr>
                <p:cNvPr id="42" name="Group 41"/>
                <p:cNvGrpSpPr/>
                <p:nvPr/>
              </p:nvGrpSpPr>
              <p:grpSpPr>
                <a:xfrm>
                  <a:off x="728133" y="1219200"/>
                  <a:ext cx="1998134" cy="1693333"/>
                  <a:chOff x="728133" y="1219200"/>
                  <a:chExt cx="1998134" cy="1693333"/>
                </a:xfrm>
              </p:grpSpPr>
              <p:cxnSp>
                <p:nvCxnSpPr>
                  <p:cNvPr id="58" name="Straight Connector 57"/>
                  <p:cNvCxnSpPr/>
                  <p:nvPr/>
                </p:nvCxnSpPr>
                <p:spPr>
                  <a:xfrm>
                    <a:off x="728133" y="1219200"/>
                    <a:ext cx="999067" cy="474133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/>
                  <p:cNvCxnSpPr/>
                  <p:nvPr/>
                </p:nvCxnSpPr>
                <p:spPr>
                  <a:xfrm flipV="1">
                    <a:off x="728133" y="2426448"/>
                    <a:ext cx="1016000" cy="486085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/>
                  <p:cNvCxnSpPr/>
                  <p:nvPr/>
                </p:nvCxnSpPr>
                <p:spPr>
                  <a:xfrm flipV="1">
                    <a:off x="1727200" y="1219200"/>
                    <a:ext cx="999067" cy="474133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/>
                  <p:cNvCxnSpPr/>
                  <p:nvPr/>
                </p:nvCxnSpPr>
                <p:spPr>
                  <a:xfrm>
                    <a:off x="1727200" y="2428938"/>
                    <a:ext cx="999067" cy="483595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/>
                  <p:cNvCxnSpPr/>
                  <p:nvPr/>
                </p:nvCxnSpPr>
                <p:spPr>
                  <a:xfrm flipV="1">
                    <a:off x="1744133" y="1710266"/>
                    <a:ext cx="0" cy="716182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TextBox 42"/>
                    <p:cNvSpPr txBox="1"/>
                    <p:nvPr/>
                  </p:nvSpPr>
                  <p:spPr>
                    <a:xfrm>
                      <a:off x="628245" y="1364734"/>
                      <a:ext cx="26750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oMath>
                        </m:oMathPara>
                      </a14:m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9" name="TextBox 1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28245" y="1364734"/>
                      <a:ext cx="267509" cy="369332"/>
                    </a:xfrm>
                    <a:prstGeom prst="rect">
                      <a:avLst/>
                    </a:prstGeom>
                    <a:blipFill rotWithShape="0">
                      <a:blip r:embed="rId15"/>
                      <a:stretch>
                        <a:fillRect l="-27273" r="-25000" b="-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4" name="TextBox 43"/>
                    <p:cNvSpPr txBox="1"/>
                    <p:nvPr/>
                  </p:nvSpPr>
                  <p:spPr>
                    <a:xfrm>
                      <a:off x="628245" y="2426447"/>
                      <a:ext cx="32002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oMath>
                        </m:oMathPara>
                      </a14:m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6" name="TextBox 1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28245" y="2426447"/>
                      <a:ext cx="320021" cy="369332"/>
                    </a:xfrm>
                    <a:prstGeom prst="rect">
                      <a:avLst/>
                    </a:prstGeom>
                    <a:blipFill rotWithShape="0">
                      <a:blip r:embed="rId16"/>
                      <a:stretch>
                        <a:fillRect l="-15385" r="-13462" b="-655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TextBox 44"/>
                    <p:cNvSpPr txBox="1"/>
                    <p:nvPr/>
                  </p:nvSpPr>
                  <p:spPr>
                    <a:xfrm>
                      <a:off x="2566257" y="2445871"/>
                      <a:ext cx="32002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𝐵</m:t>
                            </m:r>
                          </m:oMath>
                        </m:oMathPara>
                      </a14:m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1" name="TextBox 2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66257" y="2445871"/>
                      <a:ext cx="320021" cy="369332"/>
                    </a:xfrm>
                    <a:prstGeom prst="rect">
                      <a:avLst/>
                    </a:prstGeom>
                    <a:blipFill rotWithShape="0">
                      <a:blip r:embed="rId17"/>
                      <a:stretch>
                        <a:fillRect l="-15385" r="-13462" b="-491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" name="TextBox 45"/>
                    <p:cNvSpPr txBox="1"/>
                    <p:nvPr/>
                  </p:nvSpPr>
                  <p:spPr>
                    <a:xfrm>
                      <a:off x="2558646" y="1340934"/>
                      <a:ext cx="27917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𝐵</m:t>
                            </m:r>
                          </m:oMath>
                        </m:oMathPara>
                      </a14:m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8" name="TextBox 1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58646" y="1340934"/>
                      <a:ext cx="279179" cy="369332"/>
                    </a:xfrm>
                    <a:prstGeom prst="rect">
                      <a:avLst/>
                    </a:prstGeom>
                    <a:blipFill rotWithShape="0">
                      <a:blip r:embed="rId18"/>
                      <a:stretch>
                        <a:fillRect l="-24444" r="-24444" b="-491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" name="TextBox 46"/>
                    <p:cNvSpPr txBox="1"/>
                    <p:nvPr/>
                  </p:nvSpPr>
                  <p:spPr>
                    <a:xfrm>
                      <a:off x="1830183" y="1870848"/>
                      <a:ext cx="26680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𝐶</m:t>
                            </m:r>
                          </m:oMath>
                        </m:oMathPara>
                      </a14:m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0" name="TextBox 3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30183" y="1870848"/>
                      <a:ext cx="266803" cy="369332"/>
                    </a:xfrm>
                    <a:prstGeom prst="rect">
                      <a:avLst/>
                    </a:prstGeom>
                    <a:blipFill rotWithShape="0">
                      <a:blip r:embed="rId19"/>
                      <a:stretch>
                        <a:fillRect l="-25000" r="-22727" b="-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8" name="Straight Arrow Connector 47"/>
                <p:cNvCxnSpPr/>
                <p:nvPr/>
              </p:nvCxnSpPr>
              <p:spPr>
                <a:xfrm flipV="1">
                  <a:off x="1083733" y="2731246"/>
                  <a:ext cx="389467" cy="184666"/>
                </a:xfrm>
                <a:prstGeom prst="straightConnector1">
                  <a:avLst/>
                </a:prstGeom>
                <a:ln w="12700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/>
                <p:cNvCxnSpPr/>
                <p:nvPr/>
              </p:nvCxnSpPr>
              <p:spPr>
                <a:xfrm flipV="1">
                  <a:off x="1930399" y="1224182"/>
                  <a:ext cx="389467" cy="184666"/>
                </a:xfrm>
                <a:prstGeom prst="straightConnector1">
                  <a:avLst/>
                </a:prstGeom>
                <a:ln w="12700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>
                  <a:off x="982132" y="1151468"/>
                  <a:ext cx="524934" cy="237066"/>
                </a:xfrm>
                <a:prstGeom prst="straightConnector1">
                  <a:avLst/>
                </a:prstGeom>
                <a:ln w="12700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/>
                <p:cNvCxnSpPr/>
                <p:nvPr/>
              </p:nvCxnSpPr>
              <p:spPr>
                <a:xfrm>
                  <a:off x="1979130" y="2665114"/>
                  <a:ext cx="441302" cy="238844"/>
                </a:xfrm>
                <a:prstGeom prst="straightConnector1">
                  <a:avLst/>
                </a:prstGeom>
                <a:ln w="12700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/>
                <p:cNvCxnSpPr/>
                <p:nvPr/>
              </p:nvCxnSpPr>
              <p:spPr>
                <a:xfrm>
                  <a:off x="1624405" y="1831835"/>
                  <a:ext cx="16922" cy="485004"/>
                </a:xfrm>
                <a:prstGeom prst="straightConnector1">
                  <a:avLst/>
                </a:prstGeom>
                <a:ln w="12700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3" name="TextBox 52"/>
                    <p:cNvSpPr txBox="1"/>
                    <p:nvPr/>
                  </p:nvSpPr>
                  <p:spPr>
                    <a:xfrm>
                      <a:off x="1218081" y="902065"/>
                      <a:ext cx="305917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1" name="TextBox 6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18081" y="902065"/>
                      <a:ext cx="305917" cy="307777"/>
                    </a:xfrm>
                    <a:prstGeom prst="rect">
                      <a:avLst/>
                    </a:prstGeom>
                    <a:blipFill rotWithShape="0">
                      <a:blip r:embed="rId20"/>
                      <a:stretch>
                        <a:fillRect l="-20000" r="-8000" b="-26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4" name="TextBox 53"/>
                    <p:cNvSpPr txBox="1"/>
                    <p:nvPr/>
                  </p:nvSpPr>
                  <p:spPr>
                    <a:xfrm>
                      <a:off x="1167283" y="2850090"/>
                      <a:ext cx="311880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3" name="TextBox 6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67283" y="2850090"/>
                      <a:ext cx="311880" cy="307777"/>
                    </a:xfrm>
                    <a:prstGeom prst="rect">
                      <a:avLst/>
                    </a:prstGeom>
                    <a:blipFill rotWithShape="0">
                      <a:blip r:embed="rId21"/>
                      <a:stretch>
                        <a:fillRect l="-19231" r="-7692" b="-26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5" name="TextBox 54"/>
                    <p:cNvSpPr txBox="1"/>
                    <p:nvPr/>
                  </p:nvSpPr>
                  <p:spPr>
                    <a:xfrm>
                      <a:off x="1947334" y="921755"/>
                      <a:ext cx="311880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4" name="TextBox 6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47334" y="921755"/>
                      <a:ext cx="311880" cy="307777"/>
                    </a:xfrm>
                    <a:prstGeom prst="rect">
                      <a:avLst/>
                    </a:prstGeom>
                    <a:blipFill rotWithShape="0">
                      <a:blip r:embed="rId22"/>
                      <a:stretch>
                        <a:fillRect l="-19608" r="-9804" b="-235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6" name="TextBox 55"/>
                    <p:cNvSpPr txBox="1"/>
                    <p:nvPr/>
                  </p:nvSpPr>
                  <p:spPr>
                    <a:xfrm>
                      <a:off x="1980081" y="2815532"/>
                      <a:ext cx="31002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4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5" name="TextBox 6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80081" y="2815532"/>
                      <a:ext cx="310021" cy="307777"/>
                    </a:xfrm>
                    <a:prstGeom prst="rect">
                      <a:avLst/>
                    </a:prstGeom>
                    <a:blipFill rotWithShape="0">
                      <a:blip r:embed="rId23"/>
                      <a:stretch>
                        <a:fillRect l="-19608" r="-5882" b="-26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7" name="TextBox 56"/>
                    <p:cNvSpPr txBox="1"/>
                    <p:nvPr/>
                  </p:nvSpPr>
                  <p:spPr>
                    <a:xfrm>
                      <a:off x="1367884" y="1867649"/>
                      <a:ext cx="203325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𝑞</m:t>
                            </m:r>
                          </m:oMath>
                        </m:oMathPara>
                      </a14:m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7" name="TextBox 6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67884" y="1867649"/>
                      <a:ext cx="203325" cy="307777"/>
                    </a:xfrm>
                    <a:prstGeom prst="rect">
                      <a:avLst/>
                    </a:prstGeom>
                    <a:blipFill rotWithShape="0">
                      <a:blip r:embed="rId24"/>
                      <a:stretch>
                        <a:fillRect l="-29412" r="-26471" b="-235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6873811" y="1342332"/>
                    <a:ext cx="494879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𝑖𝑔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8" name="TextBox 7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73811" y="1342332"/>
                    <a:ext cx="494879" cy="307777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l="-2469" r="-16049" b="-3137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6873977" y="2476648"/>
                    <a:ext cx="494879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𝑖𝑔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4" name="TextBox 8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73977" y="2476648"/>
                    <a:ext cx="494879" cy="307777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l="-2469" r="-16049" b="-3137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0" name="Oval 39"/>
              <p:cNvSpPr/>
              <p:nvPr/>
            </p:nvSpPr>
            <p:spPr>
              <a:xfrm>
                <a:off x="7128934" y="1625601"/>
                <a:ext cx="84666" cy="1016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7128937" y="2387600"/>
                <a:ext cx="84666" cy="1016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6823520" y="5989919"/>
                <a:ext cx="2670155" cy="7867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ℳ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4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𝐶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3520" y="5989919"/>
                <a:ext cx="2670155" cy="786754"/>
              </a:xfrm>
              <a:prstGeom prst="rect">
                <a:avLst/>
              </a:prstGeom>
              <a:blipFill>
                <a:blip r:embed="rId25"/>
                <a:stretch>
                  <a:fillRect b="-317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6742205" y="3743594"/>
                <a:ext cx="197541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Example diagram: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charset="0"/>
                        </a:rPr>
                        <m:t>𝐴</m:t>
                      </m:r>
                      <m:r>
                        <a:rPr lang="en-US" i="1" dirty="0" smtClean="0">
                          <a:latin typeface="Cambria Math" charset="0"/>
                        </a:rPr>
                        <m:t>+</m:t>
                      </m:r>
                      <m:r>
                        <a:rPr lang="en-US" i="1" dirty="0" smtClean="0">
                          <a:latin typeface="Cambria Math" charset="0"/>
                        </a:rPr>
                        <m:t>𝐴</m:t>
                      </m:r>
                      <m:r>
                        <a:rPr lang="en-US" i="1" dirty="0" smtClean="0">
                          <a:latin typeface="Cambria Math" charset="0"/>
                          <a:sym typeface="Wingdings"/>
                        </a:rPr>
                        <m:t></m:t>
                      </m:r>
                      <m:r>
                        <a:rPr lang="en-US" i="1" dirty="0" smtClean="0">
                          <a:latin typeface="Cambria Math" charset="0"/>
                          <a:sym typeface="Wingdings"/>
                        </a:rPr>
                        <m:t>𝐵</m:t>
                      </m:r>
                      <m:r>
                        <a:rPr lang="en-US" i="1" dirty="0" smtClean="0">
                          <a:latin typeface="Cambria Math" charset="0"/>
                          <a:sym typeface="Wingdings"/>
                        </a:rPr>
                        <m:t>+</m:t>
                      </m:r>
                      <m:r>
                        <a:rPr lang="en-US" i="1" dirty="0" smtClean="0">
                          <a:latin typeface="Cambria Math" charset="0"/>
                          <a:sym typeface="Wingdings"/>
                        </a:rPr>
                        <m:t>𝐵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205" y="3743594"/>
                <a:ext cx="1975413" cy="646331"/>
              </a:xfrm>
              <a:prstGeom prst="rect">
                <a:avLst/>
              </a:prstGeom>
              <a:blipFill rotWithShape="0">
                <a:blip r:embed="rId27"/>
                <a:stretch>
                  <a:fillRect l="-2469" t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Connector 67"/>
          <p:cNvCxnSpPr/>
          <p:nvPr/>
        </p:nvCxnSpPr>
        <p:spPr>
          <a:xfrm>
            <a:off x="-140677" y="3230728"/>
            <a:ext cx="12331383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91687" y="651997"/>
            <a:ext cx="1623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Cross section: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353997" y="3308284"/>
                <a:ext cx="846385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How to determine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</m:oMath>
                </a14:m>
                <a:r>
                  <a:rPr lang="en-US" sz="2000" dirty="0"/>
                  <a:t>? </a:t>
                </a:r>
                <a:r>
                  <a:rPr lang="en-US" sz="2000" dirty="0">
                    <a:sym typeface="Wingdings"/>
                  </a:rPr>
                  <a:t> Feynman rules (depend on actual theory/interaction)</a:t>
                </a:r>
                <a:r>
                  <a:rPr lang="en-US" sz="2000" dirty="0"/>
                  <a:t>:</a:t>
                </a: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97" y="3308284"/>
                <a:ext cx="8463855" cy="400110"/>
              </a:xfrm>
              <a:prstGeom prst="rect">
                <a:avLst/>
              </a:prstGeom>
              <a:blipFill rotWithShape="0">
                <a:blip r:embed="rId28"/>
                <a:stretch>
                  <a:fillRect l="-720" t="-10769" r="-865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9EF2CC-1773-83C0-E016-BED80165A4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462" y="3695827"/>
                <a:ext cx="9265864" cy="2987703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sz="2600" u="sng" dirty="0"/>
                  <a:t>Feynman rules (ABC theory):</a:t>
                </a:r>
              </a:p>
              <a:p>
                <a:pPr marL="789750" lvl="1" indent="-514350">
                  <a:buFont typeface="+mj-lt"/>
                  <a:buAutoNum type="arabicPeriod"/>
                </a:pPr>
                <a:r>
                  <a:rPr lang="en-US" dirty="0"/>
                  <a:t>Diagram: see sketch</a:t>
                </a:r>
              </a:p>
              <a:p>
                <a:pPr marL="789750" lvl="1" indent="-514350">
                  <a:buFont typeface="+mj-lt"/>
                  <a:buAutoNum type="arabicPeriod"/>
                </a:pPr>
                <a:r>
                  <a:rPr lang="en-US" dirty="0"/>
                  <a:t>Labels: see sketch </a:t>
                </a:r>
              </a:p>
              <a:p>
                <a:pPr marL="789750" lvl="1" indent="-514350">
                  <a:buFont typeface="+mj-lt"/>
                  <a:buAutoNum type="arabicPeriod"/>
                </a:pPr>
                <a:r>
                  <a:rPr lang="en-US" dirty="0"/>
                  <a:t>Two vertices: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s-IS" sz="19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9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19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𝑖𝑔</m:t>
                            </m:r>
                          </m:e>
                        </m:d>
                      </m:e>
                      <m:sup>
                        <m:r>
                          <a:rPr lang="en-US" sz="19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19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=−</m:t>
                    </m:r>
                    <m:sSup>
                      <m:sSupPr>
                        <m:ctrlPr>
                          <a:rPr lang="en-US" sz="19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p>
                        <m:r>
                          <a:rPr lang="en-US" sz="19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900" dirty="0">
                  <a:solidFill>
                    <a:srgbClr val="C00000"/>
                  </a:solidFill>
                </a:endParaRPr>
              </a:p>
              <a:p>
                <a:pPr marL="789750" lvl="1" indent="-514350">
                  <a:buFont typeface="+mj-lt"/>
                  <a:buAutoNum type="arabicPeriod"/>
                </a:pPr>
                <a:r>
                  <a:rPr lang="en-US" dirty="0"/>
                  <a:t>Propagators: one internal line: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g-BG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𝐶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en-US" dirty="0"/>
              </a:p>
              <a:p>
                <a:pPr marL="789750" lvl="1" indent="-514350">
                  <a:buFont typeface="+mj-lt"/>
                  <a:buAutoNum type="arabicPeriod"/>
                </a:pPr>
                <a:r>
                  <a:rPr lang="en-US" dirty="0"/>
                  <a:t>Conservation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twice: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19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s-IS" sz="19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9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  <m:r>
                                  <a:rPr lang="en-US" sz="19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𝜋</m:t>
                                </m:r>
                              </m:e>
                            </m:d>
                          </m:e>
                          <m:sup>
                            <m:r>
                              <a:rPr lang="en-US" sz="19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19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19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𝛿</m:t>
                        </m:r>
                      </m:e>
                      <m:sup>
                        <m:r>
                          <a:rPr lang="en-US" sz="19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p>
                    </m:sSup>
                    <m:d>
                      <m:dPr>
                        <m:ctrlPr>
                          <a:rPr lang="is-IS" sz="19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9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9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9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9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19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sz="19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𝑞</m:t>
                        </m:r>
                      </m:e>
                    </m:d>
                  </m:oMath>
                </a14:m>
                <a:r>
                  <a:rPr lang="en-US" sz="1900" dirty="0"/>
                  <a:t> 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19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s-IS" sz="19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9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  <m:r>
                                  <a:rPr lang="en-US" sz="19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𝜋</m:t>
                                </m:r>
                              </m:e>
                            </m:d>
                          </m:e>
                          <m:sup>
                            <m:r>
                              <a:rPr lang="en-US" sz="19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19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19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𝛿</m:t>
                        </m:r>
                      </m:e>
                      <m:sup>
                        <m:r>
                          <a:rPr lang="en-US" sz="19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p>
                    </m:sSup>
                    <m:d>
                      <m:dPr>
                        <m:ctrlPr>
                          <a:rPr lang="is-IS" sz="19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9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9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sz="19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𝑞</m:t>
                        </m:r>
                        <m:r>
                          <a:rPr lang="en-US" sz="19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9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9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endParaRPr lang="en-US" sz="1900" dirty="0"/>
              </a:p>
              <a:p>
                <a:pPr marL="789750" lvl="1" indent="-514350">
                  <a:buFont typeface="+mj-lt"/>
                  <a:buAutoNum type="arabicPeriod"/>
                </a:pPr>
                <a:r>
                  <a:rPr lang="en-US" dirty="0"/>
                  <a:t>Integrate: one integral: 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1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18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8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</m:d>
                          </m:e>
                          <m:sup>
                            <m:r>
                              <a:rPr lang="en-US" sz="18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en-US" sz="1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p>
                        <m:r>
                          <a:rPr lang="en-US" sz="1800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p>
                    </m:sSup>
                    <m:r>
                      <a:rPr lang="en-US" sz="1800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𝑞</m:t>
                    </m:r>
                  </m:oMath>
                </a14:m>
                <a:endParaRPr lang="en-US" dirty="0"/>
              </a:p>
              <a:p>
                <a:pPr marL="789750" lvl="1" indent="-514350">
                  <a:buFont typeface="+mj-lt"/>
                  <a:buAutoNum type="arabicPeriod" startAt="7"/>
                </a:pPr>
                <a:r>
                  <a:rPr lang="en-US" dirty="0"/>
                  <a:t>Erase delta-function and multiply by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</m:oMath>
                </a14:m>
                <a:r>
                  <a:rPr lang="en-US" dirty="0"/>
                  <a:t> to  find: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9EF2CC-1773-83C0-E016-BED80165A4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462" y="3695827"/>
                <a:ext cx="9265864" cy="2987703"/>
              </a:xfrm>
              <a:blipFill>
                <a:blip r:embed="rId29"/>
                <a:stretch>
                  <a:fillRect l="-1096" t="-3376" b="-506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extBox 70"/>
          <p:cNvSpPr txBox="1"/>
          <p:nvPr/>
        </p:nvSpPr>
        <p:spPr>
          <a:xfrm>
            <a:off x="5546338" y="4422926"/>
            <a:ext cx="4478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C00FF"/>
                </a:solidFill>
              </a:rPr>
              <a:t>From ABC </a:t>
            </a:r>
            <a:r>
              <a:rPr lang="en-US" sz="2000" dirty="0">
                <a:solidFill>
                  <a:srgbClr val="CC00FF"/>
                </a:solidFill>
                <a:sym typeface="Wingdings" pitchFamily="2" charset="2"/>
              </a:rPr>
              <a:t> </a:t>
            </a:r>
            <a:r>
              <a:rPr lang="en-US" sz="2000" dirty="0">
                <a:solidFill>
                  <a:srgbClr val="CC00FF"/>
                </a:solidFill>
              </a:rPr>
              <a:t>Standard Model theory:</a:t>
            </a:r>
          </a:p>
          <a:p>
            <a:r>
              <a:rPr lang="en-US" sz="2000" dirty="0">
                <a:solidFill>
                  <a:srgbClr val="CC00FF"/>
                </a:solidFill>
              </a:rPr>
              <a:t>More complicated rules and spin objects </a:t>
            </a:r>
          </a:p>
          <a:p>
            <a:r>
              <a:rPr lang="en-US" sz="2000" dirty="0">
                <a:solidFill>
                  <a:srgbClr val="CC00FF"/>
                </a:solidFill>
                <a:sym typeface="Wingdings"/>
              </a:rPr>
              <a:t> Master level education</a:t>
            </a:r>
            <a:r>
              <a:rPr lang="en-US" sz="2000" dirty="0">
                <a:solidFill>
                  <a:srgbClr val="CC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915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1"/>
      <p:bldP spid="31" grpId="1"/>
      <p:bldP spid="65" grpId="0"/>
      <p:bldP spid="66" grpId="0"/>
      <p:bldP spid="70" grpId="0"/>
      <p:bldP spid="3" grpId="0" uiExpand="1" build="p"/>
      <p:bldP spid="7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Lecture 5 : “Scattering” - Relativistic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01924" y="1007154"/>
            <a:ext cx="7296407" cy="1367405"/>
            <a:chOff x="4396288" y="5192071"/>
            <a:chExt cx="7296407" cy="1367405"/>
          </a:xfrm>
        </p:grpSpPr>
        <p:grpSp>
          <p:nvGrpSpPr>
            <p:cNvPr id="5" name="Group 4"/>
            <p:cNvGrpSpPr/>
            <p:nvPr/>
          </p:nvGrpSpPr>
          <p:grpSpPr>
            <a:xfrm>
              <a:off x="4464640" y="5905772"/>
              <a:ext cx="2861732" cy="115356"/>
              <a:chOff x="1490134" y="1100668"/>
              <a:chExt cx="2861732" cy="115356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490134" y="1168400"/>
                <a:ext cx="1270000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3081866" y="1168400"/>
                <a:ext cx="1270000" cy="0"/>
              </a:xfrm>
              <a:prstGeom prst="line">
                <a:avLst/>
              </a:prstGeom>
              <a:ln w="25400"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 25"/>
              <p:cNvSpPr/>
              <p:nvPr/>
            </p:nvSpPr>
            <p:spPr>
              <a:xfrm>
                <a:off x="2845946" y="1100668"/>
                <a:ext cx="135467" cy="1153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8238297" y="5926776"/>
              <a:ext cx="3454398" cy="115356"/>
              <a:chOff x="2252134" y="4114802"/>
              <a:chExt cx="3454398" cy="115356"/>
            </a:xfrm>
          </p:grpSpPr>
          <p:grpSp>
            <p:nvGrpSpPr>
              <p:cNvPr id="19" name="Group 18"/>
              <p:cNvGrpSpPr/>
              <p:nvPr/>
            </p:nvGrpSpPr>
            <p:grpSpPr>
              <a:xfrm rot="19954640">
                <a:off x="2252134" y="4165600"/>
                <a:ext cx="2861732" cy="0"/>
                <a:chOff x="2252134" y="4165600"/>
                <a:chExt cx="2861732" cy="0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2252134" y="4165600"/>
                  <a:ext cx="1270000" cy="0"/>
                </a:xfrm>
                <a:prstGeom prst="line">
                  <a:avLst/>
                </a:prstGeom>
                <a:ln w="25400">
                  <a:solidFill>
                    <a:schemeClr val="accent1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3843866" y="4165600"/>
                  <a:ext cx="1270000" cy="0"/>
                </a:xfrm>
                <a:prstGeom prst="line">
                  <a:avLst/>
                </a:prstGeom>
                <a:ln w="25400">
                  <a:headEnd type="none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3675676" y="4159245"/>
                <a:ext cx="2030856" cy="16933"/>
              </a:xfrm>
              <a:prstGeom prst="line">
                <a:avLst/>
              </a:prstGeom>
              <a:ln w="19050">
                <a:prstDash val="dash"/>
                <a:head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>
              <a:xfrm>
                <a:off x="3641812" y="4114802"/>
                <a:ext cx="135467" cy="1153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467279" y="6190144"/>
              <a:ext cx="856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Before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526374" y="6190144"/>
              <a:ext cx="7113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After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33648" y="5988077"/>
              <a:ext cx="3241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410982" y="6005478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96288" y="5988941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059808" y="5293345"/>
              <a:ext cx="3209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13" name="Arc 12"/>
            <p:cNvSpPr/>
            <p:nvPr/>
          </p:nvSpPr>
          <p:spPr>
            <a:xfrm>
              <a:off x="10141125" y="5693455"/>
              <a:ext cx="248209" cy="596026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0405608" y="5611361"/>
                  <a:ext cx="389337" cy="3929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𝜃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5608" y="5611361"/>
                  <a:ext cx="389337" cy="39299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4803299" y="5934282"/>
                  <a:ext cx="49058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𝑝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3299" y="5934282"/>
                  <a:ext cx="490584" cy="4001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667304" y="6002008"/>
                  <a:ext cx="49654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𝑝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7304" y="6002008"/>
                  <a:ext cx="496546" cy="40011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8798635" y="5812177"/>
                  <a:ext cx="49468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𝑝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8635" y="5812177"/>
                  <a:ext cx="494686" cy="4001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9818124" y="5192071"/>
                  <a:ext cx="49654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𝑝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8124" y="5192071"/>
                  <a:ext cx="496546" cy="40011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57025" y="896853"/>
                <a:ext cx="8364085" cy="7875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𝜎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bg-BG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𝑆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C00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4</m:t>
                          </m:r>
                          <m:rad>
                            <m:radPr>
                              <m:degHide m:val="on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C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C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is-I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C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C00FF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C00FF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+mn-cs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C00FF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+mn-cs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C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C00FF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C00FF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+mn-cs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C00FF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C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C00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C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is-I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C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C00FF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C00FF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+mn-cs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C00FF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+mn-cs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C00FF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C00FF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+mn-cs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C00FF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C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0" lang="bg-BG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8E9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0" lang="hr-H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8E9C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hr-H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8E9C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ℳ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8E9C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8E9C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</m:t>
                          </m:r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is-I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𝛿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p>
                          </m:sSup>
                          <m:d>
                            <m:dPr>
                              <m:ctrlPr>
                                <a:rPr kumimoji="0" lang="is-I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…−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×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is-I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=3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kumimoji="0" lang="bg-BG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432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432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432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𝑗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kumimoji="0" lang="bg-BG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432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432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432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3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432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432FF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432FF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+mn-cs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432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432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is-I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432FF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432FF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432FF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+mn-cs"/>
                                            </a:rPr>
                                            <m:t>𝜋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432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25" y="896853"/>
                <a:ext cx="8364085" cy="787523"/>
              </a:xfrm>
              <a:prstGeom prst="rect">
                <a:avLst/>
              </a:prstGeom>
              <a:blipFill>
                <a:blip r:embed="rId9"/>
                <a:stretch>
                  <a:fillRect t="-134921" b="-20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758680" y="1820106"/>
            <a:ext cx="2561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“2-to-2” scattering: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23990" y="2501037"/>
                <a:ext cx="6977358" cy="726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𝜎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bg-BG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𝑆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64</m:t>
                          </m:r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kumimoji="0" lang="is-I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kumimoji="0" lang="hr-H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0" lang="bg-BG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0" lang="hr-H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hr-H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ℳ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</m:t>
                          </m:r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is-I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𝛿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p>
                          </m:sSup>
                          <m:d>
                            <m:dPr>
                              <m:ctrlPr>
                                <a:rPr kumimoji="0" lang="is-I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</m:t>
                          </m:r>
                          <m:f>
                            <m:fPr>
                              <m:ctrlPr>
                                <a:rPr kumimoji="0" lang="bg-BG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kumimoji="0" lang="bg-BG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4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4</m:t>
                                  </m:r>
                                </m:sub>
                              </m:sSub>
                            </m:den>
                          </m:f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990" y="2501037"/>
                <a:ext cx="6977358" cy="72648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8516618" y="2487238"/>
                <a:ext cx="2805640" cy="6247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bg-BG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𝜎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Ω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is-I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bg-BG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8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kumimoji="0" lang="bg-BG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𝑆</m:t>
                          </m:r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0" lang="hr-H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hr-H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ℳ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is-I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bg-BG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kumimoji="0" lang="hr-H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kumimoji="0" lang="hr-H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6618" y="2487238"/>
                <a:ext cx="2805640" cy="624786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/>
          <p:cNvGrpSpPr/>
          <p:nvPr/>
        </p:nvGrpSpPr>
        <p:grpSpPr>
          <a:xfrm>
            <a:off x="9406188" y="3597790"/>
            <a:ext cx="2258033" cy="2606219"/>
            <a:chOff x="6046905" y="1867265"/>
            <a:chExt cx="2258033" cy="2606219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6323209" y="4436533"/>
              <a:ext cx="1689206" cy="16934"/>
            </a:xfrm>
            <a:prstGeom prst="line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7079612" y="4104152"/>
                  <a:ext cx="19825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𝑡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9612" y="4104152"/>
                  <a:ext cx="198259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27273" r="-27273"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6" name="Group 35"/>
            <p:cNvGrpSpPr/>
            <p:nvPr/>
          </p:nvGrpSpPr>
          <p:grpSpPr>
            <a:xfrm>
              <a:off x="6046905" y="1867265"/>
              <a:ext cx="2258033" cy="2255802"/>
              <a:chOff x="6046905" y="902065"/>
              <a:chExt cx="2258033" cy="2255802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6046905" y="902065"/>
                <a:ext cx="2258033" cy="2255802"/>
                <a:chOff x="628245" y="902065"/>
                <a:chExt cx="2258033" cy="2255802"/>
              </a:xfrm>
            </p:grpSpPr>
            <p:grpSp>
              <p:nvGrpSpPr>
                <p:cNvPr id="42" name="Group 41"/>
                <p:cNvGrpSpPr/>
                <p:nvPr/>
              </p:nvGrpSpPr>
              <p:grpSpPr>
                <a:xfrm>
                  <a:off x="728133" y="1219200"/>
                  <a:ext cx="1998134" cy="1693333"/>
                  <a:chOff x="728133" y="1219200"/>
                  <a:chExt cx="1998134" cy="1693333"/>
                </a:xfrm>
              </p:grpSpPr>
              <p:cxnSp>
                <p:nvCxnSpPr>
                  <p:cNvPr id="58" name="Straight Connector 57"/>
                  <p:cNvCxnSpPr/>
                  <p:nvPr/>
                </p:nvCxnSpPr>
                <p:spPr>
                  <a:xfrm>
                    <a:off x="728133" y="1219200"/>
                    <a:ext cx="999067" cy="474133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/>
                  <p:cNvCxnSpPr/>
                  <p:nvPr/>
                </p:nvCxnSpPr>
                <p:spPr>
                  <a:xfrm flipV="1">
                    <a:off x="728133" y="2426448"/>
                    <a:ext cx="1016000" cy="486085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/>
                  <p:cNvCxnSpPr/>
                  <p:nvPr/>
                </p:nvCxnSpPr>
                <p:spPr>
                  <a:xfrm flipV="1">
                    <a:off x="1727200" y="1219200"/>
                    <a:ext cx="999067" cy="474133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/>
                  <p:cNvCxnSpPr/>
                  <p:nvPr/>
                </p:nvCxnSpPr>
                <p:spPr>
                  <a:xfrm>
                    <a:off x="1727200" y="2428938"/>
                    <a:ext cx="999067" cy="483595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/>
                  <p:cNvCxnSpPr/>
                  <p:nvPr/>
                </p:nvCxnSpPr>
                <p:spPr>
                  <a:xfrm flipV="1">
                    <a:off x="1744133" y="1710266"/>
                    <a:ext cx="0" cy="716182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TextBox 42"/>
                    <p:cNvSpPr txBox="1"/>
                    <p:nvPr/>
                  </p:nvSpPr>
                  <p:spPr>
                    <a:xfrm>
                      <a:off x="628245" y="1364734"/>
                      <a:ext cx="26750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oMath>
                        </m:oMathPara>
                      </a14:m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9" name="TextBox 1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28245" y="1364734"/>
                      <a:ext cx="267509" cy="369332"/>
                    </a:xfrm>
                    <a:prstGeom prst="rect">
                      <a:avLst/>
                    </a:prstGeom>
                    <a:blipFill rotWithShape="0">
                      <a:blip r:embed="rId15"/>
                      <a:stretch>
                        <a:fillRect l="-27273" r="-25000" b="-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4" name="TextBox 43"/>
                    <p:cNvSpPr txBox="1"/>
                    <p:nvPr/>
                  </p:nvSpPr>
                  <p:spPr>
                    <a:xfrm>
                      <a:off x="628245" y="2426447"/>
                      <a:ext cx="32002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oMath>
                        </m:oMathPara>
                      </a14:m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6" name="TextBox 1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28245" y="2426447"/>
                      <a:ext cx="320021" cy="369332"/>
                    </a:xfrm>
                    <a:prstGeom prst="rect">
                      <a:avLst/>
                    </a:prstGeom>
                    <a:blipFill rotWithShape="0">
                      <a:blip r:embed="rId16"/>
                      <a:stretch>
                        <a:fillRect l="-15385" r="-13462" b="-655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TextBox 44"/>
                    <p:cNvSpPr txBox="1"/>
                    <p:nvPr/>
                  </p:nvSpPr>
                  <p:spPr>
                    <a:xfrm>
                      <a:off x="2566257" y="2445871"/>
                      <a:ext cx="32002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𝐵</m:t>
                            </m:r>
                          </m:oMath>
                        </m:oMathPara>
                      </a14:m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21" name="TextBox 2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66257" y="2445871"/>
                      <a:ext cx="320021" cy="369332"/>
                    </a:xfrm>
                    <a:prstGeom prst="rect">
                      <a:avLst/>
                    </a:prstGeom>
                    <a:blipFill rotWithShape="0">
                      <a:blip r:embed="rId17"/>
                      <a:stretch>
                        <a:fillRect l="-15385" r="-13462" b="-491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" name="TextBox 45"/>
                    <p:cNvSpPr txBox="1"/>
                    <p:nvPr/>
                  </p:nvSpPr>
                  <p:spPr>
                    <a:xfrm>
                      <a:off x="2558646" y="1340934"/>
                      <a:ext cx="27917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𝐵</m:t>
                            </m:r>
                          </m:oMath>
                        </m:oMathPara>
                      </a14:m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8" name="TextBox 1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58646" y="1340934"/>
                      <a:ext cx="279179" cy="369332"/>
                    </a:xfrm>
                    <a:prstGeom prst="rect">
                      <a:avLst/>
                    </a:prstGeom>
                    <a:blipFill rotWithShape="0">
                      <a:blip r:embed="rId18"/>
                      <a:stretch>
                        <a:fillRect l="-24444" r="-24444" b="-491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" name="TextBox 46"/>
                    <p:cNvSpPr txBox="1"/>
                    <p:nvPr/>
                  </p:nvSpPr>
                  <p:spPr>
                    <a:xfrm>
                      <a:off x="1830183" y="1870848"/>
                      <a:ext cx="26680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𝐶</m:t>
                            </m:r>
                          </m:oMath>
                        </m:oMathPara>
                      </a14:m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40" name="TextBox 3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30183" y="1870848"/>
                      <a:ext cx="266803" cy="369332"/>
                    </a:xfrm>
                    <a:prstGeom prst="rect">
                      <a:avLst/>
                    </a:prstGeom>
                    <a:blipFill rotWithShape="0">
                      <a:blip r:embed="rId19"/>
                      <a:stretch>
                        <a:fillRect l="-25000" r="-22727" b="-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8" name="Straight Arrow Connector 47"/>
                <p:cNvCxnSpPr/>
                <p:nvPr/>
              </p:nvCxnSpPr>
              <p:spPr>
                <a:xfrm flipV="1">
                  <a:off x="1083733" y="2731246"/>
                  <a:ext cx="389467" cy="184666"/>
                </a:xfrm>
                <a:prstGeom prst="straightConnector1">
                  <a:avLst/>
                </a:prstGeom>
                <a:ln w="12700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/>
                <p:cNvCxnSpPr/>
                <p:nvPr/>
              </p:nvCxnSpPr>
              <p:spPr>
                <a:xfrm flipV="1">
                  <a:off x="1930399" y="1224182"/>
                  <a:ext cx="389467" cy="184666"/>
                </a:xfrm>
                <a:prstGeom prst="straightConnector1">
                  <a:avLst/>
                </a:prstGeom>
                <a:ln w="12700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>
                  <a:off x="982132" y="1151468"/>
                  <a:ext cx="524934" cy="237066"/>
                </a:xfrm>
                <a:prstGeom prst="straightConnector1">
                  <a:avLst/>
                </a:prstGeom>
                <a:ln w="12700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/>
                <p:cNvCxnSpPr/>
                <p:nvPr/>
              </p:nvCxnSpPr>
              <p:spPr>
                <a:xfrm>
                  <a:off x="1979130" y="2665114"/>
                  <a:ext cx="441302" cy="238844"/>
                </a:xfrm>
                <a:prstGeom prst="straightConnector1">
                  <a:avLst/>
                </a:prstGeom>
                <a:ln w="12700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/>
                <p:cNvCxnSpPr/>
                <p:nvPr/>
              </p:nvCxnSpPr>
              <p:spPr>
                <a:xfrm>
                  <a:off x="1624405" y="1831835"/>
                  <a:ext cx="16922" cy="485004"/>
                </a:xfrm>
                <a:prstGeom prst="straightConnector1">
                  <a:avLst/>
                </a:prstGeom>
                <a:ln w="12700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3" name="TextBox 52"/>
                    <p:cNvSpPr txBox="1"/>
                    <p:nvPr/>
                  </p:nvSpPr>
                  <p:spPr>
                    <a:xfrm>
                      <a:off x="1218081" y="902065"/>
                      <a:ext cx="305917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61" name="TextBox 6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18081" y="902065"/>
                      <a:ext cx="305917" cy="307777"/>
                    </a:xfrm>
                    <a:prstGeom prst="rect">
                      <a:avLst/>
                    </a:prstGeom>
                    <a:blipFill rotWithShape="0">
                      <a:blip r:embed="rId20"/>
                      <a:stretch>
                        <a:fillRect l="-20000" r="-8000" b="-26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4" name="TextBox 53"/>
                    <p:cNvSpPr txBox="1"/>
                    <p:nvPr/>
                  </p:nvSpPr>
                  <p:spPr>
                    <a:xfrm>
                      <a:off x="1167283" y="2850090"/>
                      <a:ext cx="311880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63" name="TextBox 6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67283" y="2850090"/>
                      <a:ext cx="311880" cy="307777"/>
                    </a:xfrm>
                    <a:prstGeom prst="rect">
                      <a:avLst/>
                    </a:prstGeom>
                    <a:blipFill rotWithShape="0">
                      <a:blip r:embed="rId21"/>
                      <a:stretch>
                        <a:fillRect l="-19231" r="-7692" b="-26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5" name="TextBox 54"/>
                    <p:cNvSpPr txBox="1"/>
                    <p:nvPr/>
                  </p:nvSpPr>
                  <p:spPr>
                    <a:xfrm>
                      <a:off x="1947334" y="921755"/>
                      <a:ext cx="311880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64" name="TextBox 6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47334" y="921755"/>
                      <a:ext cx="311880" cy="307777"/>
                    </a:xfrm>
                    <a:prstGeom prst="rect">
                      <a:avLst/>
                    </a:prstGeom>
                    <a:blipFill rotWithShape="0">
                      <a:blip r:embed="rId22"/>
                      <a:stretch>
                        <a:fillRect l="-19608" r="-9804" b="-235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6" name="TextBox 55"/>
                    <p:cNvSpPr txBox="1"/>
                    <p:nvPr/>
                  </p:nvSpPr>
                  <p:spPr>
                    <a:xfrm>
                      <a:off x="1980081" y="2815532"/>
                      <a:ext cx="31002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4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65" name="TextBox 6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80081" y="2815532"/>
                      <a:ext cx="310021" cy="307777"/>
                    </a:xfrm>
                    <a:prstGeom prst="rect">
                      <a:avLst/>
                    </a:prstGeom>
                    <a:blipFill rotWithShape="0">
                      <a:blip r:embed="rId23"/>
                      <a:stretch>
                        <a:fillRect l="-19608" r="-5882" b="-26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7" name="TextBox 56"/>
                    <p:cNvSpPr txBox="1"/>
                    <p:nvPr/>
                  </p:nvSpPr>
                  <p:spPr>
                    <a:xfrm>
                      <a:off x="1367884" y="1867649"/>
                      <a:ext cx="203325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𝑞</m:t>
                            </m:r>
                          </m:oMath>
                        </m:oMathPara>
                      </a14:m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67" name="TextBox 6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67884" y="1867649"/>
                      <a:ext cx="203325" cy="307777"/>
                    </a:xfrm>
                    <a:prstGeom prst="rect">
                      <a:avLst/>
                    </a:prstGeom>
                    <a:blipFill rotWithShape="0">
                      <a:blip r:embed="rId24"/>
                      <a:stretch>
                        <a:fillRect l="-29412" r="-26471" b="-235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6873811" y="1342332"/>
                    <a:ext cx="494879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𝑖𝑔</m:t>
                          </m:r>
                        </m:oMath>
                      </m:oMathPara>
                    </a14:m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78" name="TextBox 7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73811" y="1342332"/>
                    <a:ext cx="494879" cy="307777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l="-2469" r="-16049" b="-3137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6873977" y="2476648"/>
                    <a:ext cx="494879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𝑖𝑔</m:t>
                          </m:r>
                        </m:oMath>
                      </m:oMathPara>
                    </a14:m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84" name="TextBox 8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73977" y="2476648"/>
                    <a:ext cx="494879" cy="307777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l="-2469" r="-16049" b="-3137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0" name="Oval 39"/>
              <p:cNvSpPr/>
              <p:nvPr/>
            </p:nvSpPr>
            <p:spPr>
              <a:xfrm>
                <a:off x="7128934" y="1625601"/>
                <a:ext cx="84666" cy="1016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7128937" y="2387600"/>
                <a:ext cx="84666" cy="1016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6823520" y="5989919"/>
                <a:ext cx="2670155" cy="7867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ℳ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kumimoji="0" lang="bg-BG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is-I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4</m:t>
                                      </m:r>
                                    </m:sub>
                                  </m:sSub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3520" y="5989919"/>
                <a:ext cx="2670155" cy="786754"/>
              </a:xfrm>
              <a:prstGeom prst="rect">
                <a:avLst/>
              </a:prstGeom>
              <a:blipFill>
                <a:blip r:embed="rId25"/>
                <a:stretch>
                  <a:fillRect b="-317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6742205" y="3743594"/>
                <a:ext cx="197541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Example diagram: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𝐴</m:t>
                      </m:r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𝐴</m:t>
                      </m:r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  <a:sym typeface="Wingdings"/>
                        </a:rPr>
                        <m:t></m:t>
                      </m:r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  <a:sym typeface="Wingdings"/>
                        </a:rPr>
                        <m:t>𝐵</m:t>
                      </m:r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  <a:sym typeface="Wingdings"/>
                        </a:rPr>
                        <m:t>+</m:t>
                      </m:r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  <a:sym typeface="Wingdings"/>
                        </a:rPr>
                        <m:t>𝐵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205" y="3743594"/>
                <a:ext cx="1975413" cy="646331"/>
              </a:xfrm>
              <a:prstGeom prst="rect">
                <a:avLst/>
              </a:prstGeom>
              <a:blipFill rotWithShape="0">
                <a:blip r:embed="rId27"/>
                <a:stretch>
                  <a:fillRect l="-2469" t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Connector 67"/>
          <p:cNvCxnSpPr/>
          <p:nvPr/>
        </p:nvCxnSpPr>
        <p:spPr>
          <a:xfrm>
            <a:off x="-140677" y="3230728"/>
            <a:ext cx="12331383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91687" y="651997"/>
            <a:ext cx="1623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Cross section: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353997" y="3308284"/>
                <a:ext cx="846385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How to determine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/>
                  </a:rPr>
                  <a:t> Feynman rules (depend on actual theory/interaction)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97" y="3308284"/>
                <a:ext cx="8463855" cy="400110"/>
              </a:xfrm>
              <a:prstGeom prst="rect">
                <a:avLst/>
              </a:prstGeom>
              <a:blipFill rotWithShape="0">
                <a:blip r:embed="rId28"/>
                <a:stretch>
                  <a:fillRect l="-720" t="-10769" r="-865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9EF2CC-1773-83C0-E016-BED80165A4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462" y="3695827"/>
                <a:ext cx="9265864" cy="2987703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sz="2600" u="sng" dirty="0"/>
                  <a:t>Feynman rules (ABC theory):</a:t>
                </a:r>
              </a:p>
              <a:p>
                <a:pPr marL="789750" lvl="1" indent="-514350">
                  <a:buFont typeface="+mj-lt"/>
                  <a:buAutoNum type="arabicPeriod"/>
                </a:pPr>
                <a:r>
                  <a:rPr lang="en-US" dirty="0"/>
                  <a:t>Diagram: see sketch</a:t>
                </a:r>
              </a:p>
              <a:p>
                <a:pPr marL="789750" lvl="1" indent="-514350">
                  <a:buFont typeface="+mj-lt"/>
                  <a:buAutoNum type="arabicPeriod"/>
                </a:pPr>
                <a:r>
                  <a:rPr lang="en-US" dirty="0"/>
                  <a:t>Labels: see sketch </a:t>
                </a:r>
              </a:p>
              <a:p>
                <a:pPr marL="789750" lvl="1" indent="-514350">
                  <a:buFont typeface="+mj-lt"/>
                  <a:buAutoNum type="arabicPeriod"/>
                </a:pPr>
                <a:r>
                  <a:rPr lang="en-US" dirty="0"/>
                  <a:t>Two vertices: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s-IS" sz="19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9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19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𝑖𝑔</m:t>
                            </m:r>
                          </m:e>
                        </m:d>
                      </m:e>
                      <m:sup>
                        <m:r>
                          <a:rPr lang="en-US" sz="19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19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=−</m:t>
                    </m:r>
                    <m:sSup>
                      <m:sSupPr>
                        <m:ctrlPr>
                          <a:rPr lang="en-US" sz="19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p>
                        <m:r>
                          <a:rPr lang="en-US" sz="19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900" dirty="0">
                  <a:solidFill>
                    <a:srgbClr val="C00000"/>
                  </a:solidFill>
                </a:endParaRPr>
              </a:p>
              <a:p>
                <a:pPr marL="789750" lvl="1" indent="-514350">
                  <a:buFont typeface="+mj-lt"/>
                  <a:buAutoNum type="arabicPeriod"/>
                </a:pPr>
                <a:r>
                  <a:rPr lang="en-US" dirty="0"/>
                  <a:t>Propagators: one internal line: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g-BG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𝐶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en-US" dirty="0"/>
              </a:p>
              <a:p>
                <a:pPr marL="789750" lvl="1" indent="-514350">
                  <a:buFont typeface="+mj-lt"/>
                  <a:buAutoNum type="arabicPeriod"/>
                </a:pPr>
                <a:r>
                  <a:rPr lang="en-US" dirty="0"/>
                  <a:t>Conservation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twice: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19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s-IS" sz="19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9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  <m:r>
                                  <a:rPr lang="en-US" sz="19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𝜋</m:t>
                                </m:r>
                              </m:e>
                            </m:d>
                          </m:e>
                          <m:sup>
                            <m:r>
                              <a:rPr lang="en-US" sz="19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19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19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𝛿</m:t>
                        </m:r>
                      </m:e>
                      <m:sup>
                        <m:r>
                          <a:rPr lang="en-US" sz="19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p>
                    </m:sSup>
                    <m:d>
                      <m:dPr>
                        <m:ctrlPr>
                          <a:rPr lang="is-IS" sz="19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9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9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9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9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19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sz="19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𝑞</m:t>
                        </m:r>
                      </m:e>
                    </m:d>
                  </m:oMath>
                </a14:m>
                <a:r>
                  <a:rPr lang="en-US" sz="1900" dirty="0"/>
                  <a:t> 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19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s-IS" sz="19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9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  <m:r>
                                  <a:rPr lang="en-US" sz="19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𝜋</m:t>
                                </m:r>
                              </m:e>
                            </m:d>
                          </m:e>
                          <m:sup>
                            <m:r>
                              <a:rPr lang="en-US" sz="19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19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19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𝛿</m:t>
                        </m:r>
                      </m:e>
                      <m:sup>
                        <m:r>
                          <a:rPr lang="en-US" sz="19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p>
                    </m:sSup>
                    <m:d>
                      <m:dPr>
                        <m:ctrlPr>
                          <a:rPr lang="is-IS" sz="19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9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9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sz="19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𝑞</m:t>
                        </m:r>
                        <m:r>
                          <a:rPr lang="en-US" sz="19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9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9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endParaRPr lang="en-US" sz="1900" dirty="0"/>
              </a:p>
              <a:p>
                <a:pPr marL="789750" lvl="1" indent="-514350">
                  <a:buFont typeface="+mj-lt"/>
                  <a:buAutoNum type="arabicPeriod"/>
                </a:pPr>
                <a:r>
                  <a:rPr lang="en-US" dirty="0"/>
                  <a:t>Integrate: one integral: 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1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18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8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</m:d>
                          </m:e>
                          <m:sup>
                            <m:r>
                              <a:rPr lang="en-US" sz="18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en-US" sz="1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p>
                        <m:r>
                          <a:rPr lang="en-US" sz="1800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p>
                    </m:sSup>
                    <m:r>
                      <a:rPr lang="en-US" sz="1800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𝑞</m:t>
                    </m:r>
                  </m:oMath>
                </a14:m>
                <a:endParaRPr lang="en-US" dirty="0"/>
              </a:p>
              <a:p>
                <a:pPr marL="789750" lvl="1" indent="-514350">
                  <a:buFont typeface="+mj-lt"/>
                  <a:buAutoNum type="arabicPeriod" startAt="7"/>
                </a:pPr>
                <a:r>
                  <a:rPr lang="en-US" dirty="0"/>
                  <a:t>Erase delta-function and multiply by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</m:oMath>
                </a14:m>
                <a:r>
                  <a:rPr lang="en-US" dirty="0"/>
                  <a:t> to  find: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9EF2CC-1773-83C0-E016-BED80165A4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462" y="3695827"/>
                <a:ext cx="9265864" cy="2987703"/>
              </a:xfrm>
              <a:blipFill>
                <a:blip r:embed="rId29"/>
                <a:stretch>
                  <a:fillRect l="-1096" t="-3376" b="-506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extBox 70"/>
          <p:cNvSpPr txBox="1"/>
          <p:nvPr/>
        </p:nvSpPr>
        <p:spPr>
          <a:xfrm>
            <a:off x="5546338" y="4422926"/>
            <a:ext cx="4478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ABC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Model theory: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complicated rules and spin objects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/>
              </a:rPr>
              <a:t> Master level education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70EF155-F819-ECC8-746A-C7B6528E36B5}"/>
                  </a:ext>
                </a:extLst>
              </p:cNvPr>
              <p:cNvSpPr txBox="1"/>
              <p:nvPr/>
            </p:nvSpPr>
            <p:spPr>
              <a:xfrm>
                <a:off x="7849137" y="58122"/>
                <a:ext cx="4136902" cy="72648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d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𝜎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448E9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448E9C"/>
                                  </a:solidFill>
                                  <a:latin typeface="Cambria Math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448E9C"/>
                                  </a:solidFill>
                                  <a:latin typeface="Cambria Math" charset="0"/>
                                </a:rPr>
                                <m:t>𝑓𝑖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b="0" i="1" smtClean="0">
                              <a:solidFill>
                                <a:srgbClr val="CC00FF"/>
                              </a:solidFill>
                              <a:latin typeface="Cambria Math" charset="0"/>
                            </a:rPr>
                            <m:t>flux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d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Φ</m:t>
                      </m:r>
                      <m:r>
                        <a:rPr lang="en-US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⇒     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flux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448E9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448E9C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448E9C"/>
                                  </a:solidFill>
                                  <a:latin typeface="Cambria Math" panose="02040503050406030204" pitchFamily="18" charset="0"/>
                                </a:rPr>
                                <m:t>𝑓𝑖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448E9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70EF155-F819-ECC8-746A-C7B6528E3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9137" y="58122"/>
                <a:ext cx="4136902" cy="726481"/>
              </a:xfrm>
              <a:prstGeom prst="rect">
                <a:avLst/>
              </a:prstGeom>
              <a:blipFill>
                <a:blip r:embed="rId30"/>
                <a:stretch>
                  <a:fillRect l="-305" t="-150847" b="-213559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>
            <a:extLst>
              <a:ext uri="{FF2B5EF4-FFF2-40B4-BE49-F238E27FC236}">
                <a16:creationId xmlns:a16="http://schemas.microsoft.com/office/drawing/2014/main" id="{F41E6E44-2718-BCB4-1D57-B7A31FA8158F}"/>
              </a:ext>
            </a:extLst>
          </p:cNvPr>
          <p:cNvSpPr txBox="1"/>
          <p:nvPr/>
        </p:nvSpPr>
        <p:spPr>
          <a:xfrm>
            <a:off x="3210770" y="690317"/>
            <a:ext cx="14037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448E9C"/>
                </a:solidFill>
              </a:rPr>
              <a:t>M</a:t>
            </a:r>
            <a:r>
              <a:rPr lang="en-NL" sz="1400" b="1" dirty="0">
                <a:solidFill>
                  <a:srgbClr val="448E9C"/>
                </a:solidFill>
              </a:rPr>
              <a:t>atrix element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09E74FB-0CBA-CB07-BA47-4AB4C27F9A1E}"/>
              </a:ext>
            </a:extLst>
          </p:cNvPr>
          <p:cNvSpPr txBox="1"/>
          <p:nvPr/>
        </p:nvSpPr>
        <p:spPr>
          <a:xfrm>
            <a:off x="6852663" y="641679"/>
            <a:ext cx="1088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432FF"/>
                </a:solidFill>
              </a:rPr>
              <a:t>Phase space</a:t>
            </a:r>
            <a:endParaRPr lang="en-NL" sz="1400" b="1" dirty="0">
              <a:solidFill>
                <a:srgbClr val="0432FF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FCD8BC8-571B-CB26-5019-68C381249298}"/>
              </a:ext>
            </a:extLst>
          </p:cNvPr>
          <p:cNvSpPr txBox="1"/>
          <p:nvPr/>
        </p:nvSpPr>
        <p:spPr>
          <a:xfrm flipH="1">
            <a:off x="2276555" y="701995"/>
            <a:ext cx="634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C00FF"/>
                </a:solidFill>
              </a:rPr>
              <a:t>Flux</a:t>
            </a:r>
            <a:endParaRPr lang="en-NL" sz="1400" b="1" dirty="0">
              <a:solidFill>
                <a:srgbClr val="CC00FF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B450A6E-BD10-3465-9BB4-6E4995F36A1F}"/>
              </a:ext>
            </a:extLst>
          </p:cNvPr>
          <p:cNvSpPr txBox="1"/>
          <p:nvPr/>
        </p:nvSpPr>
        <p:spPr>
          <a:xfrm>
            <a:off x="4976172" y="628296"/>
            <a:ext cx="1671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Energy momentum conservation</a:t>
            </a:r>
            <a:endParaRPr lang="en-NL" sz="14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1242CD4-20A9-A202-8329-059C73841617}"/>
                  </a:ext>
                </a:extLst>
              </p:cNvPr>
              <p:cNvSpPr txBox="1"/>
              <p:nvPr/>
            </p:nvSpPr>
            <p:spPr>
              <a:xfrm>
                <a:off x="9913179" y="6327085"/>
                <a:ext cx="216366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2000" dirty="0">
                    <a:solidFill>
                      <a:srgbClr val="9437FF"/>
                    </a:solidFill>
                  </a:rPr>
                  <a:t>+ diagram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↔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NL" sz="2000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1242CD4-20A9-A202-8329-059C73841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3179" y="6327085"/>
                <a:ext cx="2163669" cy="400110"/>
              </a:xfrm>
              <a:prstGeom prst="rect">
                <a:avLst/>
              </a:prstGeom>
              <a:blipFill>
                <a:blip r:embed="rId31"/>
                <a:stretch>
                  <a:fillRect l="-2924" t="-9375" b="-2812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515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65" grpId="0"/>
      <p:bldP spid="66" grpId="0"/>
      <p:bldP spid="70" grpId="0"/>
      <p:bldP spid="3" grpId="0" uiExpand="1" build="p"/>
      <p:bldP spid="71" grpId="0"/>
      <p:bldP spid="7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𝐴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</a:rPr>
                      <m:t>𝐴</m:t>
                    </m:r>
                    <m:r>
                      <a:rPr lang="en-US" i="1">
                        <a:latin typeface="Cambria Math" charset="0"/>
                      </a:rPr>
                      <m:t>→</m:t>
                    </m:r>
                    <m:r>
                      <a:rPr lang="en-US" i="1">
                        <a:latin typeface="Cambria Math" charset="0"/>
                      </a:rPr>
                      <m:t>𝐵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dirty="0"/>
                  <a:t> Scattering: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𝑑</m:t>
                    </m:r>
                    <m:r>
                      <a:rPr lang="en-US" b="0" i="1" smtClean="0">
                        <a:latin typeface="Cambria Math" charset="0"/>
                      </a:rPr>
                      <m:t>𝜎</m:t>
                    </m:r>
                    <m:r>
                      <m:rPr>
                        <m:lit/>
                      </m:rPr>
                      <a:rPr lang="en-US" b="0" i="1" smtClean="0">
                        <a:latin typeface="Cambria Math" charset="0"/>
                      </a:rPr>
                      <m:t>/</m:t>
                    </m:r>
                    <m:r>
                      <a:rPr lang="en-US" b="0" i="1" smtClean="0">
                        <a:latin typeface="Cambria Math" charset="0"/>
                      </a:rPr>
                      <m:t>𝑑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8285146" y="197104"/>
            <a:ext cx="3657600" cy="936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34687" y="1601598"/>
                <a:ext cx="7311388" cy="5002797"/>
              </a:xfrm>
            </p:spPr>
            <p:txBody>
              <a:bodyPr/>
              <a:lstStyle/>
              <a:p>
                <a:r>
                  <a:rPr lang="en-US" dirty="0"/>
                  <a:t>Look at the matrix element and assume that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𝐶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(</a:t>
                </a:r>
                <a:r>
                  <a:rPr lang="en-US" dirty="0" err="1"/>
                  <a:t>eg</a:t>
                </a:r>
                <a:r>
                  <a:rPr lang="en-US" dirty="0"/>
                  <a:t>. a photon):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4687" y="1601598"/>
                <a:ext cx="7311388" cy="5002797"/>
              </a:xfrm>
              <a:blipFill rotWithShape="0">
                <a:blip r:embed="rId3"/>
                <a:stretch>
                  <a:fillRect l="-1501" t="-2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4515991" y="241649"/>
            <a:ext cx="7296407" cy="1589025"/>
            <a:chOff x="4396288" y="5192071"/>
            <a:chExt cx="7296407" cy="1589025"/>
          </a:xfrm>
        </p:grpSpPr>
        <p:grpSp>
          <p:nvGrpSpPr>
            <p:cNvPr id="5" name="Group 4"/>
            <p:cNvGrpSpPr/>
            <p:nvPr/>
          </p:nvGrpSpPr>
          <p:grpSpPr>
            <a:xfrm>
              <a:off x="4464640" y="5905772"/>
              <a:ext cx="2861732" cy="115356"/>
              <a:chOff x="1490134" y="1100668"/>
              <a:chExt cx="2861732" cy="115356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490134" y="1168400"/>
                <a:ext cx="1270000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3081866" y="1168400"/>
                <a:ext cx="1270000" cy="0"/>
              </a:xfrm>
              <a:prstGeom prst="line">
                <a:avLst/>
              </a:prstGeom>
              <a:ln w="25400"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 25"/>
              <p:cNvSpPr/>
              <p:nvPr/>
            </p:nvSpPr>
            <p:spPr>
              <a:xfrm>
                <a:off x="2845946" y="1100668"/>
                <a:ext cx="135467" cy="1153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8238297" y="5926776"/>
              <a:ext cx="3454398" cy="115356"/>
              <a:chOff x="2252134" y="4114802"/>
              <a:chExt cx="3454398" cy="115356"/>
            </a:xfrm>
          </p:grpSpPr>
          <p:grpSp>
            <p:nvGrpSpPr>
              <p:cNvPr id="19" name="Group 18"/>
              <p:cNvGrpSpPr/>
              <p:nvPr/>
            </p:nvGrpSpPr>
            <p:grpSpPr>
              <a:xfrm rot="19954640">
                <a:off x="2252134" y="4165600"/>
                <a:ext cx="2861732" cy="0"/>
                <a:chOff x="2252134" y="4165600"/>
                <a:chExt cx="2861732" cy="0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2252134" y="4165600"/>
                  <a:ext cx="1270000" cy="0"/>
                </a:xfrm>
                <a:prstGeom prst="line">
                  <a:avLst/>
                </a:prstGeom>
                <a:ln w="25400">
                  <a:solidFill>
                    <a:schemeClr val="accent1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3843866" y="4165600"/>
                  <a:ext cx="1270000" cy="0"/>
                </a:xfrm>
                <a:prstGeom prst="line">
                  <a:avLst/>
                </a:prstGeom>
                <a:ln w="25400">
                  <a:headEnd type="none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3675676" y="4159245"/>
                <a:ext cx="2030856" cy="16933"/>
              </a:xfrm>
              <a:prstGeom prst="line">
                <a:avLst/>
              </a:prstGeom>
              <a:ln w="19050">
                <a:prstDash val="dash"/>
                <a:head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>
              <a:xfrm>
                <a:off x="3641812" y="4114802"/>
                <a:ext cx="135467" cy="1153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467279" y="6190144"/>
              <a:ext cx="856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Before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526374" y="6190144"/>
              <a:ext cx="7113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After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133648" y="5988077"/>
                  <a:ext cx="498150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  <a:p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3648" y="5988077"/>
                  <a:ext cx="498150" cy="70788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8326316" y="6073210"/>
                  <a:ext cx="499304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𝐵</m:t>
                        </m:r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  <a:p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6316" y="6073210"/>
                  <a:ext cx="499304" cy="70788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4396288" y="5988941"/>
                  <a:ext cx="40677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6288" y="5988941"/>
                  <a:ext cx="406778" cy="40011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0941277" y="5293345"/>
                  <a:ext cx="41755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𝐵</m:t>
                        </m:r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1277" y="5293345"/>
                  <a:ext cx="417550" cy="4001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Arc 12"/>
            <p:cNvSpPr/>
            <p:nvPr/>
          </p:nvSpPr>
          <p:spPr>
            <a:xfrm>
              <a:off x="10141125" y="5693455"/>
              <a:ext cx="248209" cy="596026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0405608" y="5611361"/>
                  <a:ext cx="389337" cy="3929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𝜃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5608" y="5611361"/>
                  <a:ext cx="389337" cy="392993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4803299" y="5934282"/>
                  <a:ext cx="49058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3299" y="5934282"/>
                  <a:ext cx="490584" cy="40011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667304" y="6002008"/>
                  <a:ext cx="49654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7304" y="6002008"/>
                  <a:ext cx="496546" cy="40011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8798635" y="5812177"/>
                  <a:ext cx="49468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8635" y="5812177"/>
                  <a:ext cx="494686" cy="40011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9818124" y="5192071"/>
                  <a:ext cx="49654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8124" y="5192071"/>
                  <a:ext cx="496546" cy="40011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929242" y="1827804"/>
                <a:ext cx="3930563" cy="8034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ℳ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f>
                        <m:fPr>
                          <m:ctrlPr>
                            <a:rPr lang="bg-BG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4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242" y="1827804"/>
                <a:ext cx="3930563" cy="803425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32011" y="2744938"/>
                <a:ext cx="11129586" cy="22437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b="0" dirty="0">
                    <a:solidFill>
                      <a:srgbClr val="C00000"/>
                    </a:solidFill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s-I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sSubSup>
                      <m:sSub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𝐶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4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−2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⋅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4</m:t>
                        </m:r>
                      </m:sub>
                    </m:sSub>
                  </m:oMath>
                </a14:m>
                <a:endParaRPr lang="en-US" sz="2200" b="0" i="1" dirty="0">
                  <a:solidFill>
                    <a:srgbClr val="C00000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r>
                  <a:rPr lang="en-US" sz="2200" b="0" dirty="0">
                    <a:solidFill>
                      <a:srgbClr val="C00000"/>
                    </a:solidFill>
                    <a:ea typeface="Cambria Math" charset="0"/>
                    <a:cs typeface="Cambria Math" charset="0"/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4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−2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⋅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4</m:t>
                        </m:r>
                      </m:sub>
                    </m:sSub>
                  </m:oMath>
                </a14:m>
                <a:endParaRPr lang="en-US" sz="2200" b="0" i="1" dirty="0">
                  <a:solidFill>
                    <a:srgbClr val="C00000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r>
                  <a:rPr lang="en-US" sz="2200" b="0" dirty="0">
                    <a:solidFill>
                      <a:srgbClr val="C00000"/>
                    </a:solidFill>
                    <a:ea typeface="Cambria Math" charset="0"/>
                    <a:cs typeface="Cambria Math" charset="0"/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=2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−2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4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+2</m:t>
                    </m:r>
                    <m:d>
                      <m:dPr>
                        <m:ctrlPr>
                          <a:rPr lang="is-I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endParaRPr lang="en-US" sz="2200" b="0" i="1" dirty="0">
                  <a:solidFill>
                    <a:srgbClr val="C00000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r>
                  <a:rPr lang="en-US" sz="2200" b="0" dirty="0">
                    <a:solidFill>
                      <a:srgbClr val="C00000"/>
                    </a:solidFill>
                    <a:ea typeface="Cambria Math" charset="0"/>
                    <a:cs typeface="Cambria Math" charset="0"/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=2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−2</m:t>
                    </m:r>
                    <m:d>
                      <m:dPr>
                        <m:ctrlPr>
                          <a:rPr lang="is-I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e>
                    </m:d>
                    <m:d>
                      <m:dPr>
                        <m:ctrlPr>
                          <a:rPr lang="is-I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e>
                    </m:d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+2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func>
                      <m:func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cos</m:t>
                        </m:r>
                      </m:fName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e>
                    </m:func>
                  </m:oMath>
                </a14:m>
                <a:endParaRPr lang="en-US" sz="2200" b="0" i="1" dirty="0">
                  <a:solidFill>
                    <a:srgbClr val="C00000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r>
                  <a:rPr lang="en-US" sz="2200" b="0" dirty="0">
                    <a:solidFill>
                      <a:srgbClr val="C00000"/>
                    </a:solidFill>
                    <a:ea typeface="Cambria Math" charset="0"/>
                    <a:cs typeface="Cambria Math" charset="0"/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=−2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is-I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1−</m:t>
                        </m:r>
                        <m:func>
                          <m:func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𝜃</m:t>
                            </m:r>
                          </m:e>
                        </m:func>
                      </m:e>
                    </m:d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  <a:p>
                <a:r>
                  <a:rPr lang="en-US" sz="2200" dirty="0">
                    <a:solidFill>
                      <a:srgbClr val="C00000"/>
                    </a:solidFill>
                    <a:ea typeface="Cambria Math" charset="0"/>
                    <a:cs typeface="Cambria Math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s-IS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2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2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sSubSup>
                      <m:sSubSupPr>
                        <m:ctrlP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𝐶</m:t>
                        </m:r>
                      </m:sub>
                      <m: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</m:oMath>
                </a14:m>
                <a:r>
                  <a:rPr lang="en-US" sz="22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−2</m:t>
                    </m:r>
                    <m:sSup>
                      <m:sSupPr>
                        <m:ctrlP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is-I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𝜃</m:t>
                            </m:r>
                          </m:e>
                        </m:func>
                      </m:e>
                    </m:d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011" y="2744938"/>
                <a:ext cx="11129586" cy="2243756"/>
              </a:xfrm>
              <a:prstGeom prst="rect">
                <a:avLst/>
              </a:prstGeom>
              <a:blipFill rotWithShape="0">
                <a:blip r:embed="rId14"/>
                <a:stretch>
                  <a:fillRect b="-3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7992407" y="2854007"/>
                <a:ext cx="3754618" cy="102688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Note that </a:t>
                </a:r>
                <a:r>
                  <a:rPr lang="en-US"/>
                  <a:t>for 4-vectors:</a:t>
                </a:r>
                <a:endParaRPr lang="en-US" dirty="0"/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⋅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𝜇</m:t>
                        </m:r>
                      </m:sup>
                    </m:sSubSup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⋅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𝐸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2407" y="2854007"/>
                <a:ext cx="3754618" cy="1026884"/>
              </a:xfrm>
              <a:prstGeom prst="rect">
                <a:avLst/>
              </a:prstGeom>
              <a:blipFill rotWithShape="0">
                <a:blip r:embed="rId15"/>
                <a:stretch>
                  <a:fillRect l="-1133" t="-5848" b="-7018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48944" y="5369079"/>
                <a:ext cx="6898170" cy="7363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ℳ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−2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1−</m:t>
                              </m:r>
                              <m:func>
                                <m:func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f>
                        <m:fPr>
                          <m:ctrlPr>
                            <a:rPr lang="bg-BG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20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1+</m:t>
                              </m:r>
                              <m:func>
                                <m:func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=−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sz="2200" b="0" i="0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44" y="5369079"/>
                <a:ext cx="6898170" cy="736355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8144921" y="4897647"/>
                <a:ext cx="3422412" cy="7636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𝜎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Ω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bg-BG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8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ℳ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hr-HR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hr-HR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4921" y="4897647"/>
                <a:ext cx="3422412" cy="763607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8210577" y="5737256"/>
                <a:ext cx="3150734" cy="8343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𝜎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Ω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bg-BG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𝑔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16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22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2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func>
                                    <m:func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200" b="0" i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sin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fName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0577" y="5737256"/>
                <a:ext cx="3150734" cy="834396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2"/>
              <p:cNvSpPr txBox="1">
                <a:spLocks/>
              </p:cNvSpPr>
              <p:nvPr/>
            </p:nvSpPr>
            <p:spPr>
              <a:xfrm>
                <a:off x="8090676" y="4401854"/>
                <a:ext cx="3270635" cy="8393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Plug in: 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𝑆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=1</m:t>
                    </m:r>
                    <m:r>
                      <m:rPr>
                        <m:lit/>
                      </m:rP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/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2</m:t>
                    </m:r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0676" y="4401854"/>
                <a:ext cx="3270635" cy="839325"/>
              </a:xfrm>
              <a:prstGeom prst="rect">
                <a:avLst/>
              </a:prstGeom>
              <a:blipFill rotWithShape="0">
                <a:blip r:embed="rId19"/>
                <a:stretch>
                  <a:fillRect l="-3352" t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/>
          <p:cNvSpPr/>
          <p:nvPr/>
        </p:nvSpPr>
        <p:spPr>
          <a:xfrm>
            <a:off x="7759098" y="4351270"/>
            <a:ext cx="4151276" cy="23574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EDEE9C4-B566-6F47-B8DB-792994EAF89F}"/>
              </a:ext>
            </a:extLst>
          </p:cNvPr>
          <p:cNvSpPr txBox="1"/>
          <p:nvPr/>
        </p:nvSpPr>
        <p:spPr>
          <a:xfrm>
            <a:off x="10229849" y="3809855"/>
            <a:ext cx="168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(I</a:t>
            </a:r>
            <a:r>
              <a:rPr lang="en-NL" dirty="0"/>
              <a:t>nvariant mass)</a:t>
            </a:r>
          </a:p>
        </p:txBody>
      </p:sp>
    </p:spTree>
    <p:extLst>
      <p:ext uri="{BB962C8B-B14F-4D97-AF65-F5344CB8AC3E}">
        <p14:creationId xmlns:p14="http://schemas.microsoft.com/office/powerpoint/2010/main" val="39352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31" grpId="0"/>
      <p:bldP spid="32" grpId="0"/>
      <p:bldP spid="33" grpId="0"/>
      <p:bldP spid="34" grpId="0"/>
      <p:bldP spid="35" grpId="0" animBg="1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1963"/>
          <a:stretch/>
        </p:blipFill>
        <p:spPr>
          <a:xfrm>
            <a:off x="1137139" y="2589516"/>
            <a:ext cx="7454217" cy="32612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Lecture 5 : Towards Experimental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7907" y="723726"/>
                <a:ext cx="11582173" cy="2872066"/>
              </a:xfrm>
            </p:spPr>
            <p:txBody>
              <a:bodyPr/>
              <a:lstStyle/>
              <a:p>
                <a:r>
                  <a:rPr lang="en-US" dirty="0"/>
                  <a:t>Consider beam of particles on a target </a:t>
                </a:r>
              </a:p>
              <a:p>
                <a:pPr lvl="1"/>
                <a:r>
                  <a:rPr lang="en-US" dirty="0"/>
                  <a:t>Luminosity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</m:oMath>
                </a14:m>
                <a:r>
                  <a:rPr lang="en-US" dirty="0"/>
                  <a:t> is number of particles per unit time, per unit area. </a:t>
                </a:r>
              </a:p>
              <a:p>
                <a:pPr lvl="1"/>
                <a:r>
                  <a:rPr lang="en-US" dirty="0"/>
                  <a:t>Number of particles passing through area </a:t>
                </a:r>
                <a:r>
                  <a:rPr lang="en-US" dirty="0">
                    <a:solidFill>
                      <a:schemeClr val="tx1"/>
                    </a:solidFill>
                  </a:rPr>
                  <a:t>d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𝜎</m:t>
                    </m:r>
                    <m:r>
                      <a:rPr lang="en-US" b="0" i="1" smtClean="0">
                        <a:latin typeface="Cambria Math" charset="0"/>
                      </a:rPr>
                      <m:t>:</m:t>
                    </m:r>
                  </m:oMath>
                </a14:m>
                <a:r>
                  <a:rPr lang="en-US" b="0" dirty="0"/>
                  <a:t>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𝑑𝑁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d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Number of particles scattering into solid angle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dΩ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𝑑𝑁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d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𝐷</m:t>
                    </m:r>
                    <m:d>
                      <m:dPr>
                        <m:ctrlPr>
                          <a:rPr lang="is-I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Ω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By counting one can measure the </a:t>
                </a:r>
                <a:r>
                  <a:rPr lang="en-US" i="1" dirty="0"/>
                  <a:t>differential cross section</a:t>
                </a:r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Alternatively the t</a:t>
                </a:r>
                <a:r>
                  <a:rPr lang="en-US" b="0" dirty="0"/>
                  <a:t>otal cross section: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𝑁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7907" y="723726"/>
                <a:ext cx="11582173" cy="2872066"/>
              </a:xfrm>
              <a:blipFill>
                <a:blip r:embed="rId4"/>
                <a:stretch>
                  <a:fillRect l="-986" t="-396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485085" y="2289442"/>
                <a:ext cx="2339615" cy="6429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𝜎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Ω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𝐷</m:t>
                      </m:r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𝑁</m:t>
                          </m:r>
                        </m:num>
                        <m:den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Ω</m:t>
                          </m:r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5085" y="2289442"/>
                <a:ext cx="2339615" cy="642933"/>
              </a:xfrm>
              <a:prstGeom prst="rect">
                <a:avLst/>
              </a:prstGeom>
              <a:blipFill>
                <a:blip r:embed="rId5"/>
                <a:stretch>
                  <a:fillRect l="-2703" t="-3922" r="-2162" b="-3137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0221112" y="161510"/>
            <a:ext cx="140410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/>
              <a:t>Griffiths §6.1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02455" y="3595792"/>
            <a:ext cx="1898918" cy="12003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These aspects are</a:t>
            </a:r>
          </a:p>
          <a:p>
            <a:r>
              <a:rPr lang="en-US" dirty="0"/>
              <a:t>needed when you</a:t>
            </a:r>
          </a:p>
          <a:p>
            <a:r>
              <a:rPr lang="en-US" dirty="0"/>
              <a:t>Compare theory </a:t>
            </a:r>
          </a:p>
          <a:p>
            <a:r>
              <a:rPr lang="en-US" dirty="0"/>
              <a:t>with experiments.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DD28569B-A461-1692-11F1-1AC1CE1553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2312" y="5365449"/>
                <a:ext cx="11060324" cy="15423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NL" dirty="0"/>
                  <a:t>Experimental particle physics: </a:t>
                </a:r>
              </a:p>
              <a:p>
                <a:pPr lvl="1"/>
                <a:r>
                  <a:rPr lang="en-NL" dirty="0"/>
                  <a:t>Measure number of events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𝑁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NL" dirty="0"/>
                  <a:t>and the luminosity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NL" dirty="0"/>
                  <a:t>to find cross section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</a:rPr>
                          <m:t>𝑁</m:t>
                        </m:r>
                      </m:num>
                      <m:den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ℒ</m:t>
                        </m:r>
                      </m:den>
                    </m:f>
                  </m:oMath>
                </a14:m>
                <a:endParaRPr lang="en-NL" dirty="0"/>
              </a:p>
              <a:p>
                <a:pPr lvl="1"/>
                <a:r>
                  <a:rPr lang="en-NL" dirty="0"/>
                  <a:t>Compare with theoretical calculation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NL" dirty="0"/>
                  <a:t> (or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NL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den>
                    </m:f>
                  </m:oMath>
                </a14:m>
                <a:r>
                  <a:rPr lang="en-NL" dirty="0"/>
                  <a:t>) using e.g. Standard Model   </a:t>
                </a:r>
              </a:p>
              <a:p>
                <a:pPr lvl="2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DD28569B-A461-1692-11F1-1AC1CE1553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312" y="5365449"/>
                <a:ext cx="11060324" cy="1542378"/>
              </a:xfrm>
              <a:prstGeom prst="rect">
                <a:avLst/>
              </a:prstGeom>
              <a:blipFill>
                <a:blip r:embed="rId6"/>
                <a:stretch>
                  <a:fillRect l="-916" t="-11475" b="-1557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C0D80898-DB48-7894-EEAC-7A4382B4CE38}"/>
              </a:ext>
            </a:extLst>
          </p:cNvPr>
          <p:cNvGrpSpPr/>
          <p:nvPr/>
        </p:nvGrpSpPr>
        <p:grpSpPr>
          <a:xfrm>
            <a:off x="146955" y="3924757"/>
            <a:ext cx="1071829" cy="635567"/>
            <a:chOff x="1551214" y="1925490"/>
            <a:chExt cx="1251857" cy="443954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167ABB2-4002-9158-C8E1-F6F3CE5E2E2E}"/>
                </a:ext>
              </a:extLst>
            </p:cNvPr>
            <p:cNvCxnSpPr/>
            <p:nvPr/>
          </p:nvCxnSpPr>
          <p:spPr>
            <a:xfrm>
              <a:off x="1551214" y="2042632"/>
              <a:ext cx="947057" cy="0"/>
            </a:xfrm>
            <a:prstGeom prst="straightConnector1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65DAD5C-EC49-5D10-3764-5124AA552B94}"/>
                </a:ext>
              </a:extLst>
            </p:cNvPr>
            <p:cNvCxnSpPr/>
            <p:nvPr/>
          </p:nvCxnSpPr>
          <p:spPr>
            <a:xfrm>
              <a:off x="1703614" y="2160814"/>
              <a:ext cx="947057" cy="0"/>
            </a:xfrm>
            <a:prstGeom prst="straightConnector1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F43B938-9558-BEFB-CE59-49632EDA7FB8}"/>
                </a:ext>
              </a:extLst>
            </p:cNvPr>
            <p:cNvCxnSpPr/>
            <p:nvPr/>
          </p:nvCxnSpPr>
          <p:spPr>
            <a:xfrm>
              <a:off x="1856014" y="2267590"/>
              <a:ext cx="947057" cy="0"/>
            </a:xfrm>
            <a:prstGeom prst="straightConnector1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85D341B-295B-CF8C-2B8F-8872747B6105}"/>
                </a:ext>
              </a:extLst>
            </p:cNvPr>
            <p:cNvCxnSpPr/>
            <p:nvPr/>
          </p:nvCxnSpPr>
          <p:spPr>
            <a:xfrm>
              <a:off x="1703615" y="2369444"/>
              <a:ext cx="947057" cy="0"/>
            </a:xfrm>
            <a:prstGeom prst="straightConnector1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1CDDA55-8FF2-E0C5-BD0E-077EC61B9740}"/>
                </a:ext>
              </a:extLst>
            </p:cNvPr>
            <p:cNvCxnSpPr/>
            <p:nvPr/>
          </p:nvCxnSpPr>
          <p:spPr>
            <a:xfrm>
              <a:off x="1817871" y="1925490"/>
              <a:ext cx="947057" cy="0"/>
            </a:xfrm>
            <a:prstGeom prst="straightConnector1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5F6662-7521-0CD5-22B1-EEC5A649CD44}"/>
                  </a:ext>
                </a:extLst>
              </p:cNvPr>
              <p:cNvSpPr txBox="1"/>
              <p:nvPr/>
            </p:nvSpPr>
            <p:spPr>
              <a:xfrm>
                <a:off x="636671" y="3477987"/>
                <a:ext cx="4444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ℒ</m:t>
                      </m:r>
                    </m:oMath>
                  </m:oMathPara>
                </a14:m>
                <a:endParaRPr lang="en-NL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5F6662-7521-0CD5-22B1-EEC5A649C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671" y="3477987"/>
                <a:ext cx="44448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402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BC31A-DB49-254E-A414-4924D11C2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6723"/>
            <a:ext cx="12190707" cy="672352"/>
          </a:xfrm>
        </p:spPr>
        <p:txBody>
          <a:bodyPr/>
          <a:lstStyle/>
          <a:p>
            <a:r>
              <a:rPr lang="en-NL" dirty="0"/>
              <a:t>   </a:t>
            </a:r>
            <a:r>
              <a:rPr lang="en-US" dirty="0"/>
              <a:t>Lecture 6 : “Detectors” - Technologies</a:t>
            </a:r>
            <a:endParaRPr lang="en-NL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3DC519C-880D-C545-9D41-0763535F3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322851" y="503388"/>
            <a:ext cx="3332717" cy="27171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CC962F-D65D-FD41-A475-2C6F5AC70F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5" t="15389" r="-2675" b="7346"/>
          <a:stretch/>
        </p:blipFill>
        <p:spPr>
          <a:xfrm rot="16200000">
            <a:off x="380836" y="3304183"/>
            <a:ext cx="3086100" cy="35914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407D87-EE6C-5C46-9F16-D3CF917030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362815" y="392954"/>
            <a:ext cx="2777478" cy="34667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FD6940-8778-1A4C-BFE6-934169C4C4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00" r="5435"/>
          <a:stretch/>
        </p:blipFill>
        <p:spPr>
          <a:xfrm>
            <a:off x="4018202" y="3656250"/>
            <a:ext cx="3475754" cy="2986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84DF5B-8B78-4B4E-A0A2-C6BB8831CB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875"/>
          <a:stretch/>
        </p:blipFill>
        <p:spPr>
          <a:xfrm rot="16200000">
            <a:off x="638990" y="273358"/>
            <a:ext cx="2572138" cy="36239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B4F1BE-7C00-E641-9FA1-FEB41D892A7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158" b="8124"/>
          <a:stretch/>
        </p:blipFill>
        <p:spPr>
          <a:xfrm rot="16200000">
            <a:off x="8259080" y="3142094"/>
            <a:ext cx="3080572" cy="40136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B79070-6601-C84B-97C5-7F1517B74D2D}"/>
              </a:ext>
            </a:extLst>
          </p:cNvPr>
          <p:cNvSpPr txBox="1"/>
          <p:nvPr/>
        </p:nvSpPr>
        <p:spPr>
          <a:xfrm>
            <a:off x="947618" y="2836251"/>
            <a:ext cx="27964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200" dirty="0">
                <a:solidFill>
                  <a:schemeClr val="bg1"/>
                </a:solidFill>
              </a:rPr>
              <a:t>Silicon semiconductors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E87F86-C1C4-2C40-BA7C-6179DFE42C24}"/>
              </a:ext>
            </a:extLst>
          </p:cNvPr>
          <p:cNvSpPr txBox="1"/>
          <p:nvPr/>
        </p:nvSpPr>
        <p:spPr>
          <a:xfrm>
            <a:off x="4195070" y="876335"/>
            <a:ext cx="27246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200" dirty="0">
                <a:solidFill>
                  <a:schemeClr val="bg1"/>
                </a:solidFill>
              </a:rPr>
              <a:t>Drift straws/chambers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294226-3461-AB43-9920-4F9B29FE9B8F}"/>
              </a:ext>
            </a:extLst>
          </p:cNvPr>
          <p:cNvSpPr txBox="1"/>
          <p:nvPr/>
        </p:nvSpPr>
        <p:spPr>
          <a:xfrm>
            <a:off x="9543928" y="3831824"/>
            <a:ext cx="16468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200" dirty="0">
                <a:solidFill>
                  <a:schemeClr val="bg1"/>
                </a:solidFill>
              </a:rPr>
              <a:t>Calorimeters</a:t>
            </a:r>
            <a:endParaRPr lang="en-NL" sz="2200" dirty="0">
              <a:solidFill>
                <a:schemeClr val="accent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4CF251C-9756-C445-B2E0-FD25888E40F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810" r="3883" b="6658"/>
          <a:stretch/>
        </p:blipFill>
        <p:spPr>
          <a:xfrm rot="16200000">
            <a:off x="6240944" y="5293095"/>
            <a:ext cx="1332205" cy="16233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83864A-FD97-D849-8D0B-9DF6EA1AC5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418" b="9297"/>
          <a:stretch/>
        </p:blipFill>
        <p:spPr>
          <a:xfrm rot="16200000">
            <a:off x="10478453" y="-67996"/>
            <a:ext cx="1169717" cy="1792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00C6EE-7B0F-4640-969D-75D3509F5ABA}"/>
              </a:ext>
            </a:extLst>
          </p:cNvPr>
          <p:cNvSpPr txBox="1"/>
          <p:nvPr/>
        </p:nvSpPr>
        <p:spPr>
          <a:xfrm>
            <a:off x="8097282" y="2443858"/>
            <a:ext cx="22504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200" dirty="0">
                <a:solidFill>
                  <a:schemeClr val="bg1"/>
                </a:solidFill>
              </a:rPr>
              <a:t>Scintillating Fibers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1646CE-EB54-344C-B48A-01B6CA0D6A7F}"/>
              </a:ext>
            </a:extLst>
          </p:cNvPr>
          <p:cNvSpPr txBox="1"/>
          <p:nvPr/>
        </p:nvSpPr>
        <p:spPr>
          <a:xfrm>
            <a:off x="1462696" y="3705385"/>
            <a:ext cx="11850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200" dirty="0">
                <a:solidFill>
                  <a:schemeClr val="bg1"/>
                </a:solidFill>
              </a:rPr>
              <a:t>Magnets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7CB6C9-6AAB-C548-9AD6-6F0A8EBB1A75}"/>
              </a:ext>
            </a:extLst>
          </p:cNvPr>
          <p:cNvSpPr txBox="1"/>
          <p:nvPr/>
        </p:nvSpPr>
        <p:spPr>
          <a:xfrm>
            <a:off x="4766479" y="3765433"/>
            <a:ext cx="2358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bg1"/>
                </a:solidFill>
              </a:rPr>
              <a:t>Cherenkov Detectors</a:t>
            </a:r>
          </a:p>
        </p:txBody>
      </p:sp>
    </p:spTree>
    <p:extLst>
      <p:ext uri="{BB962C8B-B14F-4D97-AF65-F5344CB8AC3E}">
        <p14:creationId xmlns:p14="http://schemas.microsoft.com/office/powerpoint/2010/main" val="3718358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AEEDD-D58E-F648-9944-263DC9D67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Lecture 6 : “Detectors” - Combination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19D824-D4DB-294D-A43B-17FDE2907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882315" y="-1213916"/>
            <a:ext cx="6189599" cy="99542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B774FA-47AA-8B4A-AEC0-69A7A9FA8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153704" y="-972366"/>
            <a:ext cx="3065929" cy="501066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231269-F1E2-574F-A1C1-563A097F1727}"/>
              </a:ext>
            </a:extLst>
          </p:cNvPr>
          <p:cNvSpPr/>
          <p:nvPr/>
        </p:nvSpPr>
        <p:spPr>
          <a:xfrm>
            <a:off x="0" y="779930"/>
            <a:ext cx="1169894" cy="18691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18F12D-7374-5446-BB95-049237A121D1}"/>
              </a:ext>
            </a:extLst>
          </p:cNvPr>
          <p:cNvSpPr txBox="1"/>
          <p:nvPr/>
        </p:nvSpPr>
        <p:spPr>
          <a:xfrm>
            <a:off x="286834" y="920045"/>
            <a:ext cx="44928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bg1"/>
                </a:solidFill>
              </a:rPr>
              <a:t>Charged particle tracking: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Position &amp; Momentum measurement</a:t>
            </a:r>
            <a:endParaRPr lang="en-N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bg1"/>
                </a:solidFill>
              </a:rPr>
              <a:t>Particle Identification: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L" dirty="0">
                <a:solidFill>
                  <a:schemeClr val="bg1"/>
                </a:solidFill>
              </a:rPr>
              <a:t>Energy, Time-of-Flight, Cherenkov</a:t>
            </a:r>
          </a:p>
        </p:txBody>
      </p:sp>
    </p:spTree>
    <p:extLst>
      <p:ext uri="{BB962C8B-B14F-4D97-AF65-F5344CB8AC3E}">
        <p14:creationId xmlns:p14="http://schemas.microsoft.com/office/powerpoint/2010/main" val="194049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u="sng" dirty="0"/>
              <a:t>Recap</a:t>
            </a:r>
            <a:r>
              <a:rPr lang="en-US" dirty="0"/>
              <a:t>: “Seeing the wood for the trees”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2046" y="805680"/>
            <a:ext cx="6284918" cy="592228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Lecture 1: “Particles”</a:t>
            </a:r>
          </a:p>
          <a:p>
            <a:pPr lvl="1"/>
            <a:r>
              <a:rPr lang="en-US" dirty="0"/>
              <a:t>Zooming into constituents of matter</a:t>
            </a:r>
          </a:p>
          <a:p>
            <a:pPr lvl="1"/>
            <a:r>
              <a:rPr lang="en-US" dirty="0"/>
              <a:t>Skills: distinguish particle types, Spin</a:t>
            </a:r>
          </a:p>
          <a:p>
            <a:r>
              <a:rPr lang="en-US" dirty="0"/>
              <a:t>Lecture 2: “Forces”</a:t>
            </a:r>
          </a:p>
          <a:p>
            <a:pPr lvl="1"/>
            <a:r>
              <a:rPr lang="en-US" dirty="0"/>
              <a:t>Exchange of quanta: EM, Weak, QCD</a:t>
            </a:r>
          </a:p>
          <a:p>
            <a:pPr lvl="1"/>
            <a:r>
              <a:rPr lang="en-US" dirty="0"/>
              <a:t>Skills: 4-vectors, Feynman diagrams</a:t>
            </a:r>
          </a:p>
          <a:p>
            <a:r>
              <a:rPr lang="en-US" dirty="0"/>
              <a:t>Lecture 3: “Waves”</a:t>
            </a:r>
          </a:p>
          <a:p>
            <a:pPr lvl="1"/>
            <a:r>
              <a:rPr lang="en-US" dirty="0"/>
              <a:t>Quantum fields and gauge invariance</a:t>
            </a:r>
          </a:p>
          <a:p>
            <a:pPr lvl="1"/>
            <a:r>
              <a:rPr lang="en-US" dirty="0"/>
              <a:t>Dirac algebra, </a:t>
            </a:r>
            <a:r>
              <a:rPr lang="en-US" dirty="0" err="1"/>
              <a:t>Lagrangian</a:t>
            </a:r>
            <a:r>
              <a:rPr lang="en-US" dirty="0"/>
              <a:t>, co- &amp; contra variant</a:t>
            </a:r>
          </a:p>
          <a:p>
            <a:r>
              <a:rPr lang="en-US" dirty="0"/>
              <a:t>Lecture 4: “Symmetries”</a:t>
            </a:r>
          </a:p>
          <a:p>
            <a:pPr lvl="1"/>
            <a:r>
              <a:rPr lang="en-US" dirty="0"/>
              <a:t>Standard Model, Higgs, Discrete Symmetries</a:t>
            </a:r>
          </a:p>
          <a:p>
            <a:pPr lvl="1"/>
            <a:r>
              <a:rPr lang="en-US" dirty="0"/>
              <a:t>Skills: </a:t>
            </a:r>
            <a:r>
              <a:rPr lang="en-US" dirty="0" err="1"/>
              <a:t>Lagrangians</a:t>
            </a:r>
            <a:r>
              <a:rPr lang="en-US" dirty="0"/>
              <a:t>, Chirality &amp; Helicity</a:t>
            </a:r>
          </a:p>
          <a:p>
            <a:r>
              <a:rPr lang="en-US" dirty="0"/>
              <a:t>Lecture 5: “Scattering”</a:t>
            </a:r>
          </a:p>
          <a:p>
            <a:pPr lvl="1"/>
            <a:r>
              <a:rPr lang="en-US" dirty="0"/>
              <a:t>Cross section, decay, perturbation theory</a:t>
            </a:r>
          </a:p>
          <a:p>
            <a:pPr lvl="1"/>
            <a:r>
              <a:rPr lang="en-US" dirty="0"/>
              <a:t>Skills: Dirac-delta function, Feynman Calculus</a:t>
            </a:r>
          </a:p>
          <a:p>
            <a:r>
              <a:rPr lang="en-US" dirty="0"/>
              <a:t>Lecture 6: “Detectors”</a:t>
            </a:r>
          </a:p>
          <a:p>
            <a:pPr lvl="1"/>
            <a:r>
              <a:rPr lang="en-US" dirty="0"/>
              <a:t>Energy loss mechanisms, detection technologies</a:t>
            </a:r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1ED8560-B255-E346-94CD-6F68F3A43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532" y="135340"/>
            <a:ext cx="3403562" cy="2967840"/>
          </a:xfrm>
          <a:prstGeom prst="rect">
            <a:avLst/>
          </a:prstGeom>
        </p:spPr>
      </p:pic>
      <p:pic>
        <p:nvPicPr>
          <p:cNvPr id="17" name="Picture 16" descr="cp_universe_chronology_lar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8314" y="3208903"/>
            <a:ext cx="2456780" cy="3490835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pic>
        <p:nvPicPr>
          <p:cNvPr id="18" name="Picture 17" descr="higgs-potential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753" y="5283044"/>
            <a:ext cx="2294353" cy="148747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7519" y="3207932"/>
            <a:ext cx="3271587" cy="189999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</p:pic>
      <p:grpSp>
        <p:nvGrpSpPr>
          <p:cNvPr id="58" name="Group 57"/>
          <p:cNvGrpSpPr/>
          <p:nvPr/>
        </p:nvGrpSpPr>
        <p:grpSpPr>
          <a:xfrm>
            <a:off x="6123739" y="790122"/>
            <a:ext cx="2197631" cy="2179666"/>
            <a:chOff x="6123739" y="790122"/>
            <a:chExt cx="2197631" cy="2179666"/>
          </a:xfrm>
        </p:grpSpPr>
        <p:grpSp>
          <p:nvGrpSpPr>
            <p:cNvPr id="20" name="Group 19"/>
            <p:cNvGrpSpPr/>
            <p:nvPr/>
          </p:nvGrpSpPr>
          <p:grpSpPr>
            <a:xfrm>
              <a:off x="6147519" y="875087"/>
              <a:ext cx="2109441" cy="2094701"/>
              <a:chOff x="6450952" y="1303163"/>
              <a:chExt cx="5057633" cy="4880861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6450952" y="1350540"/>
                <a:ext cx="4938407" cy="4833484"/>
                <a:chOff x="6410312" y="1767100"/>
                <a:chExt cx="4938407" cy="4833484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6410312" y="1767100"/>
                  <a:ext cx="4938407" cy="4833484"/>
                  <a:chOff x="6095352" y="1695980"/>
                  <a:chExt cx="4938407" cy="4833484"/>
                </a:xfrm>
              </p:grpSpPr>
              <p:grpSp>
                <p:nvGrpSpPr>
                  <p:cNvPr id="28" name="Group 27"/>
                  <p:cNvGrpSpPr/>
                  <p:nvPr/>
                </p:nvGrpSpPr>
                <p:grpSpPr>
                  <a:xfrm>
                    <a:off x="6095352" y="1695980"/>
                    <a:ext cx="4938407" cy="4833484"/>
                    <a:chOff x="4294736" y="1401254"/>
                    <a:chExt cx="4938407" cy="4833484"/>
                  </a:xfrm>
                </p:grpSpPr>
                <p:pic>
                  <p:nvPicPr>
                    <p:cNvPr id="30" name="Picture 29"/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4568385" y="1401254"/>
                      <a:ext cx="4655825" cy="4655825"/>
                    </a:xfrm>
                    <a:prstGeom prst="rect">
                      <a:avLst/>
                    </a:prstGeom>
                    <a:ln w="25400">
                      <a:noFill/>
                    </a:ln>
                  </p:spPr>
                </p:pic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1" name="TextBox 30"/>
                        <p:cNvSpPr txBox="1"/>
                        <p:nvPr/>
                      </p:nvSpPr>
                      <p:spPr>
                        <a:xfrm>
                          <a:off x="7901945" y="2804156"/>
                          <a:ext cx="1331198" cy="100401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200" dirty="0"/>
                        </a:p>
                      </p:txBody>
                    </p:sp>
                  </mc:Choice>
                  <mc:Fallback xmlns="">
                    <p:sp>
                      <p:nvSpPr>
                        <p:cNvPr id="31" name="TextBox 30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901945" y="2804156"/>
                          <a:ext cx="1331198" cy="1004010"/>
                        </a:xfrm>
                        <a:prstGeom prst="rect">
                          <a:avLst/>
                        </a:prstGeom>
                        <a:blipFill rotWithShape="0">
                          <a:blip r:embed="rId8"/>
                          <a:stretch>
                            <a:fillRect b="-1000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32" name="Oval 31"/>
                    <p:cNvSpPr/>
                    <p:nvPr/>
                  </p:nvSpPr>
                  <p:spPr>
                    <a:xfrm>
                      <a:off x="5843826" y="3481135"/>
                      <a:ext cx="123837" cy="160421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" name="Oval 32"/>
                    <p:cNvSpPr/>
                    <p:nvPr/>
                  </p:nvSpPr>
                  <p:spPr>
                    <a:xfrm>
                      <a:off x="7696691" y="3537283"/>
                      <a:ext cx="123837" cy="160421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4" name="TextBox 33"/>
                        <p:cNvSpPr txBox="1"/>
                        <p:nvPr/>
                      </p:nvSpPr>
                      <p:spPr>
                        <a:xfrm>
                          <a:off x="4294736" y="2697612"/>
                          <a:ext cx="1331198" cy="100401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200" dirty="0"/>
                        </a:p>
                      </p:txBody>
                    </p:sp>
                  </mc:Choice>
                  <mc:Fallback xmlns="">
                    <p:sp>
                      <p:nvSpPr>
                        <p:cNvPr id="34" name="TextBox 33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294736" y="2697612"/>
                          <a:ext cx="1331198" cy="1004010"/>
                        </a:xfrm>
                        <a:prstGeom prst="rect">
                          <a:avLst/>
                        </a:prstGeom>
                        <a:blipFill rotWithShape="0">
                          <a:blip r:embed="rId9"/>
                          <a:stretch>
                            <a:fillRect b="-845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7" name="TextBox 36"/>
                        <p:cNvSpPr txBox="1"/>
                        <p:nvPr/>
                      </p:nvSpPr>
                      <p:spPr>
                        <a:xfrm>
                          <a:off x="5527272" y="4347737"/>
                          <a:ext cx="3004299" cy="188700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mr-IN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200" b="0" i="1" smtClean="0">
                                            <a:latin typeface="Cambria Math" charset="0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200" b="0" i="1" smtClean="0">
                                            <a:latin typeface="Cambria Math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200" b="0" i="1" smtClean="0">
                                            <a:latin typeface="Cambria Math" charset="0"/>
                                          </a:rPr>
                                          <m:t>𝑀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latin typeface="Cambria Math" charset="0"/>
                                          </a:rPr>
                                          <m:t>𝑍</m:t>
                                        </m:r>
                                      </m:sub>
                                      <m:sup>
                                        <m:r>
                                          <a:rPr lang="en-US" sz="2200" b="0" i="1" smtClean="0">
                                            <a:latin typeface="Cambria Math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den>
                                </m:f>
                              </m:oMath>
                            </m:oMathPara>
                          </a14:m>
                          <a:endParaRPr lang="en-US" sz="2200" dirty="0"/>
                        </a:p>
                      </p:txBody>
                    </p:sp>
                  </mc:Choice>
                  <mc:Fallback xmlns="">
                    <p:sp>
                      <p:nvSpPr>
                        <p:cNvPr id="37" name="TextBox 36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5527272" y="4347737"/>
                          <a:ext cx="3004299" cy="1887001"/>
                        </a:xfrm>
                        <a:prstGeom prst="rect">
                          <a:avLst/>
                        </a:prstGeom>
                        <a:blipFill rotWithShape="0">
                          <a:blip r:embed="rId10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38" name="Freeform 37"/>
                    <p:cNvSpPr/>
                    <p:nvPr/>
                  </p:nvSpPr>
                  <p:spPr>
                    <a:xfrm rot="5400000" flipH="1">
                      <a:off x="6260135" y="4366392"/>
                      <a:ext cx="1049140" cy="92136"/>
                    </a:xfrm>
                    <a:custGeom>
                      <a:avLst/>
                      <a:gdLst>
                        <a:gd name="connsiteX0" fmla="*/ 0 w 978569"/>
                        <a:gd name="connsiteY0" fmla="*/ 0 h 373153"/>
                        <a:gd name="connsiteX1" fmla="*/ 497305 w 978569"/>
                        <a:gd name="connsiteY1" fmla="*/ 320842 h 373153"/>
                        <a:gd name="connsiteX2" fmla="*/ 978569 w 978569"/>
                        <a:gd name="connsiteY2" fmla="*/ 368968 h 373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78569" h="373153">
                          <a:moveTo>
                            <a:pt x="0" y="0"/>
                          </a:moveTo>
                          <a:cubicBezTo>
                            <a:pt x="167105" y="129673"/>
                            <a:pt x="334210" y="259347"/>
                            <a:pt x="497305" y="320842"/>
                          </a:cubicBezTo>
                          <a:cubicBezTo>
                            <a:pt x="660400" y="382337"/>
                            <a:pt x="819484" y="375652"/>
                            <a:pt x="978569" y="368968"/>
                          </a:cubicBezTo>
                        </a:path>
                      </a:pathLst>
                    </a:custGeom>
                    <a:noFill/>
                    <a:ln w="31750">
                      <a:tailEnd type="stealth" w="lg" len="lg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9" name="Rectangle 28"/>
                  <p:cNvSpPr/>
                  <p:nvPr/>
                </p:nvSpPr>
                <p:spPr>
                  <a:xfrm>
                    <a:off x="8453728" y="3104011"/>
                    <a:ext cx="488559" cy="5847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8784320" y="3192161"/>
                      <a:ext cx="569899" cy="78886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2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𝑍</m:t>
                            </m:r>
                          </m:oMath>
                        </m:oMathPara>
                      </a14:m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7" name="TextBox 2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784320" y="3192161"/>
                      <a:ext cx="569899" cy="788864"/>
                    </a:xfrm>
                    <a:prstGeom prst="rect">
                      <a:avLst/>
                    </a:prstGeom>
                    <a:blipFill rotWithShape="0">
                      <a:blip r:embed="rId11"/>
                      <a:stretch>
                        <a:fillRect l="-28205" r="-23077" b="-535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2" name="Oval 21"/>
              <p:cNvSpPr/>
              <p:nvPr/>
            </p:nvSpPr>
            <p:spPr>
              <a:xfrm>
                <a:off x="6894916" y="4870818"/>
                <a:ext cx="352547" cy="3564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1106542" y="4919353"/>
                <a:ext cx="352547" cy="3564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1156038" y="1303163"/>
                <a:ext cx="352547" cy="3564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6989946" y="1303163"/>
                <a:ext cx="352547" cy="3564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6123739" y="790122"/>
              <a:ext cx="2197631" cy="2179666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65771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4DD9E-A023-227A-8033-97180823D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Skill: Four vectors &amp; co- and contra-variance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EFFEC0-CD42-8550-0CBA-7EF47736FB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4661" y="930277"/>
                <a:ext cx="11363821" cy="2525850"/>
              </a:xfrm>
            </p:spPr>
            <p:txBody>
              <a:bodyPr/>
              <a:lstStyle/>
              <a:p>
                <a:r>
                  <a:rPr lang="en-NL" sz="2400" dirty="0"/>
                  <a:t>Four vector: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NL" sz="2400" dirty="0"/>
                  <a:t> with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𝑐𝑡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⇒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NL" sz="2400" dirty="0">
                    <a:solidFill>
                      <a:schemeClr val="tx1"/>
                    </a:solidFill>
                  </a:rPr>
                  <a:t> </a:t>
                </a:r>
                <a:r>
                  <a:rPr lang="en-NL" sz="2400" dirty="0"/>
                  <a:t>(since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≡1</m:t>
                    </m:r>
                  </m:oMath>
                </a14:m>
                <a:r>
                  <a:rPr lang="en-NL" sz="2400" dirty="0">
                    <a:solidFill>
                      <a:schemeClr val="tx1"/>
                    </a:solidFill>
                  </a:rPr>
                  <a:t> </a:t>
                </a:r>
                <a:r>
                  <a:rPr lang="en-NL" sz="2400" dirty="0"/>
                  <a:t>)</a:t>
                </a:r>
              </a:p>
              <a:p>
                <a:r>
                  <a:rPr lang="en-NL" sz="2400" dirty="0"/>
                  <a:t>We call this a </a:t>
                </a:r>
                <a:r>
                  <a:rPr lang="en-NL" sz="2400" b="1" i="1" dirty="0"/>
                  <a:t>contravariant</a:t>
                </a:r>
                <a:r>
                  <a:rPr lang="en-NL" sz="2400" dirty="0"/>
                  <a:t> vector and: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NL" sz="2400" dirty="0"/>
              </a:p>
              <a:p>
                <a:r>
                  <a:rPr lang="en-NL" sz="2400" dirty="0"/>
                  <a:t>Lorentz transformation: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EFFEC0-CD42-8550-0CBA-7EF47736FB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4661" y="930277"/>
                <a:ext cx="11363821" cy="2525850"/>
              </a:xfrm>
              <a:blipFill>
                <a:blip r:embed="rId2"/>
                <a:stretch>
                  <a:fillRect l="-670" t="-3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1B5B0F-7DA2-5B51-94AA-DA431C4C6B2C}"/>
                  </a:ext>
                </a:extLst>
              </p:cNvPr>
              <p:cNvSpPr txBox="1"/>
              <p:nvPr/>
            </p:nvSpPr>
            <p:spPr>
              <a:xfrm>
                <a:off x="5517334" y="1924930"/>
                <a:ext cx="2366738" cy="15353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200" b="0" dirty="0"/>
              </a:p>
              <a:p>
                <a:r>
                  <a:rPr lang="en-US" sz="2200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𝛾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200" b="0" dirty="0"/>
                  <a:t> </a:t>
                </a:r>
              </a:p>
              <a:p>
                <a:r>
                  <a:rPr lang="en-US" sz="2200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b="0" dirty="0"/>
                  <a:t> </a:t>
                </a:r>
              </a:p>
              <a:p>
                <a:r>
                  <a:rPr lang="en-US" sz="2200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200" b="0" dirty="0"/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1B5B0F-7DA2-5B51-94AA-DA431C4C6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7334" y="1924930"/>
                <a:ext cx="2366738" cy="1535357"/>
              </a:xfrm>
              <a:prstGeom prst="rect">
                <a:avLst/>
              </a:prstGeom>
              <a:blipFill>
                <a:blip r:embed="rId3"/>
                <a:stretch>
                  <a:fillRect l="-1070" r="-427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263C61B-37E0-C742-58B3-F4552C9A04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527" y="3734717"/>
                <a:ext cx="11738953" cy="290121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NL" sz="2600" dirty="0"/>
                  <a:t>Lorentz transformation leaves the following invariant: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NL" sz="2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  <m:sup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2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NL" sz="2600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NL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𝑐𝑡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NL" dirty="0"/>
              </a:p>
              <a:p>
                <a:r>
                  <a:rPr lang="en-NL" sz="2600" dirty="0"/>
                  <a:t>Introduce </a:t>
                </a:r>
                <a:r>
                  <a:rPr lang="en-NL" sz="2600" b="1" i="1" dirty="0"/>
                  <a:t>covariant</a:t>
                </a:r>
                <a:r>
                  <a:rPr lang="en-NL" sz="2600" dirty="0"/>
                  <a:t> vectors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sz="2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𝜇𝜈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sz="2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sup>
                            </m:sSup>
                          </m:e>
                        </m:nary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= </m:t>
                        </m:r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sSup>
                      <m:sSupPr>
                        <m:ctrlP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p>
                  </m:oMath>
                </a14:m>
                <a:endParaRPr lang="en-NL" sz="2400" dirty="0"/>
              </a:p>
              <a:p>
                <a:endParaRPr lang="en-NL" sz="600" dirty="0"/>
              </a:p>
              <a:p>
                <a:r>
                  <a:rPr lang="en-NL" sz="2600" dirty="0"/>
                  <a:t>Inproduct invariants: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  <m:sup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NL" sz="2600" dirty="0">
                    <a:solidFill>
                      <a:schemeClr val="tx1"/>
                    </a:solidFill>
                  </a:rPr>
                  <a:t> </a:t>
                </a:r>
                <a:r>
                  <a:rPr lang="en-NL" sz="2600" dirty="0"/>
                  <a:t>for any Lorentz 4-vectors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NL" sz="2600" dirty="0">
                    <a:solidFill>
                      <a:schemeClr val="tx1"/>
                    </a:solidFill>
                  </a:rPr>
                  <a:t> </a:t>
                </a:r>
                <a:r>
                  <a:rPr lang="en-NL" sz="2600" dirty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endParaRPr lang="en-US" sz="2600" b="0" dirty="0"/>
              </a:p>
              <a:p>
                <a:pPr lvl="1"/>
                <a:r>
                  <a:rPr lang="en-GB" sz="2200" dirty="0"/>
                  <a:t>E</a:t>
                </a:r>
                <a:r>
                  <a:rPr lang="en-NL" sz="2200" dirty="0"/>
                  <a:t>xample invariant mass: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NL" sz="22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en-US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sz="2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2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NL" sz="2200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263C61B-37E0-C742-58B3-F4552C9A04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527" y="3734717"/>
                <a:ext cx="11738953" cy="2901213"/>
              </a:xfrm>
              <a:prstGeom prst="rect">
                <a:avLst/>
              </a:prstGeom>
              <a:blipFill>
                <a:blip r:embed="rId4"/>
                <a:stretch>
                  <a:fillRect l="-865" t="-218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472F96-6957-3787-3916-8546B33E64DB}"/>
                  </a:ext>
                </a:extLst>
              </p:cNvPr>
              <p:cNvSpPr txBox="1"/>
              <p:nvPr/>
            </p:nvSpPr>
            <p:spPr>
              <a:xfrm>
                <a:off x="577190" y="2279326"/>
                <a:ext cx="4474623" cy="11496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bSup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p>
                  </m:oMath>
                </a14:m>
                <a:r>
                  <a:rPr lang="en-NL" sz="2200" dirty="0"/>
                  <a:t>  ;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bSup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NL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NL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472F96-6957-3787-3916-8546B33E64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190" y="2279326"/>
                <a:ext cx="4474623" cy="1149674"/>
              </a:xfrm>
              <a:prstGeom prst="rect">
                <a:avLst/>
              </a:prstGeom>
              <a:blipFill>
                <a:blip r:embed="rId5"/>
                <a:stretch>
                  <a:fillRect l="-1416" t="-1087" b="-543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C0111C-B0FC-615C-A0B6-65991DD56E75}"/>
                  </a:ext>
                </a:extLst>
              </p:cNvPr>
              <p:cNvSpPr txBox="1"/>
              <p:nvPr/>
            </p:nvSpPr>
            <p:spPr>
              <a:xfrm>
                <a:off x="8308574" y="2000205"/>
                <a:ext cx="3079689" cy="11496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NL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C0111C-B0FC-615C-A0B6-65991DD56E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8574" y="2000205"/>
                <a:ext cx="3079689" cy="1149674"/>
              </a:xfrm>
              <a:prstGeom prst="rect">
                <a:avLst/>
              </a:prstGeom>
              <a:blipFill>
                <a:blip r:embed="rId6"/>
                <a:stretch>
                  <a:fillRect l="-1646" b="-434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4404744-153F-3348-715D-351B260E1404}"/>
              </a:ext>
            </a:extLst>
          </p:cNvPr>
          <p:cNvSpPr txBox="1"/>
          <p:nvPr/>
        </p:nvSpPr>
        <p:spPr>
          <a:xfrm>
            <a:off x="9035993" y="4545418"/>
            <a:ext cx="2741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rgbClr val="9437FF"/>
                </a:solidFill>
              </a:rPr>
              <a:t>Note the Einstein summation convention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D61DF8-547A-87CA-53B5-2230FC9C4CD9}"/>
              </a:ext>
            </a:extLst>
          </p:cNvPr>
          <p:cNvSpPr txBox="1"/>
          <p:nvPr/>
        </p:nvSpPr>
        <p:spPr>
          <a:xfrm>
            <a:off x="9802866" y="128460"/>
            <a:ext cx="2003112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Griffiths: chapter 3 </a:t>
            </a:r>
          </a:p>
        </p:txBody>
      </p:sp>
    </p:spTree>
    <p:extLst>
      <p:ext uri="{BB962C8B-B14F-4D97-AF65-F5344CB8AC3E}">
        <p14:creationId xmlns:p14="http://schemas.microsoft.com/office/powerpoint/2010/main" val="49739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D4E93-D16D-B8F3-0027-39BAD71DC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Skill: Four vectors &amp; co- and contra-variance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4D3DD9-756A-E281-4907-8123B95039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1815" y="876006"/>
                <a:ext cx="4776836" cy="3528386"/>
              </a:xfrm>
              <a:solidFill>
                <a:schemeClr val="bg1"/>
              </a:solidFill>
              <a:ln w="25400">
                <a:solidFill>
                  <a:schemeClr val="accent1"/>
                </a:solidFill>
              </a:ln>
            </p:spPr>
            <p:txBody>
              <a:bodyPr>
                <a:normAutofit/>
              </a:bodyPr>
              <a:lstStyle/>
              <a:p>
                <a:r>
                  <a:rPr lang="en-GB" sz="3400" dirty="0"/>
                  <a:t>C</a:t>
                </a:r>
                <a:r>
                  <a:rPr lang="en-NL" sz="3400" dirty="0"/>
                  <a:t>ontravariant vector:</a:t>
                </a:r>
              </a:p>
              <a:p>
                <a:pPr marL="0" indent="0">
                  <a:buNone/>
                </a:pPr>
                <a:endParaRPr lang="en-NL" sz="11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𝑐𝑡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NL" sz="24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NL" sz="2400" dirty="0"/>
              </a:p>
              <a:p>
                <a:pPr marL="0" indent="0">
                  <a:buNone/>
                </a:pPr>
                <a:endParaRPr lang="en-NL" sz="1000" dirty="0"/>
              </a:p>
              <a:p>
                <a:pPr marL="0" indent="0">
                  <a:buNone/>
                </a:pPr>
                <a:r>
                  <a:rPr lang="en-NL" dirty="0"/>
                  <a:t>But covariant derivative:</a:t>
                </a:r>
              </a:p>
              <a:p>
                <a:pPr marL="0" indent="0">
                  <a:buNone/>
                </a:pPr>
                <a:endParaRPr lang="en-NL" sz="1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,−</m:t>
                          </m:r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NL" sz="2400" dirty="0"/>
              </a:p>
              <a:p>
                <a:pPr marL="0" indent="0">
                  <a:buNone/>
                </a:pPr>
                <a:endParaRPr lang="en-NL" dirty="0"/>
              </a:p>
              <a:p>
                <a:pPr marL="0" indent="0">
                  <a:buNone/>
                </a:pPr>
                <a:endParaRPr lang="en-NL" dirty="0"/>
              </a:p>
              <a:p>
                <a:pPr marL="0" indent="0">
                  <a:buNone/>
                </a:pPr>
                <a:endParaRPr lang="en-NL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4D3DD9-756A-E281-4907-8123B95039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1815" y="876006"/>
                <a:ext cx="4776836" cy="3528386"/>
              </a:xfrm>
              <a:blipFill>
                <a:blip r:embed="rId2"/>
                <a:stretch>
                  <a:fillRect l="-2902" t="-3571"/>
                </a:stretch>
              </a:blipFill>
              <a:ln w="254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5A409676-A6E2-AA52-40A2-67F6EA9810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84667" y="876645"/>
                <a:ext cx="4289023" cy="3528386"/>
              </a:xfrm>
              <a:prstGeom prst="rect">
                <a:avLst/>
              </a:prstGeom>
              <a:ln w="25400">
                <a:solidFill>
                  <a:schemeClr val="accent1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/>
                  <a:t>C</a:t>
                </a:r>
                <a:r>
                  <a:rPr lang="en-NL" dirty="0"/>
                  <a:t>ovariant vector:</a:t>
                </a:r>
              </a:p>
              <a:p>
                <a:endParaRPr lang="en-NL" sz="1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𝑐𝑡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,−</m:t>
                          </m:r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400" b="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,−</m:t>
                          </m:r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NL" sz="2400" dirty="0"/>
              </a:p>
              <a:p>
                <a:endParaRPr lang="en-NL" sz="1000" dirty="0"/>
              </a:p>
              <a:p>
                <a:pPr marL="0" indent="0">
                  <a:buNone/>
                </a:pPr>
                <a:r>
                  <a:rPr lang="en-NL" dirty="0"/>
                  <a:t>But covariant derivative:</a:t>
                </a:r>
              </a:p>
              <a:p>
                <a:endParaRPr lang="en-NL" sz="1000" dirty="0"/>
              </a:p>
              <a:p>
                <a:pPr marL="2754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5A409676-A6E2-AA52-40A2-67F6EA981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4667" y="876645"/>
                <a:ext cx="4289023" cy="3528386"/>
              </a:xfrm>
              <a:prstGeom prst="rect">
                <a:avLst/>
              </a:prstGeom>
              <a:blipFill>
                <a:blip r:embed="rId3"/>
                <a:stretch>
                  <a:fillRect l="-2639" t="-2857"/>
                </a:stretch>
              </a:blipFill>
              <a:ln w="254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C4E9898-3A5F-2759-E3E1-4C96087AD6CF}"/>
              </a:ext>
            </a:extLst>
          </p:cNvPr>
          <p:cNvSpPr txBox="1"/>
          <p:nvPr/>
        </p:nvSpPr>
        <p:spPr>
          <a:xfrm>
            <a:off x="761815" y="4469774"/>
            <a:ext cx="110082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600" dirty="0">
                <a:solidFill>
                  <a:srgbClr val="0070C0"/>
                </a:solidFill>
              </a:rPr>
              <a:t>Note that the minus sign is “opposite” to the case of the coordinate four-vectors.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F060DE14-61D0-E204-10AB-CFF69C3107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8349" y="5217320"/>
                <a:ext cx="10695938" cy="15122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Use cases:</a:t>
                </a:r>
                <a:endParaRPr lang="en-NL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NL" dirty="0">
                    <a:solidFill>
                      <a:srgbClr val="7030A0"/>
                    </a:solidFill>
                  </a:rPr>
                  <a:t> +</a:t>
                </a:r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NL" dirty="0">
                    <a:solidFill>
                      <a:srgbClr val="7030A0"/>
                    </a:solidFill>
                  </a:rPr>
                  <a:t> +</a:t>
                </a:r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NL" dirty="0">
                    <a:solidFill>
                      <a:srgbClr val="7030A0"/>
                    </a:solidFill>
                  </a:rPr>
                  <a:t>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num>
                      <m:den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𝜕𝜙</m:t>
                        </m:r>
                      </m:num>
                      <m:den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𝜕𝜙</m:t>
                        </m:r>
                      </m:num>
                      <m:den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𝜕𝜙</m:t>
                        </m:r>
                      </m:num>
                      <m:den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F060DE14-61D0-E204-10AB-CFF69C310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49" y="5217320"/>
                <a:ext cx="10695938" cy="1512220"/>
              </a:xfrm>
              <a:prstGeom prst="rect">
                <a:avLst/>
              </a:prstGeom>
              <a:blipFill>
                <a:blip r:embed="rId4"/>
                <a:stretch>
                  <a:fillRect l="-829" t="-58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9978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Skill: Dirac Gamma Matrices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29451" y="1551871"/>
                <a:ext cx="3027367" cy="126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uk-UA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451" y="1551871"/>
                <a:ext cx="3027367" cy="1264642"/>
              </a:xfrm>
              <a:prstGeom prst="rect">
                <a:avLst/>
              </a:prstGeom>
              <a:blipFill>
                <a:blip r:embed="rId3"/>
                <a:stretch>
                  <a:fillRect l="-1674" b="-5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657628" y="1522142"/>
                <a:ext cx="3021340" cy="126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uk-UA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7628" y="1522142"/>
                <a:ext cx="3021340" cy="1264642"/>
              </a:xfrm>
              <a:prstGeom prst="rect">
                <a:avLst/>
              </a:prstGeom>
              <a:blipFill>
                <a:blip r:embed="rId4"/>
                <a:stretch>
                  <a:fillRect l="-1255" b="-5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29451" y="3047278"/>
                <a:ext cx="2913875" cy="126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uk-UA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451" y="3047278"/>
                <a:ext cx="2913875" cy="1264642"/>
              </a:xfrm>
              <a:prstGeom prst="rect">
                <a:avLst/>
              </a:prstGeom>
              <a:blipFill>
                <a:blip r:embed="rId5"/>
                <a:stretch>
                  <a:fillRect l="-1739" b="-5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657628" y="3047278"/>
                <a:ext cx="3027367" cy="126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uk-UA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7628" y="3047278"/>
                <a:ext cx="3027367" cy="1264642"/>
              </a:xfrm>
              <a:prstGeom prst="rect">
                <a:avLst/>
              </a:prstGeom>
              <a:blipFill>
                <a:blip r:embed="rId6"/>
                <a:stretch>
                  <a:fillRect l="-1250" b="-5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1586" y="715263"/>
                <a:ext cx="11333423" cy="1297265"/>
              </a:xfrm>
            </p:spPr>
            <p:txBody>
              <a:bodyPr/>
              <a:lstStyle/>
              <a:p>
                <a:r>
                  <a:rPr lang="en-US" dirty="0"/>
                  <a:t>Dirac</a:t>
                </a:r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matrices: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sup>
                        </m:sSup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=2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𝜇𝜈</m:t>
                        </m:r>
                      </m:sup>
                    </m:sSup>
                  </m:oMath>
                </a14:m>
                <a:r>
                  <a:rPr lang="en-US" dirty="0"/>
                  <a:t> in 4x4 matrices.</a:t>
                </a:r>
              </a:p>
              <a:p>
                <a:pPr lvl="1"/>
                <a:r>
                  <a:rPr lang="en-US" dirty="0"/>
                  <a:t>We will use the Dirac-Pauli representation </a:t>
                </a:r>
              </a:p>
            </p:txBody>
          </p:sp>
        </mc:Choice>
        <mc:Fallback xmlns="">
          <p:sp>
            <p:nvSpPr>
              <p:cNvPr id="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1586" y="715263"/>
                <a:ext cx="11333423" cy="1297265"/>
              </a:xfrm>
              <a:blipFill>
                <a:blip r:embed="rId7"/>
                <a:stretch>
                  <a:fillRect l="-1008" t="-77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87769" y="4572414"/>
                <a:ext cx="9294789" cy="6305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200" b="0" dirty="0">
                    <a:solidFill>
                      <a:srgbClr val="7030A0"/>
                    </a:solidFill>
                  </a:rPr>
                  <a:t>Or: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𝛽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uk-UA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uk-UA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𝟙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𝟙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2200" dirty="0">
                    <a:solidFill>
                      <a:srgbClr val="C00000"/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𝑘</m:t>
                        </m:r>
                      </m:sup>
                    </m:sSup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𝛽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𝑘</m:t>
                        </m:r>
                      </m:sub>
                    </m:sSub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uk-UA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uk-UA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200" dirty="0">
                    <a:solidFill>
                      <a:srgbClr val="C00000"/>
                    </a:solidFill>
                  </a:rPr>
                  <a:t>   </a:t>
                </a:r>
                <a:r>
                  <a:rPr lang="en-US" sz="2200" dirty="0"/>
                  <a:t>with Pauli matrices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769" y="4572414"/>
                <a:ext cx="9294789" cy="630557"/>
              </a:xfrm>
              <a:prstGeom prst="rect">
                <a:avLst/>
              </a:prstGeom>
              <a:blipFill>
                <a:blip r:embed="rId8"/>
                <a:stretch>
                  <a:fillRect l="-1910" t="-4000" b="-12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557380" y="1320487"/>
                <a:ext cx="3296608" cy="3170099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Note the indices:</a:t>
                </a:r>
              </a:p>
              <a:p>
                <a:r>
                  <a:rPr lang="en-US" sz="2000" dirty="0"/>
                  <a:t>(confusing!)</a:t>
                </a:r>
              </a:p>
              <a:p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𝜇</m:t>
                    </m:r>
                    <m:r>
                      <a:rPr lang="en-US" sz="2000" b="0" i="1" smtClean="0">
                        <a:latin typeface="Cambria Math" charset="0"/>
                      </a:rPr>
                      <m:t>, </m:t>
                    </m:r>
                    <m:r>
                      <a:rPr lang="en-US" sz="2000" b="0" i="1" smtClean="0">
                        <a:latin typeface="Cambria Math" charset="0"/>
                      </a:rPr>
                      <m:t>𝜈</m:t>
                    </m:r>
                    <m:r>
                      <a:rPr lang="en-US" sz="2000" b="0" i="0" smtClean="0">
                        <a:latin typeface="Cambria Math" charset="0"/>
                      </a:rPr>
                      <m:t>=0,1,2,3</m:t>
                    </m:r>
                  </m:oMath>
                </a14:m>
                <a:r>
                  <a:rPr lang="en-US" sz="2000" dirty="0"/>
                  <a:t> are the </a:t>
                </a:r>
              </a:p>
              <a:p>
                <a:r>
                  <a:rPr lang="en-US" sz="2000" b="1" i="1" dirty="0"/>
                  <a:t>Lorentz indices in space-time</a:t>
                </a:r>
                <a:r>
                  <a:rPr lang="en-US" sz="2000" dirty="0"/>
                  <a:t>:</a:t>
                </a:r>
              </a:p>
              <a:p>
                <a:endParaRPr lang="en-US" sz="2000" dirty="0"/>
              </a:p>
              <a:p>
                <a:r>
                  <a:rPr lang="en-US" sz="2000" b="1" i="1" dirty="0"/>
                  <a:t>Dirac matrix indices</a:t>
                </a:r>
                <a:r>
                  <a:rPr lang="en-US" sz="2000" dirty="0"/>
                  <a:t>: 1,2,3,4</a:t>
                </a:r>
              </a:p>
              <a:p>
                <a:r>
                  <a:rPr lang="en-US" sz="2000" dirty="0"/>
                  <a:t>Have to do with the row and </a:t>
                </a:r>
              </a:p>
              <a:p>
                <a:r>
                  <a:rPr lang="en-US" sz="2000" dirty="0"/>
                  <a:t>column indices of the matrix </a:t>
                </a:r>
              </a:p>
              <a:p>
                <a:r>
                  <a:rPr lang="en-US" sz="2000" dirty="0"/>
                  <a:t>(and spinors)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7380" y="1320487"/>
                <a:ext cx="3296608" cy="3170099"/>
              </a:xfrm>
              <a:prstGeom prst="rect">
                <a:avLst/>
              </a:prstGeom>
              <a:blipFill>
                <a:blip r:embed="rId9"/>
                <a:stretch>
                  <a:fillRect l="-1908" t="-794" r="-763" b="-1984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ontent Placeholder 2"/>
          <p:cNvSpPr txBox="1">
            <a:spLocks/>
          </p:cNvSpPr>
          <p:nvPr/>
        </p:nvSpPr>
        <p:spPr>
          <a:xfrm>
            <a:off x="501586" y="5857231"/>
            <a:ext cx="10859141" cy="1297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Note: although the gamma indices are Lorentz-indices (“space-time”, the gamma-matrices are not 4-vectors</a:t>
            </a:r>
            <a:r>
              <a:rPr lang="en-US" sz="2400" dirty="0">
                <a:solidFill>
                  <a:schemeClr val="tx1"/>
                </a:solidFill>
              </a:rPr>
              <a:t>!  (They are simply constants.)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693565-DD54-15BB-2D54-F2E4BB65822C}"/>
                  </a:ext>
                </a:extLst>
              </p:cNvPr>
              <p:cNvSpPr txBox="1"/>
              <p:nvPr/>
            </p:nvSpPr>
            <p:spPr>
              <a:xfrm>
                <a:off x="1211488" y="5364540"/>
                <a:ext cx="5690660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200" dirty="0">
                    <a:solidFill>
                      <a:srgbClr val="7030A0"/>
                    </a:solidFill>
                  </a:rPr>
                  <a:t>Define also the chirality matrix</a:t>
                </a:r>
                <a:r>
                  <a:rPr lang="en-US" sz="2200" b="0" dirty="0">
                    <a:solidFill>
                      <a:srgbClr val="7030A0"/>
                    </a:solidFill>
                  </a:rPr>
                  <a:t>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693565-DD54-15BB-2D54-F2E4BB6582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488" y="5364540"/>
                <a:ext cx="5690660" cy="342401"/>
              </a:xfrm>
              <a:prstGeom prst="rect">
                <a:avLst/>
              </a:prstGeom>
              <a:blipFill>
                <a:blip r:embed="rId10"/>
                <a:stretch>
                  <a:fillRect l="-2895" t="-25000" r="-1559" b="-4642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525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Skills: Dirac delta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3161" y="898358"/>
                <a:ext cx="11611084" cy="575911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Consider a function defined by the following prescription: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The integral of this function is normalized:</a:t>
                </a:r>
              </a:p>
              <a:p>
                <a:endParaRPr lang="en-US" dirty="0"/>
              </a:p>
              <a:p>
                <a:r>
                  <a:rPr lang="en-US" dirty="0"/>
                  <a:t>For a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is-I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we have: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is-I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𝛿</m:t>
                    </m:r>
                    <m:d>
                      <m:dPr>
                        <m:ctrlPr>
                          <a:rPr lang="is-I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is-I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𝛿</m:t>
                    </m:r>
                    <m:d>
                      <m:dPr>
                        <m:ctrlPr>
                          <a:rPr lang="is-I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endParaRPr lang="en-US" sz="200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                                     </a:t>
                </a:r>
                <a:r>
                  <a:rPr lang="mr-IN" dirty="0"/>
                  <a:t>…</a:t>
                </a:r>
                <a:r>
                  <a:rPr lang="en-US" dirty="0"/>
                  <a:t>and therefore:</a:t>
                </a:r>
              </a:p>
              <a:p>
                <a:pPr marL="0" indent="0">
                  <a:buNone/>
                </a:pPr>
                <a:endParaRPr lang="en-US" sz="16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An important representation of the Dirac delta function is: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3161" y="898358"/>
                <a:ext cx="11611084" cy="5759115"/>
              </a:xfrm>
              <a:blipFill>
                <a:blip r:embed="rId3"/>
                <a:stretch>
                  <a:fillRect l="-873" t="-175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531" y="672353"/>
            <a:ext cx="3143250" cy="24919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84826" y="1332157"/>
                <a:ext cx="7339264" cy="7552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𝛿</m:t>
                      </m:r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mr-IN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mr-IN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mr-IN" sz="22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Δ</m:t>
                              </m:r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→0 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{"/>
                              <m:endChr m:val=""/>
                              <m:ctrlPr>
                                <a:rPr lang="mr-IN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cs-CZ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  <m:r>
                                      <m:rPr>
                                        <m:lit/>
                                        <m:brk m:alnAt="7"/>
                                      </m:r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/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Δ</m:t>
                                    </m:r>
                                    <m:r>
                                      <a:rPr lang="en-US" sz="22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  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for</m:t>
                                    </m:r>
                                    <m:r>
                                      <a:rPr lang="en-US" sz="22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hr-HR" sz="22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2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&lt;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Δ</m:t>
                                    </m:r>
                                    <m:r>
                                      <m:rPr>
                                        <m:lit/>
                                      </m:r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/</m:t>
                                    </m:r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0       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otherwise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func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26" y="1332157"/>
                <a:ext cx="7339264" cy="75520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861678" y="2308535"/>
                <a:ext cx="1985223" cy="730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p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nary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=1</m:t>
                      </m:r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1678" y="2308535"/>
                <a:ext cx="1985223" cy="730521"/>
              </a:xfrm>
              <a:prstGeom prst="rect">
                <a:avLst/>
              </a:prstGeom>
              <a:blipFill>
                <a:blip r:embed="rId6"/>
                <a:stretch>
                  <a:fillRect l="-57962" t="-188136" r="-3185" b="-27118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979762" y="4172497"/>
                <a:ext cx="5780750" cy="7968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p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is-I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is-I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nary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nary>
                        <m:nary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p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is-I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nary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is-I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9762" y="4172497"/>
                <a:ext cx="5780750" cy="796821"/>
              </a:xfrm>
              <a:prstGeom prst="rect">
                <a:avLst/>
              </a:prstGeom>
              <a:blipFill>
                <a:blip r:embed="rId7"/>
                <a:stretch>
                  <a:fillRect l="-21711" t="-193750" b="-27656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9561096" y="190019"/>
            <a:ext cx="2460482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See Griffiths Appendix 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31D001-797C-E3E4-B3FE-BF8C983E32F0}"/>
                  </a:ext>
                </a:extLst>
              </p:cNvPr>
              <p:cNvSpPr txBox="1"/>
              <p:nvPr/>
            </p:nvSpPr>
            <p:spPr>
              <a:xfrm>
                <a:off x="3891987" y="5810233"/>
                <a:ext cx="2943370" cy="7968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𝛿</m:t>
                      </m:r>
                      <m:d>
                        <m:dPr>
                          <m:ctrlPr>
                            <a:rPr lang="is-I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is-I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𝑖𝑘𝑥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𝑘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31D001-797C-E3E4-B3FE-BF8C983E3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1987" y="5810233"/>
                <a:ext cx="2943370" cy="796821"/>
              </a:xfrm>
              <a:prstGeom prst="rect">
                <a:avLst/>
              </a:prstGeom>
              <a:blipFill>
                <a:blip r:embed="rId8"/>
                <a:stretch>
                  <a:fillRect l="-2146" t="-193750" r="-1717" b="-27656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A26A5EA9-0AF3-14A0-1972-D43CB97C0274}"/>
              </a:ext>
            </a:extLst>
          </p:cNvPr>
          <p:cNvSpPr/>
          <p:nvPr/>
        </p:nvSpPr>
        <p:spPr>
          <a:xfrm>
            <a:off x="3835400" y="5753116"/>
            <a:ext cx="3086261" cy="90435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0598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Lecture 1: “Particles”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2207" y="861530"/>
                <a:ext cx="5903351" cy="5570354"/>
              </a:xfrm>
              <a:ln w="19050">
                <a:solidFill>
                  <a:schemeClr val="accent1"/>
                </a:solidFill>
              </a:ln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sz="3100" b="1" i="1" u="sng" dirty="0"/>
                  <a:t>Classification of particles</a:t>
                </a:r>
              </a:p>
              <a:p>
                <a:pPr marL="0" indent="0">
                  <a:buNone/>
                </a:pPr>
                <a:endParaRPr lang="en-US" sz="1200" b="1" i="1" u="sng" dirty="0"/>
              </a:p>
              <a:p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Lepton</a:t>
                </a:r>
                <a:r>
                  <a:rPr lang="en-US" dirty="0">
                    <a:solidFill>
                      <a:schemeClr val="tx1"/>
                    </a:solidFill>
                  </a:rPr>
                  <a:t>: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fundamental particle</a:t>
                </a:r>
              </a:p>
              <a:p>
                <a:r>
                  <a:rPr lang="en-US" dirty="0">
                    <a:solidFill>
                      <a:srgbClr val="CC00FF"/>
                    </a:solidFill>
                  </a:rPr>
                  <a:t>Hadron</a:t>
                </a:r>
                <a:r>
                  <a:rPr lang="en-US" dirty="0">
                    <a:solidFill>
                      <a:schemeClr val="tx1"/>
                    </a:solidFill>
                  </a:rPr>
                  <a:t>: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consist of </a:t>
                </a:r>
                <a:r>
                  <a:rPr lang="en-US" dirty="0">
                    <a:solidFill>
                      <a:srgbClr val="CC00FF"/>
                    </a:solidFill>
                  </a:rPr>
                  <a:t>quarks</a:t>
                </a:r>
              </a:p>
              <a:p>
                <a:pPr lvl="1"/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Meson</a:t>
                </a:r>
                <a:r>
                  <a:rPr lang="en-US" dirty="0">
                    <a:solidFill>
                      <a:schemeClr val="tx1"/>
                    </a:solidFill>
                  </a:rPr>
                  <a:t>: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1 quark + 1 antiquark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p>
                          <m:sSupPr>
                            <m:ctrlPr>
                              <a:rPr lang="en-US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dirty="0" smtClean="0">
                            <a:solidFill>
                              <a:schemeClr val="tx1"/>
                            </a:solidFill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𝑠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:r>
                  <a:rPr lang="mr-IN" dirty="0">
                    <a:solidFill>
                      <a:schemeClr val="tx1"/>
                    </a:solidFill>
                  </a:rPr>
                  <a:t>…</a:t>
                </a:r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pPr lvl="1"/>
                <a:r>
                  <a:rPr lang="en-US" dirty="0">
                    <a:solidFill>
                      <a:srgbClr val="C00000"/>
                    </a:solidFill>
                  </a:rPr>
                  <a:t>Baryon</a:t>
                </a:r>
                <a:r>
                  <a:rPr lang="en-US" dirty="0"/>
                  <a:t>: </a:t>
                </a:r>
                <a:r>
                  <a:rPr lang="en-US" dirty="0">
                    <a:solidFill>
                      <a:schemeClr val="tx1"/>
                    </a:solidFill>
                  </a:rPr>
                  <a:t>3 quarks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𝑝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,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,</a:t>
                </a:r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Λ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:r>
                  <a:rPr lang="mr-IN" dirty="0">
                    <a:solidFill>
                      <a:schemeClr val="tx1"/>
                    </a:solidFill>
                  </a:rPr>
                  <a:t>…</a:t>
                </a:r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pPr lvl="2"/>
                <a:r>
                  <a:rPr lang="en-US" dirty="0"/>
                  <a:t>Anti-baryon: </a:t>
                </a:r>
                <a:r>
                  <a:rPr lang="en-US" dirty="0">
                    <a:solidFill>
                      <a:schemeClr val="tx1"/>
                    </a:solidFill>
                  </a:rPr>
                  <a:t>3 anti-quarks</a:t>
                </a:r>
                <a:endParaRPr lang="en-US" dirty="0"/>
              </a:p>
              <a:p>
                <a:pPr lvl="2"/>
                <a:endParaRPr lang="en-US" sz="1200" dirty="0"/>
              </a:p>
              <a:p>
                <a:r>
                  <a:rPr lang="en-US" b="1" i="1" dirty="0">
                    <a:solidFill>
                      <a:srgbClr val="4CB1C4"/>
                    </a:solidFill>
                  </a:rPr>
                  <a:t>Fermion</a:t>
                </a:r>
                <a:r>
                  <a:rPr lang="en-US" dirty="0">
                    <a:solidFill>
                      <a:srgbClr val="4CB1C4"/>
                    </a:solidFill>
                  </a:rPr>
                  <a:t>: particle with half-integer spin.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Antisymmetric wave function: obeys Pauli-exclusion principle and Pauli-Dirac statistics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All fundamental quarks and leptons are spin-½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Baryons (S=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 </a:t>
                </a:r>
              </a:p>
              <a:p>
                <a:r>
                  <a:rPr lang="en-US" b="1" i="1" dirty="0">
                    <a:solidFill>
                      <a:srgbClr val="4CB1C4"/>
                    </a:solidFill>
                  </a:rPr>
                  <a:t>Boson</a:t>
                </a:r>
                <a:r>
                  <a:rPr lang="en-US" dirty="0">
                    <a:solidFill>
                      <a:srgbClr val="4CB1C4"/>
                    </a:solidFill>
                  </a:rPr>
                  <a:t>: particle with integer spin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Symmetric wave function: Bose-Einstein statistics</a:t>
                </a:r>
              </a:p>
              <a:p>
                <a:pPr lvl="1"/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Mesons</a:t>
                </a:r>
                <a:r>
                  <a:rPr lang="en-US" dirty="0">
                    <a:solidFill>
                      <a:schemeClr val="tx1"/>
                    </a:solidFill>
                  </a:rPr>
                  <a:t>: (S=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), </a:t>
                </a:r>
                <a:r>
                  <a:rPr lang="en-US" dirty="0">
                    <a:solidFill>
                      <a:srgbClr val="FFC000"/>
                    </a:solidFill>
                  </a:rPr>
                  <a:t>Higgs</a:t>
                </a:r>
                <a:r>
                  <a:rPr lang="en-US" dirty="0">
                    <a:solidFill>
                      <a:schemeClr val="tx1"/>
                    </a:solidFill>
                  </a:rPr>
                  <a:t> (S=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Force carriers: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𝑊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𝑍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𝑔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(S=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); graviton(S=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2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2207" y="861530"/>
                <a:ext cx="5903351" cy="5570354"/>
              </a:xfrm>
              <a:blipFill rotWithShape="0">
                <a:blip r:embed="rId2"/>
                <a:stretch>
                  <a:fillRect l="-1749" t="-2072" b="-436"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412" y="1133377"/>
            <a:ext cx="5370008" cy="513786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0447DE-58A2-4240-820F-58AA02FF07CE}"/>
              </a:ext>
            </a:extLst>
          </p:cNvPr>
          <p:cNvSpPr/>
          <p:nvPr/>
        </p:nvSpPr>
        <p:spPr>
          <a:xfrm>
            <a:off x="9755377" y="151511"/>
            <a:ext cx="1887696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Griffiths chapter 1</a:t>
            </a:r>
          </a:p>
        </p:txBody>
      </p:sp>
    </p:spTree>
    <p:extLst>
      <p:ext uri="{BB962C8B-B14F-4D97-AF65-F5344CB8AC3E}">
        <p14:creationId xmlns:p14="http://schemas.microsoft.com/office/powerpoint/2010/main" val="1909216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0707" cy="672352"/>
          </a:xfrm>
        </p:spPr>
        <p:txBody>
          <a:bodyPr/>
          <a:lstStyle/>
          <a:p>
            <a:r>
              <a:rPr lang="en-US" dirty="0"/>
              <a:t>   Lecture 2: “Forces”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38236" y="1161140"/>
            <a:ext cx="4117679" cy="2365241"/>
            <a:chOff x="4665092" y="1405164"/>
            <a:chExt cx="7435651" cy="4668216"/>
          </a:xfrm>
        </p:grpSpPr>
        <p:grpSp>
          <p:nvGrpSpPr>
            <p:cNvPr id="9" name="Group 8"/>
            <p:cNvGrpSpPr/>
            <p:nvPr/>
          </p:nvGrpSpPr>
          <p:grpSpPr>
            <a:xfrm>
              <a:off x="4665092" y="1417555"/>
              <a:ext cx="7435651" cy="4655825"/>
              <a:chOff x="3319376" y="1401254"/>
              <a:chExt cx="7435651" cy="4655825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68385" y="1401254"/>
                <a:ext cx="4655825" cy="4655825"/>
              </a:xfrm>
              <a:prstGeom prst="rect">
                <a:avLst/>
              </a:prstGeom>
              <a:ln w="25400">
                <a:noFill/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8771937" y="2567419"/>
                    <a:ext cx="1983090" cy="7896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b="0" i="1" dirty="0"/>
                      <a:t>Vertex</a:t>
                    </a:r>
                    <a:r>
                      <a:rPr lang="en-US" sz="2000" b="0" dirty="0"/>
                      <a:t>: </a:t>
                    </a:r>
                    <a14:m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oMath>
                    </a14:m>
                    <a:endParaRPr lang="en-US" sz="20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71937" y="2567419"/>
                    <a:ext cx="1983090" cy="789687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5525" t="-7576" b="-2575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Oval 15"/>
              <p:cNvSpPr/>
              <p:nvPr/>
            </p:nvSpPr>
            <p:spPr>
              <a:xfrm>
                <a:off x="5843826" y="3481135"/>
                <a:ext cx="123837" cy="16042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7696691" y="3537283"/>
                <a:ext cx="123837" cy="16042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3319376" y="2697611"/>
                    <a:ext cx="1983090" cy="7896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b="0" i="1" dirty="0"/>
                      <a:t>Vertex</a:t>
                    </a:r>
                    <a:r>
                      <a:rPr lang="en-US" sz="2000" b="0" dirty="0"/>
                      <a:t>: </a:t>
                    </a:r>
                    <a14:m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oMath>
                    </a14:m>
                    <a:endParaRPr lang="en-US" sz="20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19376" y="2697611"/>
                    <a:ext cx="1983090" cy="789687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5556" t="-7576" b="-2575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Freeform 18"/>
              <p:cNvSpPr/>
              <p:nvPr/>
            </p:nvSpPr>
            <p:spPr>
              <a:xfrm>
                <a:off x="4684294" y="3192381"/>
                <a:ext cx="978569" cy="373153"/>
              </a:xfrm>
              <a:custGeom>
                <a:avLst/>
                <a:gdLst>
                  <a:gd name="connsiteX0" fmla="*/ 0 w 978569"/>
                  <a:gd name="connsiteY0" fmla="*/ 0 h 373153"/>
                  <a:gd name="connsiteX1" fmla="*/ 497305 w 978569"/>
                  <a:gd name="connsiteY1" fmla="*/ 320842 h 373153"/>
                  <a:gd name="connsiteX2" fmla="*/ 978569 w 978569"/>
                  <a:gd name="connsiteY2" fmla="*/ 368968 h 373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8569" h="373153">
                    <a:moveTo>
                      <a:pt x="0" y="0"/>
                    </a:moveTo>
                    <a:cubicBezTo>
                      <a:pt x="167105" y="129673"/>
                      <a:pt x="334210" y="259347"/>
                      <a:pt x="497305" y="320842"/>
                    </a:cubicBezTo>
                    <a:cubicBezTo>
                      <a:pt x="660400" y="382337"/>
                      <a:pt x="819484" y="375652"/>
                      <a:pt x="978569" y="368968"/>
                    </a:cubicBezTo>
                  </a:path>
                </a:pathLst>
              </a:custGeom>
              <a:noFill/>
              <a:ln w="31750"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 flipH="1">
                <a:off x="8093935" y="3152195"/>
                <a:ext cx="1049140" cy="491137"/>
              </a:xfrm>
              <a:custGeom>
                <a:avLst/>
                <a:gdLst>
                  <a:gd name="connsiteX0" fmla="*/ 0 w 978569"/>
                  <a:gd name="connsiteY0" fmla="*/ 0 h 373153"/>
                  <a:gd name="connsiteX1" fmla="*/ 497305 w 978569"/>
                  <a:gd name="connsiteY1" fmla="*/ 320842 h 373153"/>
                  <a:gd name="connsiteX2" fmla="*/ 978569 w 978569"/>
                  <a:gd name="connsiteY2" fmla="*/ 368968 h 373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8569" h="373153">
                    <a:moveTo>
                      <a:pt x="0" y="0"/>
                    </a:moveTo>
                    <a:cubicBezTo>
                      <a:pt x="167105" y="129673"/>
                      <a:pt x="334210" y="259347"/>
                      <a:pt x="497305" y="320842"/>
                    </a:cubicBezTo>
                    <a:cubicBezTo>
                      <a:pt x="660400" y="382337"/>
                      <a:pt x="819484" y="375652"/>
                      <a:pt x="978569" y="368968"/>
                    </a:cubicBezTo>
                  </a:path>
                </a:pathLst>
              </a:custGeom>
              <a:noFill/>
              <a:ln w="31750"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5694948" y="4719751"/>
                    <a:ext cx="3087583" cy="110999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i="1" dirty="0"/>
                      <a:t>Propagator</a:t>
                    </a:r>
                    <a:r>
                      <a:rPr lang="en-US" sz="2000" b="0" dirty="0"/>
                      <a:t>: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mr-I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4948" y="4719751"/>
                    <a:ext cx="3087583" cy="1109991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l="-3929" b="-322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2" name="Freeform 21"/>
              <p:cNvSpPr/>
              <p:nvPr/>
            </p:nvSpPr>
            <p:spPr>
              <a:xfrm rot="5400000" flipH="1">
                <a:off x="6260135" y="4366392"/>
                <a:ext cx="1049140" cy="92136"/>
              </a:xfrm>
              <a:custGeom>
                <a:avLst/>
                <a:gdLst>
                  <a:gd name="connsiteX0" fmla="*/ 0 w 978569"/>
                  <a:gd name="connsiteY0" fmla="*/ 0 h 373153"/>
                  <a:gd name="connsiteX1" fmla="*/ 497305 w 978569"/>
                  <a:gd name="connsiteY1" fmla="*/ 320842 h 373153"/>
                  <a:gd name="connsiteX2" fmla="*/ 978569 w 978569"/>
                  <a:gd name="connsiteY2" fmla="*/ 368968 h 373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8569" h="373153">
                    <a:moveTo>
                      <a:pt x="0" y="0"/>
                    </a:moveTo>
                    <a:cubicBezTo>
                      <a:pt x="167105" y="129673"/>
                      <a:pt x="334210" y="259347"/>
                      <a:pt x="497305" y="320842"/>
                    </a:cubicBezTo>
                    <a:cubicBezTo>
                      <a:pt x="660400" y="382337"/>
                      <a:pt x="819484" y="375652"/>
                      <a:pt x="978569" y="368968"/>
                    </a:cubicBezTo>
                  </a:path>
                </a:pathLst>
              </a:custGeom>
              <a:noFill/>
              <a:ln w="31750"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6199954" y="1405165"/>
              <a:ext cx="430607" cy="3545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0354622" y="1405164"/>
              <a:ext cx="430607" cy="3545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0246970" y="4989057"/>
              <a:ext cx="430607" cy="3157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041579" y="4934200"/>
              <a:ext cx="430607" cy="3545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450374" y="853440"/>
            <a:ext cx="3444050" cy="3137392"/>
            <a:chOff x="979233" y="1100852"/>
            <a:chExt cx="5572222" cy="5240394"/>
          </a:xfrm>
        </p:grpSpPr>
        <p:sp>
          <p:nvSpPr>
            <p:cNvPr id="24" name="Rectangle 23"/>
            <p:cNvSpPr/>
            <p:nvPr/>
          </p:nvSpPr>
          <p:spPr>
            <a:xfrm>
              <a:off x="2647614" y="4341553"/>
              <a:ext cx="449179" cy="401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727696" y="3683828"/>
              <a:ext cx="449179" cy="401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979233" y="1745489"/>
              <a:ext cx="5437609" cy="4595757"/>
              <a:chOff x="6721643" y="1898039"/>
              <a:chExt cx="4427620" cy="3912256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21643" y="1898039"/>
                <a:ext cx="4154105" cy="3912256"/>
              </a:xfrm>
              <a:prstGeom prst="rect">
                <a:avLst/>
              </a:prstGeom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9561095" y="4273511"/>
                <a:ext cx="1588168" cy="9787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2733195" y="5256866"/>
                  <a:ext cx="2021095" cy="8707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0" i="1" dirty="0"/>
                    <a:t>Vertex</a:t>
                  </a:r>
                  <a:r>
                    <a:rPr lang="en-US" sz="2000" b="0" dirty="0"/>
                    <a:t>: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mr-I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𝑔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3195" y="5256866"/>
                  <a:ext cx="2021095" cy="87072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5366" t="-8140" b="-395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4530360" y="4812455"/>
                  <a:ext cx="2021095" cy="8707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0" i="1" dirty="0"/>
                    <a:t>Vertex</a:t>
                  </a:r>
                  <a:r>
                    <a:rPr lang="en-US" sz="2000" b="0" dirty="0"/>
                    <a:t>: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mr-I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𝑔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0360" y="4812455"/>
                  <a:ext cx="2021095" cy="870724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4878" t="-9412" b="-411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2574257" y="1100852"/>
                  <a:ext cx="2374246" cy="14904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i="1" dirty="0"/>
                    <a:t>Propagator</a:t>
                  </a:r>
                  <a:r>
                    <a:rPr lang="en-US" sz="2000" b="0" dirty="0"/>
                    <a:t>:     </a:t>
                  </a:r>
                </a:p>
                <a:p>
                  <a:r>
                    <a:rPr lang="en-US" sz="2000" b="0" dirty="0"/>
                    <a:t>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mr-I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𝑊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4257" y="1100852"/>
                  <a:ext cx="2374246" cy="1490404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4583" t="-3425" r="-20833" b="-390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Freeform 29"/>
            <p:cNvSpPr/>
            <p:nvPr/>
          </p:nvSpPr>
          <p:spPr>
            <a:xfrm rot="14579778">
              <a:off x="2718623" y="4859048"/>
              <a:ext cx="1076949" cy="68949"/>
            </a:xfrm>
            <a:custGeom>
              <a:avLst/>
              <a:gdLst>
                <a:gd name="connsiteX0" fmla="*/ 0 w 978569"/>
                <a:gd name="connsiteY0" fmla="*/ 0 h 373153"/>
                <a:gd name="connsiteX1" fmla="*/ 497305 w 978569"/>
                <a:gd name="connsiteY1" fmla="*/ 320842 h 373153"/>
                <a:gd name="connsiteX2" fmla="*/ 978569 w 978569"/>
                <a:gd name="connsiteY2" fmla="*/ 368968 h 373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8569" h="373153">
                  <a:moveTo>
                    <a:pt x="0" y="0"/>
                  </a:moveTo>
                  <a:cubicBezTo>
                    <a:pt x="167105" y="129673"/>
                    <a:pt x="334210" y="259347"/>
                    <a:pt x="497305" y="320842"/>
                  </a:cubicBezTo>
                  <a:cubicBezTo>
                    <a:pt x="660400" y="382337"/>
                    <a:pt x="819484" y="375652"/>
                    <a:pt x="978569" y="368968"/>
                  </a:cubicBezTo>
                </a:path>
              </a:pathLst>
            </a:custGeom>
            <a:noFill/>
            <a:ln w="31750"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 rot="12166888">
              <a:off x="4255347" y="4195364"/>
              <a:ext cx="1216908" cy="616370"/>
            </a:xfrm>
            <a:custGeom>
              <a:avLst/>
              <a:gdLst>
                <a:gd name="connsiteX0" fmla="*/ 0 w 978569"/>
                <a:gd name="connsiteY0" fmla="*/ 0 h 373153"/>
                <a:gd name="connsiteX1" fmla="*/ 497305 w 978569"/>
                <a:gd name="connsiteY1" fmla="*/ 320842 h 373153"/>
                <a:gd name="connsiteX2" fmla="*/ 978569 w 978569"/>
                <a:gd name="connsiteY2" fmla="*/ 368968 h 373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8569" h="373153">
                  <a:moveTo>
                    <a:pt x="0" y="0"/>
                  </a:moveTo>
                  <a:cubicBezTo>
                    <a:pt x="167105" y="129673"/>
                    <a:pt x="334210" y="259347"/>
                    <a:pt x="497305" y="320842"/>
                  </a:cubicBezTo>
                  <a:cubicBezTo>
                    <a:pt x="660400" y="382337"/>
                    <a:pt x="819484" y="375652"/>
                    <a:pt x="978569" y="368968"/>
                  </a:cubicBezTo>
                </a:path>
              </a:pathLst>
            </a:custGeom>
            <a:noFill/>
            <a:ln w="31750"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 rot="16847857" flipH="1">
              <a:off x="2950398" y="3039584"/>
              <a:ext cx="916196" cy="190148"/>
            </a:xfrm>
            <a:custGeom>
              <a:avLst/>
              <a:gdLst>
                <a:gd name="connsiteX0" fmla="*/ 0 w 978569"/>
                <a:gd name="connsiteY0" fmla="*/ 0 h 373153"/>
                <a:gd name="connsiteX1" fmla="*/ 497305 w 978569"/>
                <a:gd name="connsiteY1" fmla="*/ 320842 h 373153"/>
                <a:gd name="connsiteX2" fmla="*/ 978569 w 978569"/>
                <a:gd name="connsiteY2" fmla="*/ 368968 h 373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8569" h="373153">
                  <a:moveTo>
                    <a:pt x="0" y="0"/>
                  </a:moveTo>
                  <a:cubicBezTo>
                    <a:pt x="167105" y="129673"/>
                    <a:pt x="334210" y="259347"/>
                    <a:pt x="497305" y="320842"/>
                  </a:cubicBezTo>
                  <a:cubicBezTo>
                    <a:pt x="660400" y="382337"/>
                    <a:pt x="819484" y="375652"/>
                    <a:pt x="978569" y="368968"/>
                  </a:cubicBezTo>
                </a:path>
              </a:pathLst>
            </a:custGeom>
            <a:noFill/>
            <a:ln w="31750"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1451" y="889590"/>
            <a:ext cx="3904109" cy="287905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BC3418A-5503-5149-AF5A-97AE49074F7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" t="50054" r="55038" b="16478"/>
          <a:stretch/>
        </p:blipFill>
        <p:spPr>
          <a:xfrm>
            <a:off x="8626170" y="4659823"/>
            <a:ext cx="3192681" cy="179305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</p:pic>
      <p:grpSp>
        <p:nvGrpSpPr>
          <p:cNvPr id="41" name="Group 40"/>
          <p:cNvGrpSpPr/>
          <p:nvPr/>
        </p:nvGrpSpPr>
        <p:grpSpPr>
          <a:xfrm>
            <a:off x="670727" y="4530032"/>
            <a:ext cx="1678954" cy="1739951"/>
            <a:chOff x="1078297" y="4232294"/>
            <a:chExt cx="2560248" cy="2216976"/>
          </a:xfrm>
        </p:grpSpPr>
        <p:grpSp>
          <p:nvGrpSpPr>
            <p:cNvPr id="42" name="Group 41"/>
            <p:cNvGrpSpPr/>
            <p:nvPr/>
          </p:nvGrpSpPr>
          <p:grpSpPr>
            <a:xfrm>
              <a:off x="1078297" y="4526936"/>
              <a:ext cx="2444745" cy="1841589"/>
              <a:chOff x="6497781" y="3984495"/>
              <a:chExt cx="2444745" cy="1841589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13"/>
              <a:srcRect l="9737" t="63785" r="70542" b="8254"/>
              <a:stretch/>
            </p:blipFill>
            <p:spPr>
              <a:xfrm>
                <a:off x="6497781" y="3984495"/>
                <a:ext cx="2216728" cy="1841589"/>
              </a:xfrm>
              <a:prstGeom prst="rect">
                <a:avLst/>
              </a:prstGeom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8429908" y="4866234"/>
                <a:ext cx="512618" cy="2216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1379351" y="4902359"/>
                  <a:ext cx="28661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𝑞</m:t>
                        </m:r>
                      </m:oMath>
                    </m:oMathPara>
                  </a14:m>
                  <a:endParaRPr lang="en-US" sz="2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9351" y="4902359"/>
                  <a:ext cx="286617" cy="430887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523641" y="6018383"/>
                  <a:ext cx="28661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𝑞</m:t>
                        </m:r>
                      </m:oMath>
                    </m:oMathPara>
                  </a14:m>
                  <a:endParaRPr lang="en-US" sz="2800" dirty="0">
                    <a:solidFill>
                      <a:srgbClr val="0432FF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3641" y="6018383"/>
                  <a:ext cx="286617" cy="430887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3010424" y="4232294"/>
                  <a:ext cx="628121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𝑟</m:t>
                            </m:r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0424" y="4232294"/>
                  <a:ext cx="628121" cy="430887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/>
          <p:cNvGrpSpPr/>
          <p:nvPr/>
        </p:nvGrpSpPr>
        <p:grpSpPr>
          <a:xfrm>
            <a:off x="3033564" y="4631860"/>
            <a:ext cx="1918974" cy="1516928"/>
            <a:chOff x="4848442" y="4475402"/>
            <a:chExt cx="2926256" cy="1932809"/>
          </a:xfrm>
        </p:grpSpPr>
        <p:grpSp>
          <p:nvGrpSpPr>
            <p:cNvPr id="49" name="Group 48"/>
            <p:cNvGrpSpPr/>
            <p:nvPr/>
          </p:nvGrpSpPr>
          <p:grpSpPr>
            <a:xfrm>
              <a:off x="4848442" y="4695127"/>
              <a:ext cx="2493819" cy="1678984"/>
              <a:chOff x="3726871" y="3853858"/>
              <a:chExt cx="2493819" cy="1678984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13"/>
              <a:srcRect l="10230" r="67584" b="74508"/>
              <a:stretch/>
            </p:blipFill>
            <p:spPr>
              <a:xfrm>
                <a:off x="3726871" y="3853858"/>
                <a:ext cx="2493819" cy="1678984"/>
              </a:xfrm>
              <a:prstGeom prst="rect">
                <a:avLst/>
              </a:prstGeom>
            </p:spPr>
          </p:pic>
          <p:sp>
            <p:nvSpPr>
              <p:cNvPr id="54" name="Rectangle 53"/>
              <p:cNvSpPr/>
              <p:nvPr/>
            </p:nvSpPr>
            <p:spPr>
              <a:xfrm>
                <a:off x="5704789" y="4512356"/>
                <a:ext cx="512618" cy="2216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5070252" y="4741456"/>
                  <a:ext cx="628121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𝑟</m:t>
                            </m:r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0252" y="4741456"/>
                  <a:ext cx="628121" cy="430887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6229721" y="5942314"/>
                  <a:ext cx="629338" cy="4658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𝑟</m:t>
                            </m:r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047B0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047B06"/>
                                    </a:solidFill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9721" y="5942314"/>
                  <a:ext cx="629338" cy="465897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7128944" y="4475402"/>
                  <a:ext cx="645754" cy="47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47B06"/>
                                </a:solidFill>
                                <a:latin typeface="Cambria Math" charset="0"/>
                              </a:rPr>
                              <m:t>𝑔</m:t>
                            </m:r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8944" y="4475402"/>
                  <a:ext cx="645754" cy="476221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/>
          <p:cNvGrpSpPr/>
          <p:nvPr/>
        </p:nvGrpSpPr>
        <p:grpSpPr>
          <a:xfrm>
            <a:off x="5706147" y="4583658"/>
            <a:ext cx="2293816" cy="1886877"/>
            <a:chOff x="8581617" y="4147439"/>
            <a:chExt cx="3497855" cy="2404184"/>
          </a:xfrm>
        </p:grpSpPr>
        <p:grpSp>
          <p:nvGrpSpPr>
            <p:cNvPr id="56" name="Group 55"/>
            <p:cNvGrpSpPr/>
            <p:nvPr/>
          </p:nvGrpSpPr>
          <p:grpSpPr>
            <a:xfrm>
              <a:off x="8895678" y="4432349"/>
              <a:ext cx="2622795" cy="2119274"/>
              <a:chOff x="730005" y="3706810"/>
              <a:chExt cx="2622795" cy="2119274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13"/>
              <a:srcRect t="29108" r="78129" b="38715"/>
              <a:stretch/>
            </p:blipFill>
            <p:spPr>
              <a:xfrm>
                <a:off x="730005" y="3706810"/>
                <a:ext cx="2458477" cy="2119274"/>
              </a:xfrm>
              <a:prstGeom prst="rect">
                <a:avLst/>
              </a:prstGeom>
            </p:spPr>
          </p:pic>
          <p:sp>
            <p:nvSpPr>
              <p:cNvPr id="62" name="Rectangle 61"/>
              <p:cNvSpPr/>
              <p:nvPr/>
            </p:nvSpPr>
            <p:spPr>
              <a:xfrm>
                <a:off x="2840182" y="4530436"/>
                <a:ext cx="512618" cy="2216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8731360" y="4147439"/>
                  <a:ext cx="959682" cy="5936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𝑟</m:t>
                            </m:r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2C849D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2C849D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31360" y="4147439"/>
                  <a:ext cx="959682" cy="593628"/>
                </a:xfrm>
                <a:prstGeom prst="rect">
                  <a:avLst/>
                </a:prstGeom>
                <a:blipFill>
                  <a:blip r:embed="rId20"/>
                  <a:stretch>
                    <a:fillRect l="-11765" r="-3922" b="-18421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8581617" y="5802939"/>
                  <a:ext cx="629338" cy="4658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47B06"/>
                                </a:solidFill>
                                <a:latin typeface="Cambria Math" charset="0"/>
                              </a:rPr>
                              <m:t>𝑔</m:t>
                            </m:r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𝑟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1617" y="5802939"/>
                  <a:ext cx="629338" cy="465897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/>
                <p:cNvSpPr txBox="1"/>
                <p:nvPr/>
              </p:nvSpPr>
              <p:spPr>
                <a:xfrm>
                  <a:off x="10890352" y="4202554"/>
                  <a:ext cx="615874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𝑏</m:t>
                            </m:r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𝑟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90352" y="4202554"/>
                  <a:ext cx="615874" cy="430887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11121646" y="5942313"/>
                  <a:ext cx="957826" cy="5490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1646" y="5942313"/>
                  <a:ext cx="957826" cy="549019"/>
                </a:xfrm>
                <a:prstGeom prst="rect">
                  <a:avLst/>
                </a:prstGeom>
                <a:blipFill>
                  <a:blip r:embed="rId23"/>
                  <a:stretch>
                    <a:fillRect l="-12000" r="-6000" b="-22857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3" name="Rectangle 62"/>
          <p:cNvSpPr/>
          <p:nvPr/>
        </p:nvSpPr>
        <p:spPr>
          <a:xfrm>
            <a:off x="326483" y="4265320"/>
            <a:ext cx="7766992" cy="237282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247122" y="765218"/>
            <a:ext cx="4071704" cy="317972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4487697" y="765218"/>
            <a:ext cx="3516041" cy="319915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8093475" y="757562"/>
            <a:ext cx="4032085" cy="319915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388277" y="844451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9437FF"/>
                </a:solidFill>
              </a:rPr>
              <a:t>EM (QED)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533364" y="778898"/>
            <a:ext cx="73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9437FF"/>
                </a:solidFill>
              </a:rPr>
              <a:t>Weak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94676" y="4334076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9437FF"/>
                </a:solidFill>
              </a:rPr>
              <a:t>Strong (QCD)</a:t>
            </a:r>
            <a:endParaRPr lang="en-US" b="1" i="1" dirty="0">
              <a:solidFill>
                <a:srgbClr val="9437FF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819652" y="4661275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9437FF"/>
                </a:solidFill>
              </a:rPr>
              <a:t>QCD</a:t>
            </a:r>
            <a:endParaRPr lang="en-US" b="1" i="1" dirty="0">
              <a:solidFill>
                <a:srgbClr val="9437FF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0505992" y="1018383"/>
            <a:ext cx="139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9437FF"/>
                </a:solidFill>
              </a:rPr>
              <a:t>ElectroWeak</a:t>
            </a:r>
            <a:endParaRPr lang="en-US" b="1" i="1" dirty="0">
              <a:solidFill>
                <a:srgbClr val="9437FF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05352B2-2242-C74B-A85C-D425B04CDB29}"/>
              </a:ext>
            </a:extLst>
          </p:cNvPr>
          <p:cNvSpPr/>
          <p:nvPr/>
        </p:nvSpPr>
        <p:spPr>
          <a:xfrm>
            <a:off x="9755377" y="151511"/>
            <a:ext cx="1887696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Griffiths chapter 2</a:t>
            </a:r>
          </a:p>
        </p:txBody>
      </p:sp>
    </p:spTree>
    <p:extLst>
      <p:ext uri="{BB962C8B-B14F-4D97-AF65-F5344CB8AC3E}">
        <p14:creationId xmlns:p14="http://schemas.microsoft.com/office/powerpoint/2010/main" val="1114520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Lecture 3: “Waves” – wave equations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6581" y="922394"/>
            <a:ext cx="2489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Quantum Mechanics: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11954" y="830816"/>
                <a:ext cx="4260397" cy="5448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𝐸</m:t>
                    </m:r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𝐸</m:t>
                        </m:r>
                      </m:e>
                    </m:acc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ℏ</m:t>
                    </m:r>
                    <m:f>
                      <m:fPr>
                        <m:ctrlPr>
                          <a:rPr lang="mr-I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2000" dirty="0"/>
                  <a:t>         ;      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𝑝</m:t>
                    </m:r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</m:acc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−</m:t>
                    </m:r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ℏ</m:t>
                    </m:r>
                    <m:acc>
                      <m:accPr>
                        <m:chr m:val="⃗"/>
                        <m:ctrlP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𝛻</m:t>
                        </m:r>
                      </m:e>
                    </m:acc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1954" y="830816"/>
                <a:ext cx="4260397" cy="544893"/>
              </a:xfrm>
              <a:prstGeom prst="rect">
                <a:avLst/>
              </a:prstGeom>
              <a:blipFill>
                <a:blip r:embed="rId3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44235" y="1808554"/>
                <a:ext cx="1221553" cy="709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𝐸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mr-IN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𝑚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235" y="1808554"/>
                <a:ext cx="1221553" cy="709938"/>
              </a:xfrm>
              <a:prstGeom prst="rect">
                <a:avLst/>
              </a:prstGeom>
              <a:blipFill>
                <a:blip r:embed="rId4"/>
                <a:stretch>
                  <a:fillRect t="-8772" b="-1929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62592" y="3091872"/>
                <a:ext cx="228184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𝐸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𝑐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𝑐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592" y="3091872"/>
                <a:ext cx="2281843" cy="400110"/>
              </a:xfrm>
              <a:prstGeom prst="rect">
                <a:avLst/>
              </a:prstGeom>
              <a:blipFill>
                <a:blip r:embed="rId5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12684" y="2912478"/>
                <a:ext cx="3494226" cy="7100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−</m:t>
                      </m:r>
                      <m:f>
                        <m:fPr>
                          <m:ctrlPr>
                            <a:rPr lang="mr-I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mr-I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𝜙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=−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𝛻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𝜙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mr-I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𝜙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684" y="2912478"/>
                <a:ext cx="3494226" cy="710066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05411" y="3670078"/>
                <a:ext cx="2267287" cy="4310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𝜙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𝜙</m:t>
                      </m:r>
                      <m:r>
                        <a:rPr lang="en-US" sz="2000">
                          <a:solidFill>
                            <a:srgbClr val="C00000"/>
                          </a:solidFill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411" y="3670078"/>
                <a:ext cx="2267287" cy="431015"/>
              </a:xfrm>
              <a:prstGeom prst="rect">
                <a:avLst/>
              </a:prstGeom>
              <a:blipFill>
                <a:blip r:embed="rId7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415588" y="1831223"/>
                <a:ext cx="2444195" cy="709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𝑖</m:t>
                      </m:r>
                      <m:r>
                        <a:rPr lang="en-US" sz="20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ℏ</m:t>
                      </m:r>
                      <m:f>
                        <m:fPr>
                          <m:ctrlPr>
                            <a:rPr lang="mr-I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den>
                      </m:f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=−</m:t>
                      </m:r>
                      <m:f>
                        <m:fPr>
                          <m:ctrlPr>
                            <a:rPr lang="mr-I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𝛻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5588" y="1831223"/>
                <a:ext cx="2444195" cy="709938"/>
              </a:xfrm>
              <a:prstGeom prst="rect">
                <a:avLst/>
              </a:prstGeom>
              <a:blipFill>
                <a:blip r:embed="rId8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420915" y="1464224"/>
            <a:ext cx="2510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Non-relativistic spin 0: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19355" y="1464224"/>
            <a:ext cx="1500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Schrödinger: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9417393" y="803908"/>
                <a:ext cx="1605761" cy="619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𝜌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latin typeface="Cambria Math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i="1">
                          <a:latin typeface="Cambria Math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𝑗</m:t>
                          </m:r>
                        </m:e>
                      </m:acc>
                      <m:r>
                        <a:rPr lang="en-US" i="1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7393" y="803908"/>
                <a:ext cx="1605761" cy="619016"/>
              </a:xfrm>
              <a:prstGeom prst="rect">
                <a:avLst/>
              </a:prstGeom>
              <a:blipFill>
                <a:blip r:embed="rId9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8671814" y="1628567"/>
                <a:ext cx="3388813" cy="8011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𝜌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≡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i="1" dirty="0">
                  <a:latin typeface="Cambria Math" charset="0"/>
                </a:endParaRP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𝑗</m:t>
                        </m:r>
                      </m:e>
                    </m:acc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≡</m:t>
                    </m:r>
                    <m:f>
                      <m:fPr>
                        <m:ctrlPr>
                          <a:rPr lang="bg-BG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ℏ</m:t>
                        </m:r>
                      </m:num>
                      <m:den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</m:den>
                    </m:f>
                    <m:d>
                      <m:dPr>
                        <m:ctrlPr>
                          <a:rPr lang="is-I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𝛻</m:t>
                            </m:r>
                          </m:e>
                        </m:acc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𝛻</m:t>
                            </m:r>
                          </m:e>
                        </m:acc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hr-HR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𝑁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den>
                    </m:f>
                    <m:acc>
                      <m:accPr>
                        <m:chr m:val="⃗"/>
                        <m:ctrlPr>
                          <a:rPr lang="bg-BG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1814" y="1628567"/>
                <a:ext cx="3388813" cy="801181"/>
              </a:xfrm>
              <a:prstGeom prst="rect">
                <a:avLst/>
              </a:prstGeom>
              <a:blipFill>
                <a:blip r:embed="rId10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464457" y="2630202"/>
            <a:ext cx="2045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Relativistic spin 0: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0706" y="4150897"/>
            <a:ext cx="222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Relativistic spin- ½: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71938" y="4658746"/>
                <a:ext cx="215815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𝐻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mr-I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mr-IN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𝛼</m:t>
                              </m:r>
                            </m:e>
                          </m:acc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+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938" y="4658746"/>
                <a:ext cx="2158155" cy="400110"/>
              </a:xfrm>
              <a:prstGeom prst="rect">
                <a:avLst/>
              </a:prstGeom>
              <a:blipFill>
                <a:blip r:embed="rId11"/>
                <a:stretch>
                  <a:fillRect t="-18182" b="-1212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199116" y="4466475"/>
                <a:ext cx="3138551" cy="9545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𝑖</m:t>
                      </m:r>
                      <m:f>
                        <m:fPr>
                          <m:ctrlPr>
                            <a:rPr lang="mr-I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den>
                      </m:f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mr-I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𝛼</m:t>
                              </m:r>
                            </m:e>
                          </m:acc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+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</m:d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116" y="4466475"/>
                <a:ext cx="3138551" cy="95455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987833" y="5203837"/>
                <a:ext cx="2784865" cy="72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</m:d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33" y="5203837"/>
                <a:ext cx="2784865" cy="72391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3414110" y="2626074"/>
            <a:ext cx="1633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Klein-Gordon: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03288" y="4168529"/>
            <a:ext cx="787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Dirac: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0383875" y="3557209"/>
                <a:ext cx="15612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𝑗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=2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3875" y="3557209"/>
                <a:ext cx="1561261" cy="369332"/>
              </a:xfrm>
              <a:prstGeom prst="rect">
                <a:avLst/>
              </a:prstGeom>
              <a:blipFill>
                <a:blip r:embed="rId1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8730734" y="3422891"/>
                <a:ext cx="138050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𝜌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=2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𝐸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𝑗</m:t>
                          </m:r>
                        </m:e>
                      </m:acc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=2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0734" y="3422891"/>
                <a:ext cx="1380506" cy="646331"/>
              </a:xfrm>
              <a:prstGeom prst="rect">
                <a:avLst/>
              </a:prstGeom>
              <a:blipFill>
                <a:blip r:embed="rId15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6257667" y="1982446"/>
                <a:ext cx="1914370" cy="4322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𝑁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is-I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</m:acc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667" y="1982446"/>
                <a:ext cx="1914370" cy="432298"/>
              </a:xfrm>
              <a:prstGeom prst="rect">
                <a:avLst/>
              </a:prstGeom>
              <a:blipFill>
                <a:blip r:embed="rId16"/>
                <a:stretch>
                  <a:fillRect t="-17143" b="-857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8536719" y="4798522"/>
                <a:ext cx="3449727" cy="8699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754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𝑗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</m:e>
                      </m:acc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†</m:t>
                          </m:r>
                        </m:sup>
                      </m:sSup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=1 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4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is-I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6719" y="4798522"/>
                <a:ext cx="3449727" cy="869982"/>
              </a:xfrm>
              <a:prstGeom prst="rect">
                <a:avLst/>
              </a:prstGeom>
              <a:blipFill>
                <a:blip r:embed="rId17"/>
                <a:stretch>
                  <a:fillRect t="-92857" b="-14857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9085774" y="143699"/>
            <a:ext cx="2560894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Probability interpretation</a:t>
            </a:r>
          </a:p>
          <a:p>
            <a:r>
              <a:rPr lang="en-US" dirty="0"/>
              <a:t>(Continuity equation)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8628905" y="-109504"/>
            <a:ext cx="0" cy="699180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-1" y="1464579"/>
            <a:ext cx="12192001" cy="8315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0" y="2617977"/>
            <a:ext cx="12192001" cy="8315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-7375" y="4156136"/>
            <a:ext cx="12192001" cy="8315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6515711" y="3612434"/>
                <a:ext cx="1909689" cy="4322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𝜙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𝑁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is-I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</m:acc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5711" y="3612434"/>
                <a:ext cx="1909689" cy="432298"/>
              </a:xfrm>
              <a:prstGeom prst="rect">
                <a:avLst/>
              </a:prstGeom>
              <a:blipFill>
                <a:blip r:embed="rId18"/>
                <a:stretch>
                  <a:fillRect t="-14286" b="-1142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6486516" y="4427839"/>
                <a:ext cx="2231958" cy="4322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𝑢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𝑝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)</m:t>
                      </m:r>
                      <m:sSup>
                        <m:sSup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is-I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</m:acc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6516" y="4427839"/>
                <a:ext cx="2231958" cy="432298"/>
              </a:xfrm>
              <a:prstGeom prst="rect">
                <a:avLst/>
              </a:prstGeom>
              <a:blipFill>
                <a:blip r:embed="rId19"/>
                <a:stretch>
                  <a:fillRect t="-14286" b="-1142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6558429" y="4792112"/>
                <a:ext cx="1363257" cy="9840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𝑢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mr-IN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.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.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.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8429" y="4792112"/>
                <a:ext cx="1363257" cy="98405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9581829" y="4460133"/>
                <a:ext cx="1338315" cy="372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𝑗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</m:e>
                      </m:acc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1829" y="4460133"/>
                <a:ext cx="1338315" cy="372218"/>
              </a:xfrm>
              <a:prstGeom prst="rect">
                <a:avLst/>
              </a:prstGeom>
              <a:blipFill>
                <a:blip r:embed="rId21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51CF7F-B814-0F4A-4374-F0A6EB919862}"/>
              </a:ext>
            </a:extLst>
          </p:cNvPr>
          <p:cNvCxnSpPr/>
          <p:nvPr/>
        </p:nvCxnSpPr>
        <p:spPr>
          <a:xfrm>
            <a:off x="-7376" y="5799024"/>
            <a:ext cx="12192001" cy="8315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18F9974-5714-745A-36E8-80A624D4C88F}"/>
              </a:ext>
            </a:extLst>
          </p:cNvPr>
          <p:cNvSpPr txBox="1"/>
          <p:nvPr/>
        </p:nvSpPr>
        <p:spPr>
          <a:xfrm>
            <a:off x="521380" y="5802220"/>
            <a:ext cx="2124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Relativistic spin-1: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E5B4F4-78BF-A83A-042B-DBA1BA3DD66C}"/>
              </a:ext>
            </a:extLst>
          </p:cNvPr>
          <p:cNvSpPr txBox="1"/>
          <p:nvPr/>
        </p:nvSpPr>
        <p:spPr>
          <a:xfrm>
            <a:off x="3533962" y="5819852"/>
            <a:ext cx="837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Proca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8C61CEE-C348-8112-6D5B-BDCDDDFDD241}"/>
                  </a:ext>
                </a:extLst>
              </p:cNvPr>
              <p:cNvSpPr txBox="1"/>
              <p:nvPr/>
            </p:nvSpPr>
            <p:spPr>
              <a:xfrm>
                <a:off x="3315999" y="6293013"/>
                <a:ext cx="2558457" cy="4310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8C61CEE-C348-8112-6D5B-BDCDDDFDD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999" y="6293013"/>
                <a:ext cx="2558457" cy="431015"/>
              </a:xfrm>
              <a:prstGeom prst="rect">
                <a:avLst/>
              </a:prstGeom>
              <a:blipFill>
                <a:blip r:embed="rId22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3DC579F8-54B5-EB87-5ED7-3A1F61090EB3}"/>
              </a:ext>
            </a:extLst>
          </p:cNvPr>
          <p:cNvSpPr txBox="1"/>
          <p:nvPr/>
        </p:nvSpPr>
        <p:spPr>
          <a:xfrm>
            <a:off x="890678" y="6124190"/>
            <a:ext cx="1423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CC00FF"/>
                </a:solidFill>
              </a:rPr>
              <a:t>Fundamental</a:t>
            </a:r>
          </a:p>
          <a:p>
            <a:r>
              <a:rPr lang="en-NL" dirty="0">
                <a:solidFill>
                  <a:srgbClr val="CC00FF"/>
                </a:solidFill>
              </a:rPr>
              <a:t>force carriers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3ABCE73-1E1F-A0D7-9EC5-1E5A5165B574}"/>
              </a:ext>
            </a:extLst>
          </p:cNvPr>
          <p:cNvSpPr txBox="1"/>
          <p:nvPr/>
        </p:nvSpPr>
        <p:spPr>
          <a:xfrm>
            <a:off x="757175" y="5074627"/>
            <a:ext cx="1968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CC00FF"/>
                </a:solidFill>
              </a:rPr>
              <a:t>Fundamental</a:t>
            </a:r>
          </a:p>
          <a:p>
            <a:r>
              <a:rPr lang="en-GB" dirty="0">
                <a:solidFill>
                  <a:srgbClr val="CC00FF"/>
                </a:solidFill>
              </a:rPr>
              <a:t>q</a:t>
            </a:r>
            <a:r>
              <a:rPr lang="en-NL" dirty="0">
                <a:solidFill>
                  <a:srgbClr val="CC00FF"/>
                </a:solidFill>
              </a:rPr>
              <a:t>uarks and leptons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2AAA793-F9E0-57E0-4DBE-953360A69EC7}"/>
              </a:ext>
            </a:extLst>
          </p:cNvPr>
          <p:cNvSpPr txBox="1"/>
          <p:nvPr/>
        </p:nvSpPr>
        <p:spPr>
          <a:xfrm>
            <a:off x="626503" y="3612434"/>
            <a:ext cx="1600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00FF"/>
                </a:solidFill>
              </a:rPr>
              <a:t>Example: </a:t>
            </a:r>
            <a:r>
              <a:rPr lang="en-US" dirty="0" err="1">
                <a:solidFill>
                  <a:srgbClr val="CC00FF"/>
                </a:solidFill>
              </a:rPr>
              <a:t>pions</a:t>
            </a:r>
            <a:endParaRPr lang="en-NL" dirty="0">
              <a:solidFill>
                <a:srgbClr val="CC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51312B0-4231-B978-3962-771F7027B111}"/>
                  </a:ext>
                </a:extLst>
              </p:cNvPr>
              <p:cNvSpPr txBox="1"/>
              <p:nvPr/>
            </p:nvSpPr>
            <p:spPr>
              <a:xfrm>
                <a:off x="9270072" y="5964164"/>
                <a:ext cx="2435410" cy="6799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EM: Maxwell equations </a:t>
                </a:r>
              </a:p>
              <a:p>
                <a:r>
                  <a:rPr lang="en-NL" dirty="0"/>
                  <a:t>for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NL" dirty="0">
                    <a:solidFill>
                      <a:srgbClr val="C00000"/>
                    </a:solidFill>
                  </a:rPr>
                  <a:t> </a:t>
                </a:r>
                <a:r>
                  <a:rPr lang="en-NL" dirty="0"/>
                  <a:t>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NL" dirty="0">
                    <a:solidFill>
                      <a:srgbClr val="C00000"/>
                    </a:solidFill>
                  </a:rPr>
                  <a:t> </a:t>
                </a:r>
                <a:r>
                  <a:rPr lang="en-NL" dirty="0"/>
                  <a:t>fields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51312B0-4231-B978-3962-771F7027B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072" y="5964164"/>
                <a:ext cx="2435410" cy="679930"/>
              </a:xfrm>
              <a:prstGeom prst="rect">
                <a:avLst/>
              </a:prstGeom>
              <a:blipFill>
                <a:blip r:embed="rId23"/>
                <a:stretch>
                  <a:fillRect l="-2604" t="-3636" r="-1562" b="-1272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F842200-3B74-E9B0-8A5E-5DB2231B1530}"/>
                  </a:ext>
                </a:extLst>
              </p:cNvPr>
              <p:cNvSpPr txBox="1"/>
              <p:nvPr/>
            </p:nvSpPr>
            <p:spPr>
              <a:xfrm>
                <a:off x="6199386" y="5877514"/>
                <a:ext cx="251908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EM: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</a:rPr>
                  <a:t> </a:t>
                </a:r>
                <a:r>
                  <a:rPr lang="en-US" sz="1600" dirty="0">
                    <a:solidFill>
                      <a:srgbClr val="C00000"/>
                    </a:solidFill>
                    <a:sym typeface="Wingdings" pitchFamily="2" charset="2"/>
                  </a:rPr>
                  <a:t></a:t>
                </a:r>
                <a:r>
                  <a:rPr lang="en-US" sz="16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600" dirty="0">
                  <a:solidFill>
                    <a:srgbClr val="C00000"/>
                  </a:solidFill>
                </a:endParaRPr>
              </a:p>
              <a:p>
                <a:r>
                  <a:rPr lang="en-US" sz="1600" dirty="0"/>
                  <a:t>QCD: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</a:rPr>
                  <a:t> </a:t>
                </a:r>
                <a:r>
                  <a:rPr lang="en-US" sz="1600" dirty="0">
                    <a:solidFill>
                      <a:srgbClr val="C00000"/>
                    </a:solidFill>
                    <a:sym typeface="Wingdings" pitchFamily="2" charset="2"/>
                  </a:rPr>
                  <a:t></a:t>
                </a:r>
                <a:r>
                  <a:rPr lang="en-US" sz="16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600" dirty="0">
                  <a:solidFill>
                    <a:srgbClr val="C00000"/>
                  </a:solidFill>
                </a:endParaRPr>
              </a:p>
              <a:p>
                <a:r>
                  <a:rPr lang="en-US" sz="1600" dirty="0"/>
                  <a:t>Weak: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</a:rPr>
                  <a:t> </a:t>
                </a:r>
                <a:r>
                  <a:rPr lang="en-US" sz="1600" dirty="0">
                    <a:solidFill>
                      <a:srgbClr val="C00000"/>
                    </a:solidFill>
                    <a:sym typeface="Wingdings" pitchFamily="2" charset="2"/>
                  </a:rPr>
                  <a:t></a:t>
                </a:r>
                <a:r>
                  <a:rPr lang="en-US" sz="16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F842200-3B74-E9B0-8A5E-5DB2231B1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9386" y="5877514"/>
                <a:ext cx="2519088" cy="830997"/>
              </a:xfrm>
              <a:prstGeom prst="rect">
                <a:avLst/>
              </a:prstGeom>
              <a:blipFill>
                <a:blip r:embed="rId24"/>
                <a:stretch>
                  <a:fillRect l="-1508" t="-3030" b="-1060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613905E-AD41-A4BA-184C-D289A9984CB0}"/>
                  </a:ext>
                </a:extLst>
              </p:cNvPr>
              <p:cNvSpPr/>
              <p:nvPr/>
            </p:nvSpPr>
            <p:spPr>
              <a:xfrm>
                <a:off x="8628905" y="2872566"/>
                <a:ext cx="36294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𝑗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d>
                        <m:d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613905E-AD41-A4BA-184C-D289A9984C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8905" y="2872566"/>
                <a:ext cx="3629455" cy="369332"/>
              </a:xfrm>
              <a:prstGeom prst="rect">
                <a:avLst/>
              </a:prstGeom>
              <a:blipFill>
                <a:blip r:embed="rId25"/>
                <a:stretch>
                  <a:fillRect t="-13333" b="-13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5DDFD2-6B75-E616-AE25-95F4057A690F}"/>
              </a:ext>
            </a:extLst>
          </p:cNvPr>
          <p:cNvCxnSpPr>
            <a:cxnSpLocks/>
          </p:cNvCxnSpPr>
          <p:nvPr/>
        </p:nvCxnSpPr>
        <p:spPr>
          <a:xfrm flipV="1">
            <a:off x="8121321" y="2091038"/>
            <a:ext cx="609413" cy="74874"/>
          </a:xfrm>
          <a:prstGeom prst="line">
            <a:avLst/>
          </a:prstGeom>
          <a:ln w="127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3059B9B-4C69-A971-079E-6CE6425B4C15}"/>
              </a:ext>
            </a:extLst>
          </p:cNvPr>
          <p:cNvCxnSpPr>
            <a:cxnSpLocks/>
          </p:cNvCxnSpPr>
          <p:nvPr/>
        </p:nvCxnSpPr>
        <p:spPr>
          <a:xfrm flipV="1">
            <a:off x="8222446" y="3829961"/>
            <a:ext cx="609413" cy="74874"/>
          </a:xfrm>
          <a:prstGeom prst="line">
            <a:avLst/>
          </a:prstGeom>
          <a:ln w="127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35ABE9D-782C-D3FB-09EF-7748C8A9A611}"/>
              </a:ext>
            </a:extLst>
          </p:cNvPr>
          <p:cNvCxnSpPr>
            <a:cxnSpLocks/>
          </p:cNvCxnSpPr>
          <p:nvPr/>
        </p:nvCxnSpPr>
        <p:spPr>
          <a:xfrm>
            <a:off x="8222446" y="4968018"/>
            <a:ext cx="577669" cy="86157"/>
          </a:xfrm>
          <a:prstGeom prst="line">
            <a:avLst/>
          </a:prstGeom>
          <a:ln w="127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41D33EEF-1256-9247-2B2F-3D5519BCE8EC}"/>
              </a:ext>
            </a:extLst>
          </p:cNvPr>
          <p:cNvSpPr/>
          <p:nvPr/>
        </p:nvSpPr>
        <p:spPr>
          <a:xfrm>
            <a:off x="3503288" y="1841780"/>
            <a:ext cx="2297511" cy="728663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6BFC098-81E1-9E4E-EC2A-AD883EF396F9}"/>
              </a:ext>
            </a:extLst>
          </p:cNvPr>
          <p:cNvSpPr/>
          <p:nvPr/>
        </p:nvSpPr>
        <p:spPr>
          <a:xfrm>
            <a:off x="3528881" y="3641740"/>
            <a:ext cx="2198343" cy="431016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031B804-2C3E-F49C-BE84-6CAD2B100EFA}"/>
              </a:ext>
            </a:extLst>
          </p:cNvPr>
          <p:cNvSpPr/>
          <p:nvPr/>
        </p:nvSpPr>
        <p:spPr>
          <a:xfrm>
            <a:off x="3340439" y="5174466"/>
            <a:ext cx="2154089" cy="504144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8E2062B-04EB-6996-7A7E-E27CA82F9928}"/>
              </a:ext>
            </a:extLst>
          </p:cNvPr>
          <p:cNvSpPr/>
          <p:nvPr/>
        </p:nvSpPr>
        <p:spPr>
          <a:xfrm>
            <a:off x="3395834" y="6232475"/>
            <a:ext cx="2463949" cy="504144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61D3778-2481-8C7D-50B6-02D94B655B7D}"/>
                  </a:ext>
                </a:extLst>
              </p:cNvPr>
              <p:cNvSpPr txBox="1"/>
              <p:nvPr/>
            </p:nvSpPr>
            <p:spPr>
              <a:xfrm>
                <a:off x="5448937" y="5414239"/>
                <a:ext cx="12177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acc>
                            <m:accPr>
                              <m:chr m:val="⃗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1400" b="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61D3778-2481-8C7D-50B6-02D94B655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937" y="5414239"/>
                <a:ext cx="1217769" cy="307777"/>
              </a:xfrm>
              <a:prstGeom prst="rect">
                <a:avLst/>
              </a:prstGeom>
              <a:blipFill>
                <a:blip r:embed="rId26"/>
                <a:stretch>
                  <a:fillRect t="-8000" b="-8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851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6" grpId="0"/>
      <p:bldP spid="19" grpId="0"/>
      <p:bldP spid="23" grpId="0"/>
      <p:bldP spid="24" grpId="0"/>
      <p:bldP spid="25" grpId="0"/>
      <p:bldP spid="29" grpId="0"/>
      <p:bldP spid="30" grpId="0"/>
      <p:bldP spid="31" grpId="0"/>
      <p:bldP spid="32" grpId="0"/>
      <p:bldP spid="42" grpId="0"/>
      <p:bldP spid="43" grpId="0"/>
      <p:bldP spid="44" grpId="0"/>
      <p:bldP spid="45" grpId="0"/>
      <p:bldP spid="20" grpId="0"/>
      <p:bldP spid="38" grpId="0"/>
      <p:bldP spid="39" grpId="0"/>
      <p:bldP spid="3" grpId="0"/>
      <p:bldP spid="50" grpId="0" animBg="1"/>
      <p:bldP spid="52" grpId="0" animBg="1"/>
      <p:bldP spid="53" grpId="0" animBg="1"/>
      <p:bldP spid="54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Lecture 3: “Waves” – gauge invariance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9676" y="715335"/>
            <a:ext cx="1485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Lagrangians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680115" y="620730"/>
                <a:ext cx="5298374" cy="5269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ea typeface="Cambria Math" charset="0"/>
                    <a:cs typeface="Cambria Math" charset="0"/>
                  </a:rPr>
                  <a:t>Spin 0 Scalar field: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 sz="200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bg-BG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</m:d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</m:d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20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  <m: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  <m: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0115" y="620730"/>
                <a:ext cx="5298374" cy="526939"/>
              </a:xfrm>
              <a:prstGeom prst="rect">
                <a:avLst/>
              </a:prstGeom>
              <a:blipFill>
                <a:blip r:embed="rId3"/>
                <a:stretch>
                  <a:fillRect l="-1435" b="-697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680115" y="1147669"/>
                <a:ext cx="4832670" cy="4352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ea typeface="Cambria Math" charset="0"/>
                    <a:cs typeface="Cambria Math" charset="0"/>
                  </a:rPr>
                  <a:t>Spin ½ Dirac fermion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 sz="200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𝑖</m:t>
                    </m:r>
                    <m:acc>
                      <m:accPr>
                        <m:chr m:val="̅"/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e>
                    </m:acc>
                    <m:sSub>
                      <m:sSubPr>
                        <m:ctrl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</m:e>
                      <m:sup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2000" i="1" dirty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  <m:r>
                      <a:rPr lang="en-US" sz="2000" i="1" dirty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r>
                      <a:rPr lang="en-US" sz="2000" i="1" dirty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𝑚</m:t>
                    </m:r>
                    <m:acc>
                      <m:accPr>
                        <m:chr m:val="̅"/>
                        <m:ctrl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e>
                    </m:acc>
                    <m:r>
                      <a:rPr lang="en-US" sz="2000" i="1" dirty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0115" y="1147669"/>
                <a:ext cx="4832670" cy="435247"/>
              </a:xfrm>
              <a:prstGeom prst="rect">
                <a:avLst/>
              </a:prstGeom>
              <a:blipFill>
                <a:blip r:embed="rId4"/>
                <a:stretch>
                  <a:fillRect l="-1575" t="-5714" b="-2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680115" y="1542575"/>
                <a:ext cx="8290988" cy="5269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ea typeface="Cambria Math" charset="0"/>
                    <a:cs typeface="Cambria Math" charset="0"/>
                  </a:rPr>
                  <a:t>Spin 1 gauge boson (photon) :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 sz="200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f>
                      <m:fPr>
                        <m:ctrlPr>
                          <a:rPr lang="bg-BG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4</m:t>
                        </m:r>
                      </m:den>
                    </m:f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𝜈</m:t>
                            </m:r>
                          </m:sup>
                        </m:s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𝜈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𝜈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b>
                        </m:sSub>
                      </m:e>
                    </m:d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𝑗</m:t>
                        </m:r>
                      </m:e>
                      <m: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0115" y="1542575"/>
                <a:ext cx="8290988" cy="526939"/>
              </a:xfrm>
              <a:prstGeom prst="rect">
                <a:avLst/>
              </a:prstGeom>
              <a:blipFill>
                <a:blip r:embed="rId5"/>
                <a:stretch>
                  <a:fillRect l="-917" b="-952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761064" y="2086419"/>
                <a:ext cx="2605842" cy="802336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𝜕𝜙</m:t>
                          </m:r>
                          <m:d>
                            <m:dPr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f>
                        <m:fPr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064" y="2086419"/>
                <a:ext cx="2605842" cy="802336"/>
              </a:xfrm>
              <a:prstGeom prst="rect">
                <a:avLst/>
              </a:prstGeom>
              <a:blipFill>
                <a:blip r:embed="rId6"/>
                <a:stretch>
                  <a:fillRect l="-2899" t="-1563" b="-468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39676" y="2139837"/>
            <a:ext cx="11558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Euler Lagrange lead to the wave equations:                                                                  </a:t>
            </a:r>
            <a:r>
              <a:rPr lang="en-US" dirty="0"/>
              <a:t>(stationary action in field theory)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637" y="2844240"/>
            <a:ext cx="11460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All forces result from requiring a symmetry principle</a:t>
            </a:r>
            <a:r>
              <a:rPr lang="en-US" sz="2000" dirty="0"/>
              <a:t>: </a:t>
            </a:r>
            <a:r>
              <a:rPr lang="en-US" sz="2000" dirty="0" err="1"/>
              <a:t>Lagrangian</a:t>
            </a:r>
            <a:r>
              <a:rPr lang="en-US" sz="2000" dirty="0"/>
              <a:t> should stay invariant under transformations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39185" y="3855022"/>
                <a:ext cx="4048416" cy="7595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000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00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e</m:t>
                        </m:r>
                      </m:e>
                      <m: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𝑖𝑞</m:t>
                        </m:r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𝛼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</m:sup>
                    </m:sSup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000" dirty="0">
                  <a:solidFill>
                    <a:srgbClr val="C00000"/>
                  </a:solidFill>
                </a:endParaRPr>
              </a:p>
              <a:p>
                <a:endParaRPr lang="en-US" sz="800" dirty="0">
                  <a:solidFill>
                    <a:srgbClr val="C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d>
                        <m:dPr>
                          <m:ctrlPr>
                            <a:rPr lang="is-I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lang="en-US" sz="2000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′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d>
                        <m:dPr>
                          <m:ctrlPr>
                            <a:rPr lang="is-I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d>
                        <m:dPr>
                          <m:ctrlPr>
                            <a:rPr lang="is-I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−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𝛼</m:t>
                      </m:r>
                      <m:d>
                        <m:dPr>
                          <m:ctrlPr>
                            <a:rPr lang="is-I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85" y="3855022"/>
                <a:ext cx="4048416" cy="759567"/>
              </a:xfrm>
              <a:prstGeom prst="rect">
                <a:avLst/>
              </a:prstGeom>
              <a:blipFill>
                <a:blip r:embed="rId7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39676" y="3389055"/>
            <a:ext cx="2701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1) QED = U(1) symmetry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389555" y="3455529"/>
                <a:ext cx="2440732" cy="3429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ℒ</m:t>
                      </m:r>
                      <m:r>
                        <a:rPr lang="en-US" sz="200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𝑖</m:t>
                      </m:r>
                      <m:acc>
                        <m:accPr>
                          <m:chr m:val="̅"/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sSub>
                        <m:sSubPr>
                          <m:ctrlP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</m:e>
                        <m:sup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0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r>
                        <a:rPr lang="en-US" sz="20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r>
                        <a:rPr lang="en-US" sz="20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</m:t>
                      </m:r>
                      <m:acc>
                        <m:accPr>
                          <m:chr m:val="̅"/>
                          <m:ctrlP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r>
                        <a:rPr lang="en-US" sz="20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9555" y="3455529"/>
                <a:ext cx="2440732" cy="342914"/>
              </a:xfrm>
              <a:prstGeom prst="rect">
                <a:avLst/>
              </a:prstGeom>
              <a:blipFill>
                <a:blip r:embed="rId8"/>
                <a:stretch>
                  <a:fillRect l="-2073" r="-3109" b="-2142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860261" y="3423299"/>
                <a:ext cx="2533066" cy="3429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ℒ</m:t>
                      </m:r>
                      <m:r>
                        <a:rPr lang="en-US" sz="200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𝑖</m:t>
                      </m:r>
                      <m:acc>
                        <m:accPr>
                          <m:chr m:val="̅"/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sSub>
                        <m:sSubPr>
                          <m:ctrlP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𝐷</m:t>
                          </m:r>
                        </m:e>
                        <m:sup>
                          <m:r>
                            <a:rPr lang="en-US" sz="20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0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r>
                        <a:rPr lang="en-US" sz="20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r>
                        <a:rPr lang="en-US" sz="20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</m:t>
                      </m:r>
                      <m:acc>
                        <m:accPr>
                          <m:chr m:val="̅"/>
                          <m:ctrlP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r>
                        <a:rPr lang="en-US" sz="20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0261" y="3423299"/>
                <a:ext cx="2533066" cy="342914"/>
              </a:xfrm>
              <a:prstGeom prst="rect">
                <a:avLst/>
              </a:prstGeom>
              <a:blipFill>
                <a:blip r:embed="rId9"/>
                <a:stretch>
                  <a:fillRect l="-1493" t="-3571" r="-2488" b="-2857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187872" y="3918319"/>
                <a:ext cx="248170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𝐷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≡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𝑖𝑞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7872" y="3918319"/>
                <a:ext cx="2481705" cy="307777"/>
              </a:xfrm>
              <a:prstGeom prst="rect">
                <a:avLst/>
              </a:prstGeom>
              <a:blipFill>
                <a:blip r:embed="rId10"/>
                <a:stretch>
                  <a:fillRect l="-2030" b="-32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533333" y="4359443"/>
                <a:ext cx="3920432" cy="3429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ℒ</m:t>
                      </m:r>
                      <m:r>
                        <a:rPr lang="en-US" sz="200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𝑖</m:t>
                      </m:r>
                      <m:acc>
                        <m:accPr>
                          <m:chr m:val="̅"/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sSub>
                        <m:sSubPr>
                          <m:ctrlP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sz="2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a:rPr lang="en-US" sz="20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</m:e>
                        <m:sup>
                          <m:r>
                            <a:rPr lang="en-US" sz="20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0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r>
                        <a:rPr lang="en-US" sz="20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r>
                        <a:rPr lang="en-US" sz="20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</m:t>
                      </m:r>
                      <m:acc>
                        <m:accPr>
                          <m:chr m:val="̅"/>
                          <m:ctrlP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r>
                        <a:rPr lang="en-US" sz="20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−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𝑞</m:t>
                      </m:r>
                      <m:sSup>
                        <m:sSupPr>
                          <m:ctrlPr>
                            <a:rPr lang="en-US" sz="2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0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𝜓</m:t>
                              </m:r>
                            </m:e>
                          </m:acc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  <m:r>
                            <a:rPr lang="en-US" sz="20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lang="en-US" sz="20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3333" y="4359443"/>
                <a:ext cx="3920432" cy="342914"/>
              </a:xfrm>
              <a:prstGeom prst="rect">
                <a:avLst/>
              </a:prstGeom>
              <a:blipFill>
                <a:blip r:embed="rId11"/>
                <a:stretch>
                  <a:fillRect l="-968" t="-3571" b="-25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>
            <a:off x="8038410" y="3593050"/>
            <a:ext cx="550664" cy="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706768" y="3868702"/>
            <a:ext cx="234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Covariant derivative:</a:t>
            </a:r>
          </a:p>
        </p:txBody>
      </p:sp>
      <p:sp>
        <p:nvSpPr>
          <p:cNvPr id="21" name="Left Brace 20"/>
          <p:cNvSpPr/>
          <p:nvPr/>
        </p:nvSpPr>
        <p:spPr>
          <a:xfrm rot="16200000">
            <a:off x="6796574" y="3723222"/>
            <a:ext cx="363726" cy="217617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e 21"/>
          <p:cNvSpPr/>
          <p:nvPr/>
        </p:nvSpPr>
        <p:spPr>
          <a:xfrm rot="16200000">
            <a:off x="8727108" y="4281376"/>
            <a:ext cx="363726" cy="109715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607108" y="4860184"/>
            <a:ext cx="752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“free”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40468" y="4831156"/>
            <a:ext cx="1397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“interaction”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71805" y="5244287"/>
                <a:ext cx="4156907" cy="670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2) Weak = SU(2) symmetry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cs-CZ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" y="5244287"/>
                <a:ext cx="4156907" cy="670696"/>
              </a:xfrm>
              <a:prstGeom prst="rect">
                <a:avLst/>
              </a:prstGeom>
              <a:blipFill>
                <a:blip r:embed="rId12"/>
                <a:stretch>
                  <a:fillRect l="-1216" b="-1296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653608" y="4904845"/>
                <a:ext cx="4067524" cy="10831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3) QCD = SU(3) symmetry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is-I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cs-CZ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47B0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47B06"/>
                                      </a:solidFill>
                                      <a:latin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47B06"/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608" y="4904845"/>
                <a:ext cx="4067524" cy="1083182"/>
              </a:xfrm>
              <a:prstGeom prst="rect">
                <a:avLst/>
              </a:prstGeom>
              <a:blipFill>
                <a:blip r:embed="rId13"/>
                <a:stretch>
                  <a:fillRect l="-1553" b="-348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B4BF980-51E9-F44B-B88C-D8F91B034457}"/>
                  </a:ext>
                </a:extLst>
              </p:cNvPr>
              <p:cNvSpPr/>
              <p:nvPr/>
            </p:nvSpPr>
            <p:spPr>
              <a:xfrm>
                <a:off x="724442" y="5818967"/>
                <a:ext cx="4554645" cy="6706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exp</m:t>
                    </m:r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bg-BG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𝜏</m:t>
                            </m:r>
                          </m:e>
                        </m:acc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⋅</m:t>
                        </m:r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𝛼</m:t>
                            </m:r>
                          </m:e>
                        </m:acc>
                        <m:d>
                          <m:dPr>
                            <m:ctrlPr>
                              <a:rPr lang="is-I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is-IS" sz="20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cs-CZ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B4BF980-51E9-F44B-B88C-D8F91B0344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442" y="5818967"/>
                <a:ext cx="4554645" cy="670696"/>
              </a:xfrm>
              <a:prstGeom prst="rect">
                <a:avLst/>
              </a:prstGeom>
              <a:blipFill>
                <a:blip r:embed="rId14"/>
                <a:stretch>
                  <a:fillRect l="-557" b="-1111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0A87044-FBD5-454B-AE6F-24B206A5D4E9}"/>
                  </a:ext>
                </a:extLst>
              </p:cNvPr>
              <p:cNvSpPr/>
              <p:nvPr/>
            </p:nvSpPr>
            <p:spPr>
              <a:xfrm>
                <a:off x="6840253" y="5566627"/>
                <a:ext cx="4693336" cy="10831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exp</m:t>
                    </m:r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bg-BG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acc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⋅</m:t>
                        </m:r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𝛼</m:t>
                            </m:r>
                          </m:e>
                        </m:acc>
                        <m:d>
                          <m:dPr>
                            <m:ctrlPr>
                              <a:rPr lang="is-I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is-IS" sz="20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s-I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cs-CZ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47B0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47B06"/>
                                      </a:solidFill>
                                      <a:latin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47B06"/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0A87044-FBD5-454B-AE6F-24B206A5D4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253" y="5566627"/>
                <a:ext cx="4693336" cy="1083182"/>
              </a:xfrm>
              <a:prstGeom prst="rect">
                <a:avLst/>
              </a:prstGeom>
              <a:blipFill>
                <a:blip r:embed="rId15"/>
                <a:stretch>
                  <a:fillRect l="-539" b="-465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440A43D-064B-9646-9C1C-D6B6D3DC9CE9}"/>
              </a:ext>
            </a:extLst>
          </p:cNvPr>
          <p:cNvCxnSpPr/>
          <p:nvPr/>
        </p:nvCxnSpPr>
        <p:spPr>
          <a:xfrm>
            <a:off x="-1" y="3292770"/>
            <a:ext cx="12192001" cy="8315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B643090-876F-DD4D-896F-61D0A9A98043}"/>
              </a:ext>
            </a:extLst>
          </p:cNvPr>
          <p:cNvCxnSpPr>
            <a:cxnSpLocks/>
          </p:cNvCxnSpPr>
          <p:nvPr/>
        </p:nvCxnSpPr>
        <p:spPr>
          <a:xfrm>
            <a:off x="37133" y="5241956"/>
            <a:ext cx="9787587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F768270-2925-FB46-93AC-49C853FAB85F}"/>
              </a:ext>
            </a:extLst>
          </p:cNvPr>
          <p:cNvCxnSpPr>
            <a:cxnSpLocks/>
          </p:cNvCxnSpPr>
          <p:nvPr/>
        </p:nvCxnSpPr>
        <p:spPr>
          <a:xfrm>
            <a:off x="9723120" y="4790385"/>
            <a:ext cx="2467586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9A68906-D5E0-B143-905B-A3D154E2DE6F}"/>
              </a:ext>
            </a:extLst>
          </p:cNvPr>
          <p:cNvCxnSpPr>
            <a:cxnSpLocks/>
          </p:cNvCxnSpPr>
          <p:nvPr/>
        </p:nvCxnSpPr>
        <p:spPr>
          <a:xfrm>
            <a:off x="9723120" y="4811309"/>
            <a:ext cx="0" cy="430647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9033FDA-F51F-4345-BDAA-0AA8B5E35623}"/>
                  </a:ext>
                </a:extLst>
              </p:cNvPr>
              <p:cNvSpPr txBox="1"/>
              <p:nvPr/>
            </p:nvSpPr>
            <p:spPr>
              <a:xfrm>
                <a:off x="682230" y="4704790"/>
                <a:ext cx="341054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7030A0"/>
                    </a:solidFill>
                    <a:sym typeface="Wingdings" pitchFamily="2" charset="2"/>
                  </a:rPr>
                  <a:t> 1 E.M. photon field: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dirty="0">
                    <a:sym typeface="Wingdings" pitchFamily="2" charset="2"/>
                  </a:rPr>
                  <a:t>  </a:t>
                </a:r>
                <a:endParaRPr lang="en-US" sz="20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9033FDA-F51F-4345-BDAA-0AA8B5E35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30" y="4704790"/>
                <a:ext cx="3410549" cy="400110"/>
              </a:xfrm>
              <a:prstGeom prst="rect">
                <a:avLst/>
              </a:prstGeom>
              <a:blipFill>
                <a:blip r:embed="rId16"/>
                <a:stretch>
                  <a:fillRect l="-1852" t="-9375" b="-2812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1A7E7EA-516A-624C-BC8C-4B00EEB8277B}"/>
                  </a:ext>
                </a:extLst>
              </p:cNvPr>
              <p:cNvSpPr txBox="1"/>
              <p:nvPr/>
            </p:nvSpPr>
            <p:spPr>
              <a:xfrm>
                <a:off x="707892" y="6417362"/>
                <a:ext cx="48588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7030A0"/>
                    </a:solidFill>
                    <a:sym typeface="Wingdings" pitchFamily="2" charset="2"/>
                  </a:rPr>
                  <a:t> 3 weak  fields: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sz="2000" b="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d>
                      <m:d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1A7E7EA-516A-624C-BC8C-4B00EEB82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92" y="6417362"/>
                <a:ext cx="4858894" cy="400110"/>
              </a:xfrm>
              <a:prstGeom prst="rect">
                <a:avLst/>
              </a:prstGeom>
              <a:blipFill>
                <a:blip r:embed="rId17"/>
                <a:stretch>
                  <a:fillRect l="-1302" t="-9375" b="-2812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0D72D88-ABCD-9948-83D0-0AFDF3CBA145}"/>
                  </a:ext>
                </a:extLst>
              </p:cNvPr>
              <p:cNvSpPr txBox="1"/>
              <p:nvPr/>
            </p:nvSpPr>
            <p:spPr>
              <a:xfrm>
                <a:off x="6800218" y="6331147"/>
                <a:ext cx="368030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7030A0"/>
                    </a:solidFill>
                    <a:sym typeface="Wingdings" pitchFamily="2" charset="2"/>
                  </a:rPr>
                  <a:t> 8   colored gluon fields: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0D72D88-ABCD-9948-83D0-0AFDF3CBA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218" y="6331147"/>
                <a:ext cx="3680303" cy="400110"/>
              </a:xfrm>
              <a:prstGeom prst="rect">
                <a:avLst/>
              </a:prstGeom>
              <a:blipFill>
                <a:blip r:embed="rId18"/>
                <a:stretch>
                  <a:fillRect l="-1718" t="-9375" b="-2812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0DB3B5-DC57-5C64-D0D4-D336E0760F83}"/>
                  </a:ext>
                </a:extLst>
              </p:cNvPr>
              <p:cNvSpPr txBox="1"/>
              <p:nvPr/>
            </p:nvSpPr>
            <p:spPr>
              <a:xfrm>
                <a:off x="9186921" y="198966"/>
                <a:ext cx="2553391" cy="98437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1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1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sz="16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1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  <m:d>
                                <m:dPr>
                                  <m:ctrlPr>
                                    <a:rPr lang="en-US" sz="16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NL" sz="1600" dirty="0">
                  <a:solidFill>
                    <a:srgbClr val="7030A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1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1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NL" sz="1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0DB3B5-DC57-5C64-D0D4-D336E0760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6921" y="198966"/>
                <a:ext cx="2553391" cy="984372"/>
              </a:xfrm>
              <a:prstGeom prst="rect">
                <a:avLst/>
              </a:prstGeom>
              <a:blipFill>
                <a:blip r:embed="rId19"/>
                <a:stretch>
                  <a:fillRect l="-13300" t="-96203" b="-107595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2E78E67-1269-2E33-A386-EDBEBA110B34}"/>
              </a:ext>
            </a:extLst>
          </p:cNvPr>
          <p:cNvCxnSpPr>
            <a:cxnSpLocks/>
          </p:cNvCxnSpPr>
          <p:nvPr/>
        </p:nvCxnSpPr>
        <p:spPr>
          <a:xfrm flipH="1">
            <a:off x="11115675" y="1204387"/>
            <a:ext cx="277652" cy="93545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63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21" grpId="0" animBg="1"/>
      <p:bldP spid="22" grpId="0" animBg="1"/>
      <p:bldP spid="23" grpId="0"/>
      <p:bldP spid="24" grpId="0"/>
      <p:bldP spid="26" grpId="0"/>
      <p:bldP spid="27" grpId="0"/>
      <p:bldP spid="25" grpId="0"/>
      <p:bldP spid="28" grpId="0"/>
      <p:bldP spid="33" grpId="0"/>
      <p:bldP spid="34" grpId="0"/>
      <p:bldP spid="35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Lecture 4: “Symmetries” – Standard Model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7500" y="752564"/>
                <a:ext cx="11355703" cy="6073352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The </a:t>
                </a:r>
                <a:r>
                  <a:rPr lang="en-US" dirty="0" err="1"/>
                  <a:t>Lagrangian</a:t>
                </a:r>
                <a:r>
                  <a:rPr lang="en-US" dirty="0"/>
                  <a:t> of the Standard Model includes electromagnetic, weak and strong interactions according to the gauge field principle</a:t>
                </a:r>
              </a:p>
              <a:p>
                <a:endParaRPr lang="en-US" sz="300" dirty="0"/>
              </a:p>
              <a:p>
                <a:r>
                  <a:rPr lang="en-US" dirty="0"/>
                  <a:t>Construction of the </a:t>
                </a:r>
                <a:r>
                  <a:rPr lang="en-US" dirty="0" err="1"/>
                  <a:t>Lagrangian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600" b="0" i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free</m:t>
                        </m:r>
                      </m:sub>
                    </m:sSub>
                    <m:r>
                      <a:rPr lang="en-US" sz="2600" b="0" i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sSub>
                      <m:sSub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600" b="0" i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interaction</m:t>
                        </m:r>
                      </m:sub>
                    </m:sSub>
                    <m:r>
                      <a:rPr lang="en-US" sz="2600" b="0" i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600" b="0" i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Dirac</m:t>
                        </m:r>
                      </m:sub>
                    </m:sSub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sSup>
                      <m:sSup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𝑔𝐽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sz="2600" dirty="0"/>
              </a:p>
              <a:p>
                <a:pPr lvl="1"/>
                <a:r>
                  <a:rPr lang="en-US" dirty="0"/>
                  <a:t>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𝑔</m:t>
                    </m:r>
                  </m:oMath>
                </a14:m>
                <a:r>
                  <a:rPr lang="en-US" dirty="0"/>
                  <a:t> a coupling constant,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𝐽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dirty="0"/>
                  <a:t> a  current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</m:acc>
                    <m:sSub>
                      <m:sSub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Ο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</m:oMath>
                </a14:m>
                <a:r>
                  <a:rPr lang="en-US" dirty="0"/>
                  <a:t>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a force field</a:t>
                </a:r>
              </a:p>
              <a:p>
                <a:pPr lvl="1"/>
                <a:endParaRPr lang="en-US" sz="500" dirty="0"/>
              </a:p>
              <a:p>
                <a:pPr marL="732600" lvl="1" indent="-457200">
                  <a:buFont typeface="+mj-lt"/>
                  <a:buAutoNum type="alphaUcPeriod"/>
                </a:pPr>
                <a:r>
                  <a:rPr lang="en-US" dirty="0"/>
                  <a:t>Local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𝑈</m:t>
                    </m:r>
                    <m:d>
                      <m:dPr>
                        <m:ctrlPr>
                          <a:rPr lang="is-I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 gauge invariance: symmetry under complex phase rotations</a:t>
                </a:r>
              </a:p>
              <a:p>
                <a:pPr lvl="2"/>
                <a:r>
                  <a:rPr lang="en-US" sz="2100" dirty="0">
                    <a:solidFill>
                      <a:schemeClr val="tx1"/>
                    </a:solidFill>
                  </a:rPr>
                  <a:t>Conserved quantum number: (hyper-) charge</a:t>
                </a:r>
              </a:p>
              <a:p>
                <a:pPr lvl="1"/>
                <a:endParaRPr lang="en-US" sz="1200" dirty="0"/>
              </a:p>
              <a:p>
                <a:pPr lvl="2"/>
                <a:r>
                  <a:rPr lang="en-US" sz="2400" dirty="0" err="1"/>
                  <a:t>Lagrangian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e>
                    </m:acc>
                    <m:d>
                      <m:dPr>
                        <m:ctrlPr>
                          <a:rPr lang="is-IS" sz="2400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sz="2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</m:d>
                    <m:r>
                      <a:rPr lang="en-US" sz="2400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  <m:r>
                      <a:rPr lang="en-US" sz="2400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e>
                    </m:acc>
                    <m:d>
                      <m:dPr>
                        <m:ctrlPr>
                          <a:rPr lang="is-IS" sz="2400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sz="2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</m:d>
                    <m:r>
                      <a:rPr lang="en-US" sz="2400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  <m:r>
                      <a:rPr lang="en-US" sz="2400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r>
                      <a:rPr lang="en-US" sz="2400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𝑞</m:t>
                    </m:r>
                    <m:limLow>
                      <m:limLow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groupChrPr>
                          <m:e>
                            <m:acc>
                              <m:accPr>
                                <m:chr m:val="̅"/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dirty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𝜓</m:t>
                                </m:r>
                              </m:e>
                            </m:acc>
                            <m:sSup>
                              <m:sSupPr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dirty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2400" b="0" i="1" dirty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𝜇</m:t>
                                </m:r>
                              </m:sup>
                            </m:sSup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𝜓</m:t>
                            </m:r>
                          </m:e>
                        </m:groupChr>
                      </m:e>
                      <m:lim>
                        <m:sSubSup>
                          <m:sSub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𝐸𝑀</m:t>
                            </m:r>
                          </m:sub>
                          <m:sup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p>
                        </m:sSubSup>
                      </m:lim>
                    </m:limLow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sz="2400" b="0" dirty="0">
                  <a:ea typeface="Cambria Math" charset="0"/>
                  <a:cs typeface="Cambria Math" charset="0"/>
                </a:endParaRPr>
              </a:p>
              <a:p>
                <a:pPr lvl="1"/>
                <a:endParaRPr lang="en-US" dirty="0"/>
              </a:p>
              <a:p>
                <a:pPr marL="732600" lvl="1" indent="-457200">
                  <a:buFont typeface="+mj-lt"/>
                  <a:buAutoNum type="alphaUcPeriod" startAt="2"/>
                </a:pPr>
                <a:r>
                  <a:rPr lang="en-US" dirty="0"/>
                  <a:t>Local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𝑆𝑈</m:t>
                    </m:r>
                    <m:d>
                      <m:dPr>
                        <m:ctrlPr>
                          <a:rPr lang="is-I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dirty="0"/>
                  <a:t> gauge invariance: symmetry under transformations in isospin doublet space.</a:t>
                </a:r>
              </a:p>
              <a:p>
                <a:pPr lvl="2"/>
                <a:r>
                  <a:rPr lang="en-US" sz="2100" dirty="0">
                    <a:solidFill>
                      <a:schemeClr val="tx1"/>
                    </a:solidFill>
                  </a:rPr>
                  <a:t>Conserved quantum number: weak isospin</a:t>
                </a:r>
              </a:p>
              <a:p>
                <a:pPr lvl="1"/>
                <a:endParaRPr lang="en-US" sz="1200" dirty="0"/>
              </a:p>
              <a:p>
                <a:pPr lvl="2"/>
                <a:r>
                  <a:rPr lang="en-US" sz="2400" dirty="0" err="1"/>
                  <a:t>Lagrangian</a:t>
                </a:r>
                <a:r>
                  <a:rPr lang="en-US" sz="2400" dirty="0"/>
                  <a:t>: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Ψ</m:t>
                        </m:r>
                      </m:e>
                    </m:acc>
                    <m:d>
                      <m:dPr>
                        <m:ctrlPr>
                          <a:rPr lang="is-IS" sz="2400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</m:d>
                    <m:r>
                      <m:rPr>
                        <m:sty m:val="p"/>
                      </m:rPr>
                      <a:rPr lang="en-US" sz="2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Ψ</m:t>
                    </m:r>
                    <m:r>
                      <a:rPr lang="en-US" sz="2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2400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Ψ</m:t>
                        </m:r>
                      </m:e>
                    </m:acc>
                    <m:d>
                      <m:dPr>
                        <m:ctrlPr>
                          <a:rPr lang="is-IS" sz="2400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</m:d>
                    <m:r>
                      <m:rPr>
                        <m:sty m:val="p"/>
                      </m:rPr>
                      <a:rPr lang="en-US" sz="2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Ψ</m:t>
                    </m:r>
                    <m:r>
                      <a:rPr lang="en-US" sz="2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f>
                      <m:fPr>
                        <m:ctrlPr>
                          <a:rPr lang="bg-BG" sz="240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𝑔</m:t>
                        </m:r>
                      </m:num>
                      <m:den>
                        <m:r>
                          <a:rPr lang="en-US" sz="2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den>
                    </m:f>
                    <m:limLow>
                      <m:limLow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groupChrPr>
                          <m:e>
                            <m:acc>
                              <m:accPr>
                                <m:chr m:val="̅"/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dirty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Ψ</m:t>
                                </m:r>
                              </m:e>
                            </m:acc>
                            <m:sSup>
                              <m:sSupPr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dirty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2400" b="0" i="1" dirty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𝜇</m:t>
                                </m:r>
                              </m:sup>
                            </m:sSup>
                            <m:acc>
                              <m:accPr>
                                <m:chr m:val="⃗"/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dirty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𝜏</m:t>
                                </m:r>
                              </m:e>
                            </m:acc>
                            <m:r>
                              <m:rPr>
                                <m:sty m:val="p"/>
                              </m:rPr>
                              <a:rPr lang="en-US" sz="2400" b="0" i="0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Ψ</m:t>
                            </m:r>
                          </m:e>
                        </m:groupChr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dirty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𝑏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b>
                        </m:sSub>
                      </m:e>
                      <m:lim>
                        <m:sSubSup>
                          <m:sSub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𝑊𝑒𝑎𝑘</m:t>
                            </m:r>
                          </m:sub>
                          <m:sup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p>
                        </m:sSubSup>
                      </m:lim>
                    </m:limLow>
                  </m:oMath>
                </a14:m>
                <a:endParaRPr lang="en-US" sz="2400" dirty="0"/>
              </a:p>
              <a:p>
                <a:pPr lvl="1"/>
                <a:endParaRPr lang="en-US" dirty="0"/>
              </a:p>
              <a:p>
                <a:pPr marL="732600" lvl="1" indent="-457200">
                  <a:buFont typeface="+mj-lt"/>
                  <a:buAutoNum type="alphaUcPeriod" startAt="3"/>
                </a:pPr>
                <a:r>
                  <a:rPr lang="en-US" dirty="0"/>
                  <a:t>Local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𝑆𝑈</m:t>
                    </m:r>
                    <m:d>
                      <m:dPr>
                        <m:ctrlPr>
                          <a:rPr lang="is-I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en-US" dirty="0"/>
                  <a:t> gauge invariance: symmetry under transformations in </a:t>
                </a:r>
                <a:r>
                  <a:rPr lang="en-US" dirty="0" err="1"/>
                  <a:t>colour</a:t>
                </a:r>
                <a:r>
                  <a:rPr lang="en-US" dirty="0"/>
                  <a:t> triplet space</a:t>
                </a:r>
              </a:p>
              <a:p>
                <a:pPr lvl="2"/>
                <a:r>
                  <a:rPr lang="en-US" sz="2100" dirty="0">
                    <a:solidFill>
                      <a:schemeClr val="tx1"/>
                    </a:solidFill>
                  </a:rPr>
                  <a:t>Conserved quantum number: color</a:t>
                </a:r>
              </a:p>
              <a:p>
                <a:pPr lvl="2"/>
                <a:endParaRPr lang="en-US" sz="1200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US" sz="2400" dirty="0" err="1">
                    <a:ea typeface="Cambria Math" charset="0"/>
                    <a:cs typeface="Cambria Math" charset="0"/>
                  </a:rPr>
                  <a:t>Lagrangian</a:t>
                </a:r>
                <a:r>
                  <a:rPr lang="en-US" sz="2400" dirty="0">
                    <a:ea typeface="Cambria Math" charset="0"/>
                    <a:cs typeface="Cambria Math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Φ</m:t>
                        </m:r>
                      </m:e>
                    </m:acc>
                    <m:d>
                      <m:dPr>
                        <m:ctrlPr>
                          <a:rPr lang="is-IS" sz="2400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</m:d>
                    <m:r>
                      <m:rPr>
                        <m:sty m:val="p"/>
                      </m:rPr>
                      <a:rPr lang="en-US" sz="2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Φ</m:t>
                    </m:r>
                    <m:r>
                      <a:rPr lang="en-US" sz="2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2400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Φ</m:t>
                        </m:r>
                      </m:e>
                    </m:acc>
                    <m:d>
                      <m:dPr>
                        <m:ctrlPr>
                          <a:rPr lang="is-IS" sz="2400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</m:d>
                    <m:r>
                      <m:rPr>
                        <m:sty m:val="p"/>
                      </m:rPr>
                      <a:rPr lang="en-US" sz="2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Φ</m:t>
                    </m:r>
                    <m:r>
                      <a:rPr lang="en-US" sz="2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f>
                      <m:fPr>
                        <m:ctrlPr>
                          <a:rPr lang="bg-BG" sz="2400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den>
                    </m:f>
                    <m:limLow>
                      <m:limLowPr>
                        <m:ctrlPr>
                          <a:rPr lang="en-US" sz="2400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sz="2400" i="1" dirty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groupChrPr>
                          <m:e>
                            <m:acc>
                              <m:accPr>
                                <m:chr m:val="̅"/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dirty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Φ</m:t>
                                </m:r>
                              </m:e>
                            </m:acc>
                            <m:sSup>
                              <m:sSup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dirty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2400" i="1" dirty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𝜇</m:t>
                                </m:r>
                              </m:sup>
                            </m:sSup>
                            <m:acc>
                              <m:accPr>
                                <m:chr m:val="⃗"/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dirty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𝜆</m:t>
                                </m:r>
                              </m:e>
                            </m:acc>
                            <m:r>
                              <m:rPr>
                                <m:sty m:val="p"/>
                              </m:rPr>
                              <a:rPr lang="en-US" sz="2400" b="0" i="0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Φ</m:t>
                            </m:r>
                          </m:e>
                        </m:groupChr>
                      </m:e>
                      <m:lim>
                        <m:sSubSup>
                          <m:sSub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⃗"/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dirty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𝐽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𝑄𝐶𝐷</m:t>
                            </m:r>
                          </m:sub>
                          <m:sup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p>
                        </m:sSubSup>
                      </m:lim>
                    </m:limLow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𝑐</m:t>
                            </m:r>
                          </m:e>
                        </m:acc>
                      </m:e>
                      <m:sub>
                        <m:r>
                          <a:rPr lang="en-US" sz="2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7500" y="752564"/>
                <a:ext cx="11355703" cy="6073352"/>
              </a:xfrm>
              <a:blipFill>
                <a:blip r:embed="rId3"/>
                <a:stretch>
                  <a:fillRect l="-670" t="-22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E70E014-CBE2-2666-2F21-144784C074CA}"/>
                  </a:ext>
                </a:extLst>
              </p:cNvPr>
              <p:cNvSpPr txBox="1"/>
              <p:nvPr/>
            </p:nvSpPr>
            <p:spPr>
              <a:xfrm>
                <a:off x="9112038" y="2840843"/>
                <a:ext cx="2343398" cy="3190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</a:rPr>
                            <m:t>≡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</a:rPr>
                            <m:t>+</m:t>
                          </m:r>
                          <m:r>
                            <a:rPr lang="en-US" i="1">
                              <a:latin typeface="Cambria Math" charset="0"/>
                            </a:rPr>
                            <m:t>𝑖𝑞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E70E014-CBE2-2666-2F21-144784C07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2038" y="2840843"/>
                <a:ext cx="2343398" cy="319062"/>
              </a:xfrm>
              <a:prstGeom prst="rect">
                <a:avLst/>
              </a:prstGeom>
              <a:blipFill>
                <a:blip r:embed="rId4"/>
                <a:stretch>
                  <a:fillRect b="-2307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5C8616-6341-46C5-6840-1E62C60D7DEF}"/>
                  </a:ext>
                </a:extLst>
              </p:cNvPr>
              <p:cNvSpPr txBox="1"/>
              <p:nvPr/>
            </p:nvSpPr>
            <p:spPr>
              <a:xfrm>
                <a:off x="9083462" y="4415431"/>
                <a:ext cx="2586414" cy="3190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𝐼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=</m:t>
                        </m:r>
                        <m:r>
                          <a:rPr lang="en-US" i="1">
                            <a:latin typeface="Cambria Math" charset="0"/>
                          </a:rPr>
                          <m:t>𝐼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+</m:t>
                        </m:r>
                        <m:r>
                          <a:rPr lang="en-US" i="1">
                            <a:latin typeface="Cambria Math" charset="0"/>
                          </a:rPr>
                          <m:t>𝑖𝑔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5C8616-6341-46C5-6840-1E62C60D7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3462" y="4415431"/>
                <a:ext cx="2586414" cy="319062"/>
              </a:xfrm>
              <a:prstGeom prst="rect">
                <a:avLst/>
              </a:prstGeom>
              <a:blipFill>
                <a:blip r:embed="rId5"/>
                <a:stretch>
                  <a:fillRect b="-2307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9F83D92-8F52-1F97-1A16-52788B49BBE9}"/>
                  </a:ext>
                </a:extLst>
              </p:cNvPr>
              <p:cNvSpPr txBox="1"/>
              <p:nvPr/>
            </p:nvSpPr>
            <p:spPr>
              <a:xfrm>
                <a:off x="2380331" y="4804297"/>
                <a:ext cx="4227311" cy="4843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𝜏</m:t>
                          </m:r>
                        </m:e>
                      </m:acc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⋅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𝜏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𝑎</m:t>
                          </m:r>
                        </m:sup>
                      </m:sSubSup>
                      <m:sSubSup>
                        <m:sSubSup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𝑎</m:t>
                          </m:r>
                        </m:sup>
                      </m:sSubSup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uk-UA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+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9F83D92-8F52-1F97-1A16-52788B49B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0331" y="4804297"/>
                <a:ext cx="4227311" cy="484300"/>
              </a:xfrm>
              <a:prstGeom prst="rect">
                <a:avLst/>
              </a:prstGeom>
              <a:blipFill>
                <a:blip r:embed="rId6"/>
                <a:stretch>
                  <a:fillRect l="-599" t="-2564" b="-1025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613598-966A-6EDE-4160-A3946797B8A7}"/>
                  </a:ext>
                </a:extLst>
              </p:cNvPr>
              <p:cNvSpPr txBox="1"/>
              <p:nvPr/>
            </p:nvSpPr>
            <p:spPr>
              <a:xfrm>
                <a:off x="9205706" y="5945905"/>
                <a:ext cx="2616037" cy="3190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𝐼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</a:rPr>
                            <m:t>=</m:t>
                          </m:r>
                          <m:r>
                            <a:rPr lang="en-US" i="1">
                              <a:latin typeface="Cambria Math" charset="0"/>
                            </a:rPr>
                            <m:t>𝐼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</a:rPr>
                            <m:t>+</m:t>
                          </m:r>
                          <m:r>
                            <a:rPr lang="en-US" i="1">
                              <a:latin typeface="Cambria Math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𝜇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613598-966A-6EDE-4160-A3946797B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5706" y="5945905"/>
                <a:ext cx="2616037" cy="319062"/>
              </a:xfrm>
              <a:prstGeom prst="rect">
                <a:avLst/>
              </a:prstGeom>
              <a:blipFill>
                <a:blip r:embed="rId7"/>
                <a:stretch>
                  <a:fillRect b="-1923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7848121-B2D6-29E5-DD08-4EC13A0922EE}"/>
                  </a:ext>
                </a:extLst>
              </p:cNvPr>
              <p:cNvSpPr txBox="1"/>
              <p:nvPr/>
            </p:nvSpPr>
            <p:spPr>
              <a:xfrm>
                <a:off x="2553156" y="6350695"/>
                <a:ext cx="3385029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NL" dirty="0"/>
                  <a:t>are 3x3 matrices </a:t>
                </a:r>
                <a:r>
                  <a:rPr lang="en-NL" dirty="0">
                    <a:sym typeface="Wingdings" pitchFamily="2" charset="2"/>
                  </a:rPr>
                  <a:t>gluon fields</a:t>
                </a:r>
                <a:endParaRPr lang="en-NL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7848121-B2D6-29E5-DD08-4EC13A092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3156" y="6350695"/>
                <a:ext cx="3385029" cy="391646"/>
              </a:xfrm>
              <a:prstGeom prst="rect">
                <a:avLst/>
              </a:prstGeom>
              <a:blipFill>
                <a:blip r:embed="rId8"/>
                <a:stretch>
                  <a:fillRect t="-9677" r="-375" b="-2258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729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Lecture 4: “Symmetries” – Standard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73120" y="944337"/>
                <a:ext cx="10844463" cy="722442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ℒ</m:t>
                      </m:r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is-I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</m:d>
                      <m:r>
                        <a:rPr lang="en-US" sz="24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r>
                        <a:rPr lang="en-US" sz="24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is-I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</m:d>
                      <m:r>
                        <a:rPr lang="en-US" sz="24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r>
                        <a:rPr lang="en-US" sz="24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r>
                        <a:rPr lang="en-US" sz="24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𝑞</m:t>
                      </m:r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𝐸𝑀</m:t>
                          </m:r>
                        </m:sub>
                        <m:sup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p>
                      </m:sSubSup>
                      <m:sSub>
                        <m:sSubPr>
                          <m:ctrlP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−</m:t>
                      </m:r>
                      <m:f>
                        <m:fPr>
                          <m:ctrlPr>
                            <a:rPr lang="bg-BG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𝑔</m:t>
                          </m:r>
                        </m:num>
                        <m:den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Weak</m:t>
                          </m:r>
                        </m:sub>
                        <m:sup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p>
                      </m:sSubSup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f>
                        <m:fPr>
                          <m:ctrlPr>
                            <a:rPr lang="bg-BG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𝑄𝐶𝐷</m:t>
                          </m:r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</m:sub>
                        <m:sup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p>
                      </m:sSubSup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𝑐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20" y="944337"/>
                <a:ext cx="10844463" cy="72244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8103724" y="1846438"/>
            <a:ext cx="2137398" cy="953426"/>
            <a:chOff x="8786185" y="2546820"/>
            <a:chExt cx="2605106" cy="1114498"/>
          </a:xfrm>
        </p:grpSpPr>
        <p:grpSp>
          <p:nvGrpSpPr>
            <p:cNvPr id="11" name="Group 10"/>
            <p:cNvGrpSpPr/>
            <p:nvPr/>
          </p:nvGrpSpPr>
          <p:grpSpPr>
            <a:xfrm>
              <a:off x="8786185" y="2546820"/>
              <a:ext cx="2605106" cy="1114498"/>
              <a:chOff x="8786185" y="2546820"/>
              <a:chExt cx="2605106" cy="111449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86185" y="2546820"/>
                <a:ext cx="2605106" cy="1114498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9059582" y="2934736"/>
                <a:ext cx="280868" cy="317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9103895" y="2759244"/>
                  <a:ext cx="395108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3895" y="2759244"/>
                  <a:ext cx="395108" cy="33855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0189" r="-18868" b="-255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51543" y="1954807"/>
                <a:ext cx="4728026" cy="4352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QED U(1)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int</m:t>
                        </m:r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</m:sub>
                    </m:sSub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=−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𝐽</m:t>
                        </m:r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sz="2000" dirty="0"/>
                  <a:t> with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𝐽</m:t>
                        </m:r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e>
                    </m:acc>
                    <m:sSub>
                      <m:sSubPr>
                        <m:ctrl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000" i="1" dirty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543" y="1954807"/>
                <a:ext cx="4728026" cy="435247"/>
              </a:xfrm>
              <a:prstGeom prst="rect">
                <a:avLst/>
              </a:prstGeom>
              <a:blipFill rotWithShape="0">
                <a:blip r:embed="rId5"/>
                <a:stretch>
                  <a:fillRect l="-1289" t="-90141" b="-109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1543" y="2633554"/>
                <a:ext cx="5491568" cy="509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Weak SU(2)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int</m:t>
                        </m:r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</m:sub>
                    </m:sSub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=−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𝐽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𝑏</m:t>
                            </m:r>
                          </m:e>
                        </m:acc>
                      </m:e>
                      <m: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sz="2000" dirty="0"/>
                  <a:t> with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𝐽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bg-BG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Ψ</m:t>
                        </m:r>
                      </m:e>
                    </m:acc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acc>
                      <m:accPr>
                        <m:chr m:val="⃗"/>
                        <m:ctrl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𝜏</m:t>
                        </m:r>
                      </m:e>
                    </m:acc>
                    <m:r>
                      <a:rPr lang="en-US" sz="2000" dirty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dirty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Ψ</m:t>
                    </m:r>
                  </m:oMath>
                </a14:m>
                <a:r>
                  <a:rPr lang="en-US" sz="2000" dirty="0"/>
                  <a:t>  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543" y="2633554"/>
                <a:ext cx="5491568" cy="509498"/>
              </a:xfrm>
              <a:prstGeom prst="rect">
                <a:avLst/>
              </a:prstGeom>
              <a:blipFill rotWithShape="0">
                <a:blip r:embed="rId6"/>
                <a:stretch>
                  <a:fillRect l="-1110" t="-67857" b="-8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52410" b="47540"/>
          <a:stretch/>
        </p:blipFill>
        <p:spPr>
          <a:xfrm>
            <a:off x="8103724" y="2873755"/>
            <a:ext cx="2367501" cy="12253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410" y="3991364"/>
            <a:ext cx="2438128" cy="8672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3407868" y="3973247"/>
                <a:ext cx="4239174" cy="4834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𝜇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3</m:t>
                        </m:r>
                      </m:sup>
                    </m:sSubSup>
                    <m:r>
                      <a:rPr lang="en-US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den>
                    </m:f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Ψ</m:t>
                        </m:r>
                      </m:e>
                    </m:acc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i="1" dirty="0">
                            <a:latin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charset="0"/>
                          </a:rPr>
                          <m:t>𝜏</m:t>
                        </m:r>
                      </m:e>
                      <m:sup>
                        <m:r>
                          <a:rPr lang="en-US" i="1" dirty="0">
                            <a:latin typeface="Cambria Math" charset="0"/>
                          </a:rPr>
                          <m:t>3</m:t>
                        </m:r>
                      </m:sup>
                    </m:sSup>
                    <m:r>
                      <m:rPr>
                        <m:sty m:val="p"/>
                      </m:rPr>
                      <a:rPr lang="en-US" dirty="0">
                        <a:latin typeface="Cambria Math" charset="0"/>
                      </a:rPr>
                      <m:t>Ψ</m:t>
                    </m:r>
                    <m:r>
                      <a:rPr lang="en-US" i="1" dirty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      with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𝜏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±</m:t>
                        </m:r>
                      </m:sup>
                    </m:sSup>
                    <m:r>
                      <a:rPr lang="en-US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is-I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±</m:t>
                        </m:r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868" y="3973247"/>
                <a:ext cx="4239174" cy="483466"/>
              </a:xfrm>
              <a:prstGeom prst="rect">
                <a:avLst/>
              </a:prstGeom>
              <a:blipFill rotWithShape="0">
                <a:blip r:embed="rId8"/>
                <a:stretch>
                  <a:fillRect l="-288" t="-62025" b="-82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370110" y="3267220"/>
                <a:ext cx="4407553" cy="5003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𝜇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±</m:t>
                        </m:r>
                      </m:sup>
                    </m:sSubSup>
                    <m:r>
                      <a:rPr lang="en-US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Ψ</m:t>
                        </m:r>
                      </m:e>
                    </m:acc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i="1" dirty="0">
                            <a:latin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charset="0"/>
                          </a:rPr>
                          <m:t>𝜏</m:t>
                        </m:r>
                      </m:e>
                      <m:sup>
                        <m:r>
                          <a:rPr lang="en-US" i="1" dirty="0">
                            <a:latin typeface="Cambria Math" charset="0"/>
                          </a:rPr>
                          <m:t>±</m:t>
                        </m:r>
                      </m:sup>
                    </m:sSup>
                    <m:r>
                      <m:rPr>
                        <m:sty m:val="p"/>
                      </m:rPr>
                      <a:rPr lang="en-US" dirty="0">
                        <a:latin typeface="Cambria Math" charset="0"/>
                      </a:rPr>
                      <m:t>Ψ</m:t>
                    </m:r>
                    <m:r>
                      <a:rPr lang="en-US" i="1" dirty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      with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𝜏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±</m:t>
                        </m:r>
                      </m:sup>
                    </m:sSup>
                    <m:r>
                      <a:rPr lang="en-US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is-I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±</m:t>
                        </m:r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110" y="3267220"/>
                <a:ext cx="4407553" cy="500393"/>
              </a:xfrm>
              <a:prstGeom prst="rect">
                <a:avLst/>
              </a:prstGeom>
              <a:blipFill rotWithShape="0">
                <a:blip r:embed="rId9"/>
                <a:stretch>
                  <a:fillRect l="-277" t="-59756" b="-75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719989" y="3178899"/>
                <a:ext cx="2266005" cy="664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𝜇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</a:rPr>
                            <m:t>±</m:t>
                          </m:r>
                        </m:sup>
                      </m:sSubSup>
                      <m:r>
                        <a:rPr lang="en-US" i="1">
                          <a:latin typeface="Cambria Math" charset="0"/>
                        </a:rPr>
                        <m:t>≡</m:t>
                      </m:r>
                      <m:f>
                        <m:fPr>
                          <m:ctrlPr>
                            <a:rPr lang="bg-BG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is-I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en-US" i="1">
                              <a:latin typeface="Cambria Math" charset="0"/>
                            </a:rPr>
                            <m:t>∓</m:t>
                          </m:r>
                          <m:r>
                            <a:rPr lang="en-US" i="1">
                              <a:latin typeface="Cambria Math" charset="0"/>
                            </a:rPr>
                            <m:t>𝑖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89" y="3178899"/>
                <a:ext cx="2266005" cy="664606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945370" y="4025172"/>
                <a:ext cx="885884" cy="3971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𝑍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𝜇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370" y="4025172"/>
                <a:ext cx="885884" cy="397160"/>
              </a:xfrm>
              <a:prstGeom prst="rect">
                <a:avLst/>
              </a:prstGeom>
              <a:blipFill>
                <a:blip r:embed="rId11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164062" y="4806118"/>
                <a:ext cx="3679533" cy="7452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200" b="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 </m:t>
                        </m:r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=   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func>
                      <m:func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+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p>
                        </m:sSubSup>
                        <m:func>
                          <m:func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𝑊</m:t>
                                </m:r>
                              </m:sub>
                            </m:sSub>
                          </m:e>
                        </m:func>
                      </m:e>
                    </m:func>
                  </m:oMath>
                </a14:m>
                <a:endParaRPr lang="en-US" sz="2200" b="0" dirty="0">
                  <a:solidFill>
                    <a:srgbClr val="C00000"/>
                  </a:solidFill>
                </a:endParaRPr>
              </a:p>
              <a:p>
                <a:r>
                  <a:rPr lang="en-US" sz="2200" b="0" dirty="0">
                    <a:solidFill>
                      <a:srgbClr val="C00000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𝑍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200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=−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A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func>
                      <m:func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+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p>
                        </m:sSubSup>
                        <m:func>
                          <m:func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𝑊</m:t>
                                </m:r>
                              </m:sub>
                            </m:sSub>
                          </m:e>
                        </m:func>
                      </m:e>
                    </m:func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062" y="4806118"/>
                <a:ext cx="3679533" cy="745204"/>
              </a:xfrm>
              <a:prstGeom prst="rect">
                <a:avLst/>
              </a:prstGeom>
              <a:blipFill>
                <a:blip r:embed="rId12"/>
                <a:stretch>
                  <a:fillRect l="-2062" t="-3333" r="-1375" b="-11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621937" y="4783258"/>
            <a:ext cx="34682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Electroweak mixing SU(2)</a:t>
            </a:r>
            <a:r>
              <a:rPr lang="en-US" sz="2000" dirty="0" err="1"/>
              <a:t>xU</a:t>
            </a:r>
            <a:r>
              <a:rPr lang="en-US" sz="2000" dirty="0"/>
              <a:t>(1):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792700" y="5869419"/>
                <a:ext cx="3940951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𝑆𝑈</m:t>
                      </m:r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6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color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×</m:t>
                      </m:r>
                      <m:r>
                        <a:rPr lang="en-US" sz="26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𝑆𝑈</m:t>
                      </m:r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</m:d>
                        </m:e>
                        <m:sub>
                          <m:r>
                            <a:rPr lang="en-US" sz="26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𝐿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×</m:t>
                      </m:r>
                      <m:r>
                        <a:rPr lang="en-US" sz="26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𝑈</m:t>
                      </m:r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r>
                            <a:rPr lang="en-US" sz="26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en-US" sz="2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700" y="5869419"/>
                <a:ext cx="3940951" cy="400110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/>
          <p:cNvSpPr/>
          <p:nvPr/>
        </p:nvSpPr>
        <p:spPr>
          <a:xfrm>
            <a:off x="641914" y="5862483"/>
            <a:ext cx="19848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Standard Model: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E492219-FE59-9B3D-D777-0970C0D642C4}"/>
              </a:ext>
            </a:extLst>
          </p:cNvPr>
          <p:cNvGrpSpPr/>
          <p:nvPr/>
        </p:nvGrpSpPr>
        <p:grpSpPr>
          <a:xfrm>
            <a:off x="8107067" y="5164596"/>
            <a:ext cx="2797375" cy="1286238"/>
            <a:chOff x="8107067" y="5164596"/>
            <a:chExt cx="2797375" cy="12862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27A02A-1EAA-A75E-6393-D17CCC551B5D}"/>
                </a:ext>
              </a:extLst>
            </p:cNvPr>
            <p:cNvGrpSpPr/>
            <p:nvPr/>
          </p:nvGrpSpPr>
          <p:grpSpPr>
            <a:xfrm>
              <a:off x="8623129" y="5306034"/>
              <a:ext cx="2281313" cy="1144800"/>
              <a:chOff x="9537539" y="4783259"/>
              <a:chExt cx="2281313" cy="166664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AD75B01-3995-C377-8018-AA3F63E8076F}"/>
                  </a:ext>
                </a:extLst>
              </p:cNvPr>
              <p:cNvGrpSpPr/>
              <p:nvPr/>
            </p:nvGrpSpPr>
            <p:grpSpPr>
              <a:xfrm>
                <a:off x="9537539" y="4783259"/>
                <a:ext cx="2277242" cy="1666641"/>
                <a:chOff x="9537539" y="4783259"/>
                <a:chExt cx="2277242" cy="1666641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2E9BE12C-18DD-2FD5-538D-3DF0BE0B2B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/>
                <a:srcRect l="12836" t="50054" r="55037" b="16478"/>
                <a:stretch/>
              </p:blipFill>
              <p:spPr>
                <a:xfrm>
                  <a:off x="9537539" y="4783259"/>
                  <a:ext cx="2277242" cy="166664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</a:ln>
              </p:spPr>
            </p:pic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A248113B-724B-3362-9DCC-82AC26177235}"/>
                    </a:ext>
                  </a:extLst>
                </p:cNvPr>
                <p:cNvSpPr/>
                <p:nvPr/>
              </p:nvSpPr>
              <p:spPr>
                <a:xfrm>
                  <a:off x="9537539" y="5689800"/>
                  <a:ext cx="1108690" cy="7338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5F1DF89-E061-41AC-6771-ECA25861DA69}"/>
                  </a:ext>
                </a:extLst>
              </p:cNvPr>
              <p:cNvSpPr/>
              <p:nvPr/>
            </p:nvSpPr>
            <p:spPr>
              <a:xfrm>
                <a:off x="11150238" y="4931226"/>
                <a:ext cx="668614" cy="292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4B7F08C-D4EA-1BFC-4730-F1DA42FF543E}"/>
                  </a:ext>
                </a:extLst>
              </p:cNvPr>
              <p:cNvSpPr/>
              <p:nvPr/>
            </p:nvSpPr>
            <p:spPr>
              <a:xfrm>
                <a:off x="11139348" y="5708307"/>
                <a:ext cx="668614" cy="292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14E5F75-8AF3-8843-49FF-58D3A897A48F}"/>
                    </a:ext>
                  </a:extLst>
                </p:cNvPr>
                <p:cNvSpPr txBox="1"/>
                <p:nvPr/>
              </p:nvSpPr>
              <p:spPr>
                <a:xfrm>
                  <a:off x="8107067" y="5537953"/>
                  <a:ext cx="599267" cy="3985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acc>
                              <m:accPr>
                                <m:chr m:val="̅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en-NL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14E5F75-8AF3-8843-49FF-58D3A897A4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7067" y="5537953"/>
                  <a:ext cx="599267" cy="398571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8C381FC-DD8F-D320-D6B3-9275E2B46D86}"/>
                    </a:ext>
                  </a:extLst>
                </p:cNvPr>
                <p:cNvSpPr txBox="1"/>
                <p:nvPr/>
              </p:nvSpPr>
              <p:spPr>
                <a:xfrm>
                  <a:off x="10237907" y="5164596"/>
                  <a:ext cx="3695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47B06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NL" dirty="0">
                    <a:solidFill>
                      <a:srgbClr val="047B06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8C381FC-DD8F-D320-D6B3-9275E2B46D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37907" y="5164596"/>
                  <a:ext cx="369588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FCE7966-2C57-A33D-080C-D93D1F6EADAC}"/>
                    </a:ext>
                  </a:extLst>
                </p:cNvPr>
                <p:cNvSpPr txBox="1"/>
                <p:nvPr/>
              </p:nvSpPr>
              <p:spPr>
                <a:xfrm>
                  <a:off x="10251410" y="5930463"/>
                  <a:ext cx="3695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252BD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NL" dirty="0">
                    <a:solidFill>
                      <a:srgbClr val="252BD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FCE7966-2C57-A33D-080C-D93D1F6EAD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1410" y="5930463"/>
                  <a:ext cx="369588" cy="369332"/>
                </a:xfrm>
                <a:prstGeom prst="rect">
                  <a:avLst/>
                </a:prstGeom>
                <a:blipFill>
                  <a:blip r:embed="rId17"/>
                  <a:stretch>
                    <a:fillRect b="-10345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AE07D3D-A875-9814-683D-4BD51893078D}"/>
              </a:ext>
            </a:extLst>
          </p:cNvPr>
          <p:cNvSpPr txBox="1"/>
          <p:nvPr/>
        </p:nvSpPr>
        <p:spPr>
          <a:xfrm>
            <a:off x="10320454" y="1897948"/>
            <a:ext cx="1705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Electromagnetic</a:t>
            </a:r>
          </a:p>
          <a:p>
            <a:r>
              <a:rPr lang="en-NL" dirty="0"/>
              <a:t>interaction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20D40A-5DCC-B9C6-BBC5-9587E38F974C}"/>
              </a:ext>
            </a:extLst>
          </p:cNvPr>
          <p:cNvSpPr txBox="1"/>
          <p:nvPr/>
        </p:nvSpPr>
        <p:spPr>
          <a:xfrm>
            <a:off x="10474761" y="3597480"/>
            <a:ext cx="1257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Weak</a:t>
            </a:r>
          </a:p>
          <a:p>
            <a:r>
              <a:rPr lang="en-NL" dirty="0"/>
              <a:t>interaction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F2DDEA-360D-7F9C-2571-71A4DC766E54}"/>
              </a:ext>
            </a:extLst>
          </p:cNvPr>
          <p:cNvSpPr txBox="1"/>
          <p:nvPr/>
        </p:nvSpPr>
        <p:spPr>
          <a:xfrm>
            <a:off x="10565876" y="5349262"/>
            <a:ext cx="1257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Strong</a:t>
            </a:r>
          </a:p>
          <a:p>
            <a:r>
              <a:rPr lang="en-NL" dirty="0"/>
              <a:t>interaction </a:t>
            </a:r>
          </a:p>
        </p:txBody>
      </p:sp>
    </p:spTree>
    <p:extLst>
      <p:ext uri="{BB962C8B-B14F-4D97-AF65-F5344CB8AC3E}">
        <p14:creationId xmlns:p14="http://schemas.microsoft.com/office/powerpoint/2010/main" val="277009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BA1F9-80C1-3A16-AD48-5FD000E8A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Lecture 4: Electroweak Quantum Numbers</a:t>
            </a:r>
          </a:p>
        </p:txBody>
      </p:sp>
      <p:pic>
        <p:nvPicPr>
          <p:cNvPr id="2050" name="Picture 2" descr="1: Fermions in the Standard Model. Given is the isospin I 3 , the... |  Download Table">
            <a:extLst>
              <a:ext uri="{FF2B5EF4-FFF2-40B4-BE49-F238E27FC236}">
                <a16:creationId xmlns:a16="http://schemas.microsoft.com/office/drawing/2014/main" id="{7B24EBCD-1504-8E9A-1B7D-47030828E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168" y="1551184"/>
            <a:ext cx="9131300" cy="501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D566D2-5D40-6F10-0C87-94B9A5BD6AF1}"/>
                  </a:ext>
                </a:extLst>
              </p:cNvPr>
              <p:cNvSpPr txBox="1"/>
              <p:nvPr/>
            </p:nvSpPr>
            <p:spPr>
              <a:xfrm>
                <a:off x="407607" y="834637"/>
                <a:ext cx="76647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2400" dirty="0">
                    <a:solidFill>
                      <a:schemeClr val="accent1"/>
                    </a:solidFill>
                  </a:rPr>
                  <a:t>For weak isospin some people write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NL" sz="2400" dirty="0">
                    <a:solidFill>
                      <a:srgbClr val="C00000"/>
                    </a:solidFill>
                  </a:rPr>
                  <a:t> </a:t>
                </a:r>
                <a:r>
                  <a:rPr lang="en-NL" sz="2400" dirty="0">
                    <a:solidFill>
                      <a:schemeClr val="accent1"/>
                    </a:solidFill>
                  </a:rPr>
                  <a:t>while others write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NL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D566D2-5D40-6F10-0C87-94B9A5BD6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07" y="834637"/>
                <a:ext cx="7664727" cy="461665"/>
              </a:xfrm>
              <a:prstGeom prst="rect">
                <a:avLst/>
              </a:prstGeom>
              <a:blipFill>
                <a:blip r:embed="rId3"/>
                <a:stretch>
                  <a:fillRect l="-1325" t="-7895" b="-2894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2D546B-DE87-DDA1-FB06-2249D5540D57}"/>
                  </a:ext>
                </a:extLst>
              </p:cNvPr>
              <p:cNvSpPr txBox="1"/>
              <p:nvPr/>
            </p:nvSpPr>
            <p:spPr>
              <a:xfrm>
                <a:off x="8537695" y="807415"/>
                <a:ext cx="2457981" cy="13254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200" dirty="0"/>
                  <a:t>W</a:t>
                </a:r>
                <a:r>
                  <a:rPr lang="en-NL" sz="2200" dirty="0"/>
                  <a:t>ith :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𝑄</m:t>
                    </m:r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3</m:t>
                        </m:r>
                      </m:sub>
                    </m:sSub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bg-BG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𝑌</m:t>
                    </m:r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  <a:p>
                <a:r>
                  <a:rPr lang="en-GB" sz="2200" dirty="0"/>
                  <a:t>O</a:t>
                </a:r>
                <a:r>
                  <a:rPr lang="en-NL" sz="2200" dirty="0"/>
                  <a:t>r     :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𝑄</m:t>
                    </m:r>
                    <m:r>
                      <a:rPr lang="en-US" sz="22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 </m:t>
                    </m:r>
                    <m:sSub>
                      <m:sSubPr>
                        <m:ctrlP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3</m:t>
                        </m:r>
                      </m:sub>
                    </m:sSub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bg-BG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𝑌</m:t>
                    </m:r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  <a:p>
                <a:endParaRPr lang="en-NL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2D546B-DE87-DDA1-FB06-2249D5540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7695" y="807415"/>
                <a:ext cx="2457981" cy="1325491"/>
              </a:xfrm>
              <a:prstGeom prst="rect">
                <a:avLst/>
              </a:prstGeom>
              <a:blipFill>
                <a:blip r:embed="rId4"/>
                <a:stretch>
                  <a:fillRect l="-309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6698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26481</TotalTime>
  <Words>2859</Words>
  <Application>Microsoft Macintosh PowerPoint</Application>
  <PresentationFormat>Widescreen</PresentationFormat>
  <Paragraphs>518</Paragraphs>
  <Slides>23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Symbol</vt:lpstr>
      <vt:lpstr>Office Theme</vt:lpstr>
      <vt:lpstr>PowerPoint Presentation</vt:lpstr>
      <vt:lpstr>   Recap: “Seeing the wood for the trees”</vt:lpstr>
      <vt:lpstr>   Lecture 1: “Particles”</vt:lpstr>
      <vt:lpstr>   Lecture 2: “Forces”</vt:lpstr>
      <vt:lpstr>   Lecture 3: “Waves” – wave equations</vt:lpstr>
      <vt:lpstr>   Lecture 3: “Waves” – gauge invariance</vt:lpstr>
      <vt:lpstr>   Lecture 4: “Symmetries” – Standard Model </vt:lpstr>
      <vt:lpstr>   Lecture 4: “Symmetries” – Standard Model</vt:lpstr>
      <vt:lpstr>   Lecture 4: Electroweak Quantum Numbers</vt:lpstr>
      <vt:lpstr>   Symmetry breaking with a real field ϕ</vt:lpstr>
      <vt:lpstr>   Symmetry breaking with a complex field ϕ</vt:lpstr>
      <vt:lpstr>   Lecture 5 : “Scattering” – non-Rel.</vt:lpstr>
      <vt:lpstr>   Lecture 5 : “Scattering” – non-Relativistic</vt:lpstr>
      <vt:lpstr>   Lecture 5 : “Scattering” - Relativistic</vt:lpstr>
      <vt:lpstr>   Lecture 5 : “Scattering” - Relativistic</vt:lpstr>
      <vt:lpstr>   A+A→B+B Scattering: dσ\/dΩ</vt:lpstr>
      <vt:lpstr>   Lecture 5 : Towards Experimental</vt:lpstr>
      <vt:lpstr>   Lecture 6 : “Detectors” - Technologies</vt:lpstr>
      <vt:lpstr> Lecture 6 : “Detectors” - Combination</vt:lpstr>
      <vt:lpstr>   Skill: Four vectors &amp; co- and contra-variance</vt:lpstr>
      <vt:lpstr>   Skill: Four vectors &amp; co- and contra-variance</vt:lpstr>
      <vt:lpstr>   Skill: Dirac Gamma Matrices</vt:lpstr>
      <vt:lpstr>   Skills: Dirac delta function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1426</cp:revision>
  <cp:lastPrinted>2020-10-21T16:15:05Z</cp:lastPrinted>
  <dcterms:created xsi:type="dcterms:W3CDTF">2018-08-16T13:53:51Z</dcterms:created>
  <dcterms:modified xsi:type="dcterms:W3CDTF">2023-12-03T13:33:19Z</dcterms:modified>
</cp:coreProperties>
</file>