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1888" r:id="rId2"/>
    <p:sldId id="2007" r:id="rId3"/>
    <p:sldId id="2008" r:id="rId4"/>
    <p:sldId id="2024" r:id="rId5"/>
    <p:sldId id="2010" r:id="rId6"/>
    <p:sldId id="1957" r:id="rId7"/>
    <p:sldId id="2025" r:id="rId8"/>
    <p:sldId id="1959" r:id="rId9"/>
    <p:sldId id="2625" r:id="rId10"/>
    <p:sldId id="2006" r:id="rId11"/>
    <p:sldId id="1849" r:id="rId12"/>
    <p:sldId id="2026" r:id="rId13"/>
    <p:sldId id="1890" r:id="rId14"/>
    <p:sldId id="1891" r:id="rId15"/>
    <p:sldId id="2027" r:id="rId16"/>
    <p:sldId id="1936" r:id="rId17"/>
    <p:sldId id="1937" r:id="rId18"/>
    <p:sldId id="2028" r:id="rId19"/>
    <p:sldId id="1925" r:id="rId20"/>
    <p:sldId id="1927" r:id="rId21"/>
    <p:sldId id="2626" r:id="rId22"/>
    <p:sldId id="2012" r:id="rId23"/>
    <p:sldId id="1918" r:id="rId24"/>
    <p:sldId id="1938" r:id="rId25"/>
    <p:sldId id="1920" r:id="rId26"/>
    <p:sldId id="1916" r:id="rId27"/>
    <p:sldId id="2023" r:id="rId28"/>
    <p:sldId id="1895" r:id="rId29"/>
    <p:sldId id="1939" r:id="rId30"/>
    <p:sldId id="1906" r:id="rId31"/>
    <p:sldId id="1907" r:id="rId32"/>
    <p:sldId id="1908" r:id="rId33"/>
    <p:sldId id="1930" r:id="rId34"/>
    <p:sldId id="1897" r:id="rId35"/>
    <p:sldId id="1899" r:id="rId36"/>
    <p:sldId id="2628" r:id="rId37"/>
    <p:sldId id="2020" r:id="rId38"/>
    <p:sldId id="2021" r:id="rId39"/>
    <p:sldId id="2022" r:id="rId40"/>
    <p:sldId id="1926" r:id="rId41"/>
    <p:sldId id="1901" r:id="rId42"/>
    <p:sldId id="1940" r:id="rId43"/>
    <p:sldId id="1905" r:id="rId44"/>
    <p:sldId id="1929" r:id="rId45"/>
    <p:sldId id="1909" r:id="rId46"/>
    <p:sldId id="1910" r:id="rId47"/>
    <p:sldId id="1911" r:id="rId48"/>
    <p:sldId id="1928" r:id="rId49"/>
    <p:sldId id="2629" r:id="rId50"/>
    <p:sldId id="2013" r:id="rId51"/>
    <p:sldId id="1912" r:id="rId52"/>
    <p:sldId id="2030" r:id="rId53"/>
    <p:sldId id="1934" r:id="rId54"/>
    <p:sldId id="1933" r:id="rId55"/>
    <p:sldId id="2018" r:id="rId56"/>
    <p:sldId id="2600" r:id="rId57"/>
    <p:sldId id="2624" r:id="rId58"/>
    <p:sldId id="262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BD1"/>
    <a:srgbClr val="0432FF"/>
    <a:srgbClr val="047B06"/>
    <a:srgbClr val="CC00FF"/>
    <a:srgbClr val="542378"/>
    <a:srgbClr val="FF2600"/>
    <a:srgbClr val="00A300"/>
    <a:srgbClr val="4CB1C4"/>
    <a:srgbClr val="DDFEDB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40"/>
    <p:restoredTop sz="92149"/>
  </p:normalViewPr>
  <p:slideViewPr>
    <p:cSldViewPr snapToGrid="0" snapToObjects="1">
      <p:cViewPr varScale="1">
        <p:scale>
          <a:sx n="101" d="100"/>
          <a:sy n="101" d="100"/>
        </p:scale>
        <p:origin x="21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4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Funny:</a:t>
            </a:r>
            <a:r>
              <a:rPr lang="en-US" baseline="0" dirty="0"/>
              <a:t> infinite surface!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94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d\sigma = D(theta)</a:t>
            </a:r>
            <a:r>
              <a:rPr lang="en-US" dirty="0" err="1"/>
              <a:t>d|Omega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These aspects are needed when you make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57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Integral over</a:t>
            </a:r>
            <a:r>
              <a:rPr lang="en-US" baseline="0" dirty="0"/>
              <a:t> momenta of produced particles</a:t>
            </a:r>
          </a:p>
          <a:p>
            <a:endParaRPr lang="en-US" baseline="0" dirty="0"/>
          </a:p>
          <a:p>
            <a:r>
              <a:rPr lang="en-US" baseline="0" dirty="0"/>
              <a:t>We will discuss the terms.</a:t>
            </a:r>
          </a:p>
          <a:p>
            <a:endParaRPr lang="en-US" baseline="0" dirty="0"/>
          </a:p>
          <a:p>
            <a:r>
              <a:rPr lang="en-US" baseline="0" dirty="0"/>
              <a:t>But first have some fun with </a:t>
            </a:r>
            <a:r>
              <a:rPr lang="en-US" baseline="0" dirty="0" err="1"/>
              <a:t>maths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4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eg</a:t>
            </a:r>
            <a:r>
              <a:rPr lang="en-US" dirty="0"/>
              <a:t> incoming</a:t>
            </a:r>
            <a:r>
              <a:rPr lang="en-US" baseline="0" dirty="0"/>
              <a:t> electrons</a:t>
            </a:r>
          </a:p>
          <a:p>
            <a:endParaRPr lang="en-US" baseline="0" dirty="0"/>
          </a:p>
          <a:p>
            <a:r>
              <a:rPr lang="en-US" baseline="0" dirty="0"/>
              <a:t>2. </a:t>
            </a:r>
            <a:r>
              <a:rPr lang="en-US" baseline="0" dirty="0" err="1"/>
              <a:t>eg</a:t>
            </a:r>
            <a:r>
              <a:rPr lang="en-US" baseline="0" dirty="0"/>
              <a:t>. e- e- scattering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866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field </a:t>
            </a:r>
          </a:p>
          <a:p>
            <a:endParaRPr lang="en-US" dirty="0"/>
          </a:p>
          <a:p>
            <a:r>
              <a:rPr lang="en-US" dirty="0"/>
              <a:t>time *independent*</a:t>
            </a:r>
            <a:r>
              <a:rPr lang="en-US" baseline="0" dirty="0"/>
              <a:t> </a:t>
            </a:r>
            <a:r>
              <a:rPr lang="en-US" dirty="0"/>
              <a:t>perturbation</a:t>
            </a:r>
          </a:p>
          <a:p>
            <a:endParaRPr lang="en-US" dirty="0"/>
          </a:p>
          <a:p>
            <a:r>
              <a:rPr lang="en-US" dirty="0"/>
              <a:t>complete set:</a:t>
            </a:r>
            <a:r>
              <a:rPr lang="en-US" baseline="0" dirty="0"/>
              <a:t> all solutions. Sum of plane waves.</a:t>
            </a:r>
          </a:p>
          <a:p>
            <a:endParaRPr lang="en-US" baseline="0" dirty="0"/>
          </a:p>
          <a:p>
            <a:r>
              <a:rPr lang="en-US" baseline="0" dirty="0"/>
              <a:t>Need to know </a:t>
            </a:r>
            <a:r>
              <a:rPr lang="en-US" baseline="0" dirty="0" err="1"/>
              <a:t>a_n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1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baseline="0" dirty="0"/>
              <a:t> </a:t>
            </a:r>
            <a:r>
              <a:rPr lang="en-US" baseline="0" dirty="0" err="1"/>
              <a:t>orthonormality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11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section per particle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2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section per particle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73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2m=2E probability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33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6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need to reproduce it, just make sure you follow and understand what is going</a:t>
            </a:r>
            <a:r>
              <a:rPr lang="en-US" baseline="0" dirty="0"/>
              <a:t>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44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52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79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38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17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038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Forget gravity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4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08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12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discussed:</a:t>
            </a:r>
          </a:p>
          <a:p>
            <a:r>
              <a:rPr lang="en-US" dirty="0"/>
              <a:t>- Particles</a:t>
            </a:r>
          </a:p>
          <a:p>
            <a:r>
              <a:rPr lang="en-US" dirty="0"/>
              <a:t>-</a:t>
            </a:r>
            <a:r>
              <a:rPr lang="en-US" baseline="0" dirty="0"/>
              <a:t> Forces</a:t>
            </a:r>
          </a:p>
          <a:p>
            <a:r>
              <a:rPr lang="en-US" baseline="0" dirty="0"/>
              <a:t>- Waves</a:t>
            </a:r>
          </a:p>
          <a:p>
            <a:r>
              <a:rPr lang="en-US" baseline="0" dirty="0"/>
              <a:t>- Symmetries --&gt; Standard Model</a:t>
            </a:r>
          </a:p>
          <a:p>
            <a:endParaRPr lang="en-US" baseline="0" dirty="0"/>
          </a:p>
          <a:p>
            <a:r>
              <a:rPr lang="en-US" baseline="0" dirty="0"/>
              <a:t>Today:</a:t>
            </a:r>
          </a:p>
          <a:p>
            <a:r>
              <a:rPr lang="en-US" baseline="0" dirty="0"/>
              <a:t>- Scattering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35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Gamma = probability per unit time that one particle will decay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10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Exclusive:</a:t>
            </a:r>
            <a:r>
              <a:rPr lang="en-US" baseline="0" dirty="0"/>
              <a:t> produce two muons, two </a:t>
            </a:r>
            <a:r>
              <a:rPr lang="en-US" baseline="0" dirty="0" err="1"/>
              <a:t>pions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Which force us active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06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D(theta)= cross</a:t>
            </a:r>
            <a:r>
              <a:rPr lang="en-US" baseline="0" dirty="0"/>
              <a:t> section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At the end: hence the name cross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jp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NULL"/><Relationship Id="rId5" Type="http://schemas.openxmlformats.org/officeDocument/2006/relationships/image" Target="../media/image16.gif"/><Relationship Id="rId10" Type="http://schemas.openxmlformats.org/officeDocument/2006/relationships/image" Target="NULL"/><Relationship Id="rId4" Type="http://schemas.openxmlformats.org/officeDocument/2006/relationships/image" Target="../media/image15.jpeg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52.png"/><Relationship Id="rId3" Type="http://schemas.openxmlformats.org/officeDocument/2006/relationships/image" Target="../media/image180.png"/><Relationship Id="rId7" Type="http://schemas.openxmlformats.org/officeDocument/2006/relationships/image" Target="../media/image10.png"/><Relationship Id="rId12" Type="http://schemas.openxmlformats.org/officeDocument/2006/relationships/image" Target="../media/image3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330.png"/><Relationship Id="rId10" Type="http://schemas.openxmlformats.org/officeDocument/2006/relationships/image" Target="../media/image321.png"/><Relationship Id="rId9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170.png"/><Relationship Id="rId4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50.png"/><Relationship Id="rId18" Type="http://schemas.openxmlformats.org/officeDocument/2006/relationships/image" Target="../media/image441.png"/><Relationship Id="rId3" Type="http://schemas.openxmlformats.org/officeDocument/2006/relationships/image" Target="../media/image35.emf"/><Relationship Id="rId7" Type="http://schemas.openxmlformats.org/officeDocument/2006/relationships/image" Target="../media/image261.png"/><Relationship Id="rId17" Type="http://schemas.openxmlformats.org/officeDocument/2006/relationships/image" Target="../media/image3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image" Target="../media/image280.png"/><Relationship Id="rId5" Type="http://schemas.openxmlformats.org/officeDocument/2006/relationships/image" Target="../media/image230.png"/><Relationship Id="rId15" Type="http://schemas.openxmlformats.org/officeDocument/2006/relationships/image" Target="../media/image290.png"/><Relationship Id="rId10" Type="http://schemas.openxmlformats.org/officeDocument/2006/relationships/image" Target="../media/image220.png"/><Relationship Id="rId4" Type="http://schemas.openxmlformats.org/officeDocument/2006/relationships/image" Target="../media/image160.png"/><Relationship Id="rId9" Type="http://schemas.openxmlformats.org/officeDocument/2006/relationships/image" Target="../media/image210.png"/><Relationship Id="rId14" Type="http://schemas.openxmlformats.org/officeDocument/2006/relationships/image" Target="../media/image2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3.emf"/><Relationship Id="rId7" Type="http://schemas.openxmlformats.org/officeDocument/2006/relationships/image" Target="../media/image30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11" Type="http://schemas.openxmlformats.org/officeDocument/2006/relationships/image" Target="../media/image47.png"/><Relationship Id="rId5" Type="http://schemas.openxmlformats.org/officeDocument/2006/relationships/image" Target="../media/image320.png"/><Relationship Id="rId10" Type="http://schemas.openxmlformats.org/officeDocument/2006/relationships/image" Target="../media/image462.png"/><Relationship Id="rId4" Type="http://schemas.openxmlformats.org/officeDocument/2006/relationships/image" Target="../media/image452.png"/><Relationship Id="rId9" Type="http://schemas.openxmlformats.org/officeDocument/2006/relationships/image" Target="../media/image3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501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40.png"/><Relationship Id="rId4" Type="http://schemas.openxmlformats.org/officeDocument/2006/relationships/image" Target="../media/image3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60.png"/><Relationship Id="rId10" Type="http://schemas.openxmlformats.org/officeDocument/2006/relationships/image" Target="../media/image44.jpg"/><Relationship Id="rId4" Type="http://schemas.openxmlformats.org/officeDocument/2006/relationships/image" Target="../media/image43.emf"/><Relationship Id="rId9" Type="http://schemas.openxmlformats.org/officeDocument/2006/relationships/image" Target="../media/image5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371.png"/><Relationship Id="rId7" Type="http://schemas.openxmlformats.org/officeDocument/2006/relationships/image" Target="../media/image381.png"/><Relationship Id="rId12" Type="http://schemas.openxmlformats.org/officeDocument/2006/relationships/image" Target="../media/image4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411.png"/><Relationship Id="rId5" Type="http://schemas.openxmlformats.org/officeDocument/2006/relationships/image" Target="../media/image351.png"/><Relationship Id="rId10" Type="http://schemas.openxmlformats.org/officeDocument/2006/relationships/image" Target="../media/image440.png"/><Relationship Id="rId4" Type="http://schemas.openxmlformats.org/officeDocument/2006/relationships/image" Target="../media/image43.emf"/><Relationship Id="rId9" Type="http://schemas.openxmlformats.org/officeDocument/2006/relationships/image" Target="../media/image4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421.png"/><Relationship Id="rId7" Type="http://schemas.openxmlformats.org/officeDocument/2006/relationships/image" Target="../media/image4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2.png"/><Relationship Id="rId5" Type="http://schemas.openxmlformats.org/officeDocument/2006/relationships/image" Target="../media/image461.png"/><Relationship Id="rId10" Type="http://schemas.openxmlformats.org/officeDocument/2006/relationships/image" Target="../media/image491.png"/><Relationship Id="rId4" Type="http://schemas.openxmlformats.org/officeDocument/2006/relationships/image" Target="../media/image431.png"/><Relationship Id="rId9" Type="http://schemas.openxmlformats.org/officeDocument/2006/relationships/image" Target="../media/image4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572.png"/><Relationship Id="rId3" Type="http://schemas.openxmlformats.org/officeDocument/2006/relationships/image" Target="../media/image190.png"/><Relationship Id="rId7" Type="http://schemas.openxmlformats.org/officeDocument/2006/relationships/image" Target="../media/image53.png"/><Relationship Id="rId12" Type="http://schemas.openxmlformats.org/officeDocument/2006/relationships/image" Target="../media/image5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1.png"/><Relationship Id="rId11" Type="http://schemas.openxmlformats.org/officeDocument/2006/relationships/image" Target="../media/image562.png"/><Relationship Id="rId5" Type="http://schemas.openxmlformats.org/officeDocument/2006/relationships/image" Target="../media/image500.png"/><Relationship Id="rId10" Type="http://schemas.openxmlformats.org/officeDocument/2006/relationships/image" Target="../media/image43.emf"/><Relationship Id="rId4" Type="http://schemas.openxmlformats.org/officeDocument/2006/relationships/image" Target="../media/image511.png"/><Relationship Id="rId9" Type="http://schemas.openxmlformats.org/officeDocument/2006/relationships/image" Target="../media/image45.emf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png"/><Relationship Id="rId3" Type="http://schemas.openxmlformats.org/officeDocument/2006/relationships/image" Target="../media/image571.png"/><Relationship Id="rId7" Type="http://schemas.openxmlformats.org/officeDocument/2006/relationships/image" Target="../media/image45.emf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1.png"/><Relationship Id="rId5" Type="http://schemas.openxmlformats.org/officeDocument/2006/relationships/image" Target="../media/image601.png"/><Relationship Id="rId10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30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30.png"/><Relationship Id="rId10" Type="http://schemas.openxmlformats.org/officeDocument/2006/relationships/image" Target="../media/image50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4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90.png"/><Relationship Id="rId4" Type="http://schemas.openxmlformats.org/officeDocument/2006/relationships/image" Target="../media/image360.png"/><Relationship Id="rId9" Type="http://schemas.openxmlformats.org/officeDocument/2006/relationships/image" Target="../media/image7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0.tiff"/><Relationship Id="rId17" Type="http://schemas.openxmlformats.org/officeDocument/2006/relationships/image" Target="NULL"/><Relationship Id="rId2" Type="http://schemas.openxmlformats.org/officeDocument/2006/relationships/image" Target="../media/image6.tiff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9.tiff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8.tiff"/><Relationship Id="rId19" Type="http://schemas.openxmlformats.org/officeDocument/2006/relationships/image" Target="../media/image11.png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80.png"/><Relationship Id="rId3" Type="http://schemas.openxmlformats.org/officeDocument/2006/relationships/image" Target="../media/image710.png"/><Relationship Id="rId7" Type="http://schemas.openxmlformats.org/officeDocument/2006/relationships/image" Target="../media/image420.png"/><Relationship Id="rId12" Type="http://schemas.openxmlformats.org/officeDocument/2006/relationships/image" Target="../media/image470.png"/><Relationship Id="rId17" Type="http://schemas.openxmlformats.org/officeDocument/2006/relationships/image" Target="../media/image380.png"/><Relationship Id="rId2" Type="http://schemas.openxmlformats.org/officeDocument/2006/relationships/image" Target="../media/image700.png"/><Relationship Id="rId16" Type="http://schemas.openxmlformats.org/officeDocument/2006/relationships/image" Target="../media/image7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60.png"/><Relationship Id="rId5" Type="http://schemas.openxmlformats.org/officeDocument/2006/relationships/image" Target="../media/image400.png"/><Relationship Id="rId15" Type="http://schemas.openxmlformats.org/officeDocument/2006/relationships/image" Target="../media/image74.png"/><Relationship Id="rId10" Type="http://schemas.openxmlformats.org/officeDocument/2006/relationships/image" Target="../media/image450.png"/><Relationship Id="rId4" Type="http://schemas.openxmlformats.org/officeDocument/2006/relationships/image" Target="../media/image720.png"/><Relationship Id="rId9" Type="http://schemas.openxmlformats.org/officeDocument/2006/relationships/image" Target="../media/image370.png"/><Relationship Id="rId1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580.png"/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12" Type="http://schemas.openxmlformats.org/officeDocument/2006/relationships/image" Target="../media/image57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60.png"/><Relationship Id="rId5" Type="http://schemas.openxmlformats.org/officeDocument/2006/relationships/image" Target="../media/image510.png"/><Relationship Id="rId15" Type="http://schemas.openxmlformats.org/officeDocument/2006/relationships/image" Target="../media/image600.png"/><Relationship Id="rId10" Type="http://schemas.openxmlformats.org/officeDocument/2006/relationships/image" Target="../media/image550.png"/><Relationship Id="rId4" Type="http://schemas.openxmlformats.org/officeDocument/2006/relationships/image" Target="../media/image762.png"/><Relationship Id="rId9" Type="http://schemas.openxmlformats.org/officeDocument/2006/relationships/image" Target="../media/image540.png"/><Relationship Id="rId14" Type="http://schemas.openxmlformats.org/officeDocument/2006/relationships/image" Target="../media/image5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1.png"/><Relationship Id="rId13" Type="http://schemas.openxmlformats.org/officeDocument/2006/relationships/image" Target="../media/image83.png"/><Relationship Id="rId3" Type="http://schemas.openxmlformats.org/officeDocument/2006/relationships/image" Target="../media/image730.png"/><Relationship Id="rId7" Type="http://schemas.openxmlformats.org/officeDocument/2006/relationships/image" Target="../media/image681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1.png"/><Relationship Id="rId11" Type="http://schemas.openxmlformats.org/officeDocument/2006/relationships/image" Target="../media/image81.png"/><Relationship Id="rId5" Type="http://schemas.openxmlformats.org/officeDocument/2006/relationships/image" Target="../media/image751.png"/><Relationship Id="rId10" Type="http://schemas.openxmlformats.org/officeDocument/2006/relationships/image" Target="../media/image80.png"/><Relationship Id="rId4" Type="http://schemas.openxmlformats.org/officeDocument/2006/relationships/image" Target="../media/image740.png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85.png"/><Relationship Id="rId7" Type="http://schemas.openxmlformats.org/officeDocument/2006/relationships/image" Target="../media/image760.png"/><Relationship Id="rId12" Type="http://schemas.openxmlformats.org/officeDocument/2006/relationships/image" Target="../media/image89.png"/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790.png"/><Relationship Id="rId4" Type="http://schemas.openxmlformats.org/officeDocument/2006/relationships/image" Target="../media/image86.png"/><Relationship Id="rId9" Type="http://schemas.openxmlformats.org/officeDocument/2006/relationships/image" Target="../media/image7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890.png"/><Relationship Id="rId3" Type="http://schemas.openxmlformats.org/officeDocument/2006/relationships/image" Target="../media/image880.png"/><Relationship Id="rId7" Type="http://schemas.openxmlformats.org/officeDocument/2006/relationships/image" Target="../media/image830.png"/><Relationship Id="rId12" Type="http://schemas.openxmlformats.org/officeDocument/2006/relationships/image" Target="../media/image8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870.png"/><Relationship Id="rId5" Type="http://schemas.openxmlformats.org/officeDocument/2006/relationships/image" Target="../media/image760.png"/><Relationship Id="rId15" Type="http://schemas.openxmlformats.org/officeDocument/2006/relationships/image" Target="../media/image91.png"/><Relationship Id="rId10" Type="http://schemas.openxmlformats.org/officeDocument/2006/relationships/image" Target="../media/image771.png"/><Relationship Id="rId4" Type="http://schemas.openxmlformats.org/officeDocument/2006/relationships/image" Target="../media/image810.png"/><Relationship Id="rId9" Type="http://schemas.openxmlformats.org/officeDocument/2006/relationships/image" Target="../media/image850.png"/><Relationship Id="rId1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890.png"/><Relationship Id="rId3" Type="http://schemas.openxmlformats.org/officeDocument/2006/relationships/image" Target="../media/image880.png"/><Relationship Id="rId7" Type="http://schemas.openxmlformats.org/officeDocument/2006/relationships/image" Target="../media/image830.png"/><Relationship Id="rId12" Type="http://schemas.openxmlformats.org/officeDocument/2006/relationships/image" Target="../media/image891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image" Target="../media/image870.png"/><Relationship Id="rId5" Type="http://schemas.openxmlformats.org/officeDocument/2006/relationships/image" Target="../media/image760.png"/><Relationship Id="rId15" Type="http://schemas.openxmlformats.org/officeDocument/2006/relationships/image" Target="../media/image91.png"/><Relationship Id="rId10" Type="http://schemas.openxmlformats.org/officeDocument/2006/relationships/image" Target="../media/image771.png"/><Relationship Id="rId4" Type="http://schemas.openxmlformats.org/officeDocument/2006/relationships/image" Target="../media/image810.png"/><Relationship Id="rId9" Type="http://schemas.openxmlformats.org/officeDocument/2006/relationships/image" Target="../media/image850.png"/><Relationship Id="rId1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jpeg"/><Relationship Id="rId4" Type="http://schemas.openxmlformats.org/officeDocument/2006/relationships/image" Target="../media/image6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../media/image114.png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1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hyperlink" Target="https://www.youtube.com/watch?v=Ci86Aps7CMo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" Type="http://schemas.openxmlformats.org/officeDocument/2006/relationships/image" Target="../media/image970.png"/><Relationship Id="rId21" Type="http://schemas.openxmlformats.org/officeDocument/2006/relationships/image" Target="../media/image110.png"/><Relationship Id="rId7" Type="http://schemas.openxmlformats.org/officeDocument/2006/relationships/image" Target="../media/image94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24" Type="http://schemas.openxmlformats.org/officeDocument/2006/relationships/image" Target="../media/image111.png"/><Relationship Id="rId5" Type="http://schemas.openxmlformats.org/officeDocument/2006/relationships/image" Target="../media/image980.png"/><Relationship Id="rId15" Type="http://schemas.openxmlformats.org/officeDocument/2006/relationships/image" Target="../media/image104.png"/><Relationship Id="rId23" Type="http://schemas.openxmlformats.org/officeDocument/2006/relationships/image" Target="../media/image1101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8.png"/><Relationship Id="rId9" Type="http://schemas.openxmlformats.org/officeDocument/2006/relationships/image" Target="../media/image92.png"/><Relationship Id="rId14" Type="http://schemas.openxmlformats.org/officeDocument/2006/relationships/image" Target="../media/image103.png"/><Relationship Id="rId22" Type="http://schemas.openxmlformats.org/officeDocument/2006/relationships/image" Target="../media/image10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564.png"/><Relationship Id="rId7" Type="http://schemas.openxmlformats.org/officeDocument/2006/relationships/image" Target="../media/image118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0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6.png"/><Relationship Id="rId13" Type="http://schemas.openxmlformats.org/officeDocument/2006/relationships/image" Target="../media/image1050.png"/><Relationship Id="rId26" Type="http://schemas.openxmlformats.org/officeDocument/2006/relationships/image" Target="../media/image128.png"/><Relationship Id="rId3" Type="http://schemas.openxmlformats.org/officeDocument/2006/relationships/image" Target="../media/image122.png"/><Relationship Id="rId21" Type="http://schemas.openxmlformats.org/officeDocument/2006/relationships/image" Target="../media/image1111.png"/><Relationship Id="rId17" Type="http://schemas.openxmlformats.org/officeDocument/2006/relationships/image" Target="../media/image1080.png"/><Relationship Id="rId7" Type="http://schemas.openxmlformats.org/officeDocument/2006/relationships/image" Target="../media/image950.png"/><Relationship Id="rId25" Type="http://schemas.openxmlformats.org/officeDocument/2006/relationships/image" Target="../media/image127.png"/><Relationship Id="rId2" Type="http://schemas.openxmlformats.org/officeDocument/2006/relationships/image" Target="../media/image1210.png"/><Relationship Id="rId16" Type="http://schemas.openxmlformats.org/officeDocument/2006/relationships/image" Target="../media/image124.png"/><Relationship Id="rId20" Type="http://schemas.openxmlformats.org/officeDocument/2006/relationships/image" Target="../media/image1100.png"/><Relationship Id="rId29" Type="http://schemas.openxmlformats.org/officeDocument/2006/relationships/image" Target="../media/image84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26.png"/><Relationship Id="rId6" Type="http://schemas.openxmlformats.org/officeDocument/2006/relationships/image" Target="../media/image830.png"/><Relationship Id="rId15" Type="http://schemas.openxmlformats.org/officeDocument/2006/relationships/image" Target="../media/image1070.png"/><Relationship Id="rId23" Type="http://schemas.openxmlformats.org/officeDocument/2006/relationships/image" Target="../media/image125.png"/><Relationship Id="rId28" Type="http://schemas.openxmlformats.org/officeDocument/2006/relationships/image" Target="../media/image760.png"/><Relationship Id="rId5" Type="http://schemas.openxmlformats.org/officeDocument/2006/relationships/image" Target="../media/image820.png"/><Relationship Id="rId19" Type="http://schemas.openxmlformats.org/officeDocument/2006/relationships/image" Target="../media/image1090.png"/><Relationship Id="rId10" Type="http://schemas.openxmlformats.org/officeDocument/2006/relationships/image" Target="../media/image1020.png"/><Relationship Id="rId4" Type="http://schemas.openxmlformats.org/officeDocument/2006/relationships/image" Target="../media/image123.png"/><Relationship Id="rId22" Type="http://schemas.openxmlformats.org/officeDocument/2006/relationships/image" Target="../media/image1120.png"/><Relationship Id="rId27" Type="http://schemas.openxmlformats.org/officeDocument/2006/relationships/image" Target="../media/image810.png"/><Relationship Id="rId30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6.png"/><Relationship Id="rId13" Type="http://schemas.openxmlformats.org/officeDocument/2006/relationships/image" Target="../media/image1050.png"/><Relationship Id="rId26" Type="http://schemas.openxmlformats.org/officeDocument/2006/relationships/image" Target="../media/image127.png"/><Relationship Id="rId3" Type="http://schemas.openxmlformats.org/officeDocument/2006/relationships/image" Target="../media/image130.png"/><Relationship Id="rId21" Type="http://schemas.openxmlformats.org/officeDocument/2006/relationships/image" Target="../media/image131.png"/><Relationship Id="rId17" Type="http://schemas.openxmlformats.org/officeDocument/2006/relationships/image" Target="../media/image1080.png"/><Relationship Id="rId25" Type="http://schemas.openxmlformats.org/officeDocument/2006/relationships/image" Target="../media/image126.png"/><Relationship Id="rId7" Type="http://schemas.openxmlformats.org/officeDocument/2006/relationships/image" Target="../media/image840.png"/><Relationship Id="rId2" Type="http://schemas.openxmlformats.org/officeDocument/2006/relationships/image" Target="../media/image1210.png"/><Relationship Id="rId16" Type="http://schemas.openxmlformats.org/officeDocument/2006/relationships/image" Target="../media/image124.png"/><Relationship Id="rId20" Type="http://schemas.openxmlformats.org/officeDocument/2006/relationships/image" Target="../media/image1090.png"/><Relationship Id="rId29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25.png"/><Relationship Id="rId6" Type="http://schemas.openxmlformats.org/officeDocument/2006/relationships/image" Target="../media/image830.png"/><Relationship Id="rId15" Type="http://schemas.openxmlformats.org/officeDocument/2006/relationships/image" Target="../media/image1070.png"/><Relationship Id="rId23" Type="http://schemas.openxmlformats.org/officeDocument/2006/relationships/image" Target="../media/image1120.png"/><Relationship Id="rId28" Type="http://schemas.openxmlformats.org/officeDocument/2006/relationships/image" Target="../media/image810.png"/><Relationship Id="rId5" Type="http://schemas.openxmlformats.org/officeDocument/2006/relationships/image" Target="../media/image820.png"/><Relationship Id="rId19" Type="http://schemas.openxmlformats.org/officeDocument/2006/relationships/image" Target="../media/image117.png"/><Relationship Id="rId10" Type="http://schemas.openxmlformats.org/officeDocument/2006/relationships/image" Target="../media/image1020.png"/><Relationship Id="rId4" Type="http://schemas.openxmlformats.org/officeDocument/2006/relationships/image" Target="../media/image123.png"/><Relationship Id="rId22" Type="http://schemas.openxmlformats.org/officeDocument/2006/relationships/image" Target="../media/image132.png"/><Relationship Id="rId27" Type="http://schemas.openxmlformats.org/officeDocument/2006/relationships/image" Target="../media/image128.png"/><Relationship Id="rId30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35.png"/><Relationship Id="rId7" Type="http://schemas.openxmlformats.org/officeDocument/2006/relationships/image" Target="../media/image128.png"/><Relationship Id="rId12" Type="http://schemas.openxmlformats.org/officeDocument/2006/relationships/image" Target="../media/image840.png"/><Relationship Id="rId17" Type="http://schemas.openxmlformats.org/officeDocument/2006/relationships/image" Target="../media/image140.png"/><Relationship Id="rId2" Type="http://schemas.openxmlformats.org/officeDocument/2006/relationships/image" Target="../media/image134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830.png"/><Relationship Id="rId5" Type="http://schemas.openxmlformats.org/officeDocument/2006/relationships/image" Target="../media/image126.png"/><Relationship Id="rId15" Type="http://schemas.openxmlformats.org/officeDocument/2006/relationships/image" Target="../media/image138.png"/><Relationship Id="rId10" Type="http://schemas.openxmlformats.org/officeDocument/2006/relationships/image" Target="../media/image820.png"/><Relationship Id="rId19" Type="http://schemas.openxmlformats.org/officeDocument/2006/relationships/image" Target="../media/image142.png"/><Relationship Id="rId4" Type="http://schemas.openxmlformats.org/officeDocument/2006/relationships/image" Target="../media/image125.png"/><Relationship Id="rId9" Type="http://schemas.openxmlformats.org/officeDocument/2006/relationships/image" Target="../media/image760.png"/><Relationship Id="rId1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" Type="http://schemas.openxmlformats.org/officeDocument/2006/relationships/image" Target="../media/image970.png"/><Relationship Id="rId21" Type="http://schemas.openxmlformats.org/officeDocument/2006/relationships/image" Target="../media/image110.png"/><Relationship Id="rId7" Type="http://schemas.openxmlformats.org/officeDocument/2006/relationships/image" Target="../media/image94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24" Type="http://schemas.openxmlformats.org/officeDocument/2006/relationships/image" Target="../media/image111.png"/><Relationship Id="rId5" Type="http://schemas.openxmlformats.org/officeDocument/2006/relationships/image" Target="../media/image980.png"/><Relationship Id="rId15" Type="http://schemas.openxmlformats.org/officeDocument/2006/relationships/image" Target="../media/image104.png"/><Relationship Id="rId23" Type="http://schemas.openxmlformats.org/officeDocument/2006/relationships/image" Target="../media/image1101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8.png"/><Relationship Id="rId9" Type="http://schemas.openxmlformats.org/officeDocument/2006/relationships/image" Target="../media/image92.png"/><Relationship Id="rId14" Type="http://schemas.openxmlformats.org/officeDocument/2006/relationships/image" Target="../media/image103.png"/><Relationship Id="rId22" Type="http://schemas.openxmlformats.org/officeDocument/2006/relationships/image" Target="../media/image10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1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11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5.png"/><Relationship Id="rId18" Type="http://schemas.openxmlformats.org/officeDocument/2006/relationships/image" Target="../media/image156.png"/><Relationship Id="rId3" Type="http://schemas.openxmlformats.org/officeDocument/2006/relationships/image" Target="../media/image17.emf"/><Relationship Id="rId21" Type="http://schemas.openxmlformats.org/officeDocument/2006/relationships/image" Target="../media/image150.png"/><Relationship Id="rId12" Type="http://schemas.openxmlformats.org/officeDocument/2006/relationships/image" Target="../media/image149.png"/><Relationship Id="rId17" Type="http://schemas.openxmlformats.org/officeDocument/2006/relationships/image" Target="../media/image155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48.png"/><Relationship Id="rId5" Type="http://schemas.openxmlformats.org/officeDocument/2006/relationships/image" Target="../media/image1440.png"/><Relationship Id="rId15" Type="http://schemas.openxmlformats.org/officeDocument/2006/relationships/image" Target="../media/image153.png"/><Relationship Id="rId19" Type="http://schemas.openxmlformats.org/officeDocument/2006/relationships/image" Target="../media/image157.png"/><Relationship Id="rId4" Type="http://schemas.openxmlformats.org/officeDocument/2006/relationships/image" Target="../media/image144.png"/><Relationship Id="rId9" Type="http://schemas.openxmlformats.org/officeDocument/2006/relationships/image" Target="../media/image151.png"/><Relationship Id="rId14" Type="http://schemas.openxmlformats.org/officeDocument/2006/relationships/image" Target="../media/image147.png"/><Relationship Id="rId22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45.emf"/><Relationship Id="rId7" Type="http://schemas.openxmlformats.org/officeDocument/2006/relationships/image" Target="../media/image165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1.emf"/><Relationship Id="rId7" Type="http://schemas.openxmlformats.org/officeDocument/2006/relationships/image" Target="../media/image12.emf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NUL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0.png"/><Relationship Id="rId5" Type="http://schemas.openxmlformats.org/officeDocument/2006/relationships/image" Target="NULL"/><Relationship Id="rId15" Type="http://schemas.openxmlformats.org/officeDocument/2006/relationships/image" Target="../media/image28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10" Type="http://schemas.openxmlformats.org/officeDocument/2006/relationships/image" Target="NULL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rticles_colliding-2880x1620_Le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57" y="101043"/>
            <a:ext cx="1270707" cy="1270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5087" y="267038"/>
            <a:ext cx="5727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PHY3004: Nuclear and Particle Physics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Marcel </a:t>
            </a:r>
            <a:r>
              <a:rPr lang="en-US" sz="2800" i="1" dirty="0" err="1">
                <a:solidFill>
                  <a:schemeClr val="bg1"/>
                </a:solidFill>
              </a:rPr>
              <a:t>Merk</a:t>
            </a:r>
            <a:r>
              <a:rPr lang="en-US" sz="2800" i="1" dirty="0">
                <a:solidFill>
                  <a:schemeClr val="bg1"/>
                </a:solidFill>
              </a:rPr>
              <a:t>, </a:t>
            </a:r>
            <a:r>
              <a:rPr lang="en-US" sz="2800" i="1" dirty="0" err="1">
                <a:solidFill>
                  <a:schemeClr val="bg1"/>
                </a:solidFill>
              </a:rPr>
              <a:t>Jacco</a:t>
            </a:r>
            <a:r>
              <a:rPr lang="en-US" sz="2800" i="1" dirty="0">
                <a:solidFill>
                  <a:schemeClr val="bg1"/>
                </a:solidFill>
              </a:rPr>
              <a:t> de </a:t>
            </a:r>
            <a:r>
              <a:rPr lang="en-US" sz="2800" i="1" dirty="0" err="1">
                <a:solidFill>
                  <a:schemeClr val="bg1"/>
                </a:solidFill>
              </a:rPr>
              <a:t>Vries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815" y="368365"/>
            <a:ext cx="2165214" cy="852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ED8560-B255-E346-94CD-6F68F3A43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621" y="3618412"/>
            <a:ext cx="3555205" cy="31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u="sng" dirty="0"/>
              <a:t>Recap</a:t>
            </a:r>
            <a:r>
              <a:rPr lang="en-US" dirty="0"/>
              <a:t>: “Seeing the wood for the trees”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046" y="805680"/>
            <a:ext cx="6284918" cy="59222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Lecture 1: “Particles”</a:t>
            </a:r>
          </a:p>
          <a:p>
            <a:pPr lvl="1"/>
            <a:r>
              <a:rPr lang="en-US" dirty="0"/>
              <a:t>Zooming into constituents of matter</a:t>
            </a:r>
          </a:p>
          <a:p>
            <a:pPr lvl="1"/>
            <a:r>
              <a:rPr lang="en-US" dirty="0"/>
              <a:t>Skills: distinguish particle types, Spin</a:t>
            </a:r>
          </a:p>
          <a:p>
            <a:r>
              <a:rPr lang="en-US" dirty="0"/>
              <a:t>Lecture 2: “Forces”</a:t>
            </a:r>
          </a:p>
          <a:p>
            <a:pPr lvl="1"/>
            <a:r>
              <a:rPr lang="en-US" dirty="0"/>
              <a:t>Exchange of quanta: EM, Weak, QCD</a:t>
            </a:r>
          </a:p>
          <a:p>
            <a:pPr lvl="1"/>
            <a:r>
              <a:rPr lang="en-US" dirty="0"/>
              <a:t>Skills: 4-vectors, Feynman diagrams</a:t>
            </a:r>
          </a:p>
          <a:p>
            <a:r>
              <a:rPr lang="en-US" dirty="0"/>
              <a:t>Lecture 3: “Waves”</a:t>
            </a:r>
          </a:p>
          <a:p>
            <a:pPr lvl="1"/>
            <a:r>
              <a:rPr lang="en-US" dirty="0"/>
              <a:t>Quantum fields and gauge invariance</a:t>
            </a:r>
          </a:p>
          <a:p>
            <a:pPr lvl="1"/>
            <a:r>
              <a:rPr lang="en-US" dirty="0"/>
              <a:t>Dirac algebra, </a:t>
            </a:r>
            <a:r>
              <a:rPr lang="en-US" dirty="0" err="1"/>
              <a:t>Lagrangian</a:t>
            </a:r>
            <a:r>
              <a:rPr lang="en-US" dirty="0"/>
              <a:t>, co- &amp; contra variant</a:t>
            </a:r>
          </a:p>
          <a:p>
            <a:r>
              <a:rPr lang="en-US" dirty="0"/>
              <a:t>Lecture 4: “Symmetries”</a:t>
            </a:r>
          </a:p>
          <a:p>
            <a:pPr lvl="1"/>
            <a:r>
              <a:rPr lang="en-US" dirty="0"/>
              <a:t>Standard Model, Higgs, Discrete Symmetries</a:t>
            </a:r>
          </a:p>
          <a:p>
            <a:pPr lvl="1"/>
            <a:r>
              <a:rPr lang="en-US" dirty="0"/>
              <a:t>Skills: </a:t>
            </a:r>
            <a:r>
              <a:rPr lang="en-US" dirty="0" err="1"/>
              <a:t>Lagrangians</a:t>
            </a:r>
            <a:r>
              <a:rPr lang="en-US" dirty="0"/>
              <a:t>, Chirality &amp; Helicity</a:t>
            </a:r>
          </a:p>
          <a:p>
            <a:r>
              <a:rPr lang="en-US" dirty="0"/>
              <a:t>Lecture 5: “Scattering”</a:t>
            </a:r>
          </a:p>
          <a:p>
            <a:pPr lvl="1"/>
            <a:r>
              <a:rPr lang="en-US" dirty="0"/>
              <a:t>Cross section, decay, perturbation theory</a:t>
            </a:r>
          </a:p>
          <a:p>
            <a:pPr lvl="1"/>
            <a:r>
              <a:rPr lang="en-US" dirty="0"/>
              <a:t>Skills: Dirac-delta function, Feynman Calculus</a:t>
            </a:r>
          </a:p>
          <a:p>
            <a:r>
              <a:rPr lang="en-US" dirty="0"/>
              <a:t>Lecture 6: “Detectors”</a:t>
            </a:r>
          </a:p>
          <a:p>
            <a:pPr lvl="1"/>
            <a:r>
              <a:rPr lang="en-US" dirty="0"/>
              <a:t>Energy loss mechanisms, detection technologies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ED8560-B255-E346-94CD-6F68F3A4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532" y="135340"/>
            <a:ext cx="3403562" cy="2967840"/>
          </a:xfrm>
          <a:prstGeom prst="rect">
            <a:avLst/>
          </a:prstGeom>
        </p:spPr>
      </p:pic>
      <p:pic>
        <p:nvPicPr>
          <p:cNvPr id="17" name="Picture 16" descr="cp_universe_chronology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314" y="3208903"/>
            <a:ext cx="2456780" cy="3490835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pic>
        <p:nvPicPr>
          <p:cNvPr id="18" name="Picture 17" descr="higgs-potenti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753" y="5283044"/>
            <a:ext cx="2294353" cy="148747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519" y="3207932"/>
            <a:ext cx="3271587" cy="189999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grpSp>
        <p:nvGrpSpPr>
          <p:cNvPr id="58" name="Group 57"/>
          <p:cNvGrpSpPr/>
          <p:nvPr/>
        </p:nvGrpSpPr>
        <p:grpSpPr>
          <a:xfrm>
            <a:off x="6123739" y="790122"/>
            <a:ext cx="2197631" cy="2179666"/>
            <a:chOff x="6123739" y="790122"/>
            <a:chExt cx="2197631" cy="2179666"/>
          </a:xfrm>
        </p:grpSpPr>
        <p:grpSp>
          <p:nvGrpSpPr>
            <p:cNvPr id="20" name="Group 19"/>
            <p:cNvGrpSpPr/>
            <p:nvPr/>
          </p:nvGrpSpPr>
          <p:grpSpPr>
            <a:xfrm>
              <a:off x="6147519" y="875087"/>
              <a:ext cx="2109441" cy="2094701"/>
              <a:chOff x="6450952" y="1303163"/>
              <a:chExt cx="5057633" cy="488086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450952" y="1350540"/>
                <a:ext cx="4938407" cy="4833484"/>
                <a:chOff x="6410312" y="1767100"/>
                <a:chExt cx="4938407" cy="4833484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6410312" y="1767100"/>
                  <a:ext cx="4938407" cy="4833484"/>
                  <a:chOff x="6095352" y="1695980"/>
                  <a:chExt cx="4938407" cy="4833484"/>
                </a:xfrm>
              </p:grpSpPr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6095352" y="1695980"/>
                    <a:ext cx="4938407" cy="4833484"/>
                    <a:chOff x="4294736" y="1401254"/>
                    <a:chExt cx="4938407" cy="4833484"/>
                  </a:xfrm>
                </p:grpSpPr>
                <p:pic>
                  <p:nvPicPr>
                    <p:cNvPr id="30" name="Picture 29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568385" y="1401254"/>
                      <a:ext cx="4655825" cy="4655825"/>
                    </a:xfrm>
                    <a:prstGeom prst="rect">
                      <a:avLst/>
                    </a:prstGeom>
                    <a:ln w="25400">
                      <a:noFill/>
                    </a:ln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7901945" y="2804156"/>
                          <a:ext cx="1331198" cy="10040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1" name="TextBox 30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901945" y="2804156"/>
                          <a:ext cx="1331198" cy="1004010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5843826" y="3481135"/>
                      <a:ext cx="123837" cy="16042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7696691" y="3537283"/>
                      <a:ext cx="123837" cy="160421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4" name="TextBox 33"/>
                        <p:cNvSpPr txBox="1"/>
                        <p:nvPr/>
                      </p:nvSpPr>
                      <p:spPr>
                        <a:xfrm>
                          <a:off x="4294736" y="2697612"/>
                          <a:ext cx="1331198" cy="10040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4" name="TextBox 3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294736" y="2697612"/>
                          <a:ext cx="1331198" cy="1004010"/>
                        </a:xfrm>
                        <a:prstGeom prst="rect">
                          <a:avLst/>
                        </a:prstGeom>
                        <a:blipFill rotWithShape="0">
                          <a:blip r:embed="rId9"/>
                          <a:stretch>
                            <a:fillRect b="-845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7" name="TextBox 36"/>
                        <p:cNvSpPr txBox="1"/>
                        <p:nvPr/>
                      </p:nvSpPr>
                      <p:spPr>
                        <a:xfrm>
                          <a:off x="5527272" y="4347737"/>
                          <a:ext cx="3004299" cy="188700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mr-I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𝑍</m:t>
                                        </m:r>
                                      </m:sub>
                                      <m:sup>
                                        <m:r>
                                          <a:rPr lang="en-US" sz="22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2200" dirty="0"/>
                        </a:p>
                      </p:txBody>
                    </p:sp>
                  </mc:Choice>
                  <mc:Fallback xmlns="">
                    <p:sp>
                      <p:nvSpPr>
                        <p:cNvPr id="37" name="TextBox 3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527272" y="4347737"/>
                          <a:ext cx="3004299" cy="1887001"/>
                        </a:xfrm>
                        <a:prstGeom prst="rect">
                          <a:avLst/>
                        </a:prstGeom>
                        <a:blipFill rotWithShape="0"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8" name="Freeform 37"/>
                    <p:cNvSpPr/>
                    <p:nvPr/>
                  </p:nvSpPr>
                  <p:spPr>
                    <a:xfrm rot="5400000" flipH="1">
                      <a:off x="6260135" y="4366392"/>
                      <a:ext cx="1049140" cy="92136"/>
                    </a:xfrm>
                    <a:custGeom>
                      <a:avLst/>
                      <a:gdLst>
                        <a:gd name="connsiteX0" fmla="*/ 0 w 978569"/>
                        <a:gd name="connsiteY0" fmla="*/ 0 h 373153"/>
                        <a:gd name="connsiteX1" fmla="*/ 497305 w 978569"/>
                        <a:gd name="connsiteY1" fmla="*/ 320842 h 373153"/>
                        <a:gd name="connsiteX2" fmla="*/ 978569 w 978569"/>
                        <a:gd name="connsiteY2" fmla="*/ 368968 h 373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78569" h="373153">
                          <a:moveTo>
                            <a:pt x="0" y="0"/>
                          </a:moveTo>
                          <a:cubicBezTo>
                            <a:pt x="167105" y="129673"/>
                            <a:pt x="334210" y="259347"/>
                            <a:pt x="497305" y="320842"/>
                          </a:cubicBezTo>
                          <a:cubicBezTo>
                            <a:pt x="660400" y="382337"/>
                            <a:pt x="819484" y="375652"/>
                            <a:pt x="978569" y="368968"/>
                          </a:cubicBezTo>
                        </a:path>
                      </a:pathLst>
                    </a:custGeom>
                    <a:noFill/>
                    <a:ln w="31750">
                      <a:tailEnd type="stealth" w="lg" len="lg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" name="Rectangle 28"/>
                  <p:cNvSpPr/>
                  <p:nvPr/>
                </p:nvSpPr>
                <p:spPr>
                  <a:xfrm>
                    <a:off x="8453728" y="3104011"/>
                    <a:ext cx="488559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8784320" y="3192161"/>
                      <a:ext cx="569899" cy="7888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𝑍</m:t>
                            </m:r>
                          </m:oMath>
                        </m:oMathPara>
                      </a14:m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84320" y="3192161"/>
                      <a:ext cx="569899" cy="788864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8205" r="-23077" b="-53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2" name="Oval 21"/>
              <p:cNvSpPr/>
              <p:nvPr/>
            </p:nvSpPr>
            <p:spPr>
              <a:xfrm>
                <a:off x="6894916" y="4870818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106542" y="491935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1156038" y="130316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989946" y="1303163"/>
                <a:ext cx="352547" cy="3564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6123739" y="790122"/>
              <a:ext cx="2197631" cy="217966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577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Today: Scattering Theory and Feynman Calculus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32" y="2213810"/>
            <a:ext cx="7523746" cy="2823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1 : Decay and Cross Section</a:t>
            </a:r>
          </a:p>
          <a:p>
            <a:pPr marL="0" indent="0">
              <a:buNone/>
            </a:pPr>
            <a:r>
              <a:rPr lang="en-US" dirty="0"/>
              <a:t>Part 2 : Perturbation Theory and the Golden Rule</a:t>
            </a:r>
          </a:p>
          <a:p>
            <a:pPr marL="0" indent="0">
              <a:buNone/>
            </a:pPr>
            <a:r>
              <a:rPr lang="en-US" dirty="0"/>
              <a:t>Part 3 : Feynman Calculus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37374" y="151511"/>
            <a:ext cx="191385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/>
              <a:t>Griffiths Chapter 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6F7BF-6DED-5A44-8BD6-13682C1CC394}"/>
              </a:ext>
            </a:extLst>
          </p:cNvPr>
          <p:cNvSpPr txBox="1"/>
          <p:nvPr/>
        </p:nvSpPr>
        <p:spPr>
          <a:xfrm>
            <a:off x="3435927" y="4637111"/>
            <a:ext cx="453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i="1" dirty="0">
                <a:solidFill>
                  <a:srgbClr val="CC00FF"/>
                </a:solidFill>
              </a:rPr>
              <a:t>“Let’s play around with physics and math</a:t>
            </a:r>
            <a:r>
              <a:rPr lang="en-NL" dirty="0">
                <a:solidFill>
                  <a:srgbClr val="CC00FF"/>
                </a:solidFill>
              </a:rPr>
              <a:t>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771688-2A15-224A-87FA-207BEAA41FEC}"/>
              </a:ext>
            </a:extLst>
          </p:cNvPr>
          <p:cNvSpPr/>
          <p:nvPr/>
        </p:nvSpPr>
        <p:spPr>
          <a:xfrm>
            <a:off x="8684022" y="2220617"/>
            <a:ext cx="140410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§6.1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07D21-44A4-8146-881C-57291A97EE0E}"/>
              </a:ext>
            </a:extLst>
          </p:cNvPr>
          <p:cNvSpPr txBox="1"/>
          <p:nvPr/>
        </p:nvSpPr>
        <p:spPr>
          <a:xfrm>
            <a:off x="8691105" y="2749704"/>
            <a:ext cx="324114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§6.2 </a:t>
            </a:r>
            <a:r>
              <a:rPr lang="en-US"/>
              <a:t>and PP1 Chapter </a:t>
            </a:r>
            <a:r>
              <a:rPr lang="en-US" dirty="0"/>
              <a:t>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5945F-CC66-BB4F-AE4E-D7457489BDBE}"/>
              </a:ext>
            </a:extLst>
          </p:cNvPr>
          <p:cNvSpPr txBox="1"/>
          <p:nvPr/>
        </p:nvSpPr>
        <p:spPr>
          <a:xfrm>
            <a:off x="8675731" y="3213146"/>
            <a:ext cx="145700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Griffiths §6.3</a:t>
            </a:r>
            <a:endParaRPr lang="en-US" dirty="0"/>
          </a:p>
        </p:txBody>
      </p:sp>
      <p:pic>
        <p:nvPicPr>
          <p:cNvPr id="9" name="Picture 2" descr="http://a.movies.com/i/features/nicholson/nicholson_13.jpg">
            <a:extLst>
              <a:ext uri="{FF2B5EF4-FFF2-40B4-BE49-F238E27FC236}">
                <a16:creationId xmlns:a16="http://schemas.microsoft.com/office/drawing/2014/main" id="{3F8BEE21-899D-9145-7A11-006176B9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2891" y="3738965"/>
            <a:ext cx="1948786" cy="2980920"/>
          </a:xfrm>
          <a:prstGeom prst="rect">
            <a:avLst/>
          </a:prstGeom>
          <a:noFill/>
        </p:spPr>
      </p:pic>
      <p:pic>
        <p:nvPicPr>
          <p:cNvPr id="10" name="Picture 10" descr="http://www.mousetrax.com/MVP_Pics/dian08.jpg">
            <a:extLst>
              <a:ext uri="{FF2B5EF4-FFF2-40B4-BE49-F238E27FC236}">
                <a16:creationId xmlns:a16="http://schemas.microsoft.com/office/drawing/2014/main" id="{099C20DC-CDA6-4C42-FA94-CA5E71B2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156" y="3954483"/>
            <a:ext cx="3133672" cy="2360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73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Scattering Theory and Feynman Calculus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316" y="2277979"/>
            <a:ext cx="3914273" cy="2823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Part 1</a:t>
            </a:r>
          </a:p>
          <a:p>
            <a:pPr marL="0" indent="0" algn="ctr">
              <a:buNone/>
            </a:pPr>
            <a:r>
              <a:rPr lang="en-US" dirty="0"/>
              <a:t>Decay and Cross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9668406" y="151511"/>
            <a:ext cx="191385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/>
              <a:t>Griffiths Chapter 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21232" y="2757827"/>
            <a:ext cx="140410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§6.1</a:t>
            </a:r>
          </a:p>
        </p:txBody>
      </p:sp>
      <p:pic>
        <p:nvPicPr>
          <p:cNvPr id="8" name="Picture 5" descr="spongebob">
            <a:extLst>
              <a:ext uri="{FF2B5EF4-FFF2-40B4-BE49-F238E27FC236}">
                <a16:creationId xmlns:a16="http://schemas.microsoft.com/office/drawing/2014/main" id="{D8B30EA1-2664-A12B-D2C5-0FA4A485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666" y="1975705"/>
            <a:ext cx="1866900" cy="1933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456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Terminology: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4090" y="1127842"/>
                <a:ext cx="11647358" cy="564913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quantum particle decays with equal </a:t>
                </a:r>
              </a:p>
              <a:p>
                <a:pPr marL="0" indent="0">
                  <a:buNone/>
                </a:pPr>
                <a:r>
                  <a:rPr lang="en-US" dirty="0"/>
                  <a:t>   probability per unit time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𝑑𝑁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Γ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𝑑𝑡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  </a:t>
                </a:r>
                <a:r>
                  <a:rPr lang="en-US" dirty="0"/>
                  <a:t>such that:    </a:t>
                </a:r>
              </a:p>
              <a:p>
                <a:pPr marL="275400" lvl="1" indent="0">
                  <a:buNone/>
                </a:pPr>
                <a:r>
                  <a:rPr lang="en-US" b="0" dirty="0">
                    <a:solidFill>
                      <a:srgbClr val="C0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Γ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𝜏</m:t>
                        </m:r>
                      </m:sup>
                    </m:sSup>
                  </m:oMath>
                </a14:m>
                <a:endParaRPr lang="en-US" dirty="0"/>
              </a:p>
              <a:p>
                <a:pPr marL="275400" lvl="1" indent="0">
                  <a:buNone/>
                </a:pPr>
                <a:endParaRPr lang="en-US" sz="1200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Γ</m:t>
                    </m:r>
                    <m:r>
                      <a:rPr lang="en-US" b="0" i="1" smtClean="0">
                        <a:latin typeface="Cambria Math" charset="0"/>
                      </a:rPr>
                      <m:t>≡</m:t>
                    </m:r>
                  </m:oMath>
                </a14:m>
                <a:r>
                  <a:rPr lang="en-US" dirty="0"/>
                  <a:t>decay rate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𝜏</m:t>
                    </m:r>
                    <m:r>
                      <a:rPr lang="en-US" b="0" i="1" smtClean="0">
                        <a:latin typeface="Cambria Math" charset="0"/>
                      </a:rPr>
                      <m:t>≡</m:t>
                    </m:r>
                  </m:oMath>
                </a14:m>
                <a:r>
                  <a:rPr lang="en-US" dirty="0"/>
                  <a:t> mean lifetime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Often particles can decay in many quantum ways; each with its own partial decay “width”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b="1" i="1" dirty="0"/>
                  <a:t>Total decay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</a:t>
                </a:r>
                <a:r>
                  <a:rPr lang="en-US" dirty="0"/>
                  <a:t>and  </a:t>
                </a:r>
                <a:r>
                  <a:rPr lang="en-US" b="1" i="1" dirty="0"/>
                  <a:t>lifetime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𝜏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  and  </a:t>
                </a:r>
                <a:r>
                  <a:rPr lang="en-US" b="1" i="1" dirty="0"/>
                  <a:t>Branching Ratio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𝐵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The decay rate can be calculated from the Standard Model</a:t>
                </a:r>
              </a:p>
              <a:p>
                <a:pPr lvl="1"/>
                <a:r>
                  <a:rPr lang="en-US" dirty="0"/>
                  <a:t>Compare theory and experiment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4090" y="1127842"/>
                <a:ext cx="11647358" cy="5649132"/>
              </a:xfrm>
              <a:blipFill>
                <a:blip r:embed="rId3"/>
                <a:stretch>
                  <a:fillRect l="-980" t="-179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89" y="553375"/>
            <a:ext cx="5045002" cy="328469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730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Terminology: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175" y="805657"/>
                <a:ext cx="11582353" cy="5595873"/>
              </a:xfrm>
            </p:spPr>
            <p:txBody>
              <a:bodyPr/>
              <a:lstStyle/>
              <a:p>
                <a:r>
                  <a:rPr lang="en-US" sz="2400" dirty="0"/>
                  <a:t>A scattering process is measured using “cross section”; the </a:t>
                </a:r>
                <a:r>
                  <a:rPr lang="en-US" sz="2400" b="1" i="1" dirty="0"/>
                  <a:t>effective surface </a:t>
                </a:r>
                <a:r>
                  <a:rPr lang="en-US" sz="2400" dirty="0"/>
                  <a:t>seen by a particle colliding with a target. We use the same for collisions: </a:t>
                </a:r>
              </a:p>
              <a:p>
                <a:pPr lvl="1"/>
                <a:r>
                  <a:rPr lang="en-US" sz="2200" dirty="0"/>
                  <a:t>e.g. proton-proton colliders.</a:t>
                </a:r>
              </a:p>
              <a:p>
                <a:r>
                  <a:rPr lang="en-US" sz="2400" dirty="0"/>
                  <a:t>For colliding protons many processes may happen:</a:t>
                </a:r>
              </a:p>
              <a:p>
                <a:pPr lvl="1"/>
                <a:r>
                  <a:rPr lang="en-US" sz="2200" b="1" i="1" dirty="0"/>
                  <a:t>Exclusive</a:t>
                </a:r>
                <a:r>
                  <a:rPr lang="en-US" sz="2200" dirty="0"/>
                  <a:t> cross 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2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200" dirty="0"/>
                  <a:t>: cross section for one specific process </a:t>
                </a:r>
                <a:r>
                  <a:rPr lang="en-US" sz="2200" dirty="0">
                    <a:solidFill>
                      <a:srgbClr val="C00000"/>
                    </a:solidFill>
                  </a:rPr>
                  <a:t>“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”</a:t>
                </a:r>
              </a:p>
              <a:p>
                <a:pPr lvl="1"/>
                <a:r>
                  <a:rPr lang="en-US" sz="2200" b="1" i="1" dirty="0"/>
                  <a:t>Inclusive</a:t>
                </a:r>
                <a:r>
                  <a:rPr lang="en-US" sz="2200" dirty="0"/>
                  <a:t> cross 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sz="2200" dirty="0"/>
                  <a:t>: sum all possible exclusive cross sections: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𝑡𝑜𝑡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175" y="805657"/>
                <a:ext cx="11582353" cy="5595873"/>
              </a:xfrm>
              <a:blipFill rotWithShape="0">
                <a:blip r:embed="rId3"/>
                <a:stretch>
                  <a:fillRect l="-737" t="-1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/>
              <p:cNvSpPr txBox="1">
                <a:spLocks/>
              </p:cNvSpPr>
              <p:nvPr/>
            </p:nvSpPr>
            <p:spPr>
              <a:xfrm>
                <a:off x="331917" y="3268316"/>
                <a:ext cx="6192858" cy="3554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The cross section can for example depend on the energy of the collision</a:t>
                </a:r>
              </a:p>
              <a:p>
                <a:r>
                  <a:rPr lang="en-US" sz="2400" dirty="0"/>
                  <a:t>Look at the process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𝑞</m:t>
                        </m:r>
                      </m:e>
                    </m:acc>
                  </m:oMath>
                </a14:m>
                <a:endParaRPr lang="en-US" sz="2400" dirty="0"/>
              </a:p>
              <a:p>
                <a:pPr lvl="1"/>
                <a:r>
                  <a:rPr lang="en-US" sz="2200" dirty="0"/>
                  <a:t>There is a resonance at 91 GeV; the mass of the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𝑍</m:t>
                    </m:r>
                  </m:oMath>
                </a14:m>
                <a:r>
                  <a:rPr lang="en-US" sz="2200" dirty="0"/>
                  <a:t>- boson</a:t>
                </a:r>
              </a:p>
              <a:p>
                <a:pPr lvl="1"/>
                <a:r>
                  <a:rPr lang="en-US" sz="2200" dirty="0"/>
                  <a:t>And there is a peak near 0 GeV; the photon resonance</a:t>
                </a:r>
              </a:p>
              <a:p>
                <a:pPr lvl="1"/>
                <a:r>
                  <a:rPr lang="en-US" sz="2200" dirty="0"/>
                  <a:t>“Electroweak process”</a:t>
                </a:r>
              </a:p>
            </p:txBody>
          </p:sp>
        </mc:Choice>
        <mc:Fallback xmlns="">
          <p:sp>
            <p:nvSpPr>
              <p:cNvPr id="3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17" y="3268316"/>
                <a:ext cx="6192858" cy="3554847"/>
              </a:xfrm>
              <a:prstGeom prst="rect">
                <a:avLst/>
              </a:prstGeom>
              <a:blipFill rotWithShape="0">
                <a:blip r:embed="rId7"/>
                <a:stretch>
                  <a:fillRect l="-1280" t="-2401" r="-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6F78B03-EC90-AC4C-A7BC-5A9929706603}"/>
              </a:ext>
            </a:extLst>
          </p:cNvPr>
          <p:cNvGrpSpPr/>
          <p:nvPr/>
        </p:nvGrpSpPr>
        <p:grpSpPr>
          <a:xfrm>
            <a:off x="6753726" y="3220191"/>
            <a:ext cx="5211649" cy="3637809"/>
            <a:chOff x="6753726" y="3220191"/>
            <a:chExt cx="5211649" cy="3637809"/>
          </a:xfrm>
        </p:grpSpPr>
        <p:sp>
          <p:nvSpPr>
            <p:cNvPr id="6" name="Rectangle 5"/>
            <p:cNvSpPr/>
            <p:nvPr/>
          </p:nvSpPr>
          <p:spPr>
            <a:xfrm>
              <a:off x="6753726" y="3220191"/>
              <a:ext cx="5211649" cy="355484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A3DDA0-9F6D-C340-BD9D-B6CA03A2715B}"/>
                </a:ext>
              </a:extLst>
            </p:cNvPr>
            <p:cNvGrpSpPr/>
            <p:nvPr/>
          </p:nvGrpSpPr>
          <p:grpSpPr>
            <a:xfrm>
              <a:off x="6870026" y="3220191"/>
              <a:ext cx="4760500" cy="3637809"/>
              <a:chOff x="6870026" y="3220191"/>
              <a:chExt cx="4760500" cy="363780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6870026" y="3220191"/>
                <a:ext cx="4760500" cy="3637809"/>
                <a:chOff x="6725647" y="2893102"/>
                <a:chExt cx="4846760" cy="3795347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25647" y="2893102"/>
                  <a:ext cx="4846760" cy="379534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466669" y="3265913"/>
                  <a:ext cx="987783" cy="927290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8334531" y="3354806"/>
                  <a:ext cx="129266" cy="1229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8337031" y="4061840"/>
                  <a:ext cx="129266" cy="1229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8263804" y="3220191"/>
                  <a:ext cx="28725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q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281293" y="3897243"/>
                  <a:ext cx="28725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q</a:t>
                  </a: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9269076" y="3656224"/>
                  <a:ext cx="1463380" cy="4277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>
                  <a:off x="9348197" y="3220191"/>
                  <a:ext cx="1312287" cy="1148405"/>
                  <a:chOff x="3579318" y="4177874"/>
                  <a:chExt cx="3511074" cy="2028286"/>
                </a:xfrm>
              </p:grpSpPr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579318" y="4177874"/>
                    <a:ext cx="3149600" cy="1905000"/>
                  </a:xfrm>
                  <a:prstGeom prst="rect">
                    <a:avLst/>
                  </a:prstGeom>
                </p:spPr>
              </p:pic>
              <p:sp>
                <p:nvSpPr>
                  <p:cNvPr id="14" name="Rectangle 13"/>
                  <p:cNvSpPr/>
                  <p:nvPr/>
                </p:nvSpPr>
                <p:spPr>
                  <a:xfrm>
                    <a:off x="6340839" y="4302177"/>
                    <a:ext cx="254833" cy="3297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6373319" y="5758719"/>
                    <a:ext cx="254833" cy="3297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321822" y="4256601"/>
                    <a:ext cx="768570" cy="5979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i="1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q</a:t>
                    </a: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309333" y="5608214"/>
                    <a:ext cx="768570" cy="5979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i="1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q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9348197" y="4556314"/>
                      <a:ext cx="1689309" cy="40312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charset="0"/>
                                  </a:rPr>
                                  <m:t>e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</m:acc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4" name="TextBox 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48197" y="4556314"/>
                      <a:ext cx="1689309" cy="403124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1493" r="-9353" b="-1940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7557104" y="4030042"/>
                  <a:ext cx="278090" cy="344007"/>
                </a:xfrm>
                <a:prstGeom prst="line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>
                  <a:off x="9177150" y="3779290"/>
                  <a:ext cx="278090" cy="344007"/>
                </a:xfrm>
                <a:prstGeom prst="line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4843CA-BE36-124C-88F3-53334384C93E}"/>
                  </a:ext>
                </a:extLst>
              </p:cNvPr>
              <p:cNvSpPr/>
              <p:nvPr/>
            </p:nvSpPr>
            <p:spPr>
              <a:xfrm>
                <a:off x="8003869" y="3758341"/>
                <a:ext cx="164980" cy="2381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65A979-66A0-5841-8804-718A8C8109E6}"/>
                </a:ext>
              </a:extLst>
            </p:cNvPr>
            <p:cNvSpPr/>
            <p:nvPr/>
          </p:nvSpPr>
          <p:spPr>
            <a:xfrm>
              <a:off x="9915795" y="3786046"/>
              <a:ext cx="164980" cy="23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30D148-DBB8-2643-A8FD-2ABEF50EBA82}"/>
                </a:ext>
              </a:extLst>
            </p:cNvPr>
            <p:cNvSpPr/>
            <p:nvPr/>
          </p:nvSpPr>
          <p:spPr>
            <a:xfrm>
              <a:off x="9403173" y="4451065"/>
              <a:ext cx="164980" cy="23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348393-5516-9F43-9A4E-CC170C67D4CA}"/>
                </a:ext>
              </a:extLst>
            </p:cNvPr>
            <p:cNvSpPr/>
            <p:nvPr/>
          </p:nvSpPr>
          <p:spPr>
            <a:xfrm>
              <a:off x="9361606" y="3592080"/>
              <a:ext cx="164980" cy="23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FD2331-CD75-114A-8F8B-EC403337AE39}"/>
                </a:ext>
              </a:extLst>
            </p:cNvPr>
            <p:cNvSpPr/>
            <p:nvPr/>
          </p:nvSpPr>
          <p:spPr>
            <a:xfrm>
              <a:off x="7621692" y="4385055"/>
              <a:ext cx="89949" cy="135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E3E855-F987-9144-B990-9124ADE35A9C}"/>
                </a:ext>
              </a:extLst>
            </p:cNvPr>
            <p:cNvSpPr/>
            <p:nvPr/>
          </p:nvSpPr>
          <p:spPr>
            <a:xfrm>
              <a:off x="7607834" y="3623054"/>
              <a:ext cx="89949" cy="135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381AD1B-CC62-3A4C-8FA2-A672BC716591}"/>
                    </a:ext>
                  </a:extLst>
                </p:cNvPr>
                <p:cNvSpPr txBox="1"/>
                <p:nvPr/>
              </p:nvSpPr>
              <p:spPr>
                <a:xfrm>
                  <a:off x="7967561" y="3716242"/>
                  <a:ext cx="1699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381AD1B-CC62-3A4C-8FA2-A672BC7165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561" y="3716242"/>
                  <a:ext cx="169918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5714" r="-35714" b="-2608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B0979CC-A508-6A43-ADED-A2555E842E9A}"/>
                    </a:ext>
                  </a:extLst>
                </p:cNvPr>
                <p:cNvSpPr txBox="1"/>
                <p:nvPr/>
              </p:nvSpPr>
              <p:spPr>
                <a:xfrm>
                  <a:off x="9962619" y="3716239"/>
                  <a:ext cx="19479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B0979CC-A508-6A43-ADED-A2555E842E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2619" y="3716239"/>
                  <a:ext cx="194797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25000" r="-25000" b="-434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6C4907E-7A65-C14C-9837-1EB810260E48}"/>
                    </a:ext>
                  </a:extLst>
                </p:cNvPr>
                <p:cNvSpPr txBox="1"/>
                <p:nvPr/>
              </p:nvSpPr>
              <p:spPr>
                <a:xfrm>
                  <a:off x="7551922" y="3577692"/>
                  <a:ext cx="1717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6C4907E-7A65-C14C-9837-1EB810260E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1922" y="3577692"/>
                  <a:ext cx="171777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0000" r="-1333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5EC76A5-FB9D-394F-80D9-512A09039339}"/>
                    </a:ext>
                  </a:extLst>
                </p:cNvPr>
                <p:cNvSpPr txBox="1"/>
                <p:nvPr/>
              </p:nvSpPr>
              <p:spPr>
                <a:xfrm>
                  <a:off x="7551921" y="4201152"/>
                  <a:ext cx="1717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5EC76A5-FB9D-394F-80D9-512A090393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1921" y="4201152"/>
                  <a:ext cx="171777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0000" r="-1333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D368890-0124-2641-9153-CDE9EDECC079}"/>
                    </a:ext>
                  </a:extLst>
                </p:cNvPr>
                <p:cNvSpPr txBox="1"/>
                <p:nvPr/>
              </p:nvSpPr>
              <p:spPr>
                <a:xfrm>
                  <a:off x="9408426" y="4284277"/>
                  <a:ext cx="1717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D368890-0124-2641-9153-CDE9EDECC0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8426" y="4284277"/>
                  <a:ext cx="171777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3333" r="-1333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CDE137A-9806-F848-9F90-CE2E08F22194}"/>
                    </a:ext>
                  </a:extLst>
                </p:cNvPr>
                <p:cNvSpPr txBox="1"/>
                <p:nvPr/>
              </p:nvSpPr>
              <p:spPr>
                <a:xfrm>
                  <a:off x="9380715" y="3605401"/>
                  <a:ext cx="1717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CDE137A-9806-F848-9F90-CE2E08F221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0715" y="3605401"/>
                  <a:ext cx="171777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0000" r="-1333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7560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Scattering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93" y="995680"/>
            <a:ext cx="4997082" cy="367176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38343" y="847781"/>
            <a:ext cx="5299129" cy="1983784"/>
          </a:xfrm>
        </p:spPr>
        <p:txBody>
          <a:bodyPr/>
          <a:lstStyle/>
          <a:p>
            <a:r>
              <a:rPr lang="en-US" dirty="0"/>
              <a:t>Scattering of particles with Coulomb interaction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37684" y="1232217"/>
            <a:ext cx="5287530" cy="4382520"/>
            <a:chOff x="6385810" y="1232217"/>
            <a:chExt cx="4407107" cy="3759508"/>
          </a:xfrm>
        </p:grpSpPr>
        <p:grpSp>
          <p:nvGrpSpPr>
            <p:cNvPr id="8" name="Group 7"/>
            <p:cNvGrpSpPr/>
            <p:nvPr/>
          </p:nvGrpSpPr>
          <p:grpSpPr>
            <a:xfrm>
              <a:off x="6385810" y="1232217"/>
              <a:ext cx="4407107" cy="3759508"/>
              <a:chOff x="5930586" y="1232212"/>
              <a:chExt cx="4862331" cy="406636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30586" y="1232212"/>
                <a:ext cx="4862331" cy="4066362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798871" y="4994502"/>
                <a:ext cx="1004341" cy="304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8083116" y="4695609"/>
              <a:ext cx="2155166" cy="281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11923" y="4994355"/>
                <a:ext cx="355196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Impact Parameter</a:t>
                </a: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Scattering Angle</a:t>
                </a:r>
              </a:p>
              <a:p>
                <a:r>
                  <a:rPr lang="en-US" sz="2200" b="0" dirty="0">
                    <a:solidFill>
                      <a:srgbClr val="C00000"/>
                    </a:solidFill>
                  </a:rPr>
                  <a:t>1-to-1 relation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923" y="4994355"/>
                <a:ext cx="3551968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2234" t="-3297"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240380" y="4866430"/>
                <a:ext cx="543296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𝑅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sin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</a:t>
                </a: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𝜋</m:t>
                    </m:r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sin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𝜋</m:t>
                            </m:r>
                            <m:r>
                              <m:rPr>
                                <m:lit/>
                              </m:r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/</m:t>
                            </m:r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2−</m:t>
                            </m:r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𝜃</m:t>
                            </m:r>
                            <m:r>
                              <m:rPr>
                                <m:lit/>
                              </m:r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/</m:t>
                            </m:r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</m:func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𝜃</m:t>
                            </m:r>
                            <m:r>
                              <m:rPr>
                                <m:lit/>
                              </m:r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/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</m:func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𝑅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𝜃</m:t>
                            </m:r>
                            <m:r>
                              <m:rPr>
                                <m:lit/>
                              </m:r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/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2 </m:t>
                            </m:r>
                          </m:e>
                        </m:d>
                      </m:e>
                    </m:func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380" y="4866430"/>
                <a:ext cx="5432960" cy="1446550"/>
              </a:xfrm>
              <a:prstGeom prst="rect">
                <a:avLst/>
              </a:prstGeom>
              <a:blipFill rotWithShape="0">
                <a:blip r:embed="rId5"/>
                <a:stretch>
                  <a:fillRect t="-30252" b="-37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5930586" y="859753"/>
            <a:ext cx="5299129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Scattering on a “hard sphere”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89938" y="2474205"/>
                <a:ext cx="2052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is scattering angle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938" y="2474205"/>
                <a:ext cx="2052678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8333" r="-2077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0221112" y="161510"/>
            <a:ext cx="14041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/>
              <a:t>Griffiths §6.1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84BAE1-78B8-00E3-884B-49E56A63ED3C}"/>
              </a:ext>
            </a:extLst>
          </p:cNvPr>
          <p:cNvCxnSpPr>
            <a:cxnSpLocks/>
          </p:cNvCxnSpPr>
          <p:nvPr/>
        </p:nvCxnSpPr>
        <p:spPr>
          <a:xfrm flipH="1" flipV="1">
            <a:off x="3134164" y="2726269"/>
            <a:ext cx="194608" cy="399614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8FE3C8-9204-1BAE-0D9F-A89EC7D747AB}"/>
              </a:ext>
            </a:extLst>
          </p:cNvPr>
          <p:cNvCxnSpPr>
            <a:cxnSpLocks/>
          </p:cNvCxnSpPr>
          <p:nvPr/>
        </p:nvCxnSpPr>
        <p:spPr>
          <a:xfrm>
            <a:off x="3331199" y="3106660"/>
            <a:ext cx="544724" cy="1065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127158-A25E-6075-E16F-607ED0E9A3D6}"/>
                  </a:ext>
                </a:extLst>
              </p:cNvPr>
              <p:cNvSpPr txBox="1"/>
              <p:nvPr/>
            </p:nvSpPr>
            <p:spPr>
              <a:xfrm>
                <a:off x="3115280" y="2514708"/>
                <a:ext cx="387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NL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127158-A25E-6075-E16F-607ED0E9A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280" y="2514708"/>
                <a:ext cx="38767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752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A) Hard Sphere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09" y="883942"/>
            <a:ext cx="6655104" cy="1983784"/>
          </a:xfrm>
        </p:spPr>
        <p:txBody>
          <a:bodyPr/>
          <a:lstStyle/>
          <a:p>
            <a:r>
              <a:rPr lang="en-US" dirty="0"/>
              <a:t>Calculation of hard </a:t>
            </a:r>
            <a:r>
              <a:rPr lang="en-US"/>
              <a:t>sphere scattering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1963"/>
          <a:stretch/>
        </p:blipFill>
        <p:spPr>
          <a:xfrm>
            <a:off x="421014" y="3169608"/>
            <a:ext cx="7747911" cy="3389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48570" y="5432713"/>
                <a:ext cx="242996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</a:rPr>
                  <a:t>Particle incident in </a:t>
                </a: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Area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𝜎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scatters into </a:t>
                </a: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solid angle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Ω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570" y="5432713"/>
                <a:ext cx="2429961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2506" t="-2994" r="-175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7149" y="1718320"/>
                <a:ext cx="5736549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d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𝜎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𝐷</m:t>
                    </m:r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𝜃</m:t>
                        </m:r>
                      </m:e>
                    </m:d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C00000"/>
                        </a:solidFill>
                        <a:latin typeface="Cambria Math" charset="0"/>
                      </a:rPr>
                      <m:t>Ω</m:t>
                    </m:r>
                    <m:r>
                      <m:rPr>
                        <m:nor/>
                      </m:rPr>
                      <a:rPr lang="en-US" sz="2200" dirty="0">
                        <a:solidFill>
                          <a:srgbClr val="C00000"/>
                        </a:solidFill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</a:rPr>
                  <a:t> d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𝜎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hr-HR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d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d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</m:d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49" y="1718320"/>
                <a:ext cx="5736549" cy="677108"/>
              </a:xfrm>
              <a:prstGeom prst="rect">
                <a:avLst/>
              </a:prstGeom>
              <a:blipFill rotWithShape="0">
                <a:blip r:embed="rId5"/>
                <a:stretch>
                  <a:fillRect l="-1913" t="-22523" b="-88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4368" y="2625984"/>
                <a:ext cx="3217869" cy="6520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𝐷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d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d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68" y="2625984"/>
                <a:ext cx="3217869" cy="65203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96604" y="3049778"/>
                <a:ext cx="2159437" cy="6501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𝑏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func>
                        <m:func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604" y="3049778"/>
                <a:ext cx="2159437" cy="65011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592257" y="1992709"/>
                <a:ext cx="3327817" cy="1356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s-I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/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257" y="1992709"/>
                <a:ext cx="3327817" cy="135646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/>
          <p:cNvSpPr/>
          <p:nvPr/>
        </p:nvSpPr>
        <p:spPr>
          <a:xfrm>
            <a:off x="4063940" y="3222371"/>
            <a:ext cx="389140" cy="24482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75124" y="899321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Then: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393912" y="871920"/>
            <a:ext cx="0" cy="2748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422378" y="4045790"/>
                <a:ext cx="2927147" cy="887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</m:nary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2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378" y="4045790"/>
                <a:ext cx="2927147" cy="88793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679797" y="5015503"/>
                <a:ext cx="2199320" cy="887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bg-BG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e>
                      </m:nary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𝜋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797" y="5015503"/>
                <a:ext cx="2199320" cy="88793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583301" y="5825156"/>
            <a:ext cx="4400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This corresponds to the projected</a:t>
            </a:r>
          </a:p>
          <a:p>
            <a:r>
              <a:rPr lang="en-US" sz="2000" dirty="0">
                <a:solidFill>
                  <a:srgbClr val="7030A0"/>
                </a:solidFill>
              </a:rPr>
              <a:t>surface of the circle seen by the particle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645621" y="3583243"/>
                <a:ext cx="2338372" cy="65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charset="0"/>
                            </a:rPr>
                            <m:t>Ω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 b="0" i="1" smtClean="0">
                                      <a:latin typeface="Cambria Math" charset="0"/>
                                    </a:rPr>
                                    <m:t>d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𝜃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 b="0" i="1" smtClean="0">
                                      <a:latin typeface="Cambria Math" charset="0"/>
                                    </a:rPr>
                                    <m:t>d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nary>
                          <m:r>
                            <a:rPr lang="en-US" sz="1400" b="0" i="1" smtClean="0">
                              <a:latin typeface="Cambria Math" charset="0"/>
                            </a:rPr>
                            <m:t>=4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𝜋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621" y="3583243"/>
                <a:ext cx="2338372" cy="65735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60132" y="1224161"/>
                <a:ext cx="2535309" cy="6571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𝐷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𝑅𝑏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/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132" y="1224161"/>
                <a:ext cx="2535309" cy="657103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011171" y="2859290"/>
                <a:ext cx="20290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(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00" b="0" i="0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i="0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sz="1400" b="0" i="1" smtClean="0">
                            <a:latin typeface="Cambria Math" charset="0"/>
                          </a:rPr>
                          <m:t>𝛼</m:t>
                        </m:r>
                      </m:e>
                    </m:func>
                    <m:func>
                      <m:func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i="0" smtClean="0">
                            <a:latin typeface="Cambria Math" charset="0"/>
                          </a:rPr>
                          <m:t>sin</m:t>
                        </m:r>
                      </m:fName>
                      <m:e>
                        <m:r>
                          <a:rPr lang="en-US" sz="1400" b="0" i="1" smtClean="0">
                            <a:latin typeface="Cambria Math" charset="0"/>
                          </a:rPr>
                          <m:t>𝛼</m:t>
                        </m:r>
                        <m:r>
                          <a:rPr lang="en-US" sz="1400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bg-BG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is-I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charset="0"/>
                                  </a:rPr>
                                  <m:t>𝛼</m:t>
                                </m:r>
                              </m:e>
                            </m:func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 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171" y="2859290"/>
                <a:ext cx="2029082" cy="307777"/>
              </a:xfrm>
              <a:prstGeom prst="rect">
                <a:avLst/>
              </a:prstGeom>
              <a:blipFill rotWithShape="0">
                <a:blip r:embed="rId14"/>
                <a:stretch>
                  <a:fillRect l="-7508" t="-80392" r="-6907" b="-10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5153" y="1315654"/>
                <a:ext cx="69520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If particle goes through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𝑑</m:t>
                    </m:r>
                    <m:r>
                      <a:rPr lang="en-US" sz="2000" b="0" i="1" smtClean="0">
                        <a:latin typeface="Cambria Math" charset="0"/>
                      </a:rPr>
                      <m:t>𝜎</m:t>
                    </m:r>
                  </m:oMath>
                </a14:m>
                <a:r>
                  <a:rPr lang="en-US" sz="2000" dirty="0"/>
                  <a:t> it will scatter through solid angle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Ω</m:t>
                    </m:r>
                    <m:r>
                      <a:rPr lang="en-US" sz="2000" b="0" i="1" smtClean="0">
                        <a:latin typeface="Cambria Math" charset="0"/>
                      </a:rPr>
                      <m:t> :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53" y="1315654"/>
                <a:ext cx="6952096" cy="400110"/>
              </a:xfrm>
              <a:prstGeom prst="rect">
                <a:avLst/>
              </a:prstGeom>
              <a:blipFill rotWithShape="0">
                <a:blip r:embed="rId15"/>
                <a:stretch>
                  <a:fillRect l="-965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/>
          <p:cNvSpPr/>
          <p:nvPr/>
        </p:nvSpPr>
        <p:spPr>
          <a:xfrm>
            <a:off x="264914" y="2448598"/>
            <a:ext cx="1250464" cy="2053390"/>
          </a:xfrm>
          <a:custGeom>
            <a:avLst/>
            <a:gdLst>
              <a:gd name="connsiteX0" fmla="*/ 672948 w 1250464"/>
              <a:gd name="connsiteY0" fmla="*/ 0 h 2053390"/>
              <a:gd name="connsiteX1" fmla="*/ 15222 w 1250464"/>
              <a:gd name="connsiteY1" fmla="*/ 641684 h 2053390"/>
              <a:gd name="connsiteX2" fmla="*/ 1250464 w 1250464"/>
              <a:gd name="connsiteY2" fmla="*/ 2053390 h 20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0464" h="2053390">
                <a:moveTo>
                  <a:pt x="672948" y="0"/>
                </a:moveTo>
                <a:cubicBezTo>
                  <a:pt x="295958" y="149726"/>
                  <a:pt x="-81031" y="299452"/>
                  <a:pt x="15222" y="641684"/>
                </a:cubicBezTo>
                <a:cubicBezTo>
                  <a:pt x="111475" y="983916"/>
                  <a:pt x="1250464" y="2053390"/>
                  <a:pt x="1250464" y="2053390"/>
                </a:cubicBez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214648" y="2262192"/>
            <a:ext cx="1049896" cy="1507958"/>
          </a:xfrm>
          <a:custGeom>
            <a:avLst/>
            <a:gdLst>
              <a:gd name="connsiteX0" fmla="*/ 0 w 1049896"/>
              <a:gd name="connsiteY0" fmla="*/ 0 h 1507958"/>
              <a:gd name="connsiteX1" fmla="*/ 978568 w 1049896"/>
              <a:gd name="connsiteY1" fmla="*/ 609600 h 1507958"/>
              <a:gd name="connsiteX2" fmla="*/ 898358 w 1049896"/>
              <a:gd name="connsiteY2" fmla="*/ 1507958 h 150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9896" h="1507958">
                <a:moveTo>
                  <a:pt x="0" y="0"/>
                </a:moveTo>
                <a:cubicBezTo>
                  <a:pt x="414421" y="179137"/>
                  <a:pt x="828842" y="358274"/>
                  <a:pt x="978568" y="609600"/>
                </a:cubicBezTo>
                <a:cubicBezTo>
                  <a:pt x="1128294" y="860926"/>
                  <a:pt x="1013326" y="1184442"/>
                  <a:pt x="898358" y="1507958"/>
                </a:cubicBez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02441" y="2635572"/>
                <a:ext cx="21617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𝑅</m:t>
                    </m:r>
                    <m:func>
                      <m:func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is-I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𝜃</m:t>
                            </m:r>
                            <m:r>
                              <m:rPr>
                                <m:lit/>
                              </m:r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/</m:t>
                            </m:r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2 </m:t>
                            </m:r>
                          </m:e>
                        </m:d>
                      </m:e>
                    </m:func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441" y="2635572"/>
                <a:ext cx="2161746" cy="430887"/>
              </a:xfrm>
              <a:prstGeom prst="rect">
                <a:avLst/>
              </a:prstGeom>
              <a:blipFill rotWithShape="0">
                <a:blip r:embed="rId16"/>
                <a:stretch>
                  <a:fillRect t="-101408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015069" y="2273470"/>
            <a:ext cx="1902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Hard scattering: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10256" y="1851037"/>
                <a:ext cx="5736549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dΩ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func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256" y="1851037"/>
                <a:ext cx="5736549" cy="338554"/>
              </a:xfrm>
              <a:prstGeom prst="rect">
                <a:avLst/>
              </a:prstGeom>
              <a:blipFill rotWithShape="0">
                <a:blip r:embed="rId17"/>
                <a:stretch>
                  <a:fillRect t="-145455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0221112" y="161510"/>
            <a:ext cx="14041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/>
              <a:t>Griffiths §6.1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929" y="3339042"/>
            <a:ext cx="268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“Differential cross-section”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042737" y="2395428"/>
            <a:ext cx="472641" cy="240144"/>
          </a:xfrm>
          <a:prstGeom prst="line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910256" y="2189591"/>
            <a:ext cx="1731981" cy="483989"/>
          </a:xfrm>
          <a:prstGeom prst="line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52F2B5-8740-0D98-9B60-0AA7B34B0A65}"/>
              </a:ext>
            </a:extLst>
          </p:cNvPr>
          <p:cNvCxnSpPr/>
          <p:nvPr/>
        </p:nvCxnSpPr>
        <p:spPr>
          <a:xfrm flipH="1">
            <a:off x="5764284" y="5089765"/>
            <a:ext cx="564789" cy="123503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D91290-297F-D49B-BEC1-74FDDE9BADBD}"/>
                  </a:ext>
                </a:extLst>
              </p:cNvPr>
              <p:cNvSpPr txBox="1"/>
              <p:nvPr/>
            </p:nvSpPr>
            <p:spPr>
              <a:xfrm>
                <a:off x="5744096" y="5727463"/>
                <a:ext cx="207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D91290-297F-D49B-BEC1-74FDDE9BA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096" y="5727463"/>
                <a:ext cx="207108" cy="276999"/>
              </a:xfrm>
              <a:prstGeom prst="rect">
                <a:avLst/>
              </a:prstGeom>
              <a:blipFill>
                <a:blip r:embed="rId18"/>
                <a:stretch>
                  <a:fillRect l="-23529" r="-23529" b="-90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58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 animBg="1"/>
      <p:bldP spid="18" grpId="0"/>
      <p:bldP spid="21" grpId="0"/>
      <p:bldP spid="22" grpId="0"/>
      <p:bldP spid="23" grpId="0"/>
      <p:bldP spid="24" grpId="0"/>
      <p:bldP spid="26" grpId="0"/>
      <p:bldP spid="4" grpId="0"/>
      <p:bldP spid="1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61" y="1840571"/>
            <a:ext cx="5687708" cy="4179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B) Rutherford Scattering (point charge)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16" y="888003"/>
            <a:ext cx="5299129" cy="1983784"/>
          </a:xfrm>
        </p:spPr>
        <p:txBody>
          <a:bodyPr/>
          <a:lstStyle/>
          <a:p>
            <a:r>
              <a:rPr lang="en-US" dirty="0"/>
              <a:t>Scattering of charged particles with Coulomb force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 alpha particles on nucleus target</a:t>
            </a:r>
          </a:p>
          <a:p>
            <a:r>
              <a:rPr lang="en-US" dirty="0"/>
              <a:t>Coulomb Force law: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54510" y="3390495"/>
                <a:ext cx="2061655" cy="577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</m:t>
                          </m:r>
                        </m:den>
                      </m:f>
                      <m:func>
                        <m:func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cot</m:t>
                          </m:r>
                        </m:fName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m:rPr>
                              <m:lit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/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10" y="3390495"/>
                <a:ext cx="2061655" cy="577594"/>
              </a:xfrm>
              <a:prstGeom prst="rect">
                <a:avLst/>
              </a:prstGeom>
              <a:blipFill>
                <a:blip r:embed="rId4"/>
                <a:stretch>
                  <a:fillRect l="-3067" t="-2128" r="-3067" b="-1489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73636" y="1951802"/>
                <a:ext cx="3017108" cy="715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𝐷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  <m:func>
                                    <m:func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is-I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  <m:r>
                                            <m:rPr>
                                              <m:lit/>
                                            </m:r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/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636" y="1951802"/>
                <a:ext cx="3017108" cy="7154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73636" y="3726948"/>
                <a:ext cx="4644861" cy="731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𝜋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</m:sup>
                        <m:e>
                          <m:f>
                            <m:fPr>
                              <m:ctrlPr>
                                <a:rPr lang="bg-BG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0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2200" b="0" i="0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is-I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/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</m:func>
                            </m:den>
                          </m:f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636" y="3726948"/>
                <a:ext cx="4644861" cy="7316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45681" y="2124070"/>
                <a:ext cx="1559784" cy="5775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𝐹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681" y="2124070"/>
                <a:ext cx="1559784" cy="57759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94267" y="2909075"/>
            <a:ext cx="3869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Consider as given (see Griffiths):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79402" y="4587916"/>
            <a:ext cx="53644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 integral turns out to be infinite!</a:t>
            </a:r>
          </a:p>
          <a:p>
            <a:r>
              <a:rPr lang="en-US" sz="2000" dirty="0">
                <a:solidFill>
                  <a:srgbClr val="7030A0"/>
                </a:solidFill>
              </a:rPr>
              <a:t>Particle sees an infinitely large scattering surface?</a:t>
            </a:r>
          </a:p>
          <a:p>
            <a:r>
              <a:rPr lang="en-US" sz="2000" dirty="0">
                <a:solidFill>
                  <a:srgbClr val="7030A0"/>
                </a:solidFill>
              </a:rPr>
              <a:t>Reason is that Coulomb force has infinite range.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Most “collisions” will happen at large distance,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which is what Rutherford observed.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873636" y="857722"/>
                <a:ext cx="3217869" cy="6520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𝐷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d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d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636" y="857722"/>
                <a:ext cx="3217869" cy="65203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/>
          <p:cNvSpPr/>
          <p:nvPr/>
        </p:nvSpPr>
        <p:spPr>
          <a:xfrm>
            <a:off x="7603957" y="1599941"/>
            <a:ext cx="208548" cy="4686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73636" y="2994224"/>
                <a:ext cx="2927147" cy="887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</m:nary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sz="22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636" y="2994224"/>
                <a:ext cx="2927147" cy="88793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>
            <a:off x="2916165" y="1796716"/>
            <a:ext cx="4350909" cy="1807795"/>
          </a:xfrm>
          <a:custGeom>
            <a:avLst/>
            <a:gdLst>
              <a:gd name="connsiteX0" fmla="*/ 0 w 3850106"/>
              <a:gd name="connsiteY0" fmla="*/ 1860884 h 1860884"/>
              <a:gd name="connsiteX1" fmla="*/ 2133600 w 3850106"/>
              <a:gd name="connsiteY1" fmla="*/ 1459831 h 1860884"/>
              <a:gd name="connsiteX2" fmla="*/ 3096127 w 3850106"/>
              <a:gd name="connsiteY2" fmla="*/ 256673 h 1860884"/>
              <a:gd name="connsiteX3" fmla="*/ 3850106 w 3850106"/>
              <a:gd name="connsiteY3" fmla="*/ 0 h 186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0106" h="1860884">
                <a:moveTo>
                  <a:pt x="0" y="1860884"/>
                </a:moveTo>
                <a:cubicBezTo>
                  <a:pt x="808789" y="1794041"/>
                  <a:pt x="1617579" y="1727199"/>
                  <a:pt x="2133600" y="1459831"/>
                </a:cubicBezTo>
                <a:cubicBezTo>
                  <a:pt x="2649621" y="1192462"/>
                  <a:pt x="2810043" y="499978"/>
                  <a:pt x="3096127" y="256673"/>
                </a:cubicBezTo>
                <a:cubicBezTo>
                  <a:pt x="3382211" y="13368"/>
                  <a:pt x="3850106" y="0"/>
                  <a:pt x="3850106" y="0"/>
                </a:cubicBezTo>
              </a:path>
            </a:pathLst>
          </a:custGeom>
          <a:noFill/>
          <a:ln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221112" y="161510"/>
            <a:ext cx="14041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/>
              <a:t>Griffiths §6.1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28B72C-F254-E469-AAFF-DFB36651C07C}"/>
                  </a:ext>
                </a:extLst>
              </p:cNvPr>
              <p:cNvSpPr txBox="1"/>
              <p:nvPr/>
            </p:nvSpPr>
            <p:spPr>
              <a:xfrm>
                <a:off x="318118" y="4547847"/>
                <a:ext cx="51937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28B72C-F254-E469-AAFF-DFB36651C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18" y="4547847"/>
                <a:ext cx="519373" cy="430887"/>
              </a:xfrm>
              <a:prstGeom prst="rect">
                <a:avLst/>
              </a:prstGeom>
              <a:blipFill>
                <a:blip r:embed="rId10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0374E8-59AC-B48B-0AD7-4B60298B8DDF}"/>
                  </a:ext>
                </a:extLst>
              </p:cNvPr>
              <p:cNvSpPr txBox="1"/>
              <p:nvPr/>
            </p:nvSpPr>
            <p:spPr>
              <a:xfrm>
                <a:off x="4092329" y="5080257"/>
                <a:ext cx="52591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0374E8-59AC-B48B-0AD7-4B60298B8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29" y="5080257"/>
                <a:ext cx="525913" cy="430887"/>
              </a:xfrm>
              <a:prstGeom prst="rect">
                <a:avLst/>
              </a:prstGeom>
              <a:blipFill>
                <a:blip r:embed="rId11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0FBAD4-064B-4404-8AA2-0D34CBF8A32C}"/>
              </a:ext>
            </a:extLst>
          </p:cNvPr>
          <p:cNvCxnSpPr>
            <a:cxnSpLocks/>
          </p:cNvCxnSpPr>
          <p:nvPr/>
        </p:nvCxnSpPr>
        <p:spPr>
          <a:xfrm flipH="1" flipV="1">
            <a:off x="3307789" y="3895311"/>
            <a:ext cx="194608" cy="399614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248390-F4D5-F5F6-5287-6622ED7237E8}"/>
              </a:ext>
            </a:extLst>
          </p:cNvPr>
          <p:cNvCxnSpPr>
            <a:cxnSpLocks/>
          </p:cNvCxnSpPr>
          <p:nvPr/>
        </p:nvCxnSpPr>
        <p:spPr>
          <a:xfrm>
            <a:off x="3539549" y="4356727"/>
            <a:ext cx="544724" cy="1065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0B9BB17-BD45-080D-9A62-2C7E521B80D4}"/>
                  </a:ext>
                </a:extLst>
              </p:cNvPr>
              <p:cNvSpPr txBox="1"/>
              <p:nvPr/>
            </p:nvSpPr>
            <p:spPr>
              <a:xfrm>
                <a:off x="3288905" y="3683750"/>
                <a:ext cx="387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NL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0B9BB17-BD45-080D-9A62-2C7E521B8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905" y="3683750"/>
                <a:ext cx="38767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5DCBEBE3-14AA-63E3-0E85-5E4273063C1A}"/>
              </a:ext>
            </a:extLst>
          </p:cNvPr>
          <p:cNvSpPr/>
          <p:nvPr/>
        </p:nvSpPr>
        <p:spPr>
          <a:xfrm>
            <a:off x="5105465" y="2258289"/>
            <a:ext cx="1668138" cy="2078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3874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8" grpId="0" animBg="1"/>
      <p:bldP spid="14" grpId="0"/>
      <p:bldP spid="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963"/>
          <a:stretch/>
        </p:blipFill>
        <p:spPr>
          <a:xfrm>
            <a:off x="1137139" y="2589516"/>
            <a:ext cx="7454217" cy="3261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7907" y="723726"/>
                <a:ext cx="11582173" cy="2872066"/>
              </a:xfrm>
            </p:spPr>
            <p:txBody>
              <a:bodyPr/>
              <a:lstStyle/>
              <a:p>
                <a:r>
                  <a:rPr lang="en-US" dirty="0"/>
                  <a:t>Consider beam of particles on a target </a:t>
                </a:r>
              </a:p>
              <a:p>
                <a:pPr lvl="1"/>
                <a:r>
                  <a:rPr lang="en-US" dirty="0"/>
                  <a:t>Luminosity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</m:oMath>
                </a14:m>
                <a:r>
                  <a:rPr lang="en-US" dirty="0"/>
                  <a:t> is number of particles per unit time, per unit area. </a:t>
                </a:r>
              </a:p>
              <a:p>
                <a:pPr lvl="1"/>
                <a:r>
                  <a:rPr lang="en-US" dirty="0"/>
                  <a:t>Number of particles passing through area </a:t>
                </a:r>
                <a:r>
                  <a:rPr lang="en-US" dirty="0">
                    <a:solidFill>
                      <a:schemeClr val="tx1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𝜎</m:t>
                    </m:r>
                    <m:r>
                      <a:rPr lang="en-US" b="0" i="1" smtClean="0"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𝑑𝑁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d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Number of particles scattering into solid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dΩ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𝑑𝑁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d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𝐷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By counting one can measure the </a:t>
                </a:r>
                <a:r>
                  <a:rPr lang="en-US" i="1" dirty="0"/>
                  <a:t>differential cross section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Alternatively the t</a:t>
                </a:r>
                <a:r>
                  <a:rPr lang="en-US" b="0" dirty="0"/>
                  <a:t>otal cross section: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𝑁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907" y="723726"/>
                <a:ext cx="11582173" cy="2872066"/>
              </a:xfrm>
              <a:blipFill>
                <a:blip r:embed="rId4"/>
                <a:stretch>
                  <a:fillRect l="-986" t="-396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485085" y="2289442"/>
                <a:ext cx="2339615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𝐷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085" y="2289442"/>
                <a:ext cx="2339615" cy="642933"/>
              </a:xfrm>
              <a:prstGeom prst="rect">
                <a:avLst/>
              </a:prstGeom>
              <a:blipFill>
                <a:blip r:embed="rId5"/>
                <a:stretch>
                  <a:fillRect l="-2703" t="-3922" r="-2162" b="-3137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221112" y="161510"/>
            <a:ext cx="14041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/>
              <a:t>Griffiths §6.1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02455" y="3595792"/>
            <a:ext cx="1898918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These aspects are</a:t>
            </a:r>
          </a:p>
          <a:p>
            <a:r>
              <a:rPr lang="en-US" dirty="0"/>
              <a:t>needed when you</a:t>
            </a:r>
          </a:p>
          <a:p>
            <a:r>
              <a:rPr lang="en-US" dirty="0"/>
              <a:t>Compare theory </a:t>
            </a:r>
          </a:p>
          <a:p>
            <a:r>
              <a:rPr lang="en-US" dirty="0"/>
              <a:t>with experiments.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D28569B-A461-1692-11F1-1AC1CE1553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312" y="5365449"/>
                <a:ext cx="11060324" cy="15423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L" dirty="0"/>
                  <a:t>Experimental particle physics: </a:t>
                </a:r>
              </a:p>
              <a:p>
                <a:pPr lvl="1"/>
                <a:r>
                  <a:rPr lang="en-NL" dirty="0"/>
                  <a:t>Measure number of events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NL" dirty="0"/>
                  <a:t>and the luminosity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NL" dirty="0"/>
                  <a:t>to find cross section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  <m:t>𝑁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den>
                    </m:f>
                  </m:oMath>
                </a14:m>
                <a:endParaRPr lang="en-NL" dirty="0"/>
              </a:p>
              <a:p>
                <a:pPr lvl="1"/>
                <a:r>
                  <a:rPr lang="en-NL" dirty="0"/>
                  <a:t>Compare with theoretical calculation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NL" dirty="0"/>
                  <a:t> (or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NL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a14:m>
                <a:r>
                  <a:rPr lang="en-NL" dirty="0"/>
                  <a:t>) using e.g. Standard Model   </a:t>
                </a:r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D28569B-A461-1692-11F1-1AC1CE155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12" y="5365449"/>
                <a:ext cx="11060324" cy="1542378"/>
              </a:xfrm>
              <a:prstGeom prst="rect">
                <a:avLst/>
              </a:prstGeom>
              <a:blipFill>
                <a:blip r:embed="rId6"/>
                <a:stretch>
                  <a:fillRect l="-916" t="-11475" b="-1557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0D80898-DB48-7894-EEAC-7A4382B4CE38}"/>
              </a:ext>
            </a:extLst>
          </p:cNvPr>
          <p:cNvGrpSpPr/>
          <p:nvPr/>
        </p:nvGrpSpPr>
        <p:grpSpPr>
          <a:xfrm>
            <a:off x="146955" y="3924757"/>
            <a:ext cx="1071829" cy="635567"/>
            <a:chOff x="1551214" y="1925490"/>
            <a:chExt cx="1251857" cy="44395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167ABB2-4002-9158-C8E1-F6F3CE5E2E2E}"/>
                </a:ext>
              </a:extLst>
            </p:cNvPr>
            <p:cNvCxnSpPr/>
            <p:nvPr/>
          </p:nvCxnSpPr>
          <p:spPr>
            <a:xfrm>
              <a:off x="1551214" y="2042632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65DAD5C-EC49-5D10-3764-5124AA552B94}"/>
                </a:ext>
              </a:extLst>
            </p:cNvPr>
            <p:cNvCxnSpPr/>
            <p:nvPr/>
          </p:nvCxnSpPr>
          <p:spPr>
            <a:xfrm>
              <a:off x="1703614" y="2160814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F43B938-9558-BEFB-CE59-49632EDA7FB8}"/>
                </a:ext>
              </a:extLst>
            </p:cNvPr>
            <p:cNvCxnSpPr/>
            <p:nvPr/>
          </p:nvCxnSpPr>
          <p:spPr>
            <a:xfrm>
              <a:off x="1856014" y="2267590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85D341B-295B-CF8C-2B8F-8872747B6105}"/>
                </a:ext>
              </a:extLst>
            </p:cNvPr>
            <p:cNvCxnSpPr/>
            <p:nvPr/>
          </p:nvCxnSpPr>
          <p:spPr>
            <a:xfrm>
              <a:off x="1703615" y="2369444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1CDDA55-8FF2-E0C5-BD0E-077EC61B9740}"/>
                </a:ext>
              </a:extLst>
            </p:cNvPr>
            <p:cNvCxnSpPr/>
            <p:nvPr/>
          </p:nvCxnSpPr>
          <p:spPr>
            <a:xfrm>
              <a:off x="1817871" y="1925490"/>
              <a:ext cx="947057" cy="0"/>
            </a:xfrm>
            <a:prstGeom prst="straightConnector1">
              <a:avLst/>
            </a:prstGeom>
            <a:ln w="127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5F6662-7521-0CD5-22B1-EEC5A649CD44}"/>
                  </a:ext>
                </a:extLst>
              </p:cNvPr>
              <p:cNvSpPr txBox="1"/>
              <p:nvPr/>
            </p:nvSpPr>
            <p:spPr>
              <a:xfrm>
                <a:off x="636671" y="3477987"/>
                <a:ext cx="4444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5F6662-7521-0CD5-22B1-EEC5A649C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71" y="3477987"/>
                <a:ext cx="44448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0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Scattering Theory and Feynman Calculus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760" y="2689243"/>
            <a:ext cx="6831829" cy="190928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Part 2</a:t>
            </a:r>
          </a:p>
          <a:p>
            <a:pPr marL="0" indent="0" algn="ctr">
              <a:buNone/>
            </a:pPr>
            <a:r>
              <a:rPr lang="en-US" dirty="0"/>
              <a:t>Perturbation Theory and the Golden Rule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96795" y="2735159"/>
            <a:ext cx="324114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§6.2 </a:t>
            </a:r>
            <a:r>
              <a:rPr lang="en-US"/>
              <a:t>and PP1 Chapter </a:t>
            </a:r>
            <a:r>
              <a:rPr lang="en-US" dirty="0"/>
              <a:t>2 </a:t>
            </a:r>
          </a:p>
        </p:txBody>
      </p:sp>
      <p:sp>
        <p:nvSpPr>
          <p:cNvPr id="6" name="Rectangle 5"/>
          <p:cNvSpPr/>
          <p:nvPr/>
        </p:nvSpPr>
        <p:spPr>
          <a:xfrm>
            <a:off x="9668406" y="151511"/>
            <a:ext cx="191385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/>
              <a:t>Griffiths Chapter 6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D5221-950F-E74B-8CFF-6D9A785C6488}"/>
              </a:ext>
            </a:extLst>
          </p:cNvPr>
          <p:cNvSpPr txBox="1"/>
          <p:nvPr/>
        </p:nvSpPr>
        <p:spPr>
          <a:xfrm>
            <a:off x="3974482" y="5003361"/>
            <a:ext cx="4241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i="1" dirty="0"/>
              <a:t>Griffiths only states the “Golden Rule”.</a:t>
            </a:r>
          </a:p>
          <a:p>
            <a:pPr algn="ctr"/>
            <a:r>
              <a:rPr lang="en-NL" i="1" dirty="0"/>
              <a:t>In next 7 slides we will try to understand it! </a:t>
            </a:r>
          </a:p>
          <a:p>
            <a:pPr algn="ctr"/>
            <a:r>
              <a:rPr lang="en-NL" i="1" dirty="0"/>
              <a:t>For the exam only Griffith level is required</a:t>
            </a:r>
            <a:r>
              <a:rPr lang="en-NL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32D706-6584-FFF1-7004-FBD468E283DD}"/>
                  </a:ext>
                </a:extLst>
              </p:cNvPr>
              <p:cNvSpPr txBox="1"/>
              <p:nvPr/>
            </p:nvSpPr>
            <p:spPr>
              <a:xfrm>
                <a:off x="3898649" y="3949909"/>
                <a:ext cx="41080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NL" sz="2000" i="1" dirty="0">
                    <a:solidFill>
                      <a:srgbClr val="CC00FF"/>
                    </a:solidFill>
                  </a:rPr>
                  <a:t>“How to calculate the cross section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</a:rPr>
                      <m:t>”</m:t>
                    </m:r>
                  </m:oMath>
                </a14:m>
                <a:endParaRPr lang="en-NL" sz="20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32D706-6584-FFF1-7004-FBD468E28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649" y="3949909"/>
                <a:ext cx="4108049" cy="400110"/>
              </a:xfrm>
              <a:prstGeom prst="rect">
                <a:avLst/>
              </a:prstGeom>
              <a:blipFill>
                <a:blip r:embed="rId2"/>
                <a:stretch>
                  <a:fillRect l="-1235" t="-9375" b="-2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03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1: “Particles”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2207" y="861530"/>
                <a:ext cx="5903351" cy="5570354"/>
              </a:xfrm>
              <a:ln w="19050">
                <a:solidFill>
                  <a:schemeClr val="accent1"/>
                </a:solidFill>
              </a:ln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sz="3100" b="1" i="1" u="sng" dirty="0"/>
                  <a:t>Classification of particles</a:t>
                </a:r>
              </a:p>
              <a:p>
                <a:pPr marL="0" indent="0">
                  <a:buNone/>
                </a:pPr>
                <a:endParaRPr lang="en-US" sz="1200" b="1" i="1" u="sng" dirty="0"/>
              </a:p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Lepton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fundamental particle</a:t>
                </a:r>
              </a:p>
              <a:p>
                <a:r>
                  <a:rPr lang="en-US" dirty="0">
                    <a:solidFill>
                      <a:srgbClr val="CC00FF"/>
                    </a:solidFill>
                  </a:rPr>
                  <a:t>Hadron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consist of </a:t>
                </a:r>
                <a:r>
                  <a:rPr lang="en-US" dirty="0">
                    <a:solidFill>
                      <a:srgbClr val="CC00FF"/>
                    </a:solidFill>
                  </a:rPr>
                  <a:t>quarks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Meson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1 quark + 1 antiquark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 smtClean="0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mr-IN" dirty="0">
                    <a:solidFill>
                      <a:schemeClr val="tx1"/>
                    </a:solidFill>
                  </a:rPr>
                  <a:t>…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Baryon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chemeClr val="tx1"/>
                    </a:solidFill>
                  </a:rPr>
                  <a:t>3 quarks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mr-IN" dirty="0">
                    <a:solidFill>
                      <a:schemeClr val="tx1"/>
                    </a:solidFill>
                  </a:rPr>
                  <a:t>…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/>
                <a:r>
                  <a:rPr lang="en-US" dirty="0"/>
                  <a:t>Anti-baryon: </a:t>
                </a:r>
                <a:r>
                  <a:rPr lang="en-US" dirty="0">
                    <a:solidFill>
                      <a:schemeClr val="tx1"/>
                    </a:solidFill>
                  </a:rPr>
                  <a:t>3 anti-quarks</a:t>
                </a:r>
                <a:endParaRPr lang="en-US" dirty="0"/>
              </a:p>
              <a:p>
                <a:pPr lvl="2"/>
                <a:endParaRPr lang="en-US" sz="1200" dirty="0"/>
              </a:p>
              <a:p>
                <a:r>
                  <a:rPr lang="en-US" b="1" i="1" dirty="0">
                    <a:solidFill>
                      <a:srgbClr val="4CB1C4"/>
                    </a:solidFill>
                  </a:rPr>
                  <a:t>Fermion</a:t>
                </a:r>
                <a:r>
                  <a:rPr lang="en-US" dirty="0">
                    <a:solidFill>
                      <a:srgbClr val="4CB1C4"/>
                    </a:solidFill>
                  </a:rPr>
                  <a:t>: particle with half-integer spin.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Antisymmetric wave function: obeys Pauli-exclusion principle and Pauli-Dirac statistics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All fundamental quarks and leptons are spin-½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Baryons (S=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</a:p>
              <a:p>
                <a:r>
                  <a:rPr lang="en-US" b="1" i="1" dirty="0">
                    <a:solidFill>
                      <a:srgbClr val="4CB1C4"/>
                    </a:solidFill>
                  </a:rPr>
                  <a:t>Boson</a:t>
                </a:r>
                <a:r>
                  <a:rPr lang="en-US" dirty="0">
                    <a:solidFill>
                      <a:srgbClr val="4CB1C4"/>
                    </a:solidFill>
                  </a:rPr>
                  <a:t>: particle with integer spin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Symmetric wave function: Bose-Einstein statistics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Mesons</a:t>
                </a:r>
                <a:r>
                  <a:rPr lang="en-US" dirty="0">
                    <a:solidFill>
                      <a:schemeClr val="tx1"/>
                    </a:solidFill>
                  </a:rPr>
                  <a:t>: 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), </a:t>
                </a:r>
                <a:r>
                  <a:rPr lang="en-US" dirty="0">
                    <a:solidFill>
                      <a:srgbClr val="FFC000"/>
                    </a:solidFill>
                  </a:rPr>
                  <a:t>Higgs</a:t>
                </a:r>
                <a:r>
                  <a:rPr lang="en-US" dirty="0">
                    <a:solidFill>
                      <a:schemeClr val="tx1"/>
                    </a:solidFill>
                  </a:rPr>
                  <a:t> (S=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Force carriers: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𝑊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𝑍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); graviton(S=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2207" y="861530"/>
                <a:ext cx="5903351" cy="5570354"/>
              </a:xfrm>
              <a:blipFill rotWithShape="0">
                <a:blip r:embed="rId2"/>
                <a:stretch>
                  <a:fillRect l="-1749" t="-2072" b="-436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12" y="1133377"/>
            <a:ext cx="5370008" cy="513786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0447DE-58A2-4240-820F-58AA02FF07CE}"/>
              </a:ext>
            </a:extLst>
          </p:cNvPr>
          <p:cNvSpPr/>
          <p:nvPr/>
        </p:nvSpPr>
        <p:spPr>
          <a:xfrm>
            <a:off x="9755377" y="151511"/>
            <a:ext cx="188769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1</a:t>
            </a:r>
          </a:p>
        </p:txBody>
      </p:sp>
    </p:spTree>
    <p:extLst>
      <p:ext uri="{BB962C8B-B14F-4D97-AF65-F5344CB8AC3E}">
        <p14:creationId xmlns:p14="http://schemas.microsoft.com/office/powerpoint/2010/main" val="1909216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Fermi’s Golden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937934"/>
                <a:ext cx="11214889" cy="5632199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To calculate decay rates and cross section in relativistic scattering we use a general formula that we cannot fully derive within the scope of these lectures</a:t>
                </a:r>
              </a:p>
              <a:p>
                <a:pPr lvl="1"/>
                <a:r>
                  <a:rPr lang="en-US" dirty="0"/>
                  <a:t>For a fully relativistic derivation: quantum field theory</a:t>
                </a:r>
              </a:p>
              <a:p>
                <a:pPr lvl="1"/>
                <a:r>
                  <a:rPr lang="en-US" dirty="0"/>
                  <a:t>We will ”make it plausible” using non-relativistic single particle theory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 see also the book of </a:t>
                </a:r>
                <a:r>
                  <a:rPr lang="en-US" dirty="0" err="1">
                    <a:solidFill>
                      <a:schemeClr val="tx1"/>
                    </a:solidFill>
                  </a:rPr>
                  <a:t>Thomsom</a:t>
                </a:r>
                <a:r>
                  <a:rPr lang="en-US" dirty="0">
                    <a:solidFill>
                      <a:schemeClr val="tx1"/>
                    </a:solidFill>
                  </a:rPr>
                  <a:t> §2.3.6 and chapter 3, or </a:t>
                </a:r>
                <a:r>
                  <a:rPr lang="en-US" dirty="0" err="1">
                    <a:solidFill>
                      <a:schemeClr val="tx1"/>
                    </a:solidFill>
                  </a:rPr>
                  <a:t>Nikhef</a:t>
                </a:r>
                <a:r>
                  <a:rPr lang="en-US" dirty="0">
                    <a:solidFill>
                      <a:schemeClr val="tx1"/>
                    </a:solidFill>
                  </a:rPr>
                  <a:t> PP1 lecture notes chapter 2</a:t>
                </a:r>
              </a:p>
              <a:p>
                <a:pPr lvl="2"/>
                <a:endParaRPr lang="en-US" sz="400" dirty="0">
                  <a:solidFill>
                    <a:schemeClr val="tx1"/>
                  </a:solidFill>
                </a:endParaRPr>
              </a:p>
              <a:p>
                <a:r>
                  <a:rPr lang="en-US" sz="2600" dirty="0"/>
                  <a:t>Here is the end-result:</a:t>
                </a:r>
              </a:p>
              <a:p>
                <a:pPr lvl="1"/>
                <a:r>
                  <a:rPr lang="en-US" sz="400" dirty="0"/>
                  <a:t> </a:t>
                </a:r>
              </a:p>
              <a:p>
                <a:pPr lvl="1"/>
                <a:r>
                  <a:rPr lang="en-US" dirty="0"/>
                  <a:t>Golden Rule for decays: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1→2+3+4+…</m:t>
                    </m:r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Golden Rule for scattering: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1+2→3+4+5+…</m:t>
                    </m:r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37934"/>
                <a:ext cx="11214889" cy="5632199"/>
              </a:xfrm>
              <a:blipFill>
                <a:blip r:embed="rId3"/>
                <a:stretch>
                  <a:fillRect l="-905" t="-157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54934" y="3945309"/>
                <a:ext cx="8902245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34" y="3945309"/>
                <a:ext cx="8902245" cy="8751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1743" y="5230346"/>
                <a:ext cx="11162350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43" y="5230346"/>
                <a:ext cx="11162350" cy="87511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127958" y="6315328"/>
            <a:ext cx="1591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OK, let’s go</a:t>
            </a:r>
            <a:r>
              <a:rPr lang="mr-IN" sz="2000" dirty="0">
                <a:solidFill>
                  <a:srgbClr val="7030A0"/>
                </a:solidFill>
              </a:rPr>
              <a:t>…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68968" y="3481137"/>
            <a:ext cx="11550316" cy="2770023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eeppoof">
            <a:extLst>
              <a:ext uri="{FF2B5EF4-FFF2-40B4-BE49-F238E27FC236}">
                <a16:creationId xmlns:a16="http://schemas.microsoft.com/office/drawing/2014/main" id="{DA7EF5EF-E8ED-79B8-DB7A-25962B51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39309" y="2791553"/>
            <a:ext cx="1246251" cy="2315594"/>
          </a:xfrm>
          <a:prstGeom prst="rect">
            <a:avLst/>
          </a:prstGeom>
          <a:solidFill>
            <a:schemeClr val="bg1"/>
          </a:solidFill>
          <a:ln w="2222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097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Scattering with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8751" y="754661"/>
                <a:ext cx="5299129" cy="505354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An incoming particle is represented by a wave packet of incoming plane waves: </a:t>
                </a:r>
              </a:p>
              <a:p>
                <a:r>
                  <a:rPr lang="en-US" dirty="0"/>
                  <a:t>Example 1:</a:t>
                </a:r>
              </a:p>
              <a:p>
                <a:pPr lvl="1"/>
                <a:r>
                  <a:rPr lang="en-US" dirty="0"/>
                  <a:t>Calculate the scattering of these waves in an external potential</a:t>
                </a:r>
              </a:p>
              <a:p>
                <a:pPr lvl="1"/>
                <a:endParaRPr lang="en-US" sz="800" dirty="0"/>
              </a:p>
              <a:p>
                <a:r>
                  <a:rPr lang="en-US" dirty="0"/>
                  <a:t>Example 2: </a:t>
                </a:r>
              </a:p>
              <a:p>
                <a:pPr lvl="1"/>
                <a:r>
                  <a:rPr lang="en-US" dirty="0"/>
                  <a:t>For collisions the scattering potential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of particle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dirty="0"/>
                  <a:t> is determined by the field of particle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and vice versa.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751" y="754661"/>
                <a:ext cx="5299129" cy="5053544"/>
              </a:xfrm>
              <a:blipFill>
                <a:blip r:embed="rId3"/>
                <a:stretch>
                  <a:fillRect l="-1914" t="-2005" r="-26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632" y="267428"/>
            <a:ext cx="5289495" cy="2991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14943" y="1586956"/>
                <a:ext cx="1714187" cy="31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𝑁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𝑖𝑝𝑥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943" y="1586956"/>
                <a:ext cx="1714187" cy="317779"/>
              </a:xfrm>
              <a:prstGeom prst="rect">
                <a:avLst/>
              </a:prstGeom>
              <a:blipFill>
                <a:blip r:embed="rId5"/>
                <a:stretch>
                  <a:fillRect l="-4412" r="-2206" b="-346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ADD72DB-161E-ED44-4F85-55C254E7653C}"/>
              </a:ext>
            </a:extLst>
          </p:cNvPr>
          <p:cNvSpPr txBox="1"/>
          <p:nvPr/>
        </p:nvSpPr>
        <p:spPr>
          <a:xfrm>
            <a:off x="6353301" y="1311476"/>
            <a:ext cx="1359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particle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Hamiltonian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E8784-BF9F-BA86-FB70-8AF3DEF41DDB}"/>
              </a:ext>
            </a:extLst>
          </p:cNvPr>
          <p:cNvSpPr txBox="1"/>
          <p:nvPr/>
        </p:nvSpPr>
        <p:spPr>
          <a:xfrm>
            <a:off x="9091552" y="2348161"/>
            <a:ext cx="15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“perturbation”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B54276-5A8D-4EF1-E7F8-C562E83E40EF}"/>
              </a:ext>
            </a:extLst>
          </p:cNvPr>
          <p:cNvGrpSpPr/>
          <p:nvPr/>
        </p:nvGrpSpPr>
        <p:grpSpPr>
          <a:xfrm>
            <a:off x="6336633" y="3523267"/>
            <a:ext cx="5285110" cy="3069359"/>
            <a:chOff x="6336633" y="3523267"/>
            <a:chExt cx="5285110" cy="30693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9E4F0B-5E8B-F6FD-981F-FDED58B91F86}"/>
                </a:ext>
              </a:extLst>
            </p:cNvPr>
            <p:cNvGrpSpPr/>
            <p:nvPr/>
          </p:nvGrpSpPr>
          <p:grpSpPr>
            <a:xfrm>
              <a:off x="6336633" y="3523267"/>
              <a:ext cx="5285110" cy="3069359"/>
              <a:chOff x="6336633" y="3523267"/>
              <a:chExt cx="5285110" cy="306935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6633" y="3523267"/>
                <a:ext cx="5285110" cy="306935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2A8ED1-9861-5652-5C00-1BDCC54D7F96}"/>
                  </a:ext>
                </a:extLst>
              </p:cNvPr>
              <p:cNvSpPr/>
              <p:nvPr/>
            </p:nvSpPr>
            <p:spPr>
              <a:xfrm>
                <a:off x="8063344" y="4405744"/>
                <a:ext cx="273133" cy="3562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9088F84-D236-B4D0-3A66-72D570EBD869}"/>
                    </a:ext>
                  </a:extLst>
                </p:cNvPr>
                <p:cNvSpPr txBox="1"/>
                <p:nvPr/>
              </p:nvSpPr>
              <p:spPr>
                <a:xfrm>
                  <a:off x="8063344" y="4703087"/>
                  <a:ext cx="68942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</m:oMath>
                    </m:oMathPara>
                  </a14:m>
                  <a:endParaRPr kumimoji="0" lang="en-NL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9088F84-D236-B4D0-3A66-72D570EBD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3344" y="4703087"/>
                  <a:ext cx="689420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726106-1DD6-FCC2-C226-49FFB749DFE5}"/>
                  </a:ext>
                </a:extLst>
              </p:cNvPr>
              <p:cNvSpPr txBox="1"/>
              <p:nvPr/>
            </p:nvSpPr>
            <p:spPr>
              <a:xfrm>
                <a:off x="6922293" y="3882524"/>
                <a:ext cx="1380955" cy="501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sup>
                    </m:sSup>
                  </m:oMath>
                </a14:m>
                <a:r>
                  <a:rPr kumimoji="0" lang="en-NL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NL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0" lang="en-US" sz="2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acc>
                      </m:e>
                    </m:d>
                  </m:oMath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726106-1DD6-FCC2-C226-49FFB749D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2293" y="3882524"/>
                <a:ext cx="1380955" cy="501356"/>
              </a:xfrm>
              <a:prstGeom prst="rect">
                <a:avLst/>
              </a:prstGeom>
              <a:blipFill>
                <a:blip r:embed="rId9"/>
                <a:stretch>
                  <a:fillRect l="-917" t="-12195" b="-1951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2E9BC52-1E71-6D9A-CA19-873D0885A3DB}"/>
              </a:ext>
            </a:extLst>
          </p:cNvPr>
          <p:cNvGrpSpPr/>
          <p:nvPr/>
        </p:nvGrpSpPr>
        <p:grpSpPr>
          <a:xfrm>
            <a:off x="1075597" y="5098291"/>
            <a:ext cx="4374227" cy="1597002"/>
            <a:chOff x="591667" y="968192"/>
            <a:chExt cx="5863254" cy="36242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49F4CC-9438-22D6-C097-7735B985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907" y="968192"/>
              <a:ext cx="5242014" cy="3624238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D69D648-41D0-3C9C-3A3A-072D42402B7E}"/>
                </a:ext>
              </a:extLst>
            </p:cNvPr>
            <p:cNvCxnSpPr/>
            <p:nvPr/>
          </p:nvCxnSpPr>
          <p:spPr>
            <a:xfrm>
              <a:off x="793375" y="1335503"/>
              <a:ext cx="13447" cy="285997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098B0F-85F9-4B82-11E0-F2A727363C8B}"/>
                </a:ext>
              </a:extLst>
            </p:cNvPr>
            <p:cNvSpPr txBox="1"/>
            <p:nvPr/>
          </p:nvSpPr>
          <p:spPr>
            <a:xfrm flipH="1">
              <a:off x="591667" y="2459649"/>
              <a:ext cx="605121" cy="428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Perturbation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8607" y="996995"/>
                <a:ext cx="10489371" cy="555365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the free Schrödinger equation</a:t>
                </a:r>
              </a:p>
              <a:p>
                <a:pPr lvl="1"/>
                <a:endParaRPr lang="en-US" sz="800" b="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time-independent Hamiltonian</a:t>
                </a:r>
              </a:p>
              <a:p>
                <a:pPr lvl="1"/>
                <a:endParaRPr lang="en-US" sz="800" dirty="0"/>
              </a:p>
              <a:p>
                <a:pPr lvl="1"/>
                <a:r>
                  <a:rPr lang="en-US" dirty="0"/>
                  <a:t>Eigenstates orthogonal:</a:t>
                </a:r>
              </a:p>
              <a:p>
                <a:pPr lvl="1"/>
                <a:endParaRPr lang="en-US" sz="800" dirty="0"/>
              </a:p>
              <a:p>
                <a:pPr lvl="1"/>
                <a:r>
                  <a:rPr lang="en-US" dirty="0"/>
                  <a:t>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 form orthonormal basis for any solution and </a:t>
                </a:r>
              </a:p>
              <a:p>
                <a:pPr lvl="1"/>
                <a:endParaRPr lang="en-US" sz="2000" dirty="0"/>
              </a:p>
              <a:p>
                <a:r>
                  <a:rPr lang="en-US" dirty="0"/>
                  <a:t>Hamiltonian with time-dependent perturbation</a:t>
                </a:r>
              </a:p>
              <a:p>
                <a:pPr lvl="1"/>
                <a:endParaRPr lang="en-US" sz="1600" dirty="0"/>
              </a:p>
              <a:p>
                <a:pPr lvl="1"/>
                <a:r>
                  <a:rPr lang="en-US" dirty="0"/>
                  <a:t>Solutions are of the form can be written as</a:t>
                </a:r>
              </a:p>
              <a:p>
                <a:pPr lvl="1"/>
                <a:endParaRPr lang="en-US" sz="800" dirty="0"/>
              </a:p>
              <a:p>
                <a:pPr lvl="1"/>
                <a:r>
                  <a:rPr lang="en-US" dirty="0"/>
                  <a:t>Substituting gives: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8607" y="996995"/>
                <a:ext cx="10489371" cy="5553653"/>
              </a:xfrm>
              <a:blipFill>
                <a:blip r:embed="rId3"/>
                <a:stretch>
                  <a:fillRect l="-1088" t="-182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306" y="333886"/>
            <a:ext cx="3783087" cy="213961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31415" y="854508"/>
                <a:ext cx="1458413" cy="643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415" y="854508"/>
                <a:ext cx="1458413" cy="6437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35482" y="1630697"/>
                <a:ext cx="268329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482" y="1630697"/>
                <a:ext cx="2683299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2045" t="-38182" r="-10455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90620" y="2748697"/>
                <a:ext cx="3023969" cy="349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620" y="2748697"/>
                <a:ext cx="3023969" cy="349583"/>
              </a:xfrm>
              <a:prstGeom prst="rect">
                <a:avLst/>
              </a:prstGeom>
              <a:blipFill>
                <a:blip r:embed="rId7"/>
                <a:stretch>
                  <a:fillRect l="-2929" t="-25000" b="-3571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594552" y="3418217"/>
                <a:ext cx="2848216" cy="643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552" y="3418217"/>
                <a:ext cx="2848216" cy="643766"/>
              </a:xfrm>
              <a:prstGeom prst="rect">
                <a:avLst/>
              </a:prstGeom>
              <a:blipFill>
                <a:blip r:embed="rId8"/>
                <a:stretch>
                  <a:fillRect l="-1778" t="-5882" r="-2667" b="-137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72464" y="4016444"/>
                <a:ext cx="3821303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464" y="4016444"/>
                <a:ext cx="3821303" cy="923394"/>
              </a:xfrm>
              <a:prstGeom prst="rect">
                <a:avLst/>
              </a:prstGeom>
              <a:blipFill>
                <a:blip r:embed="rId9"/>
                <a:stretch>
                  <a:fillRect l="-1987" t="-120548" b="-18356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752877" y="4907523"/>
                <a:ext cx="6833024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 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bg-BG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877" y="4907523"/>
                <a:ext cx="6833024" cy="923394"/>
              </a:xfrm>
              <a:prstGeom prst="rect">
                <a:avLst/>
              </a:prstGeom>
              <a:blipFill>
                <a:blip r:embed="rId10"/>
                <a:stretch>
                  <a:fillRect l="-12059" t="-118919" b="-1797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88826" y="1968503"/>
                <a:ext cx="3157466" cy="887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nary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826" y="1968503"/>
                <a:ext cx="3157466" cy="887935"/>
              </a:xfrm>
              <a:prstGeom prst="rect">
                <a:avLst/>
              </a:prstGeom>
              <a:blipFill>
                <a:blip r:embed="rId11"/>
                <a:stretch>
                  <a:fillRect l="-36546" t="-153521" b="-21267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815D56-19AA-BE43-ADE4-E870B709FBAF}"/>
                  </a:ext>
                </a:extLst>
              </p:cNvPr>
              <p:cNvSpPr txBox="1"/>
              <p:nvPr/>
            </p:nvSpPr>
            <p:spPr>
              <a:xfrm>
                <a:off x="822799" y="6015572"/>
                <a:ext cx="10345140" cy="671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nary>
                        <m:naryPr>
                          <m:chr m:val="∑"/>
                          <m:ctrlPr>
                            <a:rPr lang="is-I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 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bg-BG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is-I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ctrlPr>
                            <a:rPr lang="is-I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 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is-I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is-I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815D56-19AA-BE43-ADE4-E870B709F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799" y="6015572"/>
                <a:ext cx="10345140" cy="671594"/>
              </a:xfrm>
              <a:prstGeom prst="rect">
                <a:avLst/>
              </a:prstGeom>
              <a:blipFill>
                <a:blip r:embed="rId12"/>
                <a:stretch>
                  <a:fillRect l="-5147" t="-120370" b="-18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>
            <a:extLst>
              <a:ext uri="{FF2B5EF4-FFF2-40B4-BE49-F238E27FC236}">
                <a16:creationId xmlns:a16="http://schemas.microsoft.com/office/drawing/2014/main" id="{3B39D50B-B735-BC45-9287-2F4C420BD12F}"/>
              </a:ext>
            </a:extLst>
          </p:cNvPr>
          <p:cNvSpPr/>
          <p:nvPr/>
        </p:nvSpPr>
        <p:spPr>
          <a:xfrm>
            <a:off x="2715491" y="5181600"/>
            <a:ext cx="13854" cy="762000"/>
          </a:xfrm>
          <a:custGeom>
            <a:avLst/>
            <a:gdLst>
              <a:gd name="connsiteX0" fmla="*/ 13854 w 13854"/>
              <a:gd name="connsiteY0" fmla="*/ 0 h 762000"/>
              <a:gd name="connsiteX1" fmla="*/ 0 w 13854"/>
              <a:gd name="connsiteY1" fmla="*/ 762000 h 762000"/>
              <a:gd name="connsiteX2" fmla="*/ 0 w 13854"/>
              <a:gd name="connsiteY2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54" h="762000">
                <a:moveTo>
                  <a:pt x="13854" y="0"/>
                </a:moveTo>
                <a:lnTo>
                  <a:pt x="0" y="762000"/>
                </a:lnTo>
                <a:lnTo>
                  <a:pt x="0" y="762000"/>
                </a:ln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A9CA2C1-342B-B74B-9024-85ECF23C6844}"/>
              </a:ext>
            </a:extLst>
          </p:cNvPr>
          <p:cNvSpPr/>
          <p:nvPr/>
        </p:nvSpPr>
        <p:spPr>
          <a:xfrm>
            <a:off x="10917382" y="5334000"/>
            <a:ext cx="753937" cy="942109"/>
          </a:xfrm>
          <a:custGeom>
            <a:avLst/>
            <a:gdLst>
              <a:gd name="connsiteX0" fmla="*/ 471054 w 753937"/>
              <a:gd name="connsiteY0" fmla="*/ 942109 h 942109"/>
              <a:gd name="connsiteX1" fmla="*/ 734291 w 753937"/>
              <a:gd name="connsiteY1" fmla="*/ 263236 h 942109"/>
              <a:gd name="connsiteX2" fmla="*/ 0 w 753937"/>
              <a:gd name="connsiteY2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937" h="942109">
                <a:moveTo>
                  <a:pt x="471054" y="942109"/>
                </a:moveTo>
                <a:cubicBezTo>
                  <a:pt x="641927" y="681181"/>
                  <a:pt x="812800" y="420254"/>
                  <a:pt x="734291" y="263236"/>
                </a:cubicBezTo>
                <a:cubicBezTo>
                  <a:pt x="655782" y="106218"/>
                  <a:pt x="327891" y="53109"/>
                  <a:pt x="0" y="0"/>
                </a:cubicBez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E8B797-14FB-0D41-955C-7655D2097BDF}"/>
              </a:ext>
            </a:extLst>
          </p:cNvPr>
          <p:cNvCxnSpPr>
            <a:cxnSpLocks/>
          </p:cNvCxnSpPr>
          <p:nvPr/>
        </p:nvCxnSpPr>
        <p:spPr>
          <a:xfrm flipV="1">
            <a:off x="3463636" y="5987028"/>
            <a:ext cx="2531733" cy="68942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8597DB-8540-CC4B-BE21-A9EBC6A3B391}"/>
              </a:ext>
            </a:extLst>
          </p:cNvPr>
          <p:cNvCxnSpPr>
            <a:cxnSpLocks/>
          </p:cNvCxnSpPr>
          <p:nvPr/>
        </p:nvCxnSpPr>
        <p:spPr>
          <a:xfrm flipV="1">
            <a:off x="6144154" y="6067611"/>
            <a:ext cx="2149799" cy="57968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4CC0DC98-A6F3-5E4B-8E9D-511D66B83D9C}"/>
              </a:ext>
            </a:extLst>
          </p:cNvPr>
          <p:cNvSpPr/>
          <p:nvPr/>
        </p:nvSpPr>
        <p:spPr>
          <a:xfrm>
            <a:off x="6899564" y="4003964"/>
            <a:ext cx="678872" cy="304800"/>
          </a:xfrm>
          <a:custGeom>
            <a:avLst/>
            <a:gdLst>
              <a:gd name="connsiteX0" fmla="*/ 0 w 678872"/>
              <a:gd name="connsiteY0" fmla="*/ 304800 h 304800"/>
              <a:gd name="connsiteX1" fmla="*/ 678872 w 678872"/>
              <a:gd name="connsiteY1" fmla="*/ 0 h 304800"/>
              <a:gd name="connsiteX2" fmla="*/ 678872 w 678872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872" h="304800">
                <a:moveTo>
                  <a:pt x="0" y="304800"/>
                </a:moveTo>
                <a:lnTo>
                  <a:pt x="678872" y="0"/>
                </a:lnTo>
                <a:lnTo>
                  <a:pt x="678872" y="0"/>
                </a:ln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DCF140C-53B0-0849-8F48-53CDEFC4B047}"/>
              </a:ext>
            </a:extLst>
          </p:cNvPr>
          <p:cNvSpPr/>
          <p:nvPr/>
        </p:nvSpPr>
        <p:spPr>
          <a:xfrm>
            <a:off x="2867891" y="3962400"/>
            <a:ext cx="4696691" cy="1939636"/>
          </a:xfrm>
          <a:custGeom>
            <a:avLst/>
            <a:gdLst>
              <a:gd name="connsiteX0" fmla="*/ 4696691 w 4696691"/>
              <a:gd name="connsiteY0" fmla="*/ 0 h 1939636"/>
              <a:gd name="connsiteX1" fmla="*/ 3435927 w 4696691"/>
              <a:gd name="connsiteY1" fmla="*/ 471055 h 1939636"/>
              <a:gd name="connsiteX2" fmla="*/ 2826327 w 4696691"/>
              <a:gd name="connsiteY2" fmla="*/ 803564 h 1939636"/>
              <a:gd name="connsiteX3" fmla="*/ 914400 w 4696691"/>
              <a:gd name="connsiteY3" fmla="*/ 983673 h 1939636"/>
              <a:gd name="connsiteX4" fmla="*/ 0 w 4696691"/>
              <a:gd name="connsiteY4" fmla="*/ 1939636 h 193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6691" h="1939636">
                <a:moveTo>
                  <a:pt x="4696691" y="0"/>
                </a:moveTo>
                <a:cubicBezTo>
                  <a:pt x="4222172" y="168564"/>
                  <a:pt x="3747654" y="337128"/>
                  <a:pt x="3435927" y="471055"/>
                </a:cubicBezTo>
                <a:cubicBezTo>
                  <a:pt x="3124200" y="604982"/>
                  <a:pt x="3246582" y="718128"/>
                  <a:pt x="2826327" y="803564"/>
                </a:cubicBezTo>
                <a:cubicBezTo>
                  <a:pt x="2406072" y="889000"/>
                  <a:pt x="1385454" y="794328"/>
                  <a:pt x="914400" y="983673"/>
                </a:cubicBezTo>
                <a:cubicBezTo>
                  <a:pt x="443346" y="1173018"/>
                  <a:pt x="221673" y="1556327"/>
                  <a:pt x="0" y="1939636"/>
                </a:cubicBez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AA93EF-0716-4FD8-6F85-07AD3D6A5882}"/>
              </a:ext>
            </a:extLst>
          </p:cNvPr>
          <p:cNvSpPr txBox="1"/>
          <p:nvPr/>
        </p:nvSpPr>
        <p:spPr>
          <a:xfrm>
            <a:off x="9944101" y="3040643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(P</a:t>
            </a:r>
            <a:r>
              <a:rPr lang="en-NL" sz="1600" dirty="0"/>
              <a:t>article = wave packet)</a:t>
            </a:r>
          </a:p>
        </p:txBody>
      </p:sp>
    </p:spTree>
    <p:extLst>
      <p:ext uri="{BB962C8B-B14F-4D97-AF65-F5344CB8AC3E}">
        <p14:creationId xmlns:p14="http://schemas.microsoft.com/office/powerpoint/2010/main" val="96154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7" grpId="0" animBg="1"/>
      <p:bldP spid="19" grpId="0" animBg="1"/>
      <p:bldP spid="15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22949" y="4393295"/>
            <a:ext cx="11051633" cy="22134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Using </a:t>
            </a:r>
            <a:r>
              <a:rPr lang="en-US" dirty="0" err="1"/>
              <a:t>orthonormality</a:t>
            </a:r>
            <a:r>
              <a:rPr lang="en-US" dirty="0"/>
              <a:t> gives: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dirty="0"/>
              <a:t>    or in short:                                                           </a:t>
            </a:r>
            <a:r>
              <a:rPr lang="en-US" sz="2600" dirty="0"/>
              <a:t>with </a:t>
            </a:r>
          </a:p>
          <a:p>
            <a:pPr marL="0" indent="0">
              <a:buNone/>
            </a:pPr>
            <a:r>
              <a:rPr lang="en-US" sz="1200" dirty="0"/>
              <a:t>     </a:t>
            </a:r>
          </a:p>
          <a:p>
            <a:pPr marL="0" indent="0">
              <a:buNone/>
            </a:pPr>
            <a:r>
              <a:rPr lang="en-US" dirty="0"/>
              <a:t>                                     </a:t>
            </a:r>
            <a:r>
              <a:rPr lang="en-US" sz="2600" dirty="0"/>
              <a:t>and the </a:t>
            </a:r>
            <a:r>
              <a:rPr lang="en-US" sz="2600" i="1" dirty="0"/>
              <a:t>transition matrix element: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Perturbation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950" y="1144700"/>
            <a:ext cx="8452082" cy="5375564"/>
          </a:xfrm>
        </p:spPr>
        <p:txBody>
          <a:bodyPr>
            <a:normAutofit/>
          </a:bodyPr>
          <a:lstStyle/>
          <a:p>
            <a:r>
              <a:rPr lang="en-US" dirty="0"/>
              <a:t>Multiply the equation: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mr-IN" dirty="0"/>
              <a:t>…</a:t>
            </a:r>
            <a:r>
              <a:rPr lang="en-US" dirty="0"/>
              <a:t> from the left by                 with</a:t>
            </a:r>
          </a:p>
          <a:p>
            <a:pPr marL="0" indent="0">
              <a:buNone/>
            </a:pPr>
            <a:r>
              <a:rPr lang="en-US" dirty="0"/>
              <a:t>to find: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84180" y="921505"/>
                <a:ext cx="6833024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 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bg-BG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180" y="921505"/>
                <a:ext cx="6833024" cy="9233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8377" y="3019741"/>
                <a:ext cx="11277574" cy="1405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nary>
                        <m:naryPr>
                          <m:chr m:val="∑"/>
                          <m:ctrlPr>
                            <a:rPr lang="is-I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bg-BG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den>
                          </m:f>
                        </m:e>
                      </m:nary>
                      <m:limLow>
                        <m:limLow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d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𝑓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is-I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s-I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nary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𝑓𝑛</m:t>
                              </m:r>
                            </m:sub>
                          </m:sSub>
                        </m:lim>
                      </m:limLow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77" y="3019741"/>
                <a:ext cx="11277574" cy="140596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53645" y="5111390"/>
                <a:ext cx="3784754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lit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 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𝑓𝑛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𝑓𝑛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645" y="5111390"/>
                <a:ext cx="3784754" cy="923394"/>
              </a:xfrm>
              <a:prstGeom prst="rect">
                <a:avLst/>
              </a:prstGeom>
              <a:blipFill>
                <a:blip r:embed="rId5"/>
                <a:stretch>
                  <a:fillRect l="-1003" t="-118919" b="-1797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111526" y="5326363"/>
                <a:ext cx="2073965" cy="389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𝑓𝑛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526" y="5326363"/>
                <a:ext cx="2073965" cy="389915"/>
              </a:xfrm>
              <a:prstGeom prst="rect">
                <a:avLst/>
              </a:prstGeom>
              <a:blipFill>
                <a:blip r:embed="rId6"/>
                <a:stretch>
                  <a:fillRect l="-1212" b="-18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076579" y="5886795"/>
                <a:ext cx="3713837" cy="887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𝑓𝑛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579" y="5886795"/>
                <a:ext cx="3713837" cy="887935"/>
              </a:xfrm>
              <a:prstGeom prst="rect">
                <a:avLst/>
              </a:prstGeom>
              <a:blipFill>
                <a:blip r:embed="rId7"/>
                <a:stretch>
                  <a:fillRect l="-9215" t="-152113" b="-21267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38399" y="2198473"/>
                <a:ext cx="1671098" cy="404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399" y="2198473"/>
                <a:ext cx="1671098" cy="404341"/>
              </a:xfrm>
              <a:prstGeom prst="rect">
                <a:avLst/>
              </a:prstGeom>
              <a:blipFill rotWithShape="0">
                <a:blip r:embed="rId8"/>
                <a:stretch>
                  <a:fillRect l="-5474" r="-73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19122" y="1986577"/>
                <a:ext cx="1129155" cy="887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22" y="1986577"/>
                <a:ext cx="1129155" cy="88793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61285" y="4115359"/>
                <a:ext cx="7129131" cy="1047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285" y="4115359"/>
                <a:ext cx="7129131" cy="1047723"/>
              </a:xfrm>
              <a:prstGeom prst="rect">
                <a:avLst/>
              </a:prstGeom>
              <a:blipFill>
                <a:blip r:embed="rId10"/>
                <a:stretch>
                  <a:fillRect t="-120482" b="-177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0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Perturbation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4412" y="834156"/>
                <a:ext cx="6692867" cy="3994519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/>
                  <a:t>Solving differential equation:</a:t>
                </a:r>
              </a:p>
              <a:p>
                <a:endParaRPr lang="en-US" sz="1000" dirty="0"/>
              </a:p>
              <a:p>
                <a:r>
                  <a:rPr lang="en-US" sz="2600" dirty="0"/>
                  <a:t>Start with some assumption of zero-</a:t>
                </a:r>
                <a:r>
                  <a:rPr lang="en-US" sz="2600" dirty="0" err="1"/>
                  <a:t>th</a:t>
                </a:r>
                <a:r>
                  <a:rPr lang="en-US" sz="2600" dirty="0"/>
                  <a:t> order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600" dirty="0"/>
                  <a:t> and then for each order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𝑜</m:t>
                    </m:r>
                  </m:oMath>
                </a14:m>
                <a:r>
                  <a:rPr lang="en-US" sz="2600" dirty="0"/>
                  <a:t>:</a:t>
                </a:r>
              </a:p>
              <a:p>
                <a:endParaRPr lang="en-US" sz="1000" dirty="0"/>
              </a:p>
              <a:p>
                <a:r>
                  <a:rPr lang="en-US" sz="2600" dirty="0"/>
                  <a:t>First order: assume one step interaction:  “during” interaction: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  <m:sup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)=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𝑓𝑖</m:t>
                        </m:r>
                      </m:sub>
                    </m:sSub>
                  </m:oMath>
                </a14:m>
                <a:r>
                  <a:rPr lang="en-US" sz="2200" b="0" dirty="0"/>
                  <a:t>  :</a:t>
                </a:r>
              </a:p>
              <a:p>
                <a:endParaRPr lang="en-US" sz="1600" dirty="0"/>
              </a:p>
              <a:p>
                <a:r>
                  <a:rPr lang="en-US" sz="2600" b="0" dirty="0"/>
                  <a:t>Perturbation theory:           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4412" y="834156"/>
                <a:ext cx="6692867" cy="3994519"/>
              </a:xfrm>
              <a:blipFill rotWithShape="0">
                <a:blip r:embed="rId3"/>
                <a:stretch>
                  <a:fillRect l="-1457" t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82955" y="668318"/>
                <a:ext cx="3784754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lit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 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𝑓𝑛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𝑓𝑛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955" y="668318"/>
                <a:ext cx="3784754" cy="9233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42090" y="1683564"/>
                <a:ext cx="4537396" cy="951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𝑜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lit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=0 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𝑜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𝑓𝑛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𝑓𝑛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090" y="1683564"/>
                <a:ext cx="4537396" cy="95122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40379" y="3800378"/>
                <a:ext cx="6225166" cy="7550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  <m: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bg-BG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nary>
                            <m:nary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𝑓𝑖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379" y="3800378"/>
                <a:ext cx="6225166" cy="75507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64592" y="3060543"/>
                <a:ext cx="3036601" cy="780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lit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𝑓𝑖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592" y="3060543"/>
                <a:ext cx="3036601" cy="78053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48104" y="2703460"/>
                <a:ext cx="4934621" cy="365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−∞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2200" dirty="0">
                    <a:solidFill>
                      <a:schemeClr val="accent1"/>
                    </a:solidFill>
                  </a:rPr>
                  <a:t> a</a:t>
                </a:r>
                <a:r>
                  <a:rPr lang="en-US" sz="2200" b="0" dirty="0">
                    <a:solidFill>
                      <a:schemeClr val="accent1"/>
                    </a:solidFill>
                  </a:rPr>
                  <a:t>nd 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−∞</m:t>
                        </m:r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(for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200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04" y="2703460"/>
                <a:ext cx="4934621" cy="365613"/>
              </a:xfrm>
              <a:prstGeom prst="rect">
                <a:avLst/>
              </a:prstGeom>
              <a:blipFill>
                <a:blip r:embed="rId8"/>
                <a:stretch>
                  <a:fillRect l="-1542" t="-23333" r="-1285" b="-3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153" y="4611303"/>
            <a:ext cx="5857733" cy="20097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425" y="4603583"/>
            <a:ext cx="3553384" cy="20097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50124" y="3983215"/>
                <a:ext cx="1113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𝑓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124" y="3983215"/>
                <a:ext cx="1113510" cy="400110"/>
              </a:xfrm>
              <a:prstGeom prst="rect">
                <a:avLst/>
              </a:prstGeom>
              <a:blipFill rotWithShape="0">
                <a:blip r:embed="rId11"/>
                <a:stretch>
                  <a:fillRect l="-604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7E6883-2298-344E-AE71-92AECA4A838B}"/>
                  </a:ext>
                </a:extLst>
              </p:cNvPr>
              <p:cNvSpPr/>
              <p:nvPr/>
            </p:nvSpPr>
            <p:spPr>
              <a:xfrm>
                <a:off x="9297946" y="98888"/>
                <a:ext cx="2798650" cy="738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𝑓𝑛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s-I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is-I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7E6883-2298-344E-AE71-92AECA4A8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946" y="98888"/>
                <a:ext cx="2798650" cy="738151"/>
              </a:xfrm>
              <a:prstGeom prst="rect">
                <a:avLst/>
              </a:prstGeom>
              <a:blipFill>
                <a:blip r:embed="rId12"/>
                <a:stretch>
                  <a:fillRect l="-6787" t="-127119" b="-1779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685D53B-8CAC-7D45-89BF-590D813EA229}"/>
                  </a:ext>
                </a:extLst>
              </p:cNvPr>
              <p:cNvSpPr/>
              <p:nvPr/>
            </p:nvSpPr>
            <p:spPr>
              <a:xfrm>
                <a:off x="10399465" y="595837"/>
                <a:ext cx="1697131" cy="37593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𝑓𝑛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685D53B-8CAC-7D45-89BF-590D813EA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9465" y="595837"/>
                <a:ext cx="1697131" cy="375937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EF98F8FE-AA24-5D7F-C409-139248BB516D}"/>
              </a:ext>
            </a:extLst>
          </p:cNvPr>
          <p:cNvSpPr/>
          <p:nvPr/>
        </p:nvSpPr>
        <p:spPr>
          <a:xfrm>
            <a:off x="106124" y="4401613"/>
            <a:ext cx="2787174" cy="339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BCBA10-B623-1CF0-6299-A8811727E5DC}"/>
              </a:ext>
            </a:extLst>
          </p:cNvPr>
          <p:cNvSpPr/>
          <p:nvPr/>
        </p:nvSpPr>
        <p:spPr>
          <a:xfrm>
            <a:off x="106122" y="4668856"/>
            <a:ext cx="1671877" cy="339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EA0093-A0D1-68B0-8A71-5846ED05A089}"/>
                  </a:ext>
                </a:extLst>
              </p:cNvPr>
              <p:cNvSpPr txBox="1"/>
              <p:nvPr/>
            </p:nvSpPr>
            <p:spPr>
              <a:xfrm>
                <a:off x="197565" y="4441780"/>
                <a:ext cx="2787173" cy="562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   with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EA0093-A0D1-68B0-8A71-5846ED05A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65" y="4441780"/>
                <a:ext cx="2787173" cy="562911"/>
              </a:xfrm>
              <a:prstGeom prst="rect">
                <a:avLst/>
              </a:prstGeom>
              <a:blipFill>
                <a:blip r:embed="rId14"/>
                <a:stretch>
                  <a:fillRect l="-905" t="-13043" b="-2391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19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8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Perturbation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3160" y="857594"/>
                <a:ext cx="10505471" cy="56491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First order perturbation: </a:t>
                </a:r>
              </a:p>
              <a:p>
                <a:endParaRPr lang="en-US" dirty="0"/>
              </a:p>
              <a:p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    Results in (“Born approximation”) “</a:t>
                </a:r>
                <a:r>
                  <a:rPr lang="en-US" i="1" dirty="0"/>
                  <a:t>transition amplitude”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𝑓𝑖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If the potential is time independent (“static”) we find: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we have used an implementation </a:t>
                </a:r>
              </a:p>
              <a:p>
                <a:pPr marL="0" indent="0">
                  <a:buNone/>
                </a:pPr>
                <a:r>
                  <a:rPr lang="en-US" dirty="0"/>
                  <a:t>   of the Dirac delta function: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3160" y="857594"/>
                <a:ext cx="10505471" cy="5649133"/>
              </a:xfrm>
              <a:blipFill rotWithShape="0">
                <a:blip r:embed="rId2"/>
                <a:stretch>
                  <a:fillRect l="-1045" t="-183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0727" y="2794225"/>
                <a:ext cx="10734734" cy="88793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→∞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d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sSubSup>
                                <m:sSub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=−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d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𝑓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is-I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is-I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s-I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27" y="2794225"/>
                <a:ext cx="10734734" cy="8879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0521" y="4451954"/>
                <a:ext cx="7109960" cy="730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→∞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nary>
                        <m:nary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𝑓𝑖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=−2</m:t>
                          </m:r>
                          <m:r>
                            <m:rPr>
                              <m:brk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brk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21" y="4451954"/>
                <a:ext cx="7109960" cy="73052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63347" y="5587008"/>
                <a:ext cx="2637966" cy="730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𝑘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347" y="5587008"/>
                <a:ext cx="2637966" cy="73052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111" y="165628"/>
            <a:ext cx="5617323" cy="1927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515743" y="1956961"/>
                <a:ext cx="28530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𝑓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  <m:d>
                          <m:dPr>
                            <m:ctrlPr>
                              <a:rPr lang="is-I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is-I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nary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43" y="1956961"/>
                <a:ext cx="2853089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350" t="-110606" r="-1709" b="-17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6584" y="1269352"/>
                <a:ext cx="6225166" cy="7550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  <m: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bg-BG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nary>
                            <m:nary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𝑓𝑖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84" y="1269352"/>
                <a:ext cx="6225166" cy="75507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986278" y="3513059"/>
            <a:ext cx="2443105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Note: co-variant form!</a:t>
            </a:r>
          </a:p>
          <a:p>
            <a:r>
              <a:rPr lang="en-US" dirty="0"/>
              <a:t>“cheat relativity theory”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69EB1D-A44C-7B3F-551E-9CC146ACC678}"/>
                  </a:ext>
                </a:extLst>
              </p:cNvPr>
              <p:cNvSpPr/>
              <p:nvPr/>
            </p:nvSpPr>
            <p:spPr>
              <a:xfrm>
                <a:off x="4923223" y="998454"/>
                <a:ext cx="1612493" cy="37593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69EB1D-A44C-7B3F-551E-9CC146ACC6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223" y="998454"/>
                <a:ext cx="1612493" cy="375937"/>
              </a:xfrm>
              <a:prstGeom prst="rect">
                <a:avLst/>
              </a:prstGeom>
              <a:blipFill>
                <a:blip r:embed="rId10"/>
                <a:stretch>
                  <a:fillRect b="-322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96427AB-A86A-FE80-D410-F1A3A9CFD42F}"/>
              </a:ext>
            </a:extLst>
          </p:cNvPr>
          <p:cNvSpPr txBox="1"/>
          <p:nvPr/>
        </p:nvSpPr>
        <p:spPr>
          <a:xfrm>
            <a:off x="8581164" y="4621798"/>
            <a:ext cx="2380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CC00FF"/>
                </a:solidFill>
              </a:rPr>
              <a:t>Energy conservation!</a:t>
            </a:r>
          </a:p>
        </p:txBody>
      </p:sp>
    </p:spTree>
    <p:extLst>
      <p:ext uri="{BB962C8B-B14F-4D97-AF65-F5344CB8AC3E}">
        <p14:creationId xmlns:p14="http://schemas.microsoft.com/office/powerpoint/2010/main" val="14750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Golden Rule – non-relativistic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1285" y="950797"/>
                <a:ext cx="8669277" cy="509567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i="1" dirty="0"/>
                  <a:t>Transition rate </a:t>
                </a:r>
                <a:r>
                  <a:rPr lang="en-US" dirty="0"/>
                  <a:t>is defined as:</a:t>
                </a:r>
              </a:p>
              <a:p>
                <a:endParaRPr lang="en-US" sz="1000" dirty="0"/>
              </a:p>
              <a:p>
                <a:r>
                  <a:rPr lang="en-US" dirty="0"/>
                  <a:t>After squaring of the delta function (not trivial, see     PP1) results in transition probability per unit time:</a:t>
                </a:r>
              </a:p>
              <a:p>
                <a:endParaRPr lang="en-US" sz="200" dirty="0"/>
              </a:p>
              <a:p>
                <a:pPr lvl="1"/>
                <a:r>
                  <a:rPr lang="en-US" dirty="0"/>
                  <a:t>Where the delta function takes care of </a:t>
                </a:r>
                <a:r>
                  <a:rPr lang="en-US" i="1" dirty="0"/>
                  <a:t>energy conservation</a:t>
                </a:r>
              </a:p>
              <a:p>
                <a:pPr lvl="1"/>
                <a:r>
                  <a:rPr lang="en-US" dirty="0"/>
                  <a:t>The name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𝑓𝑖</m:t>
                        </m:r>
                      </m:sub>
                    </m:sSub>
                  </m:oMath>
                </a14:m>
                <a:r>
                  <a:rPr lang="en-US" dirty="0"/>
                  <a:t> was used here since it relates to the potential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We adapt the more common name for the matrix element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sz="1000" dirty="0"/>
              </a:p>
              <a:p>
                <a:r>
                  <a:rPr lang="en-US" dirty="0"/>
                  <a:t>Waves </a:t>
                </a:r>
                <a:r>
                  <a:rPr lang="en-US" dirty="0">
                    <a:sym typeface="Wingdings" pitchFamily="2" charset="2"/>
                  </a:rPr>
                  <a:t> particles: </a:t>
                </a:r>
                <a:r>
                  <a:rPr lang="en-US" dirty="0"/>
                  <a:t>The differential cross section is:</a:t>
                </a:r>
              </a:p>
              <a:p>
                <a:pPr lvl="1"/>
                <a:r>
                  <a:rPr lang="en-US" dirty="0"/>
                  <a:t>Where </a:t>
                </a:r>
                <a:r>
                  <a:rPr lang="en-US" dirty="0">
                    <a:solidFill>
                      <a:srgbClr val="C00000"/>
                    </a:solidFill>
                  </a:rPr>
                  <a:t>flux</a:t>
                </a:r>
                <a:r>
                  <a:rPr lang="en-US" dirty="0"/>
                  <a:t> represents the “density” of the number of incoming states per particle: states </a:t>
                </a:r>
                <a:r>
                  <a:rPr lang="en-US" dirty="0">
                    <a:sym typeface="Wingdings"/>
                  </a:rPr>
                  <a:t>particle</a:t>
                </a:r>
                <a:endParaRPr lang="en-US" dirty="0"/>
              </a:p>
              <a:p>
                <a:pPr lvl="1"/>
                <a:r>
                  <a:rPr lang="en-US" dirty="0"/>
                  <a:t>The phase space factor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Φ</m:t>
                    </m:r>
                  </m:oMath>
                </a14:m>
                <a:r>
                  <a:rPr lang="en-US" dirty="0"/>
                  <a:t> (also ‘</a:t>
                </a:r>
                <a:r>
                  <a:rPr lang="en-US" dirty="0">
                    <a:solidFill>
                      <a:srgbClr val="C00000"/>
                    </a:solidFill>
                  </a:rPr>
                  <a:t>LIPS</a:t>
                </a:r>
                <a:r>
                  <a:rPr lang="en-US" dirty="0"/>
                  <a:t>’) is the density of outgoing states (final state “</a:t>
                </a:r>
                <a:r>
                  <a:rPr lang="en-US" dirty="0" err="1"/>
                  <a:t>realisation</a:t>
                </a:r>
                <a:r>
                  <a:rPr lang="en-US" dirty="0"/>
                  <a:t> possibilities”)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285" y="950797"/>
                <a:ext cx="8669277" cy="5095679"/>
              </a:xfrm>
              <a:blipFill>
                <a:blip r:embed="rId3"/>
                <a:stretch>
                  <a:fillRect l="-1316" t="-2730" r="-14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47115" y="669105"/>
                <a:ext cx="2227341" cy="841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func>
                        <m:func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bg-BG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𝑓𝑖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115" y="669105"/>
                <a:ext cx="2227341" cy="8411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28964" y="1879692"/>
                <a:ext cx="3470630" cy="49834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964" y="1879692"/>
                <a:ext cx="3470630" cy="4983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46725" y="3791320"/>
                <a:ext cx="1444819" cy="701923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flux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Φ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725" y="3791320"/>
                <a:ext cx="1444819" cy="701923"/>
              </a:xfrm>
              <a:prstGeom prst="rect">
                <a:avLst/>
              </a:prstGeom>
              <a:blipFill>
                <a:blip r:embed="rId6"/>
                <a:stretch>
                  <a:fillRect l="-1724" t="-1754" r="-4310" b="-12281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451286" y="5902099"/>
                <a:ext cx="11472425" cy="121892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Next extend it to relativistic scattering using the matrix element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86" y="5902099"/>
                <a:ext cx="11472425" cy="1218927"/>
              </a:xfrm>
              <a:prstGeom prst="rect">
                <a:avLst/>
              </a:prstGeom>
              <a:blipFill rotWithShape="0">
                <a:blip r:embed="rId7"/>
                <a:stretch>
                  <a:fillRect l="-956" t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120563" y="5041658"/>
            <a:ext cx="267903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more, see  Chapter 2 of the </a:t>
            </a:r>
            <a:r>
              <a:rPr lang="en-US" dirty="0" err="1"/>
              <a:t>Nikhef</a:t>
            </a:r>
            <a:r>
              <a:rPr lang="en-US" dirty="0"/>
              <a:t> PP1 Lectures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697252" y="1036095"/>
                <a:ext cx="3019545" cy="389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2</m:t>
                      </m:r>
                      <m:r>
                        <m:rPr>
                          <m:brk/>
                        </m:rP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𝜋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brk/>
                            </m:rP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brk/>
                            </m:rP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brk/>
                        </m:rP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252" y="1036095"/>
                <a:ext cx="3019545" cy="389915"/>
              </a:xfrm>
              <a:prstGeom prst="rect">
                <a:avLst/>
              </a:prstGeom>
              <a:blipFill rotWithShape="0">
                <a:blip r:embed="rId8"/>
                <a:stretch>
                  <a:fillRect l="-20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9157DE-4711-5244-9A89-73471030925E}"/>
                  </a:ext>
                </a:extLst>
              </p:cNvPr>
              <p:cNvSpPr/>
              <p:nvPr/>
            </p:nvSpPr>
            <p:spPr>
              <a:xfrm>
                <a:off x="9120563" y="2431606"/>
                <a:ext cx="28530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𝑓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  <m:d>
                          <m:dPr>
                            <m:ctrlPr>
                              <a:rPr lang="is-I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is-I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nary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9157DE-4711-5244-9A89-734710309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563" y="2431606"/>
                <a:ext cx="2853089" cy="400110"/>
              </a:xfrm>
              <a:prstGeom prst="rect">
                <a:avLst/>
              </a:prstGeom>
              <a:blipFill>
                <a:blip r:embed="rId9"/>
                <a:stretch>
                  <a:fillRect l="-2222" t="-103030" r="-2222" b="-16060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8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Golden Rule – non-relativistic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1285" y="950797"/>
                <a:ext cx="8669277" cy="509567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i="1" dirty="0"/>
                  <a:t>Transition rate </a:t>
                </a:r>
                <a:r>
                  <a:rPr lang="en-US" dirty="0"/>
                  <a:t>is defined as:</a:t>
                </a:r>
              </a:p>
              <a:p>
                <a:endParaRPr lang="en-US" sz="1000" dirty="0"/>
              </a:p>
              <a:p>
                <a:r>
                  <a:rPr lang="en-US" dirty="0"/>
                  <a:t>After squaring of the delta function (not trivial, see     PP1) results in transition probability per unit time:</a:t>
                </a:r>
              </a:p>
              <a:p>
                <a:endParaRPr lang="en-US" sz="200" dirty="0"/>
              </a:p>
              <a:p>
                <a:pPr lvl="1"/>
                <a:r>
                  <a:rPr lang="en-US" dirty="0"/>
                  <a:t>Where the delta function takes care of </a:t>
                </a:r>
                <a:r>
                  <a:rPr lang="en-US" i="1" dirty="0"/>
                  <a:t>energy conservation</a:t>
                </a:r>
              </a:p>
              <a:p>
                <a:pPr lvl="1"/>
                <a:r>
                  <a:rPr lang="en-US" dirty="0"/>
                  <a:t>The name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𝑓𝑖</m:t>
                        </m:r>
                      </m:sub>
                    </m:sSub>
                  </m:oMath>
                </a14:m>
                <a:r>
                  <a:rPr lang="en-US" dirty="0"/>
                  <a:t> was used here since it relates to the potential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We adapt the more common name for the matrix element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sz="1000" dirty="0"/>
              </a:p>
              <a:p>
                <a:r>
                  <a:rPr lang="en-US" dirty="0"/>
                  <a:t>Waves </a:t>
                </a:r>
                <a:r>
                  <a:rPr lang="en-US" dirty="0">
                    <a:sym typeface="Wingdings" pitchFamily="2" charset="2"/>
                  </a:rPr>
                  <a:t> particles: </a:t>
                </a:r>
                <a:r>
                  <a:rPr lang="en-US" dirty="0"/>
                  <a:t>The differential cross section is:</a:t>
                </a:r>
              </a:p>
              <a:p>
                <a:pPr lvl="1"/>
                <a:r>
                  <a:rPr lang="en-US" dirty="0"/>
                  <a:t>Where </a:t>
                </a:r>
                <a:r>
                  <a:rPr lang="en-US" dirty="0">
                    <a:solidFill>
                      <a:srgbClr val="C00000"/>
                    </a:solidFill>
                  </a:rPr>
                  <a:t>flux</a:t>
                </a:r>
                <a:r>
                  <a:rPr lang="en-US" dirty="0"/>
                  <a:t> represents the “density” of the number of incoming states per particle: states </a:t>
                </a:r>
                <a:r>
                  <a:rPr lang="en-US" dirty="0">
                    <a:sym typeface="Wingdings"/>
                  </a:rPr>
                  <a:t>particle</a:t>
                </a:r>
                <a:endParaRPr lang="en-US" dirty="0"/>
              </a:p>
              <a:p>
                <a:pPr lvl="1"/>
                <a:r>
                  <a:rPr lang="en-US" dirty="0"/>
                  <a:t>The phase space factor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Φ</m:t>
                    </m:r>
                  </m:oMath>
                </a14:m>
                <a:r>
                  <a:rPr lang="en-US" dirty="0"/>
                  <a:t> (also ‘</a:t>
                </a:r>
                <a:r>
                  <a:rPr lang="en-US" dirty="0">
                    <a:solidFill>
                      <a:srgbClr val="C00000"/>
                    </a:solidFill>
                  </a:rPr>
                  <a:t>LIPS</a:t>
                </a:r>
                <a:r>
                  <a:rPr lang="en-US" dirty="0"/>
                  <a:t>’) is the density of outgoing states (final state “</a:t>
                </a:r>
                <a:r>
                  <a:rPr lang="en-US" dirty="0" err="1"/>
                  <a:t>realisation</a:t>
                </a:r>
                <a:r>
                  <a:rPr lang="en-US" dirty="0"/>
                  <a:t> possibilities”)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285" y="950797"/>
                <a:ext cx="8669277" cy="5095679"/>
              </a:xfrm>
              <a:blipFill>
                <a:blip r:embed="rId3"/>
                <a:stretch>
                  <a:fillRect l="-1316" t="-2730" r="-14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47115" y="669105"/>
                <a:ext cx="2227341" cy="841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func>
                        <m:funcPr>
                          <m:ctrlPr>
                            <a:rPr lang="mr-I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bg-BG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𝑓𝑖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115" y="669105"/>
                <a:ext cx="2227341" cy="8411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28964" y="1879692"/>
                <a:ext cx="3470630" cy="49834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964" y="1879692"/>
                <a:ext cx="3470630" cy="4983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46725" y="3791320"/>
                <a:ext cx="1444819" cy="701923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flux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Φ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725" y="3791320"/>
                <a:ext cx="1444819" cy="701923"/>
              </a:xfrm>
              <a:prstGeom prst="rect">
                <a:avLst/>
              </a:prstGeom>
              <a:blipFill>
                <a:blip r:embed="rId6"/>
                <a:stretch>
                  <a:fillRect l="-1724" t="-1754" r="-4310" b="-12281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451286" y="5902099"/>
                <a:ext cx="11472425" cy="121892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Next extend it to relativistic scattering using the matrix element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86" y="5902099"/>
                <a:ext cx="11472425" cy="1218927"/>
              </a:xfrm>
              <a:prstGeom prst="rect">
                <a:avLst/>
              </a:prstGeom>
              <a:blipFill rotWithShape="0">
                <a:blip r:embed="rId7"/>
                <a:stretch>
                  <a:fillRect l="-956" t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120563" y="5041658"/>
            <a:ext cx="267903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more, see  Chapter 2 of the </a:t>
            </a:r>
            <a:r>
              <a:rPr lang="en-US" dirty="0" err="1"/>
              <a:t>Nikhef</a:t>
            </a:r>
            <a:r>
              <a:rPr lang="en-US" dirty="0"/>
              <a:t> PP1 Lectures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697252" y="1036095"/>
                <a:ext cx="3019545" cy="389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2</m:t>
                      </m:r>
                      <m:r>
                        <m:rPr>
                          <m:brk/>
                        </m:rP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𝜋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brk/>
                            </m:rP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brk/>
                            </m:rP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</m:t>
                          </m:r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m:rPr>
                          <m:brk/>
                        </m:rP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252" y="1036095"/>
                <a:ext cx="3019545" cy="389915"/>
              </a:xfrm>
              <a:prstGeom prst="rect">
                <a:avLst/>
              </a:prstGeom>
              <a:blipFill rotWithShape="0">
                <a:blip r:embed="rId8"/>
                <a:stretch>
                  <a:fillRect l="-20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9157DE-4711-5244-9A89-73471030925E}"/>
                  </a:ext>
                </a:extLst>
              </p:cNvPr>
              <p:cNvSpPr/>
              <p:nvPr/>
            </p:nvSpPr>
            <p:spPr>
              <a:xfrm>
                <a:off x="9120563" y="2431606"/>
                <a:ext cx="28530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𝑓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  <m:d>
                          <m:dPr>
                            <m:ctrlPr>
                              <a:rPr lang="is-I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is-I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nary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9157DE-4711-5244-9A89-734710309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563" y="2431606"/>
                <a:ext cx="2853089" cy="400110"/>
              </a:xfrm>
              <a:prstGeom prst="rect">
                <a:avLst/>
              </a:prstGeom>
              <a:blipFill>
                <a:blip r:embed="rId9"/>
                <a:stretch>
                  <a:fillRect l="-2222" t="-103030" r="-2222" b="-16060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brainful">
            <a:extLst>
              <a:ext uri="{FF2B5EF4-FFF2-40B4-BE49-F238E27FC236}">
                <a16:creationId xmlns:a16="http://schemas.microsoft.com/office/drawing/2014/main" id="{480AA43D-6D0B-D241-5D9C-F670677C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62425" y="838200"/>
            <a:ext cx="4114800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581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Fermi’s Golden Rule - Relativistic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937934"/>
                <a:ext cx="11214889" cy="56321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Griffiths the relativistic Golden Rule for decay and scattering are just stated.</a:t>
                </a:r>
              </a:p>
              <a:p>
                <a:pPr lvl="1"/>
                <a:r>
                  <a:rPr lang="en-US" dirty="0"/>
                  <a:t>Try to gain understanding by considering each of the terms qualitatively. </a:t>
                </a:r>
              </a:p>
              <a:p>
                <a:pPr lvl="1"/>
                <a:endParaRPr lang="en-US" sz="400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Golden Rule for decays: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1→2+3+4+…</m:t>
                    </m:r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 startAt="2"/>
                </a:pPr>
                <a:r>
                  <a:rPr lang="en-US" dirty="0"/>
                  <a:t>Golden Rule for scattering (cross section):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1+2→3+4+5+…</m:t>
                    </m:r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will discuss them in turn</a:t>
                </a:r>
                <a:r>
                  <a:rPr lang="mr-IN" dirty="0"/>
                  <a:t>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37934"/>
                <a:ext cx="11214889" cy="5632199"/>
              </a:xfrm>
              <a:blipFill>
                <a:blip r:embed="rId2"/>
                <a:stretch>
                  <a:fillRect l="-1131" t="-17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345" y="2845704"/>
                <a:ext cx="8902245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45" y="2845704"/>
                <a:ext cx="8902245" cy="875111"/>
              </a:xfrm>
              <a:prstGeom prst="rect">
                <a:avLst/>
              </a:prstGeom>
              <a:blipFill>
                <a:blip r:embed="rId3"/>
                <a:stretch>
                  <a:fillRect l="-570" t="-137681" b="-20144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13406" y="4325237"/>
                <a:ext cx="11162350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06" y="4325237"/>
                <a:ext cx="11162350" cy="875111"/>
              </a:xfrm>
              <a:prstGeom prst="rect">
                <a:avLst/>
              </a:prstGeom>
              <a:blipFill>
                <a:blip r:embed="rId4"/>
                <a:stretch>
                  <a:fillRect t="-134286" b="-19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0149359" y="151511"/>
            <a:ext cx="145700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Griffiths §6.2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D8CD7-0286-804B-B346-307215C98575}"/>
              </a:ext>
            </a:extLst>
          </p:cNvPr>
          <p:cNvSpPr txBox="1"/>
          <p:nvPr/>
        </p:nvSpPr>
        <p:spPr>
          <a:xfrm>
            <a:off x="7748796" y="132026"/>
            <a:ext cx="16837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i="1" dirty="0">
                <a:solidFill>
                  <a:srgbClr val="CC00FF"/>
                </a:solidFill>
              </a:rPr>
              <a:t>Back to Griffiths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458DAF-F4C4-7BA7-5589-52FB171C2582}"/>
                  </a:ext>
                </a:extLst>
              </p:cNvPr>
              <p:cNvSpPr txBox="1"/>
              <p:nvPr/>
            </p:nvSpPr>
            <p:spPr>
              <a:xfrm>
                <a:off x="7748796" y="2301760"/>
                <a:ext cx="4624419" cy="483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Γ</m:t>
                    </m:r>
                    <m:r>
                      <a:rPr lang="en-US" b="0" i="1" smtClean="0">
                        <a:latin typeface="Cambria Math" charset="0"/>
                      </a:rPr>
                      <m:t>≡</m:t>
                    </m:r>
                  </m:oMath>
                </a14:m>
                <a:r>
                  <a:rPr lang="en-US" dirty="0"/>
                  <a:t>decay rate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𝜏</m:t>
                    </m:r>
                    <m:r>
                      <a:rPr lang="en-US" b="0" i="1" smtClean="0">
                        <a:latin typeface="Cambria Math" charset="0"/>
                      </a:rPr>
                      <m:t>≡</m:t>
                    </m:r>
                  </m:oMath>
                </a14:m>
                <a:r>
                  <a:rPr lang="en-US" dirty="0"/>
                  <a:t> mean lifetime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458DAF-F4C4-7BA7-5589-52FB171C2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796" y="2301760"/>
                <a:ext cx="4624419" cy="483466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24C9E2CB-F037-ADEB-0F98-D33F65E9BBAD}"/>
              </a:ext>
            </a:extLst>
          </p:cNvPr>
          <p:cNvSpPr/>
          <p:nvPr/>
        </p:nvSpPr>
        <p:spPr>
          <a:xfrm>
            <a:off x="8131629" y="2301760"/>
            <a:ext cx="3880045" cy="4834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6381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A.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0577" y="954867"/>
                <a:ext cx="11553556" cy="59031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Golden Rule for Decay: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𝑆</m:t>
                    </m:r>
                  </m:oMath>
                </a14:m>
                <a:r>
                  <a:rPr lang="en-US" dirty="0"/>
                  <a:t> is a quantum factor to prevent double counting for identical particles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Each species with </a:t>
                </a:r>
                <a:r>
                  <a:rPr lang="en-US" dirty="0"/>
                  <a:t>s</a:t>
                </a:r>
                <a:r>
                  <a:rPr lang="en-US" dirty="0">
                    <a:solidFill>
                      <a:schemeClr val="tx1"/>
                    </a:solidFill>
                  </a:rPr>
                  <a:t> particles in </a:t>
                </a:r>
                <a:r>
                  <a:rPr lang="en-US" i="1" dirty="0">
                    <a:solidFill>
                      <a:schemeClr val="tx1"/>
                    </a:solidFill>
                  </a:rPr>
                  <a:t>the final state </a:t>
                </a:r>
                <a:r>
                  <a:rPr lang="en-US" dirty="0">
                    <a:solidFill>
                      <a:schemeClr val="tx1"/>
                    </a:solidFill>
                  </a:rPr>
                  <a:t>gives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</m:t>
                    </m:r>
                    <m:r>
                      <m:rPr>
                        <m:lit/>
                      </m:rP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  <m:r>
                      <a:rPr lang="en-US" b="0" i="1" smtClean="0">
                        <a:latin typeface="Cambria Math" charset="0"/>
                      </a:rPr>
                      <m:t>!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Eg.: decay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gets factor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2!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3!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=1</m:t>
                    </m:r>
                    <m:r>
                      <m:rPr>
                        <m:lit/>
                      </m:rP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12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: </a:t>
                </a:r>
                <a:r>
                  <a:rPr lang="en-US" dirty="0"/>
                  <a:t>density of incoming states (see lecture 3: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𝜌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=2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/>
                  <a:t>).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dirty="0"/>
                  <a:t> is the Matrix Element: contains the </a:t>
                </a:r>
                <a:r>
                  <a:rPr lang="en-US" i="1" dirty="0"/>
                  <a:t>dynamics</a:t>
                </a:r>
                <a:r>
                  <a:rPr lang="en-US" dirty="0"/>
                  <a:t> (the interesting particle physics). It is given by the Feynman rules. See later.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/>
                  <a:t>implements the integral over </a:t>
                </a:r>
                <a:r>
                  <a:rPr lang="en-US" i="1" dirty="0"/>
                  <a:t>all realization possibilities </a:t>
                </a:r>
                <a:r>
                  <a:rPr lang="en-US" dirty="0"/>
                  <a:t>to obtain the final state.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dirty="0"/>
                  <a:t> is the Dirac delta function.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implements energy-momentum conservation and     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</m:nary>
                  </m:oMath>
                </a14:m>
                <a:r>
                  <a:rPr lang="en-US" dirty="0"/>
                  <a:t> assures produced particles are </a:t>
                </a:r>
                <a:r>
                  <a:rPr lang="en-US" i="1" dirty="0"/>
                  <a:t>on-mass shell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 step function so that only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US" dirty="0"/>
                  <a:t> .</a:t>
                </a:r>
              </a:p>
              <a:p>
                <a:pPr lvl="1"/>
                <a:r>
                  <a:rPr lang="en-US" dirty="0"/>
                  <a:t>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dirty="0"/>
                  <a:t>-function comes with a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is-I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.         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577" y="954867"/>
                <a:ext cx="11553556" cy="5903133"/>
              </a:xfrm>
              <a:blipFill>
                <a:blip r:embed="rId3"/>
                <a:stretch>
                  <a:fillRect l="-878" t="-1720" b="-1290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5812" y="1566333"/>
                <a:ext cx="9113328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12" y="1566333"/>
                <a:ext cx="9113328" cy="8751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1039320" y="1566333"/>
            <a:ext cx="778933" cy="875111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10349" y="1752596"/>
            <a:ext cx="709372" cy="516471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97516" y="1481668"/>
            <a:ext cx="7455131" cy="1007533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276509" y="6160080"/>
                <a:ext cx="17384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underlying reason:</a:t>
                </a:r>
              </a:p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ℏ=</m:t>
                    </m:r>
                    <m:r>
                      <a:rPr lang="en-US" sz="1600" b="0" i="1" smtClean="0">
                        <a:latin typeface="Cambria Math" charset="0"/>
                      </a:rPr>
                      <m:t>h</m:t>
                    </m:r>
                    <m:r>
                      <m:rPr>
                        <m:lit/>
                      </m:rPr>
                      <a:rPr lang="en-US" sz="1600" b="0" i="1" smtClean="0">
                        <a:latin typeface="Cambria Math" charset="0"/>
                      </a:rPr>
                      <m:t>/</m:t>
                    </m:r>
                    <m:r>
                      <a:rPr lang="en-US" sz="1600" b="0" i="1" smtClean="0">
                        <a:latin typeface="Cambria Math" charset="0"/>
                      </a:rPr>
                      <m:t>2</m:t>
                    </m:r>
                    <m:r>
                      <a:rPr lang="en-US" sz="1600" b="0" i="1" smtClean="0">
                        <a:latin typeface="Cambria Math" charset="0"/>
                      </a:rPr>
                      <m:t>𝜋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509" y="6160080"/>
                <a:ext cx="1738489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2105" t="-3158" r="-702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761584" y="1518576"/>
            <a:ext cx="339820" cy="902891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7340C0-E420-FC42-B372-C80DE466FE7A}"/>
              </a:ext>
            </a:extLst>
          </p:cNvPr>
          <p:cNvSpPr/>
          <p:nvPr/>
        </p:nvSpPr>
        <p:spPr>
          <a:xfrm>
            <a:off x="7704665" y="84987"/>
            <a:ext cx="4345353" cy="12543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B0CFEB-CB6A-8948-B68D-E9C89E913895}"/>
                  </a:ext>
                </a:extLst>
              </p:cNvPr>
              <p:cNvSpPr txBox="1"/>
              <p:nvPr/>
            </p:nvSpPr>
            <p:spPr>
              <a:xfrm>
                <a:off x="7746662" y="213131"/>
                <a:ext cx="2152705" cy="698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i="1" dirty="0"/>
                  <a:t>“</a:t>
                </a:r>
                <a:r>
                  <a:rPr lang="en-US" i="1" dirty="0" err="1"/>
                  <a:t>Heavyside</a:t>
                </a:r>
                <a:r>
                  <a:rPr lang="en-US" i="1" dirty="0"/>
                  <a:t> function”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B0CFEB-CB6A-8948-B68D-E9C89E913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662" y="213131"/>
                <a:ext cx="2152705" cy="698525"/>
              </a:xfrm>
              <a:prstGeom prst="rect">
                <a:avLst/>
              </a:prstGeom>
              <a:blipFill>
                <a:blip r:embed="rId6"/>
                <a:stretch>
                  <a:fillRect l="-2941" r="-1176" b="-142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57C24-1BDD-A04F-9F80-EF518CE7FC54}"/>
              </a:ext>
            </a:extLst>
          </p:cNvPr>
          <p:cNvCxnSpPr/>
          <p:nvPr/>
        </p:nvCxnSpPr>
        <p:spPr>
          <a:xfrm>
            <a:off x="8874963" y="1013452"/>
            <a:ext cx="1370829" cy="1743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83EDC6-7CA9-0E4A-8C4B-850B70EA3EA1}"/>
              </a:ext>
            </a:extLst>
          </p:cNvPr>
          <p:cNvCxnSpPr/>
          <p:nvPr/>
        </p:nvCxnSpPr>
        <p:spPr>
          <a:xfrm>
            <a:off x="10211571" y="235165"/>
            <a:ext cx="1370829" cy="1743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A550DD-B656-ED40-9AEA-DDB4EF525E83}"/>
              </a:ext>
            </a:extLst>
          </p:cNvPr>
          <p:cNvCxnSpPr/>
          <p:nvPr/>
        </p:nvCxnSpPr>
        <p:spPr>
          <a:xfrm>
            <a:off x="8687175" y="1030889"/>
            <a:ext cx="3026470" cy="196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42EDE2-B141-E54D-AD6C-6E803219C71F}"/>
              </a:ext>
            </a:extLst>
          </p:cNvPr>
          <p:cNvCxnSpPr/>
          <p:nvPr/>
        </p:nvCxnSpPr>
        <p:spPr>
          <a:xfrm>
            <a:off x="10237771" y="242552"/>
            <a:ext cx="16042" cy="7892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2091E2-667A-5746-9E9C-2ABEB95FC57F}"/>
                  </a:ext>
                </a:extLst>
              </p:cNvPr>
              <p:cNvSpPr txBox="1"/>
              <p:nvPr/>
            </p:nvSpPr>
            <p:spPr>
              <a:xfrm>
                <a:off x="10070910" y="1080266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2091E2-667A-5746-9E9C-2ABEB95FC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910" y="1080266"/>
                <a:ext cx="36580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8344094-38F0-2546-A7F9-17122F13A00D}"/>
                  </a:ext>
                </a:extLst>
              </p:cNvPr>
              <p:cNvSpPr txBox="1"/>
              <p:nvPr/>
            </p:nvSpPr>
            <p:spPr>
              <a:xfrm>
                <a:off x="9870590" y="126466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8344094-38F0-2546-A7F9-17122F13A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90" y="126466"/>
                <a:ext cx="36580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18313B9C-280E-B14E-8ABF-543A286E1531}"/>
              </a:ext>
            </a:extLst>
          </p:cNvPr>
          <p:cNvGrpSpPr/>
          <p:nvPr/>
        </p:nvGrpSpPr>
        <p:grpSpPr>
          <a:xfrm>
            <a:off x="4166367" y="30919"/>
            <a:ext cx="2202445" cy="1368652"/>
            <a:chOff x="4166367" y="30919"/>
            <a:chExt cx="2202445" cy="1368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AA78EF-DDB6-4945-BC8E-8B1381276532}"/>
                </a:ext>
              </a:extLst>
            </p:cNvPr>
            <p:cNvSpPr/>
            <p:nvPr/>
          </p:nvSpPr>
          <p:spPr>
            <a:xfrm>
              <a:off x="4166367" y="30919"/>
              <a:ext cx="2202445" cy="1362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B90A5D3-558C-DF44-915E-2509527633A5}"/>
                </a:ext>
              </a:extLst>
            </p:cNvPr>
            <p:cNvGrpSpPr/>
            <p:nvPr/>
          </p:nvGrpSpPr>
          <p:grpSpPr>
            <a:xfrm>
              <a:off x="4185786" y="107603"/>
              <a:ext cx="2097417" cy="1291968"/>
              <a:chOff x="2168300" y="1210690"/>
              <a:chExt cx="2097417" cy="129196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F2DA8B9-63D1-1741-9578-3D11B5C2FF93}"/>
                  </a:ext>
                </a:extLst>
              </p:cNvPr>
              <p:cNvGrpSpPr/>
              <p:nvPr/>
            </p:nvGrpSpPr>
            <p:grpSpPr>
              <a:xfrm>
                <a:off x="2168300" y="1210690"/>
                <a:ext cx="2097417" cy="1291968"/>
                <a:chOff x="2168300" y="1210690"/>
                <a:chExt cx="2097417" cy="1291968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27CA825-A751-3D4D-9435-5795B034570B}"/>
                    </a:ext>
                  </a:extLst>
                </p:cNvPr>
                <p:cNvSpPr/>
                <p:nvPr/>
              </p:nvSpPr>
              <p:spPr>
                <a:xfrm>
                  <a:off x="3874770" y="1366781"/>
                  <a:ext cx="45719" cy="5715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B94BEB9-C900-7A47-B63D-7E63C46D2358}"/>
                    </a:ext>
                  </a:extLst>
                </p:cNvPr>
                <p:cNvSpPr/>
                <p:nvPr/>
              </p:nvSpPr>
              <p:spPr>
                <a:xfrm>
                  <a:off x="2494644" y="1453412"/>
                  <a:ext cx="45719" cy="5715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88EB890-1087-5A4B-9B4D-D109BEC95AB3}"/>
                    </a:ext>
                  </a:extLst>
                </p:cNvPr>
                <p:cNvSpPr/>
                <p:nvPr/>
              </p:nvSpPr>
              <p:spPr>
                <a:xfrm>
                  <a:off x="3242310" y="171831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4BBBBD5D-8002-E14E-9CAF-7E45B889B1D7}"/>
                    </a:ext>
                  </a:extLst>
                </p:cNvPr>
                <p:cNvSpPr/>
                <p:nvPr/>
              </p:nvSpPr>
              <p:spPr>
                <a:xfrm>
                  <a:off x="3858622" y="2266123"/>
                  <a:ext cx="45719" cy="5715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9CEAA2F-8B49-394C-A92F-151356E059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598420" y="1525452"/>
                  <a:ext cx="643890" cy="240030"/>
                </a:xfrm>
                <a:prstGeom prst="line">
                  <a:avLst/>
                </a:prstGeom>
                <a:ln w="1905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9346AD2-4ACD-9743-8C78-8353DD601B54}"/>
                    </a:ext>
                  </a:extLst>
                </p:cNvPr>
                <p:cNvCxnSpPr>
                  <a:cxnSpLocks/>
                  <a:stCxn id="37" idx="6"/>
                </p:cNvCxnSpPr>
                <p:nvPr/>
              </p:nvCxnSpPr>
              <p:spPr>
                <a:xfrm flipV="1">
                  <a:off x="3394710" y="1453412"/>
                  <a:ext cx="434884" cy="341098"/>
                </a:xfrm>
                <a:prstGeom prst="line">
                  <a:avLst/>
                </a:prstGeom>
                <a:ln w="1905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724B75F4-D6B4-A246-BA14-CE7701F8C0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18510" y="1798140"/>
                  <a:ext cx="511084" cy="467983"/>
                </a:xfrm>
                <a:prstGeom prst="line">
                  <a:avLst/>
                </a:prstGeom>
                <a:ln w="1905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6ABEC97-02D2-EC45-88A5-1D186974CA15}"/>
                    </a:ext>
                  </a:extLst>
                </p:cNvPr>
                <p:cNvSpPr txBox="1"/>
                <p:nvPr/>
              </p:nvSpPr>
              <p:spPr>
                <a:xfrm>
                  <a:off x="3169739" y="136678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>
                      <a:solidFill>
                        <a:srgbClr val="7030A0"/>
                      </a:solidFill>
                    </a:rPr>
                    <a:t>1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BC9018A-843C-EA46-A181-4BD3ED98DAC8}"/>
                    </a:ext>
                  </a:extLst>
                </p:cNvPr>
                <p:cNvSpPr txBox="1"/>
                <p:nvPr/>
              </p:nvSpPr>
              <p:spPr>
                <a:xfrm>
                  <a:off x="3964031" y="213332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/>
                    <a:t>4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817BA15-8356-2647-ADE0-00348867424D}"/>
                    </a:ext>
                  </a:extLst>
                </p:cNvPr>
                <p:cNvSpPr txBox="1"/>
                <p:nvPr/>
              </p:nvSpPr>
              <p:spPr>
                <a:xfrm>
                  <a:off x="3942080" y="121069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/>
                    <a:t>3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3D9EC2F-8BB4-934E-ABB4-B606222C363F}"/>
                    </a:ext>
                  </a:extLst>
                </p:cNvPr>
                <p:cNvSpPr txBox="1"/>
                <p:nvPr/>
              </p:nvSpPr>
              <p:spPr>
                <a:xfrm>
                  <a:off x="2168300" y="123926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/>
                    <a:t>2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069F4FF-E332-1A48-ABF9-5EE0C00CAB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6745" y="1794510"/>
                <a:ext cx="520881" cy="338816"/>
              </a:xfrm>
              <a:prstGeom prst="line">
                <a:avLst/>
              </a:prstGeom>
              <a:ln w="19050"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3FD60-B8BC-DF49-BBB8-8166BC81AEE6}"/>
                  </a:ext>
                </a:extLst>
              </p:cNvPr>
              <p:cNvSpPr txBox="1"/>
              <p:nvPr/>
            </p:nvSpPr>
            <p:spPr>
              <a:xfrm>
                <a:off x="2380316" y="203791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5</a:t>
                </a: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BB41D3-06B1-0E43-BA71-7B719DC9F898}"/>
                </a:ext>
              </a:extLst>
            </p:cNvPr>
            <p:cNvSpPr/>
            <p:nvPr/>
          </p:nvSpPr>
          <p:spPr>
            <a:xfrm>
              <a:off x="4707709" y="1039663"/>
              <a:ext cx="45719" cy="571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829210-3BC4-1F3A-3BC9-F97F13033B93}"/>
                  </a:ext>
                </a:extLst>
              </p:cNvPr>
              <p:cNvSpPr txBox="1"/>
              <p:nvPr/>
            </p:nvSpPr>
            <p:spPr>
              <a:xfrm>
                <a:off x="10120691" y="1785355"/>
                <a:ext cx="2132122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rgbClr val="542378"/>
                    </a:solidFill>
                  </a:rPr>
                  <a:t>Phase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NL" dirty="0">
                    <a:solidFill>
                      <a:srgbClr val="542378"/>
                    </a:solidFill>
                  </a:rPr>
                  <a:t>:</a:t>
                </a:r>
              </a:p>
              <a:p>
                <a:r>
                  <a:rPr lang="en-NL" sz="1600" dirty="0">
                    <a:solidFill>
                      <a:srgbClr val="542378"/>
                    </a:solidFill>
                  </a:rPr>
                  <a:t>Realize each possibility </a:t>
                </a:r>
              </a:p>
              <a:p>
                <a:r>
                  <a:rPr lang="en-NL" sz="1600" dirty="0">
                    <a:solidFill>
                      <a:srgbClr val="542378"/>
                    </a:solidFill>
                  </a:rPr>
                  <a:t>with equal probability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829210-3BC4-1F3A-3BC9-F97F13033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0691" y="1785355"/>
                <a:ext cx="2132122" cy="861774"/>
              </a:xfrm>
              <a:prstGeom prst="rect">
                <a:avLst/>
              </a:prstGeom>
              <a:blipFill>
                <a:blip r:embed="rId9"/>
                <a:stretch>
                  <a:fillRect l="-2367" t="-2899" r="-592" b="-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744478E-BB11-0CB0-A18F-291F4892241E}"/>
              </a:ext>
            </a:extLst>
          </p:cNvPr>
          <p:cNvCxnSpPr/>
          <p:nvPr/>
        </p:nvCxnSpPr>
        <p:spPr>
          <a:xfrm flipH="1">
            <a:off x="8687175" y="1173249"/>
            <a:ext cx="465536" cy="579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5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9" grpId="1" animBg="1"/>
      <p:bldP spid="11" grpId="0" animBg="1"/>
      <p:bldP spid="12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0707" cy="672352"/>
          </a:xfrm>
        </p:spPr>
        <p:txBody>
          <a:bodyPr/>
          <a:lstStyle/>
          <a:p>
            <a:r>
              <a:rPr lang="en-US" dirty="0"/>
              <a:t>   Lecture 2: “Forces”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8236" y="1161140"/>
            <a:ext cx="4117679" cy="2365241"/>
            <a:chOff x="4665092" y="1405164"/>
            <a:chExt cx="7435651" cy="4668216"/>
          </a:xfrm>
        </p:grpSpPr>
        <p:grpSp>
          <p:nvGrpSpPr>
            <p:cNvPr id="9" name="Group 8"/>
            <p:cNvGrpSpPr/>
            <p:nvPr/>
          </p:nvGrpSpPr>
          <p:grpSpPr>
            <a:xfrm>
              <a:off x="4665092" y="1417555"/>
              <a:ext cx="7435651" cy="4655825"/>
              <a:chOff x="3319376" y="1401254"/>
              <a:chExt cx="7435651" cy="465582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68385" y="1401254"/>
                <a:ext cx="4655825" cy="4655825"/>
              </a:xfrm>
              <a:prstGeom prst="rect">
                <a:avLst/>
              </a:prstGeom>
              <a:ln w="2540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771937" y="2567419"/>
                    <a:ext cx="1983090" cy="7896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0" i="1" dirty="0"/>
                      <a:t>Vertex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71937" y="2567419"/>
                    <a:ext cx="1983090" cy="789687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5525" t="-7576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5843826" y="3481135"/>
                <a:ext cx="123837" cy="1604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696691" y="3537283"/>
                <a:ext cx="123837" cy="16042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3319376" y="2697611"/>
                    <a:ext cx="1983090" cy="7896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0" i="1" dirty="0"/>
                      <a:t>Vertex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9376" y="2697611"/>
                    <a:ext cx="1983090" cy="78968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5556" t="-7576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Freeform 18"/>
              <p:cNvSpPr/>
              <p:nvPr/>
            </p:nvSpPr>
            <p:spPr>
              <a:xfrm>
                <a:off x="4684294" y="3192381"/>
                <a:ext cx="978569" cy="373153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8093935" y="3152195"/>
                <a:ext cx="1049140" cy="491137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694948" y="4719751"/>
                    <a:ext cx="3087583" cy="1109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i="1" dirty="0"/>
                      <a:t>Propagator</a:t>
                    </a:r>
                    <a:r>
                      <a:rPr lang="en-US" sz="2000" b="0" dirty="0"/>
                      <a:t>: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mr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4948" y="4719751"/>
                    <a:ext cx="3087583" cy="110999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929" b="-32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Freeform 21"/>
              <p:cNvSpPr/>
              <p:nvPr/>
            </p:nvSpPr>
            <p:spPr>
              <a:xfrm rot="5400000" flipH="1">
                <a:off x="6260135" y="4366392"/>
                <a:ext cx="1049140" cy="92136"/>
              </a:xfrm>
              <a:custGeom>
                <a:avLst/>
                <a:gdLst>
                  <a:gd name="connsiteX0" fmla="*/ 0 w 978569"/>
                  <a:gd name="connsiteY0" fmla="*/ 0 h 373153"/>
                  <a:gd name="connsiteX1" fmla="*/ 497305 w 978569"/>
                  <a:gd name="connsiteY1" fmla="*/ 320842 h 373153"/>
                  <a:gd name="connsiteX2" fmla="*/ 978569 w 978569"/>
                  <a:gd name="connsiteY2" fmla="*/ 368968 h 3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8569" h="373153">
                    <a:moveTo>
                      <a:pt x="0" y="0"/>
                    </a:moveTo>
                    <a:cubicBezTo>
                      <a:pt x="167105" y="129673"/>
                      <a:pt x="334210" y="259347"/>
                      <a:pt x="497305" y="320842"/>
                    </a:cubicBezTo>
                    <a:cubicBezTo>
                      <a:pt x="660400" y="382337"/>
                      <a:pt x="819484" y="375652"/>
                      <a:pt x="978569" y="368968"/>
                    </a:cubicBezTo>
                  </a:path>
                </a:pathLst>
              </a:custGeom>
              <a:noFill/>
              <a:ln w="3175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6199954" y="1405165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354622" y="1405164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46970" y="4989057"/>
              <a:ext cx="430607" cy="3157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041579" y="4934200"/>
              <a:ext cx="430607" cy="354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50374" y="853440"/>
            <a:ext cx="3444050" cy="3137392"/>
            <a:chOff x="979233" y="1100852"/>
            <a:chExt cx="5572222" cy="5240394"/>
          </a:xfrm>
        </p:grpSpPr>
        <p:sp>
          <p:nvSpPr>
            <p:cNvPr id="24" name="Rectangle 23"/>
            <p:cNvSpPr/>
            <p:nvPr/>
          </p:nvSpPr>
          <p:spPr>
            <a:xfrm>
              <a:off x="2647614" y="4341553"/>
              <a:ext cx="449179" cy="4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27696" y="3683828"/>
              <a:ext cx="449179" cy="401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79233" y="1745489"/>
              <a:ext cx="5437609" cy="4595757"/>
              <a:chOff x="6721643" y="1898039"/>
              <a:chExt cx="4427620" cy="391225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21643" y="1898039"/>
                <a:ext cx="4154105" cy="3912256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9561095" y="4273511"/>
                <a:ext cx="1588168" cy="978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33195" y="5256866"/>
                  <a:ext cx="2021095" cy="8707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i="1" dirty="0"/>
                    <a:t>Vertex</a:t>
                  </a:r>
                  <a:r>
                    <a:rPr lang="en-US" sz="2000" b="0" dirty="0"/>
                    <a:t>: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3195" y="5256866"/>
                  <a:ext cx="2021095" cy="87072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5366" t="-8140" b="-395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530360" y="4812455"/>
                  <a:ext cx="2021095" cy="8707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i="1" dirty="0"/>
                    <a:t>Vertex</a:t>
                  </a:r>
                  <a:r>
                    <a:rPr lang="en-US" sz="2000" b="0" dirty="0"/>
                    <a:t>: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0360" y="4812455"/>
                  <a:ext cx="2021095" cy="87072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878" t="-9412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574257" y="1100852"/>
                  <a:ext cx="2374246" cy="1490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i="1" dirty="0"/>
                    <a:t>Propagator</a:t>
                  </a:r>
                  <a:r>
                    <a:rPr lang="en-US" sz="2000" b="0" dirty="0"/>
                    <a:t>:     </a:t>
                  </a:r>
                </a:p>
                <a:p>
                  <a:r>
                    <a:rPr lang="en-US" sz="2000" b="0" dirty="0"/>
                    <a:t>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𝑊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4257" y="1100852"/>
                  <a:ext cx="2374246" cy="149040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583" t="-3425" r="-20833" b="-39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Freeform 29"/>
            <p:cNvSpPr/>
            <p:nvPr/>
          </p:nvSpPr>
          <p:spPr>
            <a:xfrm rot="14579778">
              <a:off x="2718623" y="4859048"/>
              <a:ext cx="1076949" cy="68949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2166888">
              <a:off x="4255347" y="4195364"/>
              <a:ext cx="1216908" cy="616370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rot="16847857" flipH="1">
              <a:off x="2950398" y="3039584"/>
              <a:ext cx="916196" cy="190148"/>
            </a:xfrm>
            <a:custGeom>
              <a:avLst/>
              <a:gdLst>
                <a:gd name="connsiteX0" fmla="*/ 0 w 978569"/>
                <a:gd name="connsiteY0" fmla="*/ 0 h 373153"/>
                <a:gd name="connsiteX1" fmla="*/ 497305 w 978569"/>
                <a:gd name="connsiteY1" fmla="*/ 320842 h 373153"/>
                <a:gd name="connsiteX2" fmla="*/ 978569 w 978569"/>
                <a:gd name="connsiteY2" fmla="*/ 368968 h 3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8569" h="373153">
                  <a:moveTo>
                    <a:pt x="0" y="0"/>
                  </a:moveTo>
                  <a:cubicBezTo>
                    <a:pt x="167105" y="129673"/>
                    <a:pt x="334210" y="259347"/>
                    <a:pt x="497305" y="320842"/>
                  </a:cubicBezTo>
                  <a:cubicBezTo>
                    <a:pt x="660400" y="382337"/>
                    <a:pt x="819484" y="375652"/>
                    <a:pt x="978569" y="368968"/>
                  </a:cubicBezTo>
                </a:path>
              </a:pathLst>
            </a:custGeom>
            <a:noFill/>
            <a:ln w="317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1451" y="889590"/>
            <a:ext cx="3904109" cy="28790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C3418A-5503-5149-AF5A-97AE49074F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50054" r="55038" b="16478"/>
          <a:stretch/>
        </p:blipFill>
        <p:spPr>
          <a:xfrm>
            <a:off x="8626170" y="4659823"/>
            <a:ext cx="3192681" cy="179305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grpSp>
        <p:nvGrpSpPr>
          <p:cNvPr id="41" name="Group 40"/>
          <p:cNvGrpSpPr/>
          <p:nvPr/>
        </p:nvGrpSpPr>
        <p:grpSpPr>
          <a:xfrm>
            <a:off x="670727" y="4530032"/>
            <a:ext cx="1678954" cy="1739951"/>
            <a:chOff x="1078297" y="4232294"/>
            <a:chExt cx="2560248" cy="2216976"/>
          </a:xfrm>
        </p:grpSpPr>
        <p:grpSp>
          <p:nvGrpSpPr>
            <p:cNvPr id="42" name="Group 41"/>
            <p:cNvGrpSpPr/>
            <p:nvPr/>
          </p:nvGrpSpPr>
          <p:grpSpPr>
            <a:xfrm>
              <a:off x="1078297" y="4526936"/>
              <a:ext cx="2444745" cy="1841589"/>
              <a:chOff x="6497781" y="3984495"/>
              <a:chExt cx="2444745" cy="1841589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2"/>
              <a:srcRect l="9737" t="63785" r="70542" b="8254"/>
              <a:stretch/>
            </p:blipFill>
            <p:spPr>
              <a:xfrm>
                <a:off x="6497781" y="3984495"/>
                <a:ext cx="2216728" cy="1841589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8429908" y="4866234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379351" y="4902359"/>
                  <a:ext cx="28661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351" y="4902359"/>
                  <a:ext cx="286617" cy="43088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523641" y="6018383"/>
                  <a:ext cx="28661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𝑞</m:t>
                        </m:r>
                      </m:oMath>
                    </m:oMathPara>
                  </a14:m>
                  <a:endParaRPr lang="en-US" sz="28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3641" y="6018383"/>
                  <a:ext cx="286617" cy="43088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010424" y="4232294"/>
                  <a:ext cx="6281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0424" y="4232294"/>
                  <a:ext cx="628121" cy="43088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33564" y="4631860"/>
            <a:ext cx="1918974" cy="1516928"/>
            <a:chOff x="4848442" y="4475402"/>
            <a:chExt cx="2926256" cy="1932809"/>
          </a:xfrm>
        </p:grpSpPr>
        <p:grpSp>
          <p:nvGrpSpPr>
            <p:cNvPr id="49" name="Group 48"/>
            <p:cNvGrpSpPr/>
            <p:nvPr/>
          </p:nvGrpSpPr>
          <p:grpSpPr>
            <a:xfrm>
              <a:off x="4848442" y="4695127"/>
              <a:ext cx="2493819" cy="1678984"/>
              <a:chOff x="3726871" y="3853858"/>
              <a:chExt cx="2493819" cy="1678984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2"/>
              <a:srcRect l="10230" r="67584" b="74508"/>
              <a:stretch/>
            </p:blipFill>
            <p:spPr>
              <a:xfrm>
                <a:off x="3726871" y="3853858"/>
                <a:ext cx="2493819" cy="1678984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5704789" y="4512356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070252" y="4741456"/>
                  <a:ext cx="6281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252" y="4741456"/>
                  <a:ext cx="628121" cy="43088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229721" y="5942314"/>
                  <a:ext cx="629338" cy="4658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𝑟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7B0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7B06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9721" y="5942314"/>
                  <a:ext cx="629338" cy="46589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7128944" y="4475402"/>
                  <a:ext cx="645754" cy="47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7B06"/>
                                </a:solidFill>
                                <a:latin typeface="Cambria Math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944" y="4475402"/>
                  <a:ext cx="645754" cy="476221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5706149" y="4583658"/>
            <a:ext cx="2295034" cy="1886877"/>
            <a:chOff x="8581617" y="4147439"/>
            <a:chExt cx="3499711" cy="2404184"/>
          </a:xfrm>
        </p:grpSpPr>
        <p:grpSp>
          <p:nvGrpSpPr>
            <p:cNvPr id="56" name="Group 55"/>
            <p:cNvGrpSpPr/>
            <p:nvPr/>
          </p:nvGrpSpPr>
          <p:grpSpPr>
            <a:xfrm>
              <a:off x="8895678" y="4432349"/>
              <a:ext cx="2622795" cy="2119274"/>
              <a:chOff x="730005" y="3706810"/>
              <a:chExt cx="2622795" cy="2119274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12"/>
              <a:srcRect t="29108" r="78129" b="38715"/>
              <a:stretch/>
            </p:blipFill>
            <p:spPr>
              <a:xfrm>
                <a:off x="730005" y="3706810"/>
                <a:ext cx="2458477" cy="2119274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2840182" y="4530436"/>
                <a:ext cx="512618" cy="221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8731360" y="4147439"/>
                  <a:ext cx="939150" cy="5490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1360" y="4147439"/>
                  <a:ext cx="939150" cy="549019"/>
                </a:xfrm>
                <a:prstGeom prst="rect">
                  <a:avLst/>
                </a:prstGeom>
                <a:blipFill>
                  <a:blip r:embed="rId19"/>
                  <a:stretch>
                    <a:fillRect l="-12000" b="-19444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8581617" y="5802939"/>
                  <a:ext cx="629338" cy="4658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7B06"/>
                                </a:solidFill>
                                <a:latin typeface="Cambria Math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1617" y="5802939"/>
                  <a:ext cx="629338" cy="465897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10890352" y="4202554"/>
                  <a:ext cx="61587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0352" y="4202554"/>
                  <a:ext cx="615874" cy="43088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11121645" y="5942313"/>
                  <a:ext cx="959683" cy="5936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47B06"/>
                                </a:solidFill>
                                <a:latin typeface="Cambria Math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1645" y="5942313"/>
                  <a:ext cx="959683" cy="593628"/>
                </a:xfrm>
                <a:prstGeom prst="rect">
                  <a:avLst/>
                </a:prstGeom>
                <a:blipFill>
                  <a:blip r:embed="rId22"/>
                  <a:stretch>
                    <a:fillRect l="-11765" b="-1842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Rectangle 62"/>
          <p:cNvSpPr/>
          <p:nvPr/>
        </p:nvSpPr>
        <p:spPr>
          <a:xfrm>
            <a:off x="326483" y="4265320"/>
            <a:ext cx="7766992" cy="237282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47122" y="765218"/>
            <a:ext cx="4071704" cy="317972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487697" y="765218"/>
            <a:ext cx="3516041" cy="31991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8093475" y="757562"/>
            <a:ext cx="4032085" cy="319915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88277" y="84445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437FF"/>
                </a:solidFill>
              </a:rPr>
              <a:t>EM (QED)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33364" y="778898"/>
            <a:ext cx="73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437FF"/>
                </a:solidFill>
              </a:rPr>
              <a:t>Weak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4676" y="4334076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Strong (QCD)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19652" y="466127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QCD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505992" y="1018383"/>
            <a:ext cx="139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9437FF"/>
                </a:solidFill>
              </a:rPr>
              <a:t>ElectroWeak</a:t>
            </a:r>
            <a:endParaRPr lang="en-US" b="1" i="1" dirty="0">
              <a:solidFill>
                <a:srgbClr val="9437FF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05352B2-2242-C74B-A85C-D425B04CDB29}"/>
              </a:ext>
            </a:extLst>
          </p:cNvPr>
          <p:cNvSpPr/>
          <p:nvPr/>
        </p:nvSpPr>
        <p:spPr>
          <a:xfrm>
            <a:off x="9755377" y="151511"/>
            <a:ext cx="188769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Griffiths chapter 2</a:t>
            </a:r>
          </a:p>
        </p:txBody>
      </p:sp>
    </p:spTree>
    <p:extLst>
      <p:ext uri="{BB962C8B-B14F-4D97-AF65-F5344CB8AC3E}">
        <p14:creationId xmlns:p14="http://schemas.microsoft.com/office/powerpoint/2010/main" val="1947683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16"/>
            <a:ext cx="12190707" cy="672352"/>
          </a:xfrm>
        </p:spPr>
        <p:txBody>
          <a:bodyPr/>
          <a:lstStyle/>
          <a:p>
            <a:r>
              <a:rPr lang="en-US" dirty="0"/>
              <a:t>   A. Decay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704665" y="84987"/>
            <a:ext cx="4345353" cy="12543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0577" y="853269"/>
                <a:ext cx="11553556" cy="5903133"/>
              </a:xfrm>
            </p:spPr>
            <p:txBody>
              <a:bodyPr/>
              <a:lstStyle/>
              <a:p>
                <a:r>
                  <a:rPr lang="en-US" sz="2600" dirty="0"/>
                  <a:t>Decay:</a:t>
                </a:r>
              </a:p>
              <a:p>
                <a:endParaRPr lang="en-US" dirty="0"/>
              </a:p>
              <a:p>
                <a:endParaRPr lang="en-US" sz="2400" dirty="0"/>
              </a:p>
              <a:p>
                <a:r>
                  <a:rPr lang="en-US" sz="2600" dirty="0"/>
                  <a:t>Using the mathematical characteristics of Dirac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sz="2600" dirty="0"/>
                  <a:t> functions (optional exercise, Griffiths page 205: “the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is-I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600" dirty="0"/>
                  <a:t>-function kills the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  <m:d>
                      <m:dPr>
                        <m:ctrlPr>
                          <a:rPr lang="is-I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600" dirty="0"/>
                  <a:t>”), the second part can be shortened into: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577" y="853269"/>
                <a:ext cx="11553556" cy="5903133"/>
              </a:xfrm>
              <a:blipFill rotWithShape="0">
                <a:blip r:embed="rId2"/>
                <a:stretch>
                  <a:fillRect l="-844" t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5812" y="1275140"/>
                <a:ext cx="9113328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12" y="1275140"/>
                <a:ext cx="9113328" cy="8751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5812" y="3345692"/>
                <a:ext cx="7381636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12" y="3345692"/>
                <a:ext cx="7381636" cy="8751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426777" y="4314706"/>
                <a:ext cx="11401156" cy="27991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Consider the example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𝐴</m:t>
                    </m:r>
                    <m:r>
                      <a:rPr lang="en-US" i="1" smtClean="0">
                        <a:latin typeface="Cambria Math" charset="0"/>
                      </a:rPr>
                      <m:t>→</m:t>
                    </m:r>
                    <m:r>
                      <a:rPr lang="en-US" i="1" smtClean="0">
                        <a:latin typeface="Cambria Math" charset="0"/>
                      </a:rPr>
                      <m:t>𝐵</m:t>
                    </m:r>
                    <m:r>
                      <a:rPr lang="en-US" i="1" smtClean="0">
                        <a:latin typeface="Cambria Math" charset="0"/>
                      </a:rPr>
                      <m:t>+</m:t>
                    </m:r>
                    <m:r>
                      <a:rPr lang="en-US" i="1" smtClean="0">
                        <a:latin typeface="Cambria Math" charset="0"/>
                      </a:rPr>
                      <m:t>𝐶</m:t>
                    </m:r>
                    <m:r>
                      <a:rPr lang="en-US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ym typeface="Wingdings"/>
                  </a:rPr>
                  <a:t>   </a:t>
                </a:r>
              </a:p>
              <a:p>
                <a:pPr lvl="1"/>
                <a:endParaRPr lang="en-US" dirty="0">
                  <a:sym typeface="Wingdings"/>
                </a:endParaRPr>
              </a:p>
              <a:p>
                <a:endParaRPr lang="en-US" sz="3600" dirty="0">
                  <a:sym typeface="Wingdings"/>
                </a:endParaRPr>
              </a:p>
              <a:p>
                <a:pPr lvl="1"/>
                <a:r>
                  <a:rPr lang="en-US" dirty="0">
                    <a:sym typeface="Wingdings"/>
                  </a:rPr>
                  <a:t>                             Kinematics for the two-particle case</a:t>
                </a:r>
                <a:r>
                  <a:rPr lang="mr-IN" dirty="0">
                    <a:sym typeface="Wingdings"/>
                  </a:rPr>
                  <a:t>……</a:t>
                </a:r>
                <a:endParaRPr lang="en-US" dirty="0">
                  <a:sym typeface="Wingdings"/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77" y="4314706"/>
                <a:ext cx="11401156" cy="2799167"/>
              </a:xfrm>
              <a:prstGeom prst="rect">
                <a:avLst/>
              </a:prstGeom>
              <a:blipFill rotWithShape="0">
                <a:blip r:embed="rId5"/>
                <a:stretch>
                  <a:fillRect l="-963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7992533" y="4820645"/>
            <a:ext cx="1490134" cy="0"/>
          </a:xfrm>
          <a:prstGeom prst="line">
            <a:avLst/>
          </a:prstGeom>
          <a:ln w="25400"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601201" y="4832597"/>
            <a:ext cx="1490134" cy="0"/>
          </a:xfrm>
          <a:prstGeom prst="line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516534" y="4791757"/>
            <a:ext cx="45719" cy="50800"/>
          </a:xfrm>
          <a:prstGeom prst="ellipse">
            <a:avLst/>
          </a:prstGeom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414935" y="4411130"/>
                <a:ext cx="24481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935" y="4411130"/>
                <a:ext cx="244811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26829" r="-21951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25199" y="4614327"/>
                <a:ext cx="25763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199" y="4614327"/>
                <a:ext cx="257635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26190" r="-21429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704666" y="4631262"/>
                <a:ext cx="24481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666" y="4631262"/>
                <a:ext cx="244811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27500" r="-20000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819157" y="4218485"/>
                <a:ext cx="19067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ym typeface="Wingdings"/>
                  </a:rPr>
                  <a:t>Eg</a:t>
                </a:r>
                <a:r>
                  <a:rPr lang="en-US" dirty="0">
                    <a:sym typeface="Wingdings"/>
                  </a:rPr>
                  <a:t>.: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sym typeface="Wingdings"/>
                      </a:rPr>
                      <m:t>𝐾</m:t>
                    </m:r>
                    <m:r>
                      <a:rPr lang="en-US" i="1"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charset="0"/>
                        <a:sym typeface="Wingdings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157" y="4218485"/>
                <a:ext cx="1906740" cy="369332"/>
              </a:xfrm>
              <a:prstGeom prst="rect">
                <a:avLst/>
              </a:prstGeom>
              <a:blipFill>
                <a:blip r:embed="rId9"/>
                <a:stretch>
                  <a:fillRect l="-3311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672915" y="5186378"/>
                <a:ext cx="2321405" cy="336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: 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 0, 0, 0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915" y="5186378"/>
                <a:ext cx="2321405" cy="336374"/>
              </a:xfrm>
              <a:prstGeom prst="rect">
                <a:avLst/>
              </a:prstGeom>
              <a:blipFill rotWithShape="0">
                <a:blip r:embed="rId10"/>
                <a:stretch>
                  <a:fillRect l="-2362" t="-12727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639049" y="5577833"/>
                <a:ext cx="2463110" cy="336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: 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 0, 0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049" y="5577833"/>
                <a:ext cx="2463110" cy="336695"/>
              </a:xfrm>
              <a:prstGeom prst="rect">
                <a:avLst/>
              </a:prstGeom>
              <a:blipFill rotWithShape="0">
                <a:blip r:embed="rId11"/>
                <a:stretch>
                  <a:fillRect l="-248" t="-12727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672918" y="5955346"/>
                <a:ext cx="2408736" cy="338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𝐶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: 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 0, 0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918" y="5955346"/>
                <a:ext cx="2408736" cy="338298"/>
              </a:xfrm>
              <a:prstGeom prst="rect">
                <a:avLst/>
              </a:prstGeom>
              <a:blipFill rotWithShape="0">
                <a:blip r:embed="rId12"/>
                <a:stretch>
                  <a:fillRect l="-506" t="-12727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95753" y="4906282"/>
                <a:ext cx="5637569" cy="807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53" y="4906282"/>
                <a:ext cx="5637569" cy="80727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46662" y="213131"/>
                <a:ext cx="2152705" cy="698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i="1" dirty="0"/>
                  <a:t>“</a:t>
                </a:r>
                <a:r>
                  <a:rPr lang="en-US" i="1" dirty="0" err="1"/>
                  <a:t>Heavyside</a:t>
                </a:r>
                <a:r>
                  <a:rPr lang="en-US" i="1" dirty="0"/>
                  <a:t> function”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662" y="213131"/>
                <a:ext cx="2152705" cy="698525"/>
              </a:xfrm>
              <a:prstGeom prst="rect">
                <a:avLst/>
              </a:prstGeom>
              <a:blipFill rotWithShape="0">
                <a:blip r:embed="rId14"/>
                <a:stretch>
                  <a:fillRect l="-2550" r="-226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/>
          <p:cNvCxnSpPr/>
          <p:nvPr/>
        </p:nvCxnSpPr>
        <p:spPr>
          <a:xfrm>
            <a:off x="8874963" y="1013452"/>
            <a:ext cx="1370829" cy="1743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211571" y="235165"/>
            <a:ext cx="1370829" cy="1743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87175" y="1030889"/>
            <a:ext cx="3026470" cy="196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237771" y="242552"/>
            <a:ext cx="16042" cy="7892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070910" y="1080266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910" y="1080266"/>
                <a:ext cx="365805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870590" y="126466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590" y="126466"/>
                <a:ext cx="365805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61BB809B-F313-B940-A199-0E802907F496}"/>
              </a:ext>
            </a:extLst>
          </p:cNvPr>
          <p:cNvGrpSpPr/>
          <p:nvPr/>
        </p:nvGrpSpPr>
        <p:grpSpPr>
          <a:xfrm>
            <a:off x="4166367" y="30919"/>
            <a:ext cx="2202445" cy="1368652"/>
            <a:chOff x="4166367" y="30919"/>
            <a:chExt cx="2202445" cy="136865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F28D45-8B13-494E-8078-CB698BD410DA}"/>
                </a:ext>
              </a:extLst>
            </p:cNvPr>
            <p:cNvSpPr/>
            <p:nvPr/>
          </p:nvSpPr>
          <p:spPr>
            <a:xfrm>
              <a:off x="4166367" y="30919"/>
              <a:ext cx="2202445" cy="13624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6B76B41-0734-2C41-88E1-7671C2196E09}"/>
                </a:ext>
              </a:extLst>
            </p:cNvPr>
            <p:cNvGrpSpPr/>
            <p:nvPr/>
          </p:nvGrpSpPr>
          <p:grpSpPr>
            <a:xfrm>
              <a:off x="4185786" y="107603"/>
              <a:ext cx="2097417" cy="1291968"/>
              <a:chOff x="2168300" y="1210690"/>
              <a:chExt cx="2097417" cy="1291968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294B6B83-7F64-1749-AD17-6540AD804E46}"/>
                  </a:ext>
                </a:extLst>
              </p:cNvPr>
              <p:cNvGrpSpPr/>
              <p:nvPr/>
            </p:nvGrpSpPr>
            <p:grpSpPr>
              <a:xfrm>
                <a:off x="2168300" y="1210690"/>
                <a:ext cx="2097417" cy="1291968"/>
                <a:chOff x="2168300" y="1210690"/>
                <a:chExt cx="2097417" cy="1291968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6FD1F8F-C4D9-FB4C-8437-EBB08E87B072}"/>
                    </a:ext>
                  </a:extLst>
                </p:cNvPr>
                <p:cNvSpPr/>
                <p:nvPr/>
              </p:nvSpPr>
              <p:spPr>
                <a:xfrm>
                  <a:off x="3874770" y="1366781"/>
                  <a:ext cx="45719" cy="5715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1E2641BD-47DB-B54D-B06B-F45BEF3DBB8F}"/>
                    </a:ext>
                  </a:extLst>
                </p:cNvPr>
                <p:cNvSpPr/>
                <p:nvPr/>
              </p:nvSpPr>
              <p:spPr>
                <a:xfrm>
                  <a:off x="2494644" y="1453412"/>
                  <a:ext cx="45719" cy="5715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7D22C626-DB72-C546-AFB8-A2274A35DB14}"/>
                    </a:ext>
                  </a:extLst>
                </p:cNvPr>
                <p:cNvSpPr/>
                <p:nvPr/>
              </p:nvSpPr>
              <p:spPr>
                <a:xfrm>
                  <a:off x="3242310" y="171831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3A8AD47-3EA0-B846-BFEB-A8F28BA90D35}"/>
                    </a:ext>
                  </a:extLst>
                </p:cNvPr>
                <p:cNvSpPr/>
                <p:nvPr/>
              </p:nvSpPr>
              <p:spPr>
                <a:xfrm>
                  <a:off x="3858622" y="2266123"/>
                  <a:ext cx="45719" cy="5715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4868376-AA0F-A741-8315-21673D0AE2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598420" y="1525452"/>
                  <a:ext cx="643890" cy="240030"/>
                </a:xfrm>
                <a:prstGeom prst="line">
                  <a:avLst/>
                </a:prstGeom>
                <a:ln w="1905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B49ED5BC-62F6-514A-A36D-1BEF099C40C3}"/>
                    </a:ext>
                  </a:extLst>
                </p:cNvPr>
                <p:cNvCxnSpPr>
                  <a:cxnSpLocks/>
                  <a:stCxn id="55" idx="6"/>
                </p:cNvCxnSpPr>
                <p:nvPr/>
              </p:nvCxnSpPr>
              <p:spPr>
                <a:xfrm flipV="1">
                  <a:off x="3394710" y="1453412"/>
                  <a:ext cx="434884" cy="341098"/>
                </a:xfrm>
                <a:prstGeom prst="line">
                  <a:avLst/>
                </a:prstGeom>
                <a:ln w="1905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89495C2-467F-9949-8C53-6127497305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18510" y="1798140"/>
                  <a:ext cx="511084" cy="467983"/>
                </a:xfrm>
                <a:prstGeom prst="line">
                  <a:avLst/>
                </a:prstGeom>
                <a:ln w="1905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953AE9E-C14F-A248-9263-7C319DD09F4A}"/>
                    </a:ext>
                  </a:extLst>
                </p:cNvPr>
                <p:cNvSpPr txBox="1"/>
                <p:nvPr/>
              </p:nvSpPr>
              <p:spPr>
                <a:xfrm>
                  <a:off x="3169739" y="136678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>
                      <a:solidFill>
                        <a:srgbClr val="7030A0"/>
                      </a:solidFill>
                    </a:rPr>
                    <a:t>1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9AC1523-94D5-5845-9029-AD351A243E78}"/>
                    </a:ext>
                  </a:extLst>
                </p:cNvPr>
                <p:cNvSpPr txBox="1"/>
                <p:nvPr/>
              </p:nvSpPr>
              <p:spPr>
                <a:xfrm>
                  <a:off x="3964031" y="213332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/>
                    <a:t>4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DE6F857-C2C4-7D41-9D40-710332CEAAE4}"/>
                    </a:ext>
                  </a:extLst>
                </p:cNvPr>
                <p:cNvSpPr txBox="1"/>
                <p:nvPr/>
              </p:nvSpPr>
              <p:spPr>
                <a:xfrm>
                  <a:off x="3942080" y="121069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/>
                    <a:t>3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754F38B-80FC-1147-81C1-1EAFEF206F0D}"/>
                    </a:ext>
                  </a:extLst>
                </p:cNvPr>
                <p:cNvSpPr txBox="1"/>
                <p:nvPr/>
              </p:nvSpPr>
              <p:spPr>
                <a:xfrm>
                  <a:off x="2168300" y="123926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/>
                    <a:t>2</a:t>
                  </a:r>
                </a:p>
              </p:txBody>
            </p:sp>
          </p:grp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CBA50E6-A363-494B-8DE2-551156F6B2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6745" y="1794510"/>
                <a:ext cx="520881" cy="338816"/>
              </a:xfrm>
              <a:prstGeom prst="line">
                <a:avLst/>
              </a:prstGeom>
              <a:ln w="19050"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A1B0449-A26A-9F41-B6D3-7EC9B75D0BFF}"/>
                  </a:ext>
                </a:extLst>
              </p:cNvPr>
              <p:cNvSpPr txBox="1"/>
              <p:nvPr/>
            </p:nvSpPr>
            <p:spPr>
              <a:xfrm>
                <a:off x="2380316" y="203791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5</a:t>
                </a: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7BD047E-31A5-C04B-AE7E-50912BFBC3B7}"/>
                </a:ext>
              </a:extLst>
            </p:cNvPr>
            <p:cNvSpPr/>
            <p:nvPr/>
          </p:nvSpPr>
          <p:spPr>
            <a:xfrm>
              <a:off x="4707709" y="1039663"/>
              <a:ext cx="45719" cy="571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CF486E-E340-2943-94FF-2A954FDD9292}"/>
                  </a:ext>
                </a:extLst>
              </p:cNvPr>
              <p:cNvSpPr txBox="1"/>
              <p:nvPr/>
            </p:nvSpPr>
            <p:spPr>
              <a:xfrm>
                <a:off x="7954487" y="3117924"/>
                <a:ext cx="4094761" cy="44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U</a:t>
                </a:r>
                <a:r>
                  <a:rPr lang="en-NL" sz="1600" dirty="0"/>
                  <a:t>se: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NL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CF486E-E340-2943-94FF-2A954FDD9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487" y="3117924"/>
                <a:ext cx="4094761" cy="441275"/>
              </a:xfrm>
              <a:prstGeom prst="rect">
                <a:avLst/>
              </a:prstGeom>
              <a:blipFill>
                <a:blip r:embed="rId17"/>
                <a:stretch>
                  <a:fillRect l="-619" b="-27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84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Two-particle decay </a:t>
            </a:r>
            <a:r>
              <a:rPr lang="mr-IN" dirty="0"/>
              <a:t>…</a:t>
            </a:r>
            <a:r>
              <a:rPr lang="en-US" dirty="0"/>
              <a:t> calculate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789335" y="276194"/>
            <a:ext cx="4047065" cy="215829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3487" y="774137"/>
                <a:ext cx="5637569" cy="807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87" y="774137"/>
                <a:ext cx="5637569" cy="80727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7220" y="1610262"/>
                <a:ext cx="6039923" cy="315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is-I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𝛿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20" y="1610262"/>
                <a:ext cx="6039923" cy="315407"/>
              </a:xfrm>
              <a:prstGeom prst="rect">
                <a:avLst/>
              </a:prstGeom>
              <a:blipFill rotWithShape="0">
                <a:blip r:embed="rId4"/>
                <a:stretch>
                  <a:fillRect t="-32692" r="-80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6917" y="2159591"/>
                <a:ext cx="3014287" cy="405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Now: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/>
                  <a:t>and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=0 </m:t>
                    </m:r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17" y="2159591"/>
                <a:ext cx="3014287" cy="405496"/>
              </a:xfrm>
              <a:prstGeom prst="rect">
                <a:avLst/>
              </a:prstGeom>
              <a:blipFill rotWithShape="0">
                <a:blip r:embed="rId5"/>
                <a:stretch>
                  <a:fillRect l="-2020" t="-95522" r="-202" b="-12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51066" y="2284781"/>
                <a:ext cx="8550098" cy="1362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66" y="2284781"/>
                <a:ext cx="8550098" cy="13621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7907866" y="388027"/>
            <a:ext cx="3678168" cy="1882514"/>
            <a:chOff x="7704666" y="4411130"/>
            <a:chExt cx="3678168" cy="188251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992533" y="4820645"/>
              <a:ext cx="1490134" cy="0"/>
            </a:xfrm>
            <a:prstGeom prst="line">
              <a:avLst/>
            </a:prstGeom>
            <a:ln w="25400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601201" y="4832597"/>
              <a:ext cx="1490134" cy="0"/>
            </a:xfrm>
            <a:prstGeom prst="line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516534" y="4791757"/>
              <a:ext cx="45719" cy="50800"/>
            </a:xfrm>
            <a:prstGeom prst="ellipse">
              <a:avLst/>
            </a:prstGeom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9414935" y="4411130"/>
                  <a:ext cx="24481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4935" y="4411130"/>
                  <a:ext cx="244811" cy="3385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7500" r="-25000" b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1125199" y="4614327"/>
                  <a:ext cx="257635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5199" y="4614327"/>
                  <a:ext cx="257635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5581" r="-18605"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704666" y="4631262"/>
                  <a:ext cx="24481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𝐶</m:t>
                        </m:r>
                      </m:oMath>
                    </m:oMathPara>
                  </a14:m>
                  <a:endParaRPr lang="en-US" sz="2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4666" y="4631262"/>
                  <a:ext cx="244811" cy="33855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7500" r="-20000" b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8672915" y="5186378"/>
                  <a:ext cx="2321405" cy="3363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: 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= </m:t>
                        </m:r>
                        <m:d>
                          <m:dPr>
                            <m:ctrlPr>
                              <a:rPr lang="is-I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, 0, 0, 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2915" y="5186378"/>
                  <a:ext cx="2321405" cy="33637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100" t="-127273" b="-16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639049" y="5577833"/>
                  <a:ext cx="2463110" cy="3366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: </m:t>
                            </m:r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= </m:t>
                        </m:r>
                        <m:d>
                          <m:dPr>
                            <m:ctrlPr>
                              <a:rPr lang="is-I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, 0, 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9049" y="5577833"/>
                  <a:ext cx="2463110" cy="33669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95" t="-127273" b="-16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672918" y="5955346"/>
                  <a:ext cx="2408736" cy="3382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𝐶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: 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= </m:t>
                        </m:r>
                        <m:d>
                          <m:dPr>
                            <m:ctrlPr>
                              <a:rPr lang="is-I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, 0, 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2918" y="5955346"/>
                  <a:ext cx="2408736" cy="33829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506" t="-127273" b="-16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94820" y="3600732"/>
                <a:ext cx="23133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Next: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20" y="3600732"/>
                <a:ext cx="2313326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2902" t="-18462" r="-5013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4801" y="3832306"/>
                <a:ext cx="6718954" cy="1362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0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00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01" y="3832306"/>
                <a:ext cx="6718954" cy="136210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152677" y="4350803"/>
            <a:ext cx="36709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Next, go to spherical coordinates: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842538" y="4720134"/>
                <a:ext cx="15511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538" y="4720134"/>
                <a:ext cx="1551194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3543" t="-3725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63487" y="5259313"/>
                <a:ext cx="8360046" cy="1418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rad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𝑑𝑝</m:t>
                          </m:r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𝜙</m:t>
                                          </m:r>
                                        </m:e>
                                      </m:func>
                                    </m:e>
                                  </m:nary>
                                </m:e>
                              </m:groupCh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lim>
                          </m:limLow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87" y="5259313"/>
                <a:ext cx="8360046" cy="141840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23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  <p:bldP spid="21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Two-particle decay </a:t>
            </a:r>
            <a:r>
              <a:rPr lang="mr-IN" dirty="0"/>
              <a:t>…</a:t>
            </a:r>
            <a:r>
              <a:rPr lang="en-US" dirty="0"/>
              <a:t> calculate</a:t>
            </a:r>
            <a:r>
              <a:rPr lang="mr-IN" dirty="0"/>
              <a:t>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4143" y="712637"/>
                <a:ext cx="10795723" cy="71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The integral 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𝑑𝑝</m:t>
                    </m:r>
                  </m:oMath>
                </a14:m>
                <a:r>
                  <a:rPr lang="en-US" sz="2000" dirty="0"/>
                  <a:t> is not easy to calculate. Make the substitution: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43" y="712637"/>
                <a:ext cx="10795723" cy="718658"/>
              </a:xfrm>
              <a:prstGeom prst="rect">
                <a:avLst/>
              </a:prstGeom>
              <a:blipFill rotWithShape="0">
                <a:blip r:embed="rId3"/>
                <a:stretch>
                  <a:fillRect l="-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97490" y="1682591"/>
            <a:ext cx="10795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/>
              <a:t>Then:                                                              ;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0937" y="1431295"/>
                <a:ext cx="3050322" cy="9909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𝑑𝑢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𝑑𝑝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𝑢𝑝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937" y="1431295"/>
                <a:ext cx="3050322" cy="9909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97490" y="2392003"/>
            <a:ext cx="2943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Such that we recognize</a:t>
            </a:r>
            <a:r>
              <a:rPr lang="en-US" sz="2000" b="0" dirty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5887" y="2792113"/>
                <a:ext cx="4534062" cy="703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Γ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8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sub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87" y="2792113"/>
                <a:ext cx="4534062" cy="7037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2786" y="2928927"/>
                <a:ext cx="5972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which only has a contribution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b="0" dirty="0"/>
                  <a:t>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sz="2000" b="0" dirty="0"/>
                  <a:t>-function):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786" y="2928927"/>
                <a:ext cx="5972950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112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9537166" y="1585946"/>
            <a:ext cx="0" cy="1206167"/>
          </a:xfrm>
          <a:prstGeom prst="line">
            <a:avLst/>
          </a:prstGeom>
          <a:ln w="25400">
            <a:solidFill>
              <a:srgbClr val="7030A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7488" y="4040368"/>
                <a:ext cx="82250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Inverting the equation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000" dirty="0"/>
                  <a:t> and putting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gives (</a:t>
                </a:r>
                <a:r>
                  <a:rPr lang="en-US" sz="2000" i="1" dirty="0"/>
                  <a:t>exercise</a:t>
                </a:r>
                <a:r>
                  <a:rPr lang="en-US" sz="2000" dirty="0"/>
                  <a:t>)</a:t>
                </a:r>
                <a:r>
                  <a:rPr lang="en-US" sz="2000" b="0" dirty="0"/>
                  <a:t>:</a:t>
                </a:r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88" y="4040368"/>
                <a:ext cx="8225083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74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83622" y="4543555"/>
                <a:ext cx="7100534" cy="654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−2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−2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−2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22" y="4543555"/>
                <a:ext cx="7100534" cy="65428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97489" y="5493030"/>
                <a:ext cx="70918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and putting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gives finally </a:t>
                </a:r>
                <a:r>
                  <a:rPr lang="en-US" sz="2000" b="0" dirty="0"/>
                  <a:t>: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89" y="5493030"/>
                <a:ext cx="7091844" cy="400110"/>
              </a:xfrm>
              <a:prstGeom prst="rect">
                <a:avLst/>
              </a:prstGeom>
              <a:blipFill rotWithShape="0">
                <a:blip r:embed="rId9"/>
                <a:stretch>
                  <a:fillRect l="-85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16181" y="5369042"/>
                <a:ext cx="2103140" cy="675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Γ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8</m:t>
                        </m:r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6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r-HR" sz="260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ℳ</m:t>
                            </m:r>
                          </m:e>
                        </m:d>
                      </m:e>
                      <m:sup>
                        <m:r>
                          <a:rPr lang="en-US" sz="2600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181" y="5369042"/>
                <a:ext cx="2103140" cy="67518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56766" y="6195314"/>
                <a:ext cx="111219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Note that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sz="2000" dirty="0"/>
                  <a:t>-functions were enough to do all the integrals and put the required kinematic value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66" y="6195314"/>
                <a:ext cx="11121979" cy="400110"/>
              </a:xfrm>
              <a:prstGeom prst="rect">
                <a:avLst/>
              </a:prstGeom>
              <a:blipFill rotWithShape="0">
                <a:blip r:embed="rId11"/>
                <a:stretch>
                  <a:fillRect l="-603" t="-18182" r="-713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33517" y="1523404"/>
                <a:ext cx="3387209" cy="627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𝑝𝑑𝑝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𝑑𝑢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𝑢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ad>
                        <m:radPr>
                          <m:deg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517" y="1523404"/>
                <a:ext cx="3387209" cy="62715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148371" y="3542307"/>
                <a:ext cx="2069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&gt;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371" y="3542307"/>
                <a:ext cx="2069093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35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F56E89A9-34BC-F14A-9098-249754CEEEBF}"/>
              </a:ext>
            </a:extLst>
          </p:cNvPr>
          <p:cNvSpPr/>
          <p:nvPr/>
        </p:nvSpPr>
        <p:spPr>
          <a:xfrm>
            <a:off x="9380103" y="151511"/>
            <a:ext cx="24727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Griffiths pages 207 - 208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0B2EF-0A72-FF47-9111-1D482D628A31}"/>
              </a:ext>
            </a:extLst>
          </p:cNvPr>
          <p:cNvSpPr/>
          <p:nvPr/>
        </p:nvSpPr>
        <p:spPr>
          <a:xfrm>
            <a:off x="4323229" y="5252997"/>
            <a:ext cx="2271533" cy="90622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9322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Exercise (Optional):  Kinematics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843107"/>
                <a:ext cx="10938609" cy="4502121"/>
              </a:xfrm>
            </p:spPr>
            <p:txBody>
              <a:bodyPr/>
              <a:lstStyle/>
              <a:p>
                <a:r>
                  <a:rPr lang="en-US" dirty="0"/>
                  <a:t>Show explicitly that by inverting the equation: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it follows that: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843107"/>
                <a:ext cx="10938609" cy="4502121"/>
              </a:xfrm>
              <a:blipFill>
                <a:blip r:embed="rId2"/>
                <a:stretch>
                  <a:fillRect l="-1044" t="-225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61CC527-6607-9D49-91EB-8A9D5EFE1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32"/>
          <a:stretch/>
        </p:blipFill>
        <p:spPr>
          <a:xfrm>
            <a:off x="9936" y="4468761"/>
            <a:ext cx="6315734" cy="1924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9EB9F-B85D-214C-A3FA-FE30BF681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998" y="5294457"/>
            <a:ext cx="4586926" cy="1060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588CC-88A6-1649-99F9-956902A21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46"/>
          <a:stretch/>
        </p:blipFill>
        <p:spPr>
          <a:xfrm>
            <a:off x="6314774" y="4860292"/>
            <a:ext cx="5862726" cy="4992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B6FE72-978C-274F-96D0-17194D92B529}"/>
              </a:ext>
            </a:extLst>
          </p:cNvPr>
          <p:cNvSpPr/>
          <p:nvPr/>
        </p:nvSpPr>
        <p:spPr>
          <a:xfrm>
            <a:off x="267223" y="4436420"/>
            <a:ext cx="6014292" cy="201775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901C0-5196-854B-B0CD-2A6A95E18ACB}"/>
              </a:ext>
            </a:extLst>
          </p:cNvPr>
          <p:cNvSpPr/>
          <p:nvPr/>
        </p:nvSpPr>
        <p:spPr>
          <a:xfrm>
            <a:off x="6661129" y="4707350"/>
            <a:ext cx="5424932" cy="16612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4D256F0-6C33-5045-92AF-2FD57341BCB8}"/>
              </a:ext>
            </a:extLst>
          </p:cNvPr>
          <p:cNvSpPr/>
          <p:nvPr/>
        </p:nvSpPr>
        <p:spPr>
          <a:xfrm>
            <a:off x="6327058" y="5206181"/>
            <a:ext cx="236059" cy="1002890"/>
          </a:xfrm>
          <a:custGeom>
            <a:avLst/>
            <a:gdLst>
              <a:gd name="connsiteX0" fmla="*/ 0 w 236059"/>
              <a:gd name="connsiteY0" fmla="*/ 1002890 h 1002890"/>
              <a:gd name="connsiteX1" fmla="*/ 235974 w 236059"/>
              <a:gd name="connsiteY1" fmla="*/ 766916 h 1002890"/>
              <a:gd name="connsiteX2" fmla="*/ 29497 w 236059"/>
              <a:gd name="connsiteY2" fmla="*/ 309716 h 1002890"/>
              <a:gd name="connsiteX3" fmla="*/ 221226 w 236059"/>
              <a:gd name="connsiteY3" fmla="*/ 0 h 10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059" h="1002890">
                <a:moveTo>
                  <a:pt x="0" y="1002890"/>
                </a:moveTo>
                <a:cubicBezTo>
                  <a:pt x="115529" y="942667"/>
                  <a:pt x="231058" y="882445"/>
                  <a:pt x="235974" y="766916"/>
                </a:cubicBezTo>
                <a:cubicBezTo>
                  <a:pt x="240890" y="651387"/>
                  <a:pt x="31955" y="437535"/>
                  <a:pt x="29497" y="309716"/>
                </a:cubicBezTo>
                <a:cubicBezTo>
                  <a:pt x="27039" y="181897"/>
                  <a:pt x="124132" y="90948"/>
                  <a:pt x="221226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C0A35E-F91F-E540-922D-69E15FBF5493}"/>
                  </a:ext>
                </a:extLst>
              </p:cNvPr>
              <p:cNvSpPr txBox="1"/>
              <p:nvPr/>
            </p:nvSpPr>
            <p:spPr>
              <a:xfrm flipH="1">
                <a:off x="435244" y="3950933"/>
                <a:ext cx="23964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2000" u="sng" dirty="0"/>
                  <a:t>Solution</a:t>
                </a:r>
                <a:r>
                  <a:rPr lang="en-NL" sz="2000" dirty="0"/>
                  <a:t>: </a:t>
                </a:r>
                <a:r>
                  <a:rPr lang="en-NL" sz="1600" dirty="0"/>
                  <a:t>(put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endParaRPr lang="en-NL" sz="1600" u="sng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C0A35E-F91F-E540-922D-69E15FBF5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5244" y="3950933"/>
                <a:ext cx="2396446" cy="400110"/>
              </a:xfrm>
              <a:prstGeom prst="rect">
                <a:avLst/>
              </a:prstGeom>
              <a:blipFill>
                <a:blip r:embed="rId5"/>
                <a:stretch>
                  <a:fillRect l="-2632" t="-9375" b="-2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14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B. Cross Section                                                     (Scattering)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0345" y="928456"/>
                <a:ext cx="10730322" cy="469008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Golden rule for cross section: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Can be shortened, just as for decay, by doing the integrals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requiring on-mass relation: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 to find: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0345" y="928456"/>
                <a:ext cx="10730322" cy="4690081"/>
              </a:xfrm>
              <a:blipFill rotWithShape="0">
                <a:blip r:embed="rId2"/>
                <a:stretch>
                  <a:fillRect l="-1023" t="-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0345" y="1310881"/>
                <a:ext cx="11162350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𝜋𝛿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45" y="1310881"/>
                <a:ext cx="11162350" cy="8751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88464" y="3698482"/>
                <a:ext cx="9430659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…−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64" y="3698482"/>
                <a:ext cx="9430659" cy="8751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410942" y="4846356"/>
                <a:ext cx="11401156" cy="27991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Consider the (“2-to-2”) example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  <m:r>
                      <a:rPr lang="en-US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ym typeface="Wingdings"/>
                  </a:rPr>
                  <a:t>   </a:t>
                </a:r>
                <a:endParaRPr lang="en-US" sz="3600" dirty="0">
                  <a:sym typeface="Wingdings"/>
                </a:endParaRPr>
              </a:p>
              <a:p>
                <a:pPr lvl="1"/>
                <a:r>
                  <a:rPr lang="en-US" dirty="0">
                    <a:sym typeface="Wingdings"/>
                  </a:rPr>
                  <a:t>Kinematics for the two-particle case</a:t>
                </a:r>
                <a:r>
                  <a:rPr lang="mr-IN" dirty="0">
                    <a:sym typeface="Wingdings"/>
                  </a:rPr>
                  <a:t>……</a:t>
                </a:r>
                <a:endParaRPr lang="en-US" dirty="0">
                  <a:sym typeface="Wingdings"/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42" y="4846356"/>
                <a:ext cx="11401156" cy="2799167"/>
              </a:xfrm>
              <a:prstGeom prst="rect">
                <a:avLst/>
              </a:prstGeom>
              <a:blipFill rotWithShape="0">
                <a:blip r:embed="rId5"/>
                <a:stretch>
                  <a:fillRect l="-962" t="-3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4464640" y="5905772"/>
            <a:ext cx="2861732" cy="115356"/>
            <a:chOff x="1490134" y="1100668"/>
            <a:chExt cx="2861732" cy="11535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490134" y="1168400"/>
              <a:ext cx="12700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81866" y="1168400"/>
              <a:ext cx="1270000" cy="0"/>
            </a:xfrm>
            <a:prstGeom prst="line">
              <a:avLst/>
            </a:prstGeom>
            <a:ln w="25400"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845946" y="1100668"/>
              <a:ext cx="135467" cy="1153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238297" y="5926776"/>
            <a:ext cx="3454398" cy="115356"/>
            <a:chOff x="2252134" y="4114802"/>
            <a:chExt cx="3454398" cy="115356"/>
          </a:xfrm>
        </p:grpSpPr>
        <p:grpSp>
          <p:nvGrpSpPr>
            <p:cNvPr id="13" name="Group 12"/>
            <p:cNvGrpSpPr/>
            <p:nvPr/>
          </p:nvGrpSpPr>
          <p:grpSpPr>
            <a:xfrm rot="19954640">
              <a:off x="2252134" y="4165600"/>
              <a:ext cx="2861732" cy="0"/>
              <a:chOff x="2252134" y="4165600"/>
              <a:chExt cx="2861732" cy="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2252134" y="41656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843866" y="4165600"/>
                <a:ext cx="1270000" cy="0"/>
              </a:xfrm>
              <a:prstGeom prst="line">
                <a:avLst/>
              </a:prstGeom>
              <a:ln w="25400"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>
              <a:off x="3675676" y="4159245"/>
              <a:ext cx="2030856" cy="16933"/>
            </a:xfrm>
            <a:prstGeom prst="line">
              <a:avLst/>
            </a:prstGeom>
            <a:ln w="19050">
              <a:prstDash val="dash"/>
              <a:head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3641812" y="4114802"/>
              <a:ext cx="135467" cy="1153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467279" y="6190144"/>
            <a:ext cx="856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Before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6374" y="6190144"/>
            <a:ext cx="71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33648" y="5988077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0982" y="600547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96288" y="598894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59808" y="5293345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4" name="Arc 23"/>
          <p:cNvSpPr/>
          <p:nvPr/>
        </p:nvSpPr>
        <p:spPr>
          <a:xfrm>
            <a:off x="10141125" y="5693455"/>
            <a:ext cx="248209" cy="59602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405608" y="5611361"/>
                <a:ext cx="389337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608" y="5611361"/>
                <a:ext cx="389337" cy="39299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3299" y="5934282"/>
                <a:ext cx="4905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299" y="5934282"/>
                <a:ext cx="490584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67304" y="6002008"/>
                <a:ext cx="4965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304" y="6002008"/>
                <a:ext cx="496546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98635" y="5812177"/>
                <a:ext cx="4946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635" y="5812177"/>
                <a:ext cx="494686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818124" y="5192071"/>
                <a:ext cx="4965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124" y="5192071"/>
                <a:ext cx="496546" cy="400110"/>
              </a:xfrm>
              <a:prstGeom prst="rect">
                <a:avLst/>
              </a:prstGeom>
              <a:blipFill rotWithShape="0"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9A68349-9A70-5141-9C63-67CC94D12B99}"/>
              </a:ext>
            </a:extLst>
          </p:cNvPr>
          <p:cNvGrpSpPr/>
          <p:nvPr/>
        </p:nvGrpSpPr>
        <p:grpSpPr>
          <a:xfrm>
            <a:off x="5168694" y="62458"/>
            <a:ext cx="3143590" cy="1362456"/>
            <a:chOff x="3719856" y="3775605"/>
            <a:chExt cx="3143590" cy="136245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5946726-51CF-CD4F-AB4F-7AB0336971C7}"/>
                </a:ext>
              </a:extLst>
            </p:cNvPr>
            <p:cNvGrpSpPr/>
            <p:nvPr/>
          </p:nvGrpSpPr>
          <p:grpSpPr>
            <a:xfrm>
              <a:off x="3719856" y="3775605"/>
              <a:ext cx="3143590" cy="1362456"/>
              <a:chOff x="3748884" y="30919"/>
              <a:chExt cx="3143590" cy="136245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21193BE-EF16-F142-8052-3B33E423F2D2}"/>
                  </a:ext>
                </a:extLst>
              </p:cNvPr>
              <p:cNvSpPr/>
              <p:nvPr/>
            </p:nvSpPr>
            <p:spPr>
              <a:xfrm>
                <a:off x="3748884" y="30919"/>
                <a:ext cx="3143590" cy="136245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038FCD5-A184-494D-B369-91FCA83F1A48}"/>
                  </a:ext>
                </a:extLst>
              </p:cNvPr>
              <p:cNvGrpSpPr/>
              <p:nvPr/>
            </p:nvGrpSpPr>
            <p:grpSpPr>
              <a:xfrm>
                <a:off x="3765943" y="107603"/>
                <a:ext cx="3126531" cy="1277454"/>
                <a:chOff x="1748457" y="1210690"/>
                <a:chExt cx="3126531" cy="1277454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F23548EB-98D7-7243-B448-754EAF49BA79}"/>
                    </a:ext>
                  </a:extLst>
                </p:cNvPr>
                <p:cNvGrpSpPr/>
                <p:nvPr/>
              </p:nvGrpSpPr>
              <p:grpSpPr>
                <a:xfrm>
                  <a:off x="1748457" y="1210690"/>
                  <a:ext cx="3126531" cy="1277454"/>
                  <a:chOff x="1748457" y="1210690"/>
                  <a:chExt cx="3126531" cy="1277454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20DABA20-4DBD-FC42-B371-C139540068E4}"/>
                      </a:ext>
                    </a:extLst>
                  </p:cNvPr>
                  <p:cNvSpPr/>
                  <p:nvPr/>
                </p:nvSpPr>
                <p:spPr>
                  <a:xfrm>
                    <a:off x="3874770" y="1366781"/>
                    <a:ext cx="45719" cy="5715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B060B91D-0A57-B644-9E23-E6AD4088A2F9}"/>
                      </a:ext>
                    </a:extLst>
                  </p:cNvPr>
                  <p:cNvSpPr/>
                  <p:nvPr/>
                </p:nvSpPr>
                <p:spPr>
                  <a:xfrm>
                    <a:off x="2494644" y="1453412"/>
                    <a:ext cx="45719" cy="5715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0DFD5B77-70B3-764A-AEC0-E961DAD21899}"/>
                      </a:ext>
                    </a:extLst>
                  </p:cNvPr>
                  <p:cNvSpPr/>
                  <p:nvPr/>
                </p:nvSpPr>
                <p:spPr>
                  <a:xfrm>
                    <a:off x="3858622" y="2266123"/>
                    <a:ext cx="45719" cy="5715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F380FB0D-9559-6D4E-AD11-F653F3E794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598420" y="1525452"/>
                    <a:ext cx="649861" cy="254534"/>
                  </a:xfrm>
                  <a:prstGeom prst="line">
                    <a:avLst/>
                  </a:prstGeom>
                  <a:ln w="19050">
                    <a:headEnd type="none" w="lg" len="lg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8866CBF7-8429-4543-9872-C83865C3E6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351168" y="1438898"/>
                    <a:ext cx="434884" cy="341098"/>
                  </a:xfrm>
                  <a:prstGeom prst="line">
                    <a:avLst/>
                  </a:prstGeom>
                  <a:ln w="19050">
                    <a:headEnd type="none" w="lg" len="lg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DAF78DED-2A21-7149-8F69-D58E2F730B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18510" y="1798140"/>
                    <a:ext cx="511084" cy="467983"/>
                  </a:xfrm>
                  <a:prstGeom prst="line">
                    <a:avLst/>
                  </a:prstGeom>
                  <a:ln w="19050">
                    <a:headEnd type="none" w="lg" len="lg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B6EB804-F490-2E4B-AB98-B5EE58CDC48C}"/>
                      </a:ext>
                    </a:extLst>
                  </p:cNvPr>
                  <p:cNvSpPr txBox="1"/>
                  <p:nvPr/>
                </p:nvSpPr>
                <p:spPr>
                  <a:xfrm>
                    <a:off x="1748457" y="15800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NL" dirty="0">
                        <a:solidFill>
                          <a:srgbClr val="7030A0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CB8A51BB-EE4A-5545-A6E3-217084F4F58A}"/>
                      </a:ext>
                    </a:extLst>
                  </p:cNvPr>
                  <p:cNvSpPr txBox="1"/>
                  <p:nvPr/>
                </p:nvSpPr>
                <p:spPr>
                  <a:xfrm>
                    <a:off x="3905973" y="21188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NL" dirty="0"/>
                      <a:t>6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D7095F76-FBDF-1141-9B76-AD494CB22E07}"/>
                      </a:ext>
                    </a:extLst>
                  </p:cNvPr>
                  <p:cNvSpPr txBox="1"/>
                  <p:nvPr/>
                </p:nvSpPr>
                <p:spPr>
                  <a:xfrm>
                    <a:off x="3942080" y="1210690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NL" dirty="0"/>
                      <a:t>3</a:t>
                    </a:r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6967798-4E43-E949-9BCF-B46C4A017EA9}"/>
                      </a:ext>
                    </a:extLst>
                  </p:cNvPr>
                  <p:cNvSpPr txBox="1"/>
                  <p:nvPr/>
                </p:nvSpPr>
                <p:spPr>
                  <a:xfrm>
                    <a:off x="4573302" y="1646121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NL" dirty="0"/>
                      <a:t>2</a:t>
                    </a:r>
                  </a:p>
                </p:txBody>
              </p:sp>
            </p:grp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F3D88042-BE92-0847-BB7A-33245591C8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86745" y="1794510"/>
                  <a:ext cx="520881" cy="338816"/>
                </a:xfrm>
                <a:prstGeom prst="line">
                  <a:avLst/>
                </a:prstGeom>
                <a:ln w="1905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C2163DD-ABBA-7244-8EE8-4CC9292C778B}"/>
                    </a:ext>
                  </a:extLst>
                </p:cNvPr>
                <p:cNvSpPr txBox="1"/>
                <p:nvPr/>
              </p:nvSpPr>
              <p:spPr>
                <a:xfrm>
                  <a:off x="2380316" y="203791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/>
                    <a:t>5</a:t>
                  </a:r>
                </a:p>
              </p:txBody>
            </p:sp>
          </p:grp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74BBC96-0F8E-A94E-854F-8F7B615B9DD2}"/>
                  </a:ext>
                </a:extLst>
              </p:cNvPr>
              <p:cNvSpPr/>
              <p:nvPr/>
            </p:nvSpPr>
            <p:spPr>
              <a:xfrm>
                <a:off x="4707709" y="1039663"/>
                <a:ext cx="45719" cy="571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7211829-D54F-5047-9B7B-5315E8C380EB}"/>
                </a:ext>
              </a:extLst>
            </p:cNvPr>
            <p:cNvSpPr/>
            <p:nvPr/>
          </p:nvSpPr>
          <p:spPr>
            <a:xfrm>
              <a:off x="4011389" y="4421585"/>
              <a:ext cx="45719" cy="571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087716-AFAD-684D-B78C-B9E943F7040B}"/>
                </a:ext>
              </a:extLst>
            </p:cNvPr>
            <p:cNvSpPr/>
            <p:nvPr/>
          </p:nvSpPr>
          <p:spPr>
            <a:xfrm>
              <a:off x="6529619" y="4472386"/>
              <a:ext cx="45719" cy="571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FE6823-F6A0-E749-A475-B5B6C2643C0A}"/>
                </a:ext>
              </a:extLst>
            </p:cNvPr>
            <p:cNvCxnSpPr>
              <a:cxnSpLocks/>
            </p:cNvCxnSpPr>
            <p:nvPr/>
          </p:nvCxnSpPr>
          <p:spPr>
            <a:xfrm>
              <a:off x="4194629" y="4456833"/>
              <a:ext cx="988969" cy="0"/>
            </a:xfrm>
            <a:prstGeom prst="line">
              <a:avLst/>
            </a:prstGeom>
            <a:ln w="19050">
              <a:solidFill>
                <a:srgbClr val="7030A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7442AAF-3BD8-E244-9247-8F83C4165A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3573" y="4465935"/>
              <a:ext cx="934097" cy="18135"/>
            </a:xfrm>
            <a:prstGeom prst="line">
              <a:avLst/>
            </a:prstGeom>
            <a:ln w="19050">
              <a:solidFill>
                <a:srgbClr val="7030A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5B4E06-7A96-4B40-B09E-D4ECDD3FB43A}"/>
                </a:ext>
              </a:extLst>
            </p:cNvPr>
            <p:cNvSpPr txBox="1"/>
            <p:nvPr/>
          </p:nvSpPr>
          <p:spPr>
            <a:xfrm>
              <a:off x="4232546" y="386778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4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5CBC2A-553E-9AD6-49BE-DAD797C00A70}"/>
              </a:ext>
            </a:extLst>
          </p:cNvPr>
          <p:cNvSpPr txBox="1"/>
          <p:nvPr/>
        </p:nvSpPr>
        <p:spPr>
          <a:xfrm>
            <a:off x="2196769" y="215275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Flux</a:t>
            </a:r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E5F173C-8693-AA27-2729-572B81B60652}"/>
              </a:ext>
            </a:extLst>
          </p:cNvPr>
          <p:cNvSpPr/>
          <p:nvPr/>
        </p:nvSpPr>
        <p:spPr>
          <a:xfrm rot="5400000">
            <a:off x="7977610" y="-1172652"/>
            <a:ext cx="293599" cy="6788752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05F746-2A6F-7110-99AA-01F4B762DE5A}"/>
                  </a:ext>
                </a:extLst>
              </p:cNvPr>
              <p:cNvSpPr txBox="1"/>
              <p:nvPr/>
            </p:nvSpPr>
            <p:spPr>
              <a:xfrm>
                <a:off x="8164926" y="2199085"/>
                <a:ext cx="1579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Phase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B05F746-2A6F-7110-99AA-01F4B762D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926" y="2199085"/>
                <a:ext cx="1579278" cy="369332"/>
              </a:xfrm>
              <a:prstGeom prst="rect">
                <a:avLst/>
              </a:prstGeom>
              <a:blipFill>
                <a:blip r:embed="rId11"/>
                <a:stretch>
                  <a:fillRect l="-3175" t="-10000" b="-2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ight Brace 55">
            <a:extLst>
              <a:ext uri="{FF2B5EF4-FFF2-40B4-BE49-F238E27FC236}">
                <a16:creationId xmlns:a16="http://schemas.microsoft.com/office/drawing/2014/main" id="{1793CAD3-E7C0-20CD-40C3-D542D2C05A92}"/>
              </a:ext>
            </a:extLst>
          </p:cNvPr>
          <p:cNvSpPr/>
          <p:nvPr/>
        </p:nvSpPr>
        <p:spPr>
          <a:xfrm rot="5400000">
            <a:off x="2049970" y="617743"/>
            <a:ext cx="293598" cy="312814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44FE6A-29E5-9A61-9B08-AD1F1032DD12}"/>
                  </a:ext>
                </a:extLst>
              </p:cNvPr>
              <p:cNvSpPr txBox="1"/>
              <p:nvPr/>
            </p:nvSpPr>
            <p:spPr>
              <a:xfrm>
                <a:off x="9441023" y="738000"/>
                <a:ext cx="2523704" cy="412036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</a:rPr>
                  <a:t>Remember NR: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𝑓𝑖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flux</m:t>
                        </m:r>
                      </m:den>
                    </m:f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Φ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44FE6A-29E5-9A61-9B08-AD1F1032D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023" y="738000"/>
                <a:ext cx="2523704" cy="412036"/>
              </a:xfrm>
              <a:prstGeom prst="rect">
                <a:avLst/>
              </a:prstGeom>
              <a:blipFill>
                <a:blip r:embed="rId12"/>
                <a:stretch>
                  <a:fillRect l="-5473" b="-17143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2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54" grpId="0" animBg="1"/>
      <p:bldP spid="55" grpId="0"/>
      <p:bldP spid="56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Two-to-Two cross section </a:t>
            </a:r>
            <a:r>
              <a:rPr lang="mr-IN" dirty="0"/>
              <a:t>…</a:t>
            </a:r>
            <a:r>
              <a:rPr lang="en-US" dirty="0"/>
              <a:t> 	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285146" y="197104"/>
            <a:ext cx="3657600" cy="93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1010" y="2009307"/>
                <a:ext cx="9060429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10" y="2009307"/>
                <a:ext cx="9060429" cy="8751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4515991" y="241649"/>
            <a:ext cx="7296407" cy="1367405"/>
            <a:chOff x="4396288" y="5192071"/>
            <a:chExt cx="7296407" cy="1367405"/>
          </a:xfrm>
        </p:grpSpPr>
        <p:grpSp>
          <p:nvGrpSpPr>
            <p:cNvPr id="7" name="Group 6"/>
            <p:cNvGrpSpPr/>
            <p:nvPr/>
          </p:nvGrpSpPr>
          <p:grpSpPr>
            <a:xfrm>
              <a:off x="4464640" y="5905772"/>
              <a:ext cx="2861732" cy="115356"/>
              <a:chOff x="1490134" y="1100668"/>
              <a:chExt cx="2861732" cy="115356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490134" y="11684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081866" y="1168400"/>
                <a:ext cx="1270000" cy="0"/>
              </a:xfrm>
              <a:prstGeom prst="line">
                <a:avLst/>
              </a:prstGeom>
              <a:ln w="25400"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2845946" y="1100668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238297" y="5926776"/>
              <a:ext cx="3454398" cy="115356"/>
              <a:chOff x="2252134" y="4114802"/>
              <a:chExt cx="3454398" cy="115356"/>
            </a:xfrm>
          </p:grpSpPr>
          <p:grpSp>
            <p:nvGrpSpPr>
              <p:cNvPr id="12" name="Group 11"/>
              <p:cNvGrpSpPr/>
              <p:nvPr/>
            </p:nvGrpSpPr>
            <p:grpSpPr>
              <a:xfrm rot="19954640">
                <a:off x="2252134" y="4165600"/>
                <a:ext cx="2861732" cy="0"/>
                <a:chOff x="2252134" y="4165600"/>
                <a:chExt cx="286173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52134" y="4165600"/>
                  <a:ext cx="127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843866" y="4165600"/>
                  <a:ext cx="1270000" cy="0"/>
                </a:xfrm>
                <a:prstGeom prst="line">
                  <a:avLst/>
                </a:prstGeom>
                <a:ln w="2540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3675676" y="4159245"/>
                <a:ext cx="2030856" cy="16933"/>
              </a:xfrm>
              <a:prstGeom prst="line">
                <a:avLst/>
              </a:prstGeom>
              <a:ln w="19050">
                <a:prstDash val="dash"/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3641812" y="4114802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467279" y="6190144"/>
              <a:ext cx="85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Before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526374" y="6190144"/>
              <a:ext cx="711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33648" y="5988077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10982" y="6005478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96288" y="5988941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059808" y="5293345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C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10141125" y="5693455"/>
              <a:ext cx="248209" cy="596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𝜃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375044" y="949807"/>
                <a:ext cx="4531684" cy="6592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  <m:r>
                      <a:rPr lang="en-US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ym typeface="Wingdings"/>
                  </a:rPr>
                  <a:t>  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4" y="949807"/>
                <a:ext cx="4531684" cy="65924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5091" y="3143902"/>
                <a:ext cx="11401967" cy="336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Use: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ctrlPr>
                          <a:rPr lang="is-I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,0,0</m:t>
                        </m:r>
                      </m:e>
                    </m:d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,0,0</m:t>
                        </m:r>
                      </m:e>
                    </m:d>
                  </m:oMath>
                </a14:m>
                <a:r>
                  <a:rPr lang="en-US" sz="2000" dirty="0"/>
                  <a:t> to see that, after kinematic calculation’s – see Griffiths</a:t>
                </a:r>
                <a:r>
                  <a:rPr lang="mr-IN" sz="2000" dirty="0"/>
                  <a:t>…</a:t>
                </a:r>
                <a:endParaRPr lang="en-US" sz="20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91" y="3143902"/>
                <a:ext cx="11401967" cy="336695"/>
              </a:xfrm>
              <a:prstGeom prst="rect">
                <a:avLst/>
              </a:prstGeom>
              <a:blipFill rotWithShape="0">
                <a:blip r:embed="rId10"/>
                <a:stretch>
                  <a:fillRect l="-1390" t="-12727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2800" y="3772320"/>
                <a:ext cx="7763086" cy="807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64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hr-HR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0" y="3772320"/>
                <a:ext cx="7763086" cy="80727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47542" y="4787292"/>
                <a:ext cx="113431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Again, split up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0" dirty="0"/>
                  <a:t>into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×</m:t>
                    </m:r>
                  </m:oMath>
                </a14:m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:r>
                  <a:rPr lang="mr-IN" sz="2000" dirty="0"/>
                  <a:t>…</a:t>
                </a:r>
                <a:r>
                  <a:rPr lang="en-US" sz="2000" dirty="0" err="1"/>
                  <a:t>etc</a:t>
                </a:r>
                <a:r>
                  <a:rPr lang="mr-IN" sz="2000" dirty="0"/>
                  <a:t>…</a:t>
                </a:r>
                <a:r>
                  <a:rPr lang="en-US" sz="2000" dirty="0"/>
                  <a:t> similar as decay.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42" y="4787292"/>
                <a:ext cx="11343170" cy="307777"/>
              </a:xfrm>
              <a:prstGeom prst="rect">
                <a:avLst/>
              </a:prstGeom>
              <a:blipFill rotWithShape="0">
                <a:blip r:embed="rId12"/>
                <a:stretch>
                  <a:fillRect l="-1343" t="-141176" b="-17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68738" y="5242786"/>
                <a:ext cx="1150077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Complication: there is an angle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sz="2000" b="0" dirty="0"/>
                  <a:t> in the game and we cannot carry ou</a:t>
                </a:r>
                <a:r>
                  <a:rPr lang="en-US" sz="2000" dirty="0"/>
                  <a:t>t the integral , since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/>
                  <a:t>can depend on it.</a:t>
                </a:r>
              </a:p>
              <a:p>
                <a:r>
                  <a:rPr lang="en-US" sz="2000" dirty="0"/>
                  <a:t>(Q: Why was there no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sz="2000" dirty="0"/>
                  <a:t> in the case of decay?).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38" y="5242786"/>
                <a:ext cx="11500777" cy="615553"/>
              </a:xfrm>
              <a:prstGeom prst="rect">
                <a:avLst/>
              </a:prstGeom>
              <a:blipFill rotWithShape="0">
                <a:blip r:embed="rId13"/>
                <a:stretch>
                  <a:fillRect l="-1325" t="-72277" r="-477" b="-38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37568" y="6073071"/>
            <a:ext cx="48131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Determine the angle dependent cross section: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063435" y="5832298"/>
                <a:ext cx="3422412" cy="763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435" y="5832298"/>
                <a:ext cx="3422412" cy="763607"/>
              </a:xfrm>
              <a:prstGeom prst="rect">
                <a:avLst/>
              </a:prstGeom>
              <a:blipFill>
                <a:blip r:embed="rId14"/>
                <a:stretch>
                  <a:fillRect l="-1481" t="-11475" b="-114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19461" y="1716691"/>
                <a:ext cx="6995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sz="2000" dirty="0">
                    <a:sym typeface="Wingdings"/>
                  </a:rPr>
                  <a:t>Kinematics for the two-particle case in Center-of-Mass: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=−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>
                  <a:sym typeface="Wingding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61" y="1716691"/>
                <a:ext cx="6995954" cy="400110"/>
              </a:xfrm>
              <a:prstGeom prst="rect">
                <a:avLst/>
              </a:prstGeom>
              <a:blipFill rotWithShape="0">
                <a:blip r:embed="rId15"/>
                <a:stretch>
                  <a:fillRect l="-959" t="-18462" r="-1918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7B2CE99-38AA-684D-A4B1-293321652E25}"/>
              </a:ext>
            </a:extLst>
          </p:cNvPr>
          <p:cNvSpPr/>
          <p:nvPr/>
        </p:nvSpPr>
        <p:spPr>
          <a:xfrm>
            <a:off x="5954010" y="5804588"/>
            <a:ext cx="3705922" cy="91486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643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  <p:bldP spid="40" grpId="0"/>
      <p:bldP spid="41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Two-to-Two cross section </a:t>
            </a:r>
            <a:r>
              <a:rPr lang="mr-IN" dirty="0"/>
              <a:t>…</a:t>
            </a:r>
            <a:r>
              <a:rPr lang="en-US" dirty="0"/>
              <a:t> 	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285146" y="197104"/>
            <a:ext cx="3657600" cy="93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1010" y="2009307"/>
                <a:ext cx="9060429" cy="875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s-I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× </m:t>
                          </m:r>
                          <m:nary>
                            <m:naryPr>
                              <m:chr m:val="∏"/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=3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bg-BG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s-I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10" y="2009307"/>
                <a:ext cx="9060429" cy="8751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4515991" y="241649"/>
            <a:ext cx="7296407" cy="1367405"/>
            <a:chOff x="4396288" y="5192071"/>
            <a:chExt cx="7296407" cy="1367405"/>
          </a:xfrm>
        </p:grpSpPr>
        <p:grpSp>
          <p:nvGrpSpPr>
            <p:cNvPr id="7" name="Group 6"/>
            <p:cNvGrpSpPr/>
            <p:nvPr/>
          </p:nvGrpSpPr>
          <p:grpSpPr>
            <a:xfrm>
              <a:off x="4464640" y="5905772"/>
              <a:ext cx="2861732" cy="115356"/>
              <a:chOff x="1490134" y="1100668"/>
              <a:chExt cx="2861732" cy="115356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490134" y="11684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081866" y="1168400"/>
                <a:ext cx="1270000" cy="0"/>
              </a:xfrm>
              <a:prstGeom prst="line">
                <a:avLst/>
              </a:prstGeom>
              <a:ln w="25400"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2845946" y="1100668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238297" y="5926776"/>
              <a:ext cx="3454398" cy="115356"/>
              <a:chOff x="2252134" y="4114802"/>
              <a:chExt cx="3454398" cy="115356"/>
            </a:xfrm>
          </p:grpSpPr>
          <p:grpSp>
            <p:nvGrpSpPr>
              <p:cNvPr id="12" name="Group 11"/>
              <p:cNvGrpSpPr/>
              <p:nvPr/>
            </p:nvGrpSpPr>
            <p:grpSpPr>
              <a:xfrm rot="19954640">
                <a:off x="2252134" y="4165600"/>
                <a:ext cx="2861732" cy="0"/>
                <a:chOff x="2252134" y="4165600"/>
                <a:chExt cx="286173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252134" y="4165600"/>
                  <a:ext cx="127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843866" y="4165600"/>
                  <a:ext cx="1270000" cy="0"/>
                </a:xfrm>
                <a:prstGeom prst="line">
                  <a:avLst/>
                </a:prstGeom>
                <a:ln w="2540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3675676" y="4159245"/>
                <a:ext cx="2030856" cy="16933"/>
              </a:xfrm>
              <a:prstGeom prst="line">
                <a:avLst/>
              </a:prstGeom>
              <a:ln w="19050">
                <a:prstDash val="dash"/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3641812" y="4114802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467279" y="6190144"/>
              <a:ext cx="85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Before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526374" y="6190144"/>
              <a:ext cx="711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33648" y="5988077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10982" y="6005478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96288" y="5988941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059808" y="5293345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C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10141125" y="5693455"/>
              <a:ext cx="248209" cy="596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𝜃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375044" y="949807"/>
                <a:ext cx="4531684" cy="6592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  <m:r>
                      <a:rPr lang="en-US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ym typeface="Wingdings"/>
                  </a:rPr>
                  <a:t>  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4" y="949807"/>
                <a:ext cx="4531684" cy="65924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5091" y="3143902"/>
                <a:ext cx="11401967" cy="336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Use: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ctrlPr>
                          <a:rPr lang="is-I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,0,0</m:t>
                        </m:r>
                      </m:e>
                    </m:d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,0,0</m:t>
                        </m:r>
                      </m:e>
                    </m:d>
                  </m:oMath>
                </a14:m>
                <a:r>
                  <a:rPr lang="en-US" sz="2000" dirty="0"/>
                  <a:t> to see that, after kinematic calculation’s – see Griffiths</a:t>
                </a:r>
                <a:r>
                  <a:rPr lang="mr-IN" sz="2000" dirty="0"/>
                  <a:t>…</a:t>
                </a:r>
                <a:endParaRPr lang="en-US" sz="20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91" y="3143902"/>
                <a:ext cx="11401967" cy="336695"/>
              </a:xfrm>
              <a:prstGeom prst="rect">
                <a:avLst/>
              </a:prstGeom>
              <a:blipFill rotWithShape="0">
                <a:blip r:embed="rId10"/>
                <a:stretch>
                  <a:fillRect l="-1390" t="-12727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2800" y="3772320"/>
                <a:ext cx="7763086" cy="807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64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hr-HR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bg-BG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00" y="3772320"/>
                <a:ext cx="7763086" cy="80727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47542" y="4787292"/>
                <a:ext cx="113431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Again, split up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b="0" dirty="0"/>
                  <a:t>into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×</m:t>
                    </m:r>
                  </m:oMath>
                </a14:m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0" dirty="0">
                    <a:solidFill>
                      <a:srgbClr val="C00000"/>
                    </a:solidFill>
                  </a:rPr>
                  <a:t> </a:t>
                </a:r>
                <a:r>
                  <a:rPr lang="mr-IN" sz="2000" dirty="0"/>
                  <a:t>…</a:t>
                </a:r>
                <a:r>
                  <a:rPr lang="en-US" sz="2000" dirty="0" err="1"/>
                  <a:t>etc</a:t>
                </a:r>
                <a:r>
                  <a:rPr lang="mr-IN" sz="2000" dirty="0"/>
                  <a:t>…</a:t>
                </a:r>
                <a:r>
                  <a:rPr lang="en-US" sz="2000" dirty="0"/>
                  <a:t> similar as decay.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42" y="4787292"/>
                <a:ext cx="11343170" cy="307777"/>
              </a:xfrm>
              <a:prstGeom prst="rect">
                <a:avLst/>
              </a:prstGeom>
              <a:blipFill rotWithShape="0">
                <a:blip r:embed="rId12"/>
                <a:stretch>
                  <a:fillRect l="-1343" t="-141176" b="-17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68738" y="5242786"/>
                <a:ext cx="1150077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Complication: there is an angle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sz="2000" b="0" dirty="0"/>
                  <a:t> in the game and we cannot carry ou</a:t>
                </a:r>
                <a:r>
                  <a:rPr lang="en-US" sz="2000" dirty="0"/>
                  <a:t>t the integral , since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/>
                  <a:t>can depend on it.</a:t>
                </a:r>
              </a:p>
              <a:p>
                <a:r>
                  <a:rPr lang="en-US" sz="2000" dirty="0"/>
                  <a:t>(Q: Why was there no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sz="2000" dirty="0"/>
                  <a:t> in the case of decay?).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38" y="5242786"/>
                <a:ext cx="11500777" cy="615553"/>
              </a:xfrm>
              <a:prstGeom prst="rect">
                <a:avLst/>
              </a:prstGeom>
              <a:blipFill rotWithShape="0">
                <a:blip r:embed="rId13"/>
                <a:stretch>
                  <a:fillRect l="-1325" t="-72277" r="-477" b="-38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437568" y="6073071"/>
            <a:ext cx="48131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Determine the angle dependent cross section: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063435" y="5832298"/>
                <a:ext cx="3422412" cy="763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435" y="5832298"/>
                <a:ext cx="3422412" cy="763607"/>
              </a:xfrm>
              <a:prstGeom prst="rect">
                <a:avLst/>
              </a:prstGeom>
              <a:blipFill>
                <a:blip r:embed="rId14"/>
                <a:stretch>
                  <a:fillRect l="-1481" t="-11475" b="-114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19461" y="1716691"/>
                <a:ext cx="6995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sz="2000" dirty="0">
                    <a:sym typeface="Wingdings"/>
                  </a:rPr>
                  <a:t>Kinematics for the two-particle case in Center-of-Mass: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=−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>
                  <a:sym typeface="Wingding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61" y="1716691"/>
                <a:ext cx="6995954" cy="400110"/>
              </a:xfrm>
              <a:prstGeom prst="rect">
                <a:avLst/>
              </a:prstGeom>
              <a:blipFill rotWithShape="0">
                <a:blip r:embed="rId15"/>
                <a:stretch>
                  <a:fillRect l="-959" t="-18462" r="-1918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7B2CE99-38AA-684D-A4B1-293321652E25}"/>
              </a:ext>
            </a:extLst>
          </p:cNvPr>
          <p:cNvSpPr/>
          <p:nvPr/>
        </p:nvSpPr>
        <p:spPr>
          <a:xfrm>
            <a:off x="5954010" y="5804588"/>
            <a:ext cx="3705922" cy="91486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CAAE63-4E0C-8DCC-4252-43727E8F8BA0}"/>
              </a:ext>
            </a:extLst>
          </p:cNvPr>
          <p:cNvGrpSpPr/>
          <p:nvPr/>
        </p:nvGrpSpPr>
        <p:grpSpPr>
          <a:xfrm>
            <a:off x="2926080" y="867109"/>
            <a:ext cx="6176010" cy="5990891"/>
            <a:chOff x="2926080" y="867109"/>
            <a:chExt cx="6176010" cy="5990891"/>
          </a:xfrm>
          <a:solidFill>
            <a:schemeClr val="bg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2659F3-5A36-BCCD-2AD6-BFB43BD7C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89910" y="867109"/>
              <a:ext cx="6012180" cy="5123782"/>
            </a:xfrm>
            <a:prstGeom prst="rect">
              <a:avLst/>
            </a:prstGeom>
            <a:grpFill/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7C6B844-3537-CDE2-22B0-27ECE44AA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38246" y="5867400"/>
              <a:ext cx="5626100" cy="990600"/>
            </a:xfrm>
            <a:prstGeom prst="rect">
              <a:avLst/>
            </a:prstGeom>
            <a:grpFill/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D26F4FF-C873-E8DC-F4A5-8F7ED07E548C}"/>
                </a:ext>
              </a:extLst>
            </p:cNvPr>
            <p:cNvSpPr/>
            <p:nvPr/>
          </p:nvSpPr>
          <p:spPr>
            <a:xfrm flipH="1">
              <a:off x="2926080" y="1097280"/>
              <a:ext cx="676656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E63DD67-01E3-DFA6-B179-635F07EEAA53}"/>
              </a:ext>
            </a:extLst>
          </p:cNvPr>
          <p:cNvSpPr/>
          <p:nvPr/>
        </p:nvSpPr>
        <p:spPr>
          <a:xfrm>
            <a:off x="3474720" y="929312"/>
            <a:ext cx="5443617" cy="5790142"/>
          </a:xfrm>
          <a:prstGeom prst="rect">
            <a:avLst/>
          </a:prstGeom>
          <a:noFill/>
          <a:ln w="25400">
            <a:solidFill>
              <a:srgbClr val="252B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531D52-79C2-920C-7E4A-D3B03DDFCACF}"/>
              </a:ext>
            </a:extLst>
          </p:cNvPr>
          <p:cNvSpPr txBox="1"/>
          <p:nvPr/>
        </p:nvSpPr>
        <p:spPr>
          <a:xfrm>
            <a:off x="3582015" y="675477"/>
            <a:ext cx="2772490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252BD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52BD1"/>
                </a:solidFill>
              </a:rPr>
              <a:t>I</a:t>
            </a:r>
            <a:r>
              <a:rPr lang="en-NL" dirty="0">
                <a:solidFill>
                  <a:srgbClr val="252BD1"/>
                </a:solidFill>
              </a:rPr>
              <a:t>f you really want to know…</a:t>
            </a:r>
          </a:p>
        </p:txBody>
      </p:sp>
    </p:spTree>
    <p:extLst>
      <p:ext uri="{BB962C8B-B14F-4D97-AF65-F5344CB8AC3E}">
        <p14:creationId xmlns:p14="http://schemas.microsoft.com/office/powerpoint/2010/main" val="2003082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E9B5EE-0B35-87C2-9BD6-B753FF63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125"/>
            <a:ext cx="12190707" cy="8175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16C745-2417-BEC2-B143-880DD973D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" y="671507"/>
            <a:ext cx="4010896" cy="398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F2DA56-E43F-6AF4-3F54-DA6616E9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How are you doing?</a:t>
            </a:r>
          </a:p>
        </p:txBody>
      </p:sp>
    </p:spTree>
    <p:extLst>
      <p:ext uri="{BB962C8B-B14F-4D97-AF65-F5344CB8AC3E}">
        <p14:creationId xmlns:p14="http://schemas.microsoft.com/office/powerpoint/2010/main" val="45966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5DB-2002-C748-36D3-94440C36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How are you doing?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84133-247D-763A-8AB7-A38607024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09" y="886316"/>
            <a:ext cx="4206824" cy="541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9F720-31C1-7F45-22C1-40E28DD03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86315"/>
            <a:ext cx="4062214" cy="541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E42BA-1E09-BA55-55AC-AAE250255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458" y="886315"/>
            <a:ext cx="4062214" cy="54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7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A6F6-F644-FFB7-B782-0086DED1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How are you doing?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13D20-45F9-FA92-AA21-D7BFAA8D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09" y="670191"/>
            <a:ext cx="4206824" cy="541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6F57D-CA16-CFAF-3247-43A7491D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0190"/>
            <a:ext cx="4062214" cy="541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77C4E-CB80-5601-0A44-D37CDE9D6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458" y="670190"/>
            <a:ext cx="4062214" cy="5416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F27088-064E-4B24-D5E3-B92323B8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3" y="4074691"/>
            <a:ext cx="4720463" cy="315478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5C590-758A-6E2B-D12B-98D845BAD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099" y="4018291"/>
            <a:ext cx="4260915" cy="3199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F04A5-02BD-7EC1-BF1B-370963E4C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3573" y="2749744"/>
            <a:ext cx="4577574" cy="609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4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3: “Waves” – wave equations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581" y="922394"/>
            <a:ext cx="2489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Quantum Mechanics: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11954" y="830816"/>
                <a:ext cx="4260397" cy="544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</m:acc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f>
                      <m:fPr>
                        <m:ctrlPr>
                          <a:rPr lang="mr-I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000" dirty="0"/>
                  <a:t>         ;    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ℏ</m:t>
                    </m:r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954" y="830816"/>
                <a:ext cx="4260397" cy="544893"/>
              </a:xfrm>
              <a:prstGeom prst="rect">
                <a:avLst/>
              </a:prstGeom>
              <a:blipFill>
                <a:blip r:embed="rId3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4235" y="1808554"/>
                <a:ext cx="1221553" cy="709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𝐸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mr-I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35" y="1808554"/>
                <a:ext cx="1221553" cy="709938"/>
              </a:xfrm>
              <a:prstGeom prst="rect">
                <a:avLst/>
              </a:prstGeom>
              <a:blipFill>
                <a:blip r:embed="rId4"/>
                <a:stretch>
                  <a:fillRect t="-8772" b="-1929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2592" y="3091872"/>
                <a:ext cx="22818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2" y="3091872"/>
                <a:ext cx="2281843" cy="4001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12684" y="2912478"/>
                <a:ext cx="3494226" cy="710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684" y="2912478"/>
                <a:ext cx="3494226" cy="710066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05411" y="3670078"/>
                <a:ext cx="2267287" cy="431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411" y="3670078"/>
                <a:ext cx="2267287" cy="431015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15588" y="1831223"/>
                <a:ext cx="2444195" cy="709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ℏ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588" y="1831223"/>
                <a:ext cx="2444195" cy="709938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20915" y="1464224"/>
            <a:ext cx="2510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Non-relativistic spin 0: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9355" y="1464224"/>
            <a:ext cx="150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Schrödinger: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417393" y="803908"/>
                <a:ext cx="1605761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93" y="803908"/>
                <a:ext cx="1605761" cy="619016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671814" y="1628567"/>
                <a:ext cx="3388813" cy="801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𝜌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latin typeface="Cambria Math" charset="0"/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≡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ℏ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</m:den>
                    </m:f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𝛻</m:t>
                            </m:r>
                          </m:e>
                        </m:acc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hr-HR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814" y="1628567"/>
                <a:ext cx="3388813" cy="801181"/>
              </a:xfrm>
              <a:prstGeom prst="rect">
                <a:avLst/>
              </a:prstGeom>
              <a:blipFill>
                <a:blip r:embed="rId10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64457" y="2630202"/>
            <a:ext cx="2045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spin 0: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0706" y="4150897"/>
            <a:ext cx="222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spin- ½: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71938" y="4658746"/>
                <a:ext cx="21581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𝐻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mr-I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38" y="4658746"/>
                <a:ext cx="2158155" cy="400110"/>
              </a:xfrm>
              <a:prstGeom prst="rect">
                <a:avLst/>
              </a:prstGeom>
              <a:blipFill>
                <a:blip r:embed="rId11"/>
                <a:stretch>
                  <a:fillRect t="-18182" b="-1212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99116" y="4466475"/>
                <a:ext cx="3138551" cy="954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</m:t>
                      </m:r>
                      <m:f>
                        <m:f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116" y="4466475"/>
                <a:ext cx="3138551" cy="9545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87833" y="5203837"/>
                <a:ext cx="2784865" cy="72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33" y="5203837"/>
                <a:ext cx="2784865" cy="7239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414110" y="2626074"/>
            <a:ext cx="1633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Klein-Gordon: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3288" y="4168529"/>
            <a:ext cx="78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Dirac: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0383875" y="3557209"/>
                <a:ext cx="15612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875" y="3557209"/>
                <a:ext cx="1561261" cy="369332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730734" y="3422891"/>
                <a:ext cx="138050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𝐸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</m:acc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34" y="3422891"/>
                <a:ext cx="1380506" cy="646331"/>
              </a:xfrm>
              <a:prstGeom prst="rect">
                <a:avLst/>
              </a:prstGeom>
              <a:blipFill>
                <a:blip r:embed="rId1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257667" y="1982446"/>
                <a:ext cx="1914370" cy="432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𝑁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s-I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67" y="1982446"/>
                <a:ext cx="1914370" cy="432298"/>
              </a:xfrm>
              <a:prstGeom prst="rect">
                <a:avLst/>
              </a:prstGeom>
              <a:blipFill>
                <a:blip r:embed="rId16"/>
                <a:stretch>
                  <a:fillRect t="-17143" b="-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8536719" y="4798522"/>
                <a:ext cx="3449727" cy="869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=1 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s-I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719" y="4798522"/>
                <a:ext cx="3449727" cy="869982"/>
              </a:xfrm>
              <a:prstGeom prst="rect">
                <a:avLst/>
              </a:prstGeom>
              <a:blipFill>
                <a:blip r:embed="rId17"/>
                <a:stretch>
                  <a:fillRect t="-92857" b="-14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9085774" y="143699"/>
            <a:ext cx="2560894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Probability interpretation</a:t>
            </a:r>
          </a:p>
          <a:p>
            <a:r>
              <a:rPr lang="en-US" dirty="0"/>
              <a:t>(Continuity equation)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628905" y="-109504"/>
            <a:ext cx="0" cy="699180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-1" y="1464579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0" y="2617977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7375" y="4156136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515711" y="3612434"/>
                <a:ext cx="1909689" cy="432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𝑁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s-I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711" y="3612434"/>
                <a:ext cx="1909689" cy="432298"/>
              </a:xfrm>
              <a:prstGeom prst="rect">
                <a:avLst/>
              </a:prstGeom>
              <a:blipFill>
                <a:blip r:embed="rId18"/>
                <a:stretch>
                  <a:fillRect t="-14286" b="-1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486516" y="4427839"/>
                <a:ext cx="2231958" cy="432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s-I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516" y="4427839"/>
                <a:ext cx="2231958" cy="432298"/>
              </a:xfrm>
              <a:prstGeom prst="rect">
                <a:avLst/>
              </a:prstGeom>
              <a:blipFill>
                <a:blip r:embed="rId19"/>
                <a:stretch>
                  <a:fillRect t="-14286" b="-1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558429" y="4792112"/>
                <a:ext cx="1363257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429" y="4792112"/>
                <a:ext cx="1363257" cy="98405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581829" y="4460133"/>
                <a:ext cx="1338315" cy="372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829" y="4460133"/>
                <a:ext cx="1338315" cy="372218"/>
              </a:xfrm>
              <a:prstGeom prst="rect">
                <a:avLst/>
              </a:prstGeom>
              <a:blipFill>
                <a:blip r:embed="rId2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51CF7F-B814-0F4A-4374-F0A6EB919862}"/>
              </a:ext>
            </a:extLst>
          </p:cNvPr>
          <p:cNvCxnSpPr/>
          <p:nvPr/>
        </p:nvCxnSpPr>
        <p:spPr>
          <a:xfrm>
            <a:off x="-7376" y="5799024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8F9974-5714-745A-36E8-80A624D4C88F}"/>
              </a:ext>
            </a:extLst>
          </p:cNvPr>
          <p:cNvSpPr txBox="1"/>
          <p:nvPr/>
        </p:nvSpPr>
        <p:spPr>
          <a:xfrm>
            <a:off x="521380" y="5802220"/>
            <a:ext cx="2124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spin-1: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E5B4F4-78BF-A83A-042B-DBA1BA3DD66C}"/>
              </a:ext>
            </a:extLst>
          </p:cNvPr>
          <p:cNvSpPr txBox="1"/>
          <p:nvPr/>
        </p:nvSpPr>
        <p:spPr>
          <a:xfrm>
            <a:off x="3533962" y="5819852"/>
            <a:ext cx="837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Proca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C61CEE-C348-8112-6D5B-BDCDDDFDD241}"/>
                  </a:ext>
                </a:extLst>
              </p:cNvPr>
              <p:cNvSpPr txBox="1"/>
              <p:nvPr/>
            </p:nvSpPr>
            <p:spPr>
              <a:xfrm>
                <a:off x="3315999" y="6293013"/>
                <a:ext cx="2558457" cy="431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C61CEE-C348-8112-6D5B-BDCDDDFD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999" y="6293013"/>
                <a:ext cx="2558457" cy="431015"/>
              </a:xfrm>
              <a:prstGeom prst="rect">
                <a:avLst/>
              </a:prstGeom>
              <a:blipFill>
                <a:blip r:embed="rId22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DC579F8-54B5-EB87-5ED7-3A1F61090EB3}"/>
              </a:ext>
            </a:extLst>
          </p:cNvPr>
          <p:cNvSpPr txBox="1"/>
          <p:nvPr/>
        </p:nvSpPr>
        <p:spPr>
          <a:xfrm>
            <a:off x="890678" y="6124190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C00FF"/>
                </a:solidFill>
              </a:rPr>
              <a:t>Fundamental</a:t>
            </a:r>
          </a:p>
          <a:p>
            <a:r>
              <a:rPr lang="en-NL" dirty="0">
                <a:solidFill>
                  <a:srgbClr val="CC00FF"/>
                </a:solidFill>
              </a:rPr>
              <a:t>force carriers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ABCE73-1E1F-A0D7-9EC5-1E5A5165B574}"/>
              </a:ext>
            </a:extLst>
          </p:cNvPr>
          <p:cNvSpPr txBox="1"/>
          <p:nvPr/>
        </p:nvSpPr>
        <p:spPr>
          <a:xfrm>
            <a:off x="757175" y="5074627"/>
            <a:ext cx="1968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C00FF"/>
                </a:solidFill>
              </a:rPr>
              <a:t>Fundamental</a:t>
            </a:r>
          </a:p>
          <a:p>
            <a:r>
              <a:rPr lang="en-GB" dirty="0">
                <a:solidFill>
                  <a:srgbClr val="CC00FF"/>
                </a:solidFill>
              </a:rPr>
              <a:t>q</a:t>
            </a:r>
            <a:r>
              <a:rPr lang="en-NL" dirty="0">
                <a:solidFill>
                  <a:srgbClr val="CC00FF"/>
                </a:solidFill>
              </a:rPr>
              <a:t>uarks and leptons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AAA793-F9E0-57E0-4DBE-953360A69EC7}"/>
              </a:ext>
            </a:extLst>
          </p:cNvPr>
          <p:cNvSpPr txBox="1"/>
          <p:nvPr/>
        </p:nvSpPr>
        <p:spPr>
          <a:xfrm>
            <a:off x="626503" y="3612434"/>
            <a:ext cx="160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FF"/>
                </a:solidFill>
              </a:rPr>
              <a:t>Example: </a:t>
            </a:r>
            <a:r>
              <a:rPr lang="en-US" dirty="0" err="1">
                <a:solidFill>
                  <a:srgbClr val="CC00FF"/>
                </a:solidFill>
              </a:rPr>
              <a:t>pions</a:t>
            </a:r>
            <a:endParaRPr lang="en-NL" dirty="0">
              <a:solidFill>
                <a:srgbClr val="CC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1312B0-4231-B978-3962-771F7027B111}"/>
                  </a:ext>
                </a:extLst>
              </p:cNvPr>
              <p:cNvSpPr txBox="1"/>
              <p:nvPr/>
            </p:nvSpPr>
            <p:spPr>
              <a:xfrm>
                <a:off x="9270072" y="5964164"/>
                <a:ext cx="2435410" cy="679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EM: Maxwell equations </a:t>
                </a:r>
              </a:p>
              <a:p>
                <a:r>
                  <a:rPr lang="en-NL" dirty="0"/>
                  <a:t>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NL" dirty="0">
                    <a:solidFill>
                      <a:srgbClr val="C00000"/>
                    </a:solidFill>
                  </a:rPr>
                  <a:t> </a:t>
                </a:r>
                <a:r>
                  <a:rPr lang="en-NL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NL" dirty="0">
                    <a:solidFill>
                      <a:srgbClr val="C00000"/>
                    </a:solidFill>
                  </a:rPr>
                  <a:t> </a:t>
                </a:r>
                <a:r>
                  <a:rPr lang="en-NL" dirty="0"/>
                  <a:t>fields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1312B0-4231-B978-3962-771F7027B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072" y="5964164"/>
                <a:ext cx="2435410" cy="679930"/>
              </a:xfrm>
              <a:prstGeom prst="rect">
                <a:avLst/>
              </a:prstGeom>
              <a:blipFill>
                <a:blip r:embed="rId23"/>
                <a:stretch>
                  <a:fillRect l="-2604" t="-3636" r="-1562" b="-1272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F842200-3B74-E9B0-8A5E-5DB2231B1530}"/>
                  </a:ext>
                </a:extLst>
              </p:cNvPr>
              <p:cNvSpPr txBox="1"/>
              <p:nvPr/>
            </p:nvSpPr>
            <p:spPr>
              <a:xfrm>
                <a:off x="6199386" y="5877514"/>
                <a:ext cx="251908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sym typeface="Wingdings" pitchFamily="2" charset="2"/>
                  </a:rPr>
                  <a:t>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>
                  <a:solidFill>
                    <a:srgbClr val="C00000"/>
                  </a:solidFill>
                </a:endParaRPr>
              </a:p>
              <a:p>
                <a:r>
                  <a:rPr lang="en-US" sz="1600" dirty="0"/>
                  <a:t>QCD: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sym typeface="Wingdings" pitchFamily="2" charset="2"/>
                  </a:rPr>
                  <a:t>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>
                  <a:solidFill>
                    <a:srgbClr val="C00000"/>
                  </a:solidFill>
                </a:endParaRPr>
              </a:p>
              <a:p>
                <a:r>
                  <a:rPr lang="en-US" sz="1600" dirty="0"/>
                  <a:t>Weak: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sym typeface="Wingdings" pitchFamily="2" charset="2"/>
                  </a:rPr>
                  <a:t>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F842200-3B74-E9B0-8A5E-5DB2231B1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386" y="5877514"/>
                <a:ext cx="2519088" cy="830997"/>
              </a:xfrm>
              <a:prstGeom prst="rect">
                <a:avLst/>
              </a:prstGeom>
              <a:blipFill>
                <a:blip r:embed="rId24"/>
                <a:stretch>
                  <a:fillRect l="-1508" t="-3030" b="-1060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13905E-AD41-A4BA-184C-D289A9984CB0}"/>
                  </a:ext>
                </a:extLst>
              </p:cNvPr>
              <p:cNvSpPr/>
              <p:nvPr/>
            </p:nvSpPr>
            <p:spPr>
              <a:xfrm>
                <a:off x="8628905" y="2872566"/>
                <a:ext cx="3629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13905E-AD41-A4BA-184C-D289A9984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905" y="2872566"/>
                <a:ext cx="3629455" cy="369332"/>
              </a:xfrm>
              <a:prstGeom prst="rect">
                <a:avLst/>
              </a:prstGeom>
              <a:blipFill>
                <a:blip r:embed="rId25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5DDFD2-6B75-E616-AE25-95F4057A690F}"/>
              </a:ext>
            </a:extLst>
          </p:cNvPr>
          <p:cNvCxnSpPr>
            <a:cxnSpLocks/>
          </p:cNvCxnSpPr>
          <p:nvPr/>
        </p:nvCxnSpPr>
        <p:spPr>
          <a:xfrm flipV="1">
            <a:off x="8121321" y="2091038"/>
            <a:ext cx="609413" cy="74874"/>
          </a:xfrm>
          <a:prstGeom prst="line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059B9B-4C69-A971-079E-6CE6425B4C15}"/>
              </a:ext>
            </a:extLst>
          </p:cNvPr>
          <p:cNvCxnSpPr>
            <a:cxnSpLocks/>
          </p:cNvCxnSpPr>
          <p:nvPr/>
        </p:nvCxnSpPr>
        <p:spPr>
          <a:xfrm flipV="1">
            <a:off x="8222446" y="3829961"/>
            <a:ext cx="609413" cy="74874"/>
          </a:xfrm>
          <a:prstGeom prst="line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35ABE9D-782C-D3FB-09EF-7748C8A9A611}"/>
              </a:ext>
            </a:extLst>
          </p:cNvPr>
          <p:cNvCxnSpPr>
            <a:cxnSpLocks/>
          </p:cNvCxnSpPr>
          <p:nvPr/>
        </p:nvCxnSpPr>
        <p:spPr>
          <a:xfrm>
            <a:off x="8222446" y="4968018"/>
            <a:ext cx="577669" cy="86157"/>
          </a:xfrm>
          <a:prstGeom prst="line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41D33EEF-1256-9247-2B2F-3D5519BCE8EC}"/>
              </a:ext>
            </a:extLst>
          </p:cNvPr>
          <p:cNvSpPr/>
          <p:nvPr/>
        </p:nvSpPr>
        <p:spPr>
          <a:xfrm>
            <a:off x="3503288" y="1841780"/>
            <a:ext cx="2297511" cy="728663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6BFC098-81E1-9E4E-EC2A-AD883EF396F9}"/>
              </a:ext>
            </a:extLst>
          </p:cNvPr>
          <p:cNvSpPr/>
          <p:nvPr/>
        </p:nvSpPr>
        <p:spPr>
          <a:xfrm>
            <a:off x="3528881" y="3641740"/>
            <a:ext cx="2198343" cy="431016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31B804-2C3E-F49C-BE84-6CAD2B100EFA}"/>
              </a:ext>
            </a:extLst>
          </p:cNvPr>
          <p:cNvSpPr/>
          <p:nvPr/>
        </p:nvSpPr>
        <p:spPr>
          <a:xfrm>
            <a:off x="3340439" y="5174466"/>
            <a:ext cx="2154089" cy="50414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E2062B-04EB-6996-7A7E-E27CA82F9928}"/>
              </a:ext>
            </a:extLst>
          </p:cNvPr>
          <p:cNvSpPr/>
          <p:nvPr/>
        </p:nvSpPr>
        <p:spPr>
          <a:xfrm>
            <a:off x="3395834" y="6232475"/>
            <a:ext cx="2463949" cy="50414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1D3778-2481-8C7D-50B6-02D94B655B7D}"/>
                  </a:ext>
                </a:extLst>
              </p:cNvPr>
              <p:cNvSpPr txBox="1"/>
              <p:nvPr/>
            </p:nvSpPr>
            <p:spPr>
              <a:xfrm>
                <a:off x="5448937" y="5414239"/>
                <a:ext cx="1217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acc>
                            <m:accPr>
                              <m:chr m:val="⃗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1D3778-2481-8C7D-50B6-02D94B655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937" y="5414239"/>
                <a:ext cx="1217769" cy="307777"/>
              </a:xfrm>
              <a:prstGeom prst="rect">
                <a:avLst/>
              </a:prstGeom>
              <a:blipFill>
                <a:blip r:embed="rId26"/>
                <a:stretch>
                  <a:fillRect t="-8000" b="-8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695AD315-3C99-A49C-4EE7-632093790E65}"/>
              </a:ext>
            </a:extLst>
          </p:cNvPr>
          <p:cNvSpPr txBox="1"/>
          <p:nvPr/>
        </p:nvSpPr>
        <p:spPr>
          <a:xfrm>
            <a:off x="4178961" y="4203559"/>
            <a:ext cx="2020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27"/>
              </a:rPr>
              <a:t>(The Master in action)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37685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6" grpId="0"/>
      <p:bldP spid="19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42" grpId="0"/>
      <p:bldP spid="43" grpId="0"/>
      <p:bldP spid="44" grpId="0"/>
      <p:bldP spid="45" grpId="0"/>
      <p:bldP spid="20" grpId="0"/>
      <p:bldP spid="38" grpId="0"/>
      <p:bldP spid="39" grpId="0"/>
      <p:bldP spid="3" grpId="0"/>
      <p:bldP spid="50" grpId="0" animBg="1"/>
      <p:bldP spid="52" grpId="0" animBg="1"/>
      <p:bldP spid="53" grpId="0" animBg="1"/>
      <p:bldP spid="54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Scattering Theory and Feynman Calculus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787" y="2636616"/>
            <a:ext cx="5299129" cy="198378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Part 3</a:t>
            </a:r>
          </a:p>
          <a:p>
            <a:pPr marL="0" indent="0" algn="ctr">
              <a:buNone/>
            </a:pPr>
            <a:r>
              <a:rPr lang="en-US" dirty="0"/>
              <a:t>Feynman Calculus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04331" y="3167426"/>
            <a:ext cx="145700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Griffiths §6.3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668406" y="151511"/>
            <a:ext cx="191385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/>
              <a:t>Griffiths Chapter 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07813" y="4189513"/>
                <a:ext cx="48080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Or: how to find the matrix element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endParaRPr lang="en-US" sz="2200" dirty="0">
                  <a:solidFill>
                    <a:srgbClr val="C00000"/>
                  </a:solidFill>
                  <a:ea typeface="Cambria Math" charset="0"/>
                  <a:cs typeface="Cambria Math" charset="0"/>
                </a:endParaRPr>
              </a:p>
              <a:p>
                <a:r>
                  <a:rPr lang="en-US" sz="2200" dirty="0">
                    <a:solidFill>
                      <a:srgbClr val="7030A0"/>
                    </a:solidFill>
                  </a:rPr>
                  <a:t>This is the </a:t>
                </a:r>
                <a:r>
                  <a:rPr lang="en-US" sz="2200" i="1" dirty="0">
                    <a:solidFill>
                      <a:srgbClr val="7030A0"/>
                    </a:solidFill>
                  </a:rPr>
                  <a:t>dynamics</a:t>
                </a:r>
                <a:r>
                  <a:rPr lang="en-US" sz="2200" dirty="0">
                    <a:solidFill>
                      <a:srgbClr val="7030A0"/>
                    </a:solidFill>
                  </a:rPr>
                  <a:t>: the interesting bit!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813" y="4189513"/>
                <a:ext cx="4808047" cy="769441"/>
              </a:xfrm>
              <a:prstGeom prst="rect">
                <a:avLst/>
              </a:prstGeom>
              <a:blipFill>
                <a:blip r:embed="rId2"/>
                <a:stretch>
                  <a:fillRect l="-1579" t="-4839" r="-526" b="-1451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010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Feynman Rules: ABC Toy Theory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507" y="954868"/>
                <a:ext cx="11519689" cy="157978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All the “real” particle physics is in the calculation of the matrix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:endParaRPr lang="en-US" b="0" dirty="0">
                  <a:ea typeface="Cambria Math" charset="0"/>
                  <a:cs typeface="Cambria Math" charset="0"/>
                </a:endParaRPr>
              </a:p>
              <a:p>
                <a:r>
                  <a:rPr lang="en-US" dirty="0"/>
                  <a:t>A full derivation of QED is not in the scope of the lectures. We give a “recipe”.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507" y="954868"/>
                <a:ext cx="11519689" cy="1579787"/>
              </a:xfrm>
              <a:blipFill rotWithShape="0">
                <a:blip r:embed="rId2"/>
                <a:stretch>
                  <a:fillRect l="-794" t="-6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34533" y="2907888"/>
            <a:ext cx="2387600" cy="1318310"/>
            <a:chOff x="1591733" y="1357156"/>
            <a:chExt cx="2387600" cy="1318310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591733" y="2116667"/>
              <a:ext cx="1337733" cy="1693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2929466" y="1357156"/>
              <a:ext cx="1049867" cy="75951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929465" y="2133599"/>
              <a:ext cx="1049867" cy="5418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 flipH="1">
              <a:off x="2844799" y="2032002"/>
              <a:ext cx="135465" cy="1693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70132" y="3207538"/>
                <a:ext cx="267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32" y="3207538"/>
                <a:ext cx="26750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5000" r="-27273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62121" y="2941955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121" y="2941955"/>
                <a:ext cx="32002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5385" r="-1346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95854" y="3736934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54" y="3736934"/>
                <a:ext cx="32002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3208" r="-9434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4986217" y="2617434"/>
                <a:ext cx="6403678" cy="24019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Consider ABC example theory</a:t>
                </a:r>
              </a:p>
              <a:p>
                <a:pPr lvl="1"/>
                <a:r>
                  <a:rPr lang="en-US" dirty="0"/>
                  <a:t>ABC model is simplest possible “theory”.</a:t>
                </a:r>
              </a:p>
              <a:p>
                <a:pPr lvl="1"/>
                <a:r>
                  <a:rPr lang="en-US" dirty="0"/>
                  <a:t>Particles have no spin</a:t>
                </a:r>
              </a:p>
              <a:p>
                <a:pPr lvl="1"/>
                <a:r>
                  <a:rPr lang="en-US" dirty="0"/>
                  <a:t>Particles are their own antiparticle</a:t>
                </a:r>
              </a:p>
              <a:p>
                <a:pPr lvl="2"/>
                <a:r>
                  <a:rPr lang="en-US" dirty="0"/>
                  <a:t>No “arrows” needed</a:t>
                </a:r>
              </a:p>
              <a:p>
                <a:pPr lvl="2"/>
                <a:r>
                  <a:rPr lang="en-US" dirty="0"/>
                  <a:t>Think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,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0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0" smtClean="0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</a:rPr>
                      <m:t>𝜂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particles </a:t>
                </a:r>
                <a:r>
                  <a:rPr lang="en-US" dirty="0" err="1"/>
                  <a:t>etc</a:t>
                </a:r>
                <a:endParaRPr lang="en-US" dirty="0"/>
              </a:p>
              <a:p>
                <a:pPr lvl="1"/>
                <a:r>
                  <a:rPr lang="en-US" dirty="0"/>
                  <a:t>No real forces, just “particles”</a:t>
                </a: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217" y="2617434"/>
                <a:ext cx="6403678" cy="2401937"/>
              </a:xfrm>
              <a:prstGeom prst="rect">
                <a:avLst/>
              </a:prstGeom>
              <a:blipFill>
                <a:blip r:embed="rId6"/>
                <a:stretch>
                  <a:fillRect l="-1584" t="-4712" b="-209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/>
          <p:cNvSpPr txBox="1">
            <a:spLocks/>
          </p:cNvSpPr>
          <p:nvPr/>
        </p:nvSpPr>
        <p:spPr>
          <a:xfrm>
            <a:off x="275547" y="5490770"/>
            <a:ext cx="11915159" cy="1754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the following recipe keep </a:t>
            </a:r>
            <a:r>
              <a:rPr lang="en-US"/>
              <a:t>perturbation theory and </a:t>
            </a:r>
            <a:r>
              <a:rPr lang="en-US" dirty="0"/>
              <a:t>the golden rule </a:t>
            </a:r>
            <a:r>
              <a:rPr lang="en-US"/>
              <a:t>in mind.</a:t>
            </a:r>
            <a:endParaRPr lang="en-US" dirty="0">
              <a:ea typeface="Cambria Math" charset="0"/>
              <a:cs typeface="Cambria Math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49" y="4360415"/>
            <a:ext cx="3520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Only one fundamental vertex</a:t>
            </a:r>
          </a:p>
        </p:txBody>
      </p:sp>
    </p:spTree>
    <p:extLst>
      <p:ext uri="{BB962C8B-B14F-4D97-AF65-F5344CB8AC3E}">
        <p14:creationId xmlns:p14="http://schemas.microsoft.com/office/powerpoint/2010/main" val="1934346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Feynman Rules: ABC Toy Theory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539" y="929758"/>
                <a:ext cx="5299129" cy="331233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u="sng" dirty="0"/>
                  <a:t>Recipe to find </a:t>
                </a:r>
                <a14:m>
                  <m:oMath xmlns:m="http://schemas.openxmlformats.org/officeDocument/2006/math">
                    <m:r>
                      <a:rPr lang="en-US" i="1" u="sng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u="sng" dirty="0"/>
                  <a:t>:</a:t>
                </a:r>
              </a:p>
              <a:p>
                <a:pPr marL="732600" lvl="1" indent="-457200">
                  <a:buFont typeface="+mj-lt"/>
                  <a:buAutoNum type="arabicPeriod"/>
                </a:pPr>
                <a:r>
                  <a:rPr lang="en-US" dirty="0"/>
                  <a:t>Draw all the possible diagrams</a:t>
                </a:r>
              </a:p>
              <a:p>
                <a:pPr marL="732600" lvl="1" indent="-457200">
                  <a:buFont typeface="+mj-lt"/>
                  <a:buAutoNum type="arabicPeriod"/>
                </a:pPr>
                <a:r>
                  <a:rPr lang="en-US" dirty="0"/>
                  <a:t>Label the external 4-momenta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lang="en-US" dirty="0"/>
                  <a:t> and put an arrow for the direction forward in time for external lines</a:t>
                </a:r>
              </a:p>
              <a:p>
                <a:pPr marL="732600" lvl="1" indent="-457200">
                  <a:buFont typeface="+mj-lt"/>
                  <a:buAutoNum type="arabicPeriod"/>
                </a:pPr>
                <a:r>
                  <a:rPr lang="en-US" dirty="0"/>
                  <a:t>For each vertex write a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𝑖𝑔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732600" lvl="1" indent="-457200">
                  <a:buFont typeface="+mj-lt"/>
                  <a:buAutoNum type="arabicPeriod"/>
                </a:pPr>
                <a:r>
                  <a:rPr lang="en-US" dirty="0"/>
                  <a:t>Propagators: for each internal line write: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Note that for an internal line: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539" y="929758"/>
                <a:ext cx="5299129" cy="3312332"/>
              </a:xfrm>
              <a:blipFill>
                <a:blip r:embed="rId4"/>
                <a:stretch>
                  <a:fillRect l="-1914" t="-3817" r="-1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/>
          <p:cNvCxnSpPr/>
          <p:nvPr/>
        </p:nvCxnSpPr>
        <p:spPr>
          <a:xfrm flipV="1">
            <a:off x="7677874" y="3471333"/>
            <a:ext cx="1689206" cy="16934"/>
          </a:xfrm>
          <a:prstGeom prst="line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8434277" y="3138952"/>
                <a:ext cx="1982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277" y="3138952"/>
                <a:ext cx="19825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1250" r="-28125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 rot="5400000">
            <a:off x="9498803" y="1103957"/>
            <a:ext cx="1456264" cy="2160893"/>
            <a:chOff x="995868" y="1003148"/>
            <a:chExt cx="1456264" cy="2160893"/>
          </a:xfrm>
        </p:grpSpPr>
        <p:cxnSp>
          <p:nvCxnSpPr>
            <p:cNvPr id="25" name="Straight Connector 24"/>
            <p:cNvCxnSpPr/>
            <p:nvPr/>
          </p:nvCxnSpPr>
          <p:spPr>
            <a:xfrm rot="16200000" flipH="1">
              <a:off x="1031335" y="997467"/>
              <a:ext cx="660398" cy="7313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>
              <a:off x="1001205" y="2421111"/>
              <a:ext cx="737591" cy="7482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>
              <a:off x="1686195" y="1044153"/>
              <a:ext cx="690186" cy="6081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1707872" y="2419780"/>
              <a:ext cx="763590" cy="7249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744133" y="1710266"/>
              <a:ext cx="0" cy="716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849195" y="1508667"/>
                <a:ext cx="267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195" y="1508667"/>
                <a:ext cx="26750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7273" r="-25000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887912" y="2563513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912" y="2563513"/>
                <a:ext cx="320021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5385" r="-1346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1173627" y="1550115"/>
                <a:ext cx="2791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3627" y="1550115"/>
                <a:ext cx="279179" cy="369332"/>
              </a:xfrm>
              <a:prstGeom prst="rect">
                <a:avLst/>
              </a:prstGeom>
              <a:blipFill>
                <a:blip r:embed="rId8"/>
                <a:stretch>
                  <a:fillRect l="-21739" r="-21739" b="-6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1324314" y="2491692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4314" y="2491692"/>
                <a:ext cx="320021" cy="369332"/>
              </a:xfrm>
              <a:prstGeom prst="rect">
                <a:avLst/>
              </a:prstGeom>
              <a:blipFill>
                <a:blip r:embed="rId9"/>
                <a:stretch>
                  <a:fillRect l="-11538" r="-15385"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0161704" y="1747332"/>
                <a:ext cx="2668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704" y="1747332"/>
                <a:ext cx="266803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27273" r="-204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9367080" y="2585924"/>
            <a:ext cx="358208" cy="290643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10716309" y="1472612"/>
            <a:ext cx="377027" cy="349325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448674" y="1508667"/>
            <a:ext cx="313453" cy="34414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0069226" y="2339539"/>
            <a:ext cx="389177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0775275" y="2437187"/>
            <a:ext cx="313453" cy="34414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0669819" y="2655049"/>
                <a:ext cx="3100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9819" y="2655049"/>
                <a:ext cx="310021" cy="307777"/>
              </a:xfrm>
              <a:prstGeom prst="rect">
                <a:avLst/>
              </a:prstGeom>
              <a:blipFill rotWithShape="0">
                <a:blip r:embed="rId11"/>
                <a:stretch>
                  <a:fillRect l="-19608" r="-588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212273" y="2339539"/>
                <a:ext cx="2033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𝑞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2273" y="2339539"/>
                <a:ext cx="203325" cy="307777"/>
              </a:xfrm>
              <a:prstGeom prst="rect">
                <a:avLst/>
              </a:prstGeom>
              <a:blipFill rotWithShape="0">
                <a:blip r:embed="rId12"/>
                <a:stretch>
                  <a:fillRect l="-29412" r="-26471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9620059" y="2679787"/>
                <a:ext cx="3118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059" y="2679787"/>
                <a:ext cx="311880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19608" r="-9804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9604162" y="1325717"/>
                <a:ext cx="3059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62" y="1325717"/>
                <a:ext cx="305917" cy="307777"/>
              </a:xfrm>
              <a:prstGeom prst="rect">
                <a:avLst/>
              </a:prstGeom>
              <a:blipFill rotWithShape="0">
                <a:blip r:embed="rId14"/>
                <a:stretch>
                  <a:fillRect l="-19608" r="-588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0686522" y="1219200"/>
                <a:ext cx="3118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6522" y="1219200"/>
                <a:ext cx="311880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19608" r="-9804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246592" y="2019668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𝑖𝑔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592" y="2019668"/>
                <a:ext cx="494879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686522" y="2019668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𝑖𝑔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6522" y="2019668"/>
                <a:ext cx="494879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Oval 86"/>
          <p:cNvSpPr/>
          <p:nvPr/>
        </p:nvSpPr>
        <p:spPr>
          <a:xfrm>
            <a:off x="9855199" y="2150532"/>
            <a:ext cx="84666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0583321" y="2133602"/>
            <a:ext cx="84666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146793" y="1219200"/>
            <a:ext cx="1998134" cy="1693333"/>
            <a:chOff x="728133" y="1219200"/>
            <a:chExt cx="1998134" cy="16933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28133" y="1219200"/>
              <a:ext cx="999067" cy="4741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728133" y="2426448"/>
              <a:ext cx="1016000" cy="4860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727200" y="1219200"/>
              <a:ext cx="999067" cy="4741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727200" y="2428938"/>
              <a:ext cx="999067" cy="4835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744133" y="1710266"/>
              <a:ext cx="0" cy="716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46905" y="1364734"/>
                <a:ext cx="267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905" y="1364734"/>
                <a:ext cx="267509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27273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46905" y="2426447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905" y="2426447"/>
                <a:ext cx="320021" cy="369332"/>
              </a:xfrm>
              <a:prstGeom prst="rect">
                <a:avLst/>
              </a:prstGeom>
              <a:blipFill rotWithShape="0">
                <a:blip r:embed="rId19"/>
                <a:stretch>
                  <a:fillRect l="-15385" r="-13462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984917" y="2445871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917" y="2445871"/>
                <a:ext cx="320021" cy="369332"/>
              </a:xfrm>
              <a:prstGeom prst="rect">
                <a:avLst/>
              </a:prstGeom>
              <a:blipFill>
                <a:blip r:embed="rId20"/>
                <a:stretch>
                  <a:fillRect l="-11538" r="-15385"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7977306" y="1340934"/>
                <a:ext cx="2791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306" y="1340934"/>
                <a:ext cx="279179" cy="369332"/>
              </a:xfrm>
              <a:prstGeom prst="rect">
                <a:avLst/>
              </a:prstGeom>
              <a:blipFill>
                <a:blip r:embed="rId21"/>
                <a:stretch>
                  <a:fillRect l="-27273" r="-22727"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248843" y="1870848"/>
                <a:ext cx="2668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43" y="1870848"/>
                <a:ext cx="266803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25000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V="1">
            <a:off x="6502393" y="2731246"/>
            <a:ext cx="389467" cy="18466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7349059" y="1224182"/>
            <a:ext cx="389467" cy="18466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400792" y="1151468"/>
            <a:ext cx="524934" cy="23706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397790" y="2665114"/>
            <a:ext cx="441302" cy="238844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043065" y="1831835"/>
            <a:ext cx="16922" cy="485004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636741" y="902065"/>
                <a:ext cx="3059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741" y="902065"/>
                <a:ext cx="305917" cy="307777"/>
              </a:xfrm>
              <a:prstGeom prst="rect">
                <a:avLst/>
              </a:prstGeom>
              <a:blipFill rotWithShape="0">
                <a:blip r:embed="rId22"/>
                <a:stretch>
                  <a:fillRect l="-20000" r="-8000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585943" y="2850090"/>
                <a:ext cx="3118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943" y="2850090"/>
                <a:ext cx="311880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19231" r="-769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7365994" y="921755"/>
                <a:ext cx="3118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994" y="921755"/>
                <a:ext cx="311880" cy="307777"/>
              </a:xfrm>
              <a:prstGeom prst="rect">
                <a:avLst/>
              </a:prstGeom>
              <a:blipFill rotWithShape="0">
                <a:blip r:embed="rId23"/>
                <a:stretch>
                  <a:fillRect l="-19608" r="-9804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398741" y="2815532"/>
                <a:ext cx="3100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741" y="2815532"/>
                <a:ext cx="310021" cy="307777"/>
              </a:xfrm>
              <a:prstGeom prst="rect">
                <a:avLst/>
              </a:prstGeom>
              <a:blipFill rotWithShape="0">
                <a:blip r:embed="rId24"/>
                <a:stretch>
                  <a:fillRect l="-19608" r="-588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786544" y="1867649"/>
                <a:ext cx="2033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𝑞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544" y="1867649"/>
                <a:ext cx="203325" cy="307777"/>
              </a:xfrm>
              <a:prstGeom prst="rect">
                <a:avLst/>
              </a:prstGeom>
              <a:blipFill rotWithShape="0">
                <a:blip r:embed="rId25"/>
                <a:stretch>
                  <a:fillRect l="-29412" r="-26471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873811" y="1342332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𝑖𝑔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811" y="1342332"/>
                <a:ext cx="494879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6873977" y="2476648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𝑖𝑔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977" y="2476648"/>
                <a:ext cx="494879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Oval 85"/>
          <p:cNvSpPr/>
          <p:nvPr/>
        </p:nvSpPr>
        <p:spPr>
          <a:xfrm>
            <a:off x="7128934" y="1625601"/>
            <a:ext cx="84666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128937" y="2387600"/>
            <a:ext cx="84666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/>
              <p:cNvSpPr txBox="1">
                <a:spLocks/>
              </p:cNvSpPr>
              <p:nvPr/>
            </p:nvSpPr>
            <p:spPr>
              <a:xfrm>
                <a:off x="221031" y="4064103"/>
                <a:ext cx="11651748" cy="24552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32600" lvl="1" indent="-457200">
                  <a:buFont typeface="+mj-lt"/>
                  <a:buAutoNum type="arabicPeriod" startAt="5"/>
                </a:pPr>
                <a:r>
                  <a:rPr lang="en-US" sz="2200" dirty="0"/>
                  <a:t>Conservation of energy and momentum: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For each vertex write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-function of the form: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, with a positive sign for momenta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going</a:t>
                </a:r>
                <a:r>
                  <a:rPr lang="en-US" b="1" i="1" dirty="0">
                    <a:solidFill>
                      <a:schemeClr val="tx1"/>
                    </a:solidFill>
                  </a:rPr>
                  <a:t> into </a:t>
                </a:r>
                <a:r>
                  <a:rPr lang="en-US" dirty="0">
                    <a:solidFill>
                      <a:schemeClr val="tx1"/>
                    </a:solidFill>
                  </a:rPr>
                  <a:t>the vertex. This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makes sure that no momentum is “disappearing into a vertex” </a:t>
                </a:r>
              </a:p>
              <a:p>
                <a:pPr marL="732600" lvl="1" indent="-457200">
                  <a:buFont typeface="+mj-lt"/>
                  <a:buAutoNum type="arabicPeriod" startAt="5"/>
                </a:pPr>
                <a:r>
                  <a:rPr lang="en-US" sz="2200" dirty="0"/>
                  <a:t>Integrate over all internal momenta. For each internal line write a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sz="22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pPr marL="732600" lvl="1" indent="-457200">
                  <a:buFont typeface="+mj-lt"/>
                  <a:buAutoNum type="arabicPeriod" startAt="5"/>
                </a:pPr>
                <a:r>
                  <a:rPr lang="en-US" sz="2200" dirty="0"/>
                  <a:t>Result will include a delta function: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…−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</a:t>
                </a:r>
                <a:r>
                  <a:rPr lang="en-US" sz="2200" dirty="0"/>
                  <a:t>reflecting overall energy and momentum conservation. </a:t>
                </a:r>
                <a:r>
                  <a:rPr lang="en-US" sz="2200" i="1" dirty="0"/>
                  <a:t>Erase</a:t>
                </a:r>
                <a:r>
                  <a:rPr lang="en-US" sz="2200" dirty="0"/>
                  <a:t> this delta function factor and multiply by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sz="2200" dirty="0"/>
                  <a:t>. </a:t>
                </a:r>
                <a:r>
                  <a:rPr lang="en-US" sz="22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9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1" y="4064103"/>
                <a:ext cx="11651748" cy="2455230"/>
              </a:xfrm>
              <a:prstGeom prst="rect">
                <a:avLst/>
              </a:prstGeom>
              <a:blipFill>
                <a:blip r:embed="rId26"/>
                <a:stretch>
                  <a:fillRect t="-3608" r="-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5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66" grpId="0"/>
      <p:bldP spid="68" grpId="0"/>
      <p:bldP spid="69" grpId="0"/>
      <p:bldP spid="70" grpId="0"/>
      <p:bldP spid="71" grpId="0"/>
      <p:bldP spid="82" grpId="0"/>
      <p:bldP spid="83" grpId="0"/>
      <p:bldP spid="61" grpId="0"/>
      <p:bldP spid="63" grpId="0"/>
      <p:bldP spid="64" grpId="0"/>
      <p:bldP spid="65" grpId="0"/>
      <p:bldP spid="67" grpId="0"/>
      <p:bldP spid="78" grpId="0"/>
      <p:bldP spid="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Decay: Lifetime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982134"/>
                <a:ext cx="10670266" cy="567266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z="2600" u="sng" dirty="0"/>
                  <a:t>Feynman rules: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Diagrams: see sketch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Labels: see sketch 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One vertex: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𝑖𝑔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Propagators: no internal lines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Conservation of energy and momentum: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Integrate: no internal momenta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Discard delta-function and multiply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.</a:t>
                </a:r>
              </a:p>
              <a:p>
                <a:pPr marL="789750" lvl="1" indent="-514350">
                  <a:buFont typeface="+mj-lt"/>
                  <a:buAutoNum type="arabicPeriod"/>
                </a:pPr>
                <a:endParaRPr lang="en-US" sz="4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2600" dirty="0"/>
                  <a:t>Result for the amplitude: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sz="5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2600" dirty="0"/>
                  <a:t>We obtain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Γ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8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r-HR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ℳ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hr-HR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8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      </a:t>
                </a:r>
                <a:r>
                  <a:rPr lang="en-US" sz="2600" dirty="0">
                    <a:solidFill>
                      <a:srgbClr val="7030A0"/>
                    </a:solidFill>
                  </a:rPr>
                  <a:t>(no identical particles: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𝑆</m:t>
                    </m:r>
                    <m:r>
                      <a:rPr lang="en-US" sz="260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2600" dirty="0">
                    <a:solidFill>
                      <a:srgbClr val="7030A0"/>
                    </a:solidFill>
                  </a:rPr>
                  <a:t>)  </a:t>
                </a:r>
              </a:p>
              <a:p>
                <a:pPr marL="0" indent="0">
                  <a:buNone/>
                </a:pPr>
                <a:endParaRPr lang="en-US" sz="5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rgbClr val="C00000"/>
                    </a:solidFill>
                  </a:rPr>
                  <a:t>       </a:t>
                </a:r>
                <a:r>
                  <a:rPr lang="en-US" sz="260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sz="2400" dirty="0"/>
                  <a:t>     (see before) </a:t>
                </a:r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r>
                  <a:rPr lang="en-US" sz="2600" dirty="0"/>
                  <a:t>So that the lifetime is:</a:t>
                </a:r>
                <a:r>
                  <a:rPr lang="en-US" sz="2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𝜏</m:t>
                    </m:r>
                    <m:r>
                      <a:rPr lang="en-US" sz="3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0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Γ</m:t>
                        </m:r>
                      </m:den>
                    </m:f>
                    <m:r>
                      <a:rPr lang="en-US" sz="3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3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8</m:t>
                        </m:r>
                        <m:r>
                          <a:rPr lang="en-US" sz="3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3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3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|"/>
                            <m:endChr m:val="|"/>
                            <m:ctrlPr>
                              <a:rPr lang="hr-HR" sz="3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sz="3000" dirty="0"/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982134"/>
                <a:ext cx="10670266" cy="5672666"/>
              </a:xfrm>
              <a:blipFill>
                <a:blip r:embed="rId3"/>
                <a:stretch>
                  <a:fillRect l="-951" t="-24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8348133" y="868584"/>
            <a:ext cx="2760123" cy="1688019"/>
            <a:chOff x="7975600" y="1325784"/>
            <a:chExt cx="2760123" cy="1688019"/>
          </a:xfrm>
        </p:grpSpPr>
        <p:grpSp>
          <p:nvGrpSpPr>
            <p:cNvPr id="4" name="Group 3"/>
            <p:cNvGrpSpPr/>
            <p:nvPr/>
          </p:nvGrpSpPr>
          <p:grpSpPr>
            <a:xfrm>
              <a:off x="7975600" y="1541605"/>
              <a:ext cx="2387600" cy="1318310"/>
              <a:chOff x="1591733" y="1357156"/>
              <a:chExt cx="2387600" cy="1318310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591733" y="2116667"/>
                <a:ext cx="1337733" cy="1693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V="1">
                <a:off x="2929466" y="1357156"/>
                <a:ext cx="1049867" cy="75951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929465" y="2133599"/>
                <a:ext cx="1049867" cy="54186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Oval 7"/>
              <p:cNvSpPr/>
              <p:nvPr/>
            </p:nvSpPr>
            <p:spPr>
              <a:xfrm flipH="1">
                <a:off x="2844799" y="2032002"/>
                <a:ext cx="135465" cy="1693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061971" y="1838871"/>
                  <a:ext cx="26750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1971" y="1838871"/>
                  <a:ext cx="26750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907" r="-2790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415702" y="1325784"/>
                  <a:ext cx="32002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5702" y="1325784"/>
                  <a:ext cx="320021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5385" r="-13462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466174" y="2598982"/>
                  <a:ext cx="2668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𝐶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6174" y="2598982"/>
                  <a:ext cx="26680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5000" r="-22727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/>
            <p:nvPr/>
          </p:nvCxnSpPr>
          <p:spPr>
            <a:xfrm>
              <a:off x="8255289" y="2422388"/>
              <a:ext cx="389177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9617614" y="1602783"/>
              <a:ext cx="369260" cy="2360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9617614" y="2621071"/>
              <a:ext cx="441302" cy="238844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296918" y="2466553"/>
                  <a:ext cx="30591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6918" y="2466553"/>
                  <a:ext cx="305917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0000" r="-8000" b="-2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545305" y="1343988"/>
                  <a:ext cx="31188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5305" y="1343988"/>
                  <a:ext cx="311880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9608" r="-7843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389365" y="2706026"/>
                  <a:ext cx="31188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9365" y="2706026"/>
                  <a:ext cx="311880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9231" r="-7692" b="-2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291863" y="1427837"/>
                <a:ext cx="4932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𝑖𝑔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863" y="1427837"/>
                <a:ext cx="493276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8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Exercise: Pion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1208867"/>
                <a:ext cx="10617767" cy="382835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Calculate the lifetime of the neutral pion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  <a:p>
                <a:pPr marL="275400" lvl="1" indent="0">
                  <a:buNone/>
                </a:pPr>
                <a:r>
                  <a:rPr lang="en-US" dirty="0"/>
                  <a:t>The neutral pion decays mainly via: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𝛾𝛾</m:t>
                    </m:r>
                  </m:oMath>
                </a14:m>
                <a:r>
                  <a:rPr lang="en-US" dirty="0"/>
                  <a:t>. Assume that the amplitude has dimensions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charset="0"/>
                          </a:rPr>
                          <m:t>mass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×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charset="0"/>
                          </a:rPr>
                          <m:t>velocity</m:t>
                        </m:r>
                      </m:e>
                    </m:d>
                  </m:oMath>
                </a14:m>
                <a:r>
                  <a:rPr lang="en-US" dirty="0"/>
                  <a:t>. Griffiths: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Motivate the reason that the amplitude should be proportional to the coupling constant: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∝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/4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charset="0"/>
                      </a:rPr>
                      <m:t>.</m:t>
                    </m:r>
                  </m:oMath>
                </a14:m>
                <a:r>
                  <a:rPr lang="en-US" dirty="0"/>
                  <a:t> Sketch a diagram of the decay.</a:t>
                </a:r>
              </a:p>
              <a:p>
                <a:pPr marL="275400" lvl="1" indent="0">
                  <a:buNone/>
                </a:pPr>
                <a:r>
                  <a:rPr lang="en-US" dirty="0"/>
                  <a:t>       For dimensional reasons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is of the form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dirty="0"/>
              </a:p>
              <a:p>
                <a:pPr marL="732600" lvl="1" indent="-457200">
                  <a:buFont typeface="+mj-lt"/>
                  <a:buAutoNum type="alphaLcParenR" startAt="2"/>
                </a:pPr>
                <a:r>
                  <a:rPr lang="en-US" dirty="0"/>
                  <a:t>Use Fermi’s golden rule for two-body decays to estimate the decay 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Γ</m:t>
                    </m:r>
                  </m:oMath>
                </a14:m>
                <a:r>
                  <a:rPr lang="en-US" dirty="0"/>
                  <a:t> of the pion. What are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Express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in GeV.</a:t>
                </a:r>
              </a:p>
              <a:p>
                <a:pPr marL="732600" lvl="1" indent="-457200">
                  <a:buFont typeface="+mj-lt"/>
                  <a:buAutoNum type="alphaLcParenR" startAt="2"/>
                </a:pPr>
                <a:r>
                  <a:rPr lang="en-US" dirty="0"/>
                  <a:t>Use the conversion table to calculate the lifetime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and compare it with the experimental value. What do you think?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208867"/>
                <a:ext cx="10617767" cy="3828353"/>
              </a:xfrm>
              <a:blipFill>
                <a:blip r:embed="rId2"/>
                <a:stretch>
                  <a:fillRect l="-1195" t="-36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770605" y="151511"/>
            <a:ext cx="209512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exercise 6.6</a:t>
            </a:r>
          </a:p>
        </p:txBody>
      </p:sp>
    </p:spTree>
    <p:extLst>
      <p:ext uri="{BB962C8B-B14F-4D97-AF65-F5344CB8AC3E}">
        <p14:creationId xmlns:p14="http://schemas.microsoft.com/office/powerpoint/2010/main" val="140077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Scattering: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8285146" y="197104"/>
            <a:ext cx="3657600" cy="93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2653" y="953065"/>
                <a:ext cx="7834753" cy="565093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600" u="sng" dirty="0"/>
                  <a:t>Feynman rules: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Diagram: see sketch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Labels: see sketch </a:t>
                </a: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Two vertices: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𝑖𝑔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Propagators: one internal line: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/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Conservation of energy and momentum twice: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789750" lvl="1" indent="-514350">
                  <a:buFont typeface="+mj-lt"/>
                  <a:buAutoNum type="arabicPeriod"/>
                </a:pPr>
                <a:r>
                  <a:rPr lang="en-US" dirty="0"/>
                  <a:t>Integrate: one integral: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s-IS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275400" lvl="1" indent="0">
                  <a:buNone/>
                </a:pPr>
                <a:r>
                  <a:rPr lang="en-US" dirty="0"/>
                  <a:t>Result so far: </a:t>
                </a:r>
              </a:p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s-I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bg-BG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𝐶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is-I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275400" lvl="1" indent="0">
                  <a:buNone/>
                </a:pPr>
                <a:r>
                  <a:rPr lang="en-US" dirty="0"/>
                  <a:t>Doing integral over 2</a:t>
                </a:r>
                <a:r>
                  <a:rPr lang="en-US" baseline="30000" dirty="0"/>
                  <a:t>nd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sets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𝑞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. Into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to find</a:t>
                </a:r>
              </a:p>
              <a:p>
                <a:pPr marL="275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bg-BG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is-I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𝛿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is-I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789750" lvl="1" indent="-514350">
                  <a:buFont typeface="+mj-lt"/>
                  <a:buAutoNum type="arabicPeriod" startAt="7"/>
                </a:pPr>
                <a:r>
                  <a:rPr lang="en-US" dirty="0"/>
                  <a:t>Erase delta-function and multiply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/>
                  <a:t> to  find:</a:t>
                </a:r>
              </a:p>
              <a:p>
                <a:pPr marL="789750" lvl="1" indent="-514350">
                  <a:buFont typeface="+mj-lt"/>
                  <a:buAutoNum type="arabicPeriod" startAt="7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653" y="953065"/>
                <a:ext cx="7834753" cy="5650935"/>
              </a:xfrm>
              <a:blipFill>
                <a:blip r:embed="rId3"/>
                <a:stretch>
                  <a:fillRect l="-1294" t="-1794" b="-58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9094902" y="1867265"/>
            <a:ext cx="2258033" cy="2606219"/>
            <a:chOff x="6046905" y="1867265"/>
            <a:chExt cx="2258033" cy="260621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3209" y="4436533"/>
              <a:ext cx="1689206" cy="16934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7079612" y="4104152"/>
                  <a:ext cx="19825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9612" y="4104152"/>
                  <a:ext cx="19825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273" r="-27273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6046905" y="1867265"/>
              <a:ext cx="2258033" cy="2255802"/>
              <a:chOff x="6046905" y="902065"/>
              <a:chExt cx="2258033" cy="225580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046905" y="902065"/>
                <a:ext cx="2258033" cy="2255802"/>
                <a:chOff x="628245" y="902065"/>
                <a:chExt cx="2258033" cy="2255802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728133" y="1219200"/>
                  <a:ext cx="1998134" cy="1693333"/>
                  <a:chOff x="728133" y="1219200"/>
                  <a:chExt cx="1998134" cy="1693333"/>
                </a:xfrm>
              </p:grpSpPr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728133" y="1219200"/>
                    <a:ext cx="999067" cy="47413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 flipV="1">
                    <a:off x="728133" y="2426448"/>
                    <a:ext cx="1016000" cy="48608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flipV="1">
                    <a:off x="1727200" y="1219200"/>
                    <a:ext cx="999067" cy="47413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1727200" y="2428938"/>
                    <a:ext cx="999067" cy="48359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 flipV="1">
                    <a:off x="1744133" y="1710266"/>
                    <a:ext cx="0" cy="71618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628245" y="1364734"/>
                      <a:ext cx="26750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8245" y="1364734"/>
                      <a:ext cx="267509" cy="369332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l="-27273" r="-25000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628245" y="2426447"/>
                      <a:ext cx="3200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8245" y="2426447"/>
                      <a:ext cx="320021" cy="369332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l="-15385" r="-13462"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2566257" y="2445871"/>
                      <a:ext cx="3200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66257" y="2445871"/>
                      <a:ext cx="320021" cy="369332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 l="-15385" r="-13462"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558646" y="1340934"/>
                      <a:ext cx="2791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58646" y="1340934"/>
                      <a:ext cx="279179" cy="369332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 l="-24444" r="-24444"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1830183" y="1870848"/>
                      <a:ext cx="2668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Box 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30183" y="1870848"/>
                      <a:ext cx="266803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25000" r="-22727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1083733" y="2731246"/>
                  <a:ext cx="389467" cy="1846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1930399" y="1224182"/>
                  <a:ext cx="389467" cy="1846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982132" y="1151468"/>
                  <a:ext cx="524934" cy="2370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1979130" y="2665114"/>
                  <a:ext cx="441302" cy="238844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1624405" y="1831835"/>
                  <a:ext cx="16922" cy="485004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1218081" y="902065"/>
                      <a:ext cx="30591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18081" y="902065"/>
                      <a:ext cx="305917" cy="307777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 l="-20000" r="-8000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1167283" y="2850090"/>
                      <a:ext cx="31188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3" name="TextBox 6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67283" y="2850090"/>
                      <a:ext cx="311880" cy="307777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19231" r="-7692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1947334" y="921755"/>
                      <a:ext cx="31188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4" name="TextBox 6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47334" y="921755"/>
                      <a:ext cx="311880" cy="307777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 l="-19608" r="-9804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1980081" y="2815532"/>
                      <a:ext cx="31002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TextBox 6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80081" y="2815532"/>
                      <a:ext cx="310021" cy="307777"/>
                    </a:xfrm>
                    <a:prstGeom prst="rect">
                      <a:avLst/>
                    </a:prstGeom>
                    <a:blipFill rotWithShape="0">
                      <a:blip r:embed="rId21"/>
                      <a:stretch>
                        <a:fillRect l="-19608" r="-5882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1367884" y="1867649"/>
                      <a:ext cx="20332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7" name="TextBox 6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7884" y="1867649"/>
                      <a:ext cx="203325" cy="307777"/>
                    </a:xfrm>
                    <a:prstGeom prst="rect">
                      <a:avLst/>
                    </a:prstGeom>
                    <a:blipFill rotWithShape="0">
                      <a:blip r:embed="rId22"/>
                      <a:stretch>
                        <a:fillRect l="-29412" r="-26471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873811" y="1342332"/>
                    <a:ext cx="4948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𝑖𝑔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3811" y="1342332"/>
                    <a:ext cx="494879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469" r="-16049" b="-313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6873977" y="2476648"/>
                    <a:ext cx="4948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𝑖𝑔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4" name="TextBox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3977" y="2476648"/>
                    <a:ext cx="494879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469" r="-16049" b="-313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Oval 11"/>
              <p:cNvSpPr/>
              <p:nvPr/>
            </p:nvSpPr>
            <p:spPr>
              <a:xfrm>
                <a:off x="7128934" y="1625601"/>
                <a:ext cx="84666" cy="101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28937" y="2387600"/>
                <a:ext cx="84666" cy="101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4515991" y="241649"/>
            <a:ext cx="7296407" cy="1589025"/>
            <a:chOff x="4396288" y="5192071"/>
            <a:chExt cx="7296407" cy="1589025"/>
          </a:xfrm>
        </p:grpSpPr>
        <p:grpSp>
          <p:nvGrpSpPr>
            <p:cNvPr id="62" name="Group 61"/>
            <p:cNvGrpSpPr/>
            <p:nvPr/>
          </p:nvGrpSpPr>
          <p:grpSpPr>
            <a:xfrm>
              <a:off x="4464640" y="5905772"/>
              <a:ext cx="2861732" cy="115356"/>
              <a:chOff x="1490134" y="1100668"/>
              <a:chExt cx="2861732" cy="115356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1490134" y="11684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3081866" y="1168400"/>
                <a:ext cx="1270000" cy="0"/>
              </a:xfrm>
              <a:prstGeom prst="line">
                <a:avLst/>
              </a:prstGeom>
              <a:ln w="25400"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/>
              <p:cNvSpPr/>
              <p:nvPr/>
            </p:nvSpPr>
            <p:spPr>
              <a:xfrm>
                <a:off x="2845946" y="1100668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8238297" y="5926776"/>
              <a:ext cx="3454398" cy="115356"/>
              <a:chOff x="2252134" y="4114802"/>
              <a:chExt cx="3454398" cy="115356"/>
            </a:xfrm>
          </p:grpSpPr>
          <p:grpSp>
            <p:nvGrpSpPr>
              <p:cNvPr id="76" name="Group 75"/>
              <p:cNvGrpSpPr/>
              <p:nvPr/>
            </p:nvGrpSpPr>
            <p:grpSpPr>
              <a:xfrm rot="19954640">
                <a:off x="2252134" y="4165600"/>
                <a:ext cx="2861732" cy="0"/>
                <a:chOff x="2252134" y="4165600"/>
                <a:chExt cx="2861732" cy="0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252134" y="4165600"/>
                  <a:ext cx="127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3843866" y="4165600"/>
                  <a:ext cx="1270000" cy="0"/>
                </a:xfrm>
                <a:prstGeom prst="line">
                  <a:avLst/>
                </a:prstGeom>
                <a:ln w="2540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7" name="Straight Connector 76"/>
              <p:cNvCxnSpPr/>
              <p:nvPr/>
            </p:nvCxnSpPr>
            <p:spPr>
              <a:xfrm>
                <a:off x="3675676" y="4159245"/>
                <a:ext cx="2030856" cy="16933"/>
              </a:xfrm>
              <a:prstGeom prst="line">
                <a:avLst/>
              </a:prstGeom>
              <a:ln w="19050">
                <a:prstDash val="dash"/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/>
              <p:cNvSpPr/>
              <p:nvPr/>
            </p:nvSpPr>
            <p:spPr>
              <a:xfrm>
                <a:off x="3641812" y="4114802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5467279" y="6190144"/>
              <a:ext cx="85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Before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526374" y="6190144"/>
              <a:ext cx="711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7133648" y="5988077"/>
                  <a:ext cx="49815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  <a:p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3648" y="5988077"/>
                  <a:ext cx="498150" cy="707886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8326316" y="6073210"/>
                  <a:ext cx="49930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  <a:p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6316" y="6073210"/>
                  <a:ext cx="499304" cy="707886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4396288" y="5988941"/>
                  <a:ext cx="4067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6288" y="5988941"/>
                  <a:ext cx="406778" cy="400110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10941277" y="5293345"/>
                  <a:ext cx="4175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1277" y="5293345"/>
                  <a:ext cx="417550" cy="400110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Arc 69"/>
            <p:cNvSpPr/>
            <p:nvPr/>
          </p:nvSpPr>
          <p:spPr>
            <a:xfrm>
              <a:off x="10141125" y="5693455"/>
              <a:ext cx="248209" cy="596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𝜃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7223624" y="5700136"/>
                <a:ext cx="2974660" cy="833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624" y="5700136"/>
                <a:ext cx="2974660" cy="833370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32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Scattering: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0227" y="1820069"/>
                <a:ext cx="7438756" cy="449606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There is a second diagram: see sketch</a:t>
                </a:r>
              </a:p>
              <a:p>
                <a:r>
                  <a:rPr lang="en-US" dirty="0"/>
                  <a:t>Repeat the computation?</a:t>
                </a:r>
              </a:p>
              <a:p>
                <a:pPr lvl="1"/>
                <a:r>
                  <a:rPr lang="en-US" dirty="0"/>
                  <a:t>No, just replace: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↔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and fill in the end result: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Note: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dirty="0"/>
                  <a:t>does </a:t>
                </a:r>
                <a:r>
                  <a:rPr lang="en-US" i="1" dirty="0"/>
                  <a:t>not</a:t>
                </a:r>
                <a:r>
                  <a:rPr lang="en-US" dirty="0"/>
                  <a:t> depend on Lorentz frame: it is a    </a:t>
                </a:r>
              </a:p>
              <a:p>
                <a:pPr marL="275400" lvl="1" indent="0">
                  <a:buNone/>
                </a:pPr>
                <a:r>
                  <a:rPr lang="en-US" dirty="0"/>
                  <a:t>               Lorentz invariant (scalar) quantity.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227" y="1820069"/>
                <a:ext cx="7438756" cy="4496064"/>
              </a:xfrm>
              <a:blipFill rotWithShape="0">
                <a:blip r:embed="rId3"/>
                <a:stretch>
                  <a:fillRect l="-1475" t="-2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094899" y="1867265"/>
            <a:ext cx="2258033" cy="2606219"/>
            <a:chOff x="6046905" y="1867265"/>
            <a:chExt cx="2258033" cy="260621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3209" y="4436533"/>
              <a:ext cx="1689206" cy="16934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7079612" y="4104152"/>
                  <a:ext cx="19825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9612" y="4104152"/>
                  <a:ext cx="19825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273" r="-27273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6046905" y="1867265"/>
              <a:ext cx="2258033" cy="2255802"/>
              <a:chOff x="6046905" y="902065"/>
              <a:chExt cx="2258033" cy="225580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046905" y="902065"/>
                <a:ext cx="2258033" cy="2255802"/>
                <a:chOff x="628245" y="902065"/>
                <a:chExt cx="2258033" cy="2255802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728133" y="1219200"/>
                  <a:ext cx="1998134" cy="1693333"/>
                  <a:chOff x="728133" y="1219200"/>
                  <a:chExt cx="1998134" cy="1693333"/>
                </a:xfrm>
              </p:grpSpPr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728133" y="1219200"/>
                    <a:ext cx="999067" cy="47413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 flipV="1">
                    <a:off x="728133" y="2426448"/>
                    <a:ext cx="1016000" cy="48608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>
                    <a:stCxn id="12" idx="3"/>
                  </p:cNvCxnSpPr>
                  <p:nvPr/>
                </p:nvCxnSpPr>
                <p:spPr>
                  <a:xfrm flipV="1">
                    <a:off x="1722676" y="1219201"/>
                    <a:ext cx="1003591" cy="125512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>
                    <a:stCxn id="11" idx="5"/>
                  </p:cNvCxnSpPr>
                  <p:nvPr/>
                </p:nvCxnSpPr>
                <p:spPr>
                  <a:xfrm>
                    <a:off x="1782541" y="1712322"/>
                    <a:ext cx="943726" cy="120021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 flipV="1">
                    <a:off x="1744133" y="1710266"/>
                    <a:ext cx="0" cy="716182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628245" y="1364734"/>
                      <a:ext cx="26750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8245" y="1364734"/>
                      <a:ext cx="267509" cy="369332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 l="-27273" r="-25000"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628245" y="2426447"/>
                      <a:ext cx="3200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8245" y="2426447"/>
                      <a:ext cx="320021" cy="369332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l="-15385" r="-13462"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566257" y="2445871"/>
                      <a:ext cx="3200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66257" y="2445871"/>
                      <a:ext cx="320021" cy="369332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 l="-15385" r="-13462"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2558646" y="1340934"/>
                      <a:ext cx="2791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58646" y="1340934"/>
                      <a:ext cx="279179" cy="369332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 l="-24444" r="-24444"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1728585" y="1870848"/>
                      <a:ext cx="26680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oMath>
                        </m:oMathPara>
                      </a14:m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28585" y="1870848"/>
                      <a:ext cx="266803" cy="369332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 l="-25000" r="-22727"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1083733" y="2731246"/>
                  <a:ext cx="389467" cy="1846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2199781" y="1361466"/>
                  <a:ext cx="288831" cy="330839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982132" y="1151468"/>
                  <a:ext cx="524934" cy="237066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183283" y="2416710"/>
                  <a:ext cx="338359" cy="434895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1624405" y="1831835"/>
                  <a:ext cx="16922" cy="485004"/>
                </a:xfrm>
                <a:prstGeom prst="straightConnector1">
                  <a:avLst/>
                </a:prstGeom>
                <a:ln w="12700"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1218081" y="902065"/>
                      <a:ext cx="30591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18081" y="902065"/>
                      <a:ext cx="305917" cy="307777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 l="-20000" r="-8000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1167283" y="2850090"/>
                      <a:ext cx="31188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3" name="TextBox 6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67283" y="2850090"/>
                      <a:ext cx="311880" cy="307777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19231" r="-7692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2050152" y="1230533"/>
                      <a:ext cx="31188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50152" y="1230533"/>
                      <a:ext cx="311880" cy="307777"/>
                    </a:xfrm>
                    <a:prstGeom prst="rect">
                      <a:avLst/>
                    </a:prstGeom>
                    <a:blipFill rotWithShape="0">
                      <a:blip r:embed="rId21"/>
                      <a:stretch>
                        <a:fillRect l="-19608" r="-9804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2011759" y="2630536"/>
                      <a:ext cx="31002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11759" y="2630536"/>
                      <a:ext cx="310021" cy="307777"/>
                    </a:xfrm>
                    <a:prstGeom prst="rect">
                      <a:avLst/>
                    </a:prstGeom>
                    <a:blipFill rotWithShape="0">
                      <a:blip r:embed="rId22"/>
                      <a:stretch>
                        <a:fillRect l="-19608" r="-5882" b="-2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1367884" y="1867649"/>
                      <a:ext cx="20332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7" name="TextBox 6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7884" y="1867649"/>
                      <a:ext cx="203325" cy="307777"/>
                    </a:xfrm>
                    <a:prstGeom prst="rect">
                      <a:avLst/>
                    </a:prstGeom>
                    <a:blipFill rotWithShape="0">
                      <a:blip r:embed="rId23"/>
                      <a:stretch>
                        <a:fillRect l="-29412" r="-26471" b="-235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6873811" y="1342332"/>
                    <a:ext cx="4948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𝑖𝑔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3811" y="1342332"/>
                    <a:ext cx="494879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469" r="-16049" b="-313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873977" y="2476648"/>
                    <a:ext cx="49487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𝑖𝑔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4" name="TextBox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3977" y="2476648"/>
                    <a:ext cx="494879" cy="307777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2469" r="-16049" b="-313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Oval 10"/>
              <p:cNvSpPr/>
              <p:nvPr/>
            </p:nvSpPr>
            <p:spPr>
              <a:xfrm>
                <a:off x="7128934" y="1625601"/>
                <a:ext cx="84666" cy="101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128937" y="2387600"/>
                <a:ext cx="84666" cy="101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8285146" y="197104"/>
            <a:ext cx="3657600" cy="93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515991" y="241649"/>
            <a:ext cx="7296407" cy="1589025"/>
            <a:chOff x="4396288" y="5192071"/>
            <a:chExt cx="7296407" cy="1589025"/>
          </a:xfrm>
        </p:grpSpPr>
        <p:grpSp>
          <p:nvGrpSpPr>
            <p:cNvPr id="40" name="Group 39"/>
            <p:cNvGrpSpPr/>
            <p:nvPr/>
          </p:nvGrpSpPr>
          <p:grpSpPr>
            <a:xfrm>
              <a:off x="4464640" y="5905772"/>
              <a:ext cx="2861732" cy="115356"/>
              <a:chOff x="1490134" y="1100668"/>
              <a:chExt cx="2861732" cy="115356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1490134" y="11684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081866" y="1168400"/>
                <a:ext cx="1270000" cy="0"/>
              </a:xfrm>
              <a:prstGeom prst="line">
                <a:avLst/>
              </a:prstGeom>
              <a:ln w="25400"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2845946" y="1100668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238297" y="5926776"/>
              <a:ext cx="3454398" cy="115356"/>
              <a:chOff x="2252134" y="4114802"/>
              <a:chExt cx="3454398" cy="115356"/>
            </a:xfrm>
          </p:grpSpPr>
          <p:grpSp>
            <p:nvGrpSpPr>
              <p:cNvPr id="54" name="Group 53"/>
              <p:cNvGrpSpPr/>
              <p:nvPr/>
            </p:nvGrpSpPr>
            <p:grpSpPr>
              <a:xfrm rot="19954640">
                <a:off x="2252134" y="4165600"/>
                <a:ext cx="2861732" cy="0"/>
                <a:chOff x="2252134" y="4165600"/>
                <a:chExt cx="2861732" cy="0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252134" y="4165600"/>
                  <a:ext cx="127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3843866" y="4165600"/>
                  <a:ext cx="1270000" cy="0"/>
                </a:xfrm>
                <a:prstGeom prst="line">
                  <a:avLst/>
                </a:prstGeom>
                <a:ln w="2540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Connector 54"/>
              <p:cNvCxnSpPr/>
              <p:nvPr/>
            </p:nvCxnSpPr>
            <p:spPr>
              <a:xfrm>
                <a:off x="3675676" y="4159245"/>
                <a:ext cx="2030856" cy="16933"/>
              </a:xfrm>
              <a:prstGeom prst="line">
                <a:avLst/>
              </a:prstGeom>
              <a:ln w="19050">
                <a:prstDash val="dash"/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/>
              <p:cNvSpPr/>
              <p:nvPr/>
            </p:nvSpPr>
            <p:spPr>
              <a:xfrm>
                <a:off x="3641812" y="4114802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467279" y="6190144"/>
              <a:ext cx="85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Before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526374" y="6190144"/>
              <a:ext cx="711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133648" y="5988077"/>
                  <a:ext cx="49815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  <a:p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3648" y="5988077"/>
                  <a:ext cx="498150" cy="707886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8326316" y="6073210"/>
                  <a:ext cx="49930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  <a:p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6316" y="6073210"/>
                  <a:ext cx="499304" cy="707886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4396288" y="5988941"/>
                  <a:ext cx="4067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6288" y="5988941"/>
                  <a:ext cx="406778" cy="400110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0941277" y="5293345"/>
                  <a:ext cx="4175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1277" y="5293345"/>
                  <a:ext cx="417550" cy="400110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Arc 47"/>
            <p:cNvSpPr/>
            <p:nvPr/>
          </p:nvSpPr>
          <p:spPr>
            <a:xfrm>
              <a:off x="10141125" y="5693455"/>
              <a:ext cx="248209" cy="596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𝜃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127998" y="3218005"/>
                <a:ext cx="5585567" cy="833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98" y="3218005"/>
                <a:ext cx="5585567" cy="833370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4041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 Scattering: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latin typeface="Cambria Math" charset="0"/>
                      </a:rPr>
                      <m:t>𝜎</m:t>
                    </m:r>
                    <m:r>
                      <m:rPr>
                        <m:lit/>
                      </m:rP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8285146" y="197104"/>
            <a:ext cx="3657600" cy="93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4687" y="1601598"/>
                <a:ext cx="7311388" cy="5002797"/>
              </a:xfrm>
            </p:spPr>
            <p:txBody>
              <a:bodyPr/>
              <a:lstStyle/>
              <a:p>
                <a:r>
                  <a:rPr lang="en-US" dirty="0"/>
                  <a:t>Look at the matrix element and assume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eg</a:t>
                </a:r>
                <a:r>
                  <a:rPr lang="en-US" dirty="0"/>
                  <a:t>. a photon):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687" y="1601598"/>
                <a:ext cx="7311388" cy="5002797"/>
              </a:xfrm>
              <a:blipFill rotWithShape="0">
                <a:blip r:embed="rId3"/>
                <a:stretch>
                  <a:fillRect l="-1501" t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515991" y="241649"/>
            <a:ext cx="7296407" cy="1589025"/>
            <a:chOff x="4396288" y="5192071"/>
            <a:chExt cx="7296407" cy="1589025"/>
          </a:xfrm>
        </p:grpSpPr>
        <p:grpSp>
          <p:nvGrpSpPr>
            <p:cNvPr id="5" name="Group 4"/>
            <p:cNvGrpSpPr/>
            <p:nvPr/>
          </p:nvGrpSpPr>
          <p:grpSpPr>
            <a:xfrm>
              <a:off x="4464640" y="5905772"/>
              <a:ext cx="2861732" cy="115356"/>
              <a:chOff x="1490134" y="1100668"/>
              <a:chExt cx="2861732" cy="11535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490134" y="1168400"/>
                <a:ext cx="12700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081866" y="1168400"/>
                <a:ext cx="1270000" cy="0"/>
              </a:xfrm>
              <a:prstGeom prst="line">
                <a:avLst/>
              </a:prstGeom>
              <a:ln w="25400"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845946" y="1100668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238297" y="5926776"/>
              <a:ext cx="3454398" cy="115356"/>
              <a:chOff x="2252134" y="4114802"/>
              <a:chExt cx="3454398" cy="115356"/>
            </a:xfrm>
          </p:grpSpPr>
          <p:grpSp>
            <p:nvGrpSpPr>
              <p:cNvPr id="19" name="Group 18"/>
              <p:cNvGrpSpPr/>
              <p:nvPr/>
            </p:nvGrpSpPr>
            <p:grpSpPr>
              <a:xfrm rot="19954640">
                <a:off x="2252134" y="4165600"/>
                <a:ext cx="2861732" cy="0"/>
                <a:chOff x="2252134" y="4165600"/>
                <a:chExt cx="2861732" cy="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252134" y="4165600"/>
                  <a:ext cx="1270000" cy="0"/>
                </a:xfrm>
                <a:prstGeom prst="line">
                  <a:avLst/>
                </a:prstGeom>
                <a:ln w="25400">
                  <a:solidFill>
                    <a:schemeClr val="accent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843866" y="4165600"/>
                  <a:ext cx="1270000" cy="0"/>
                </a:xfrm>
                <a:prstGeom prst="line">
                  <a:avLst/>
                </a:prstGeom>
                <a:ln w="25400"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3675676" y="4159245"/>
                <a:ext cx="2030856" cy="16933"/>
              </a:xfrm>
              <a:prstGeom prst="line">
                <a:avLst/>
              </a:prstGeom>
              <a:ln w="19050">
                <a:prstDash val="dash"/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3641812" y="4114802"/>
                <a:ext cx="135467" cy="11535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467279" y="6190144"/>
              <a:ext cx="85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Before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26374" y="6190144"/>
              <a:ext cx="711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133648" y="5988077"/>
                  <a:ext cx="49815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  <a:p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3648" y="5988077"/>
                  <a:ext cx="498150" cy="7078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326316" y="6073210"/>
                  <a:ext cx="49930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  <a:p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6316" y="6073210"/>
                  <a:ext cx="499304" cy="7078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396288" y="5988941"/>
                  <a:ext cx="4067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6288" y="5988941"/>
                  <a:ext cx="406778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0941277" y="5293345"/>
                  <a:ext cx="4175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1277" y="5293345"/>
                  <a:ext cx="417550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Arc 12"/>
            <p:cNvSpPr/>
            <p:nvPr/>
          </p:nvSpPr>
          <p:spPr>
            <a:xfrm>
              <a:off x="10141125" y="5693455"/>
              <a:ext cx="248209" cy="59602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𝜃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5608" y="5611361"/>
                  <a:ext cx="389337" cy="39299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299" y="5934282"/>
                  <a:ext cx="490584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7304" y="6002008"/>
                  <a:ext cx="496546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35" y="5812177"/>
                  <a:ext cx="494686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124" y="5192071"/>
                  <a:ext cx="496546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929242" y="1827804"/>
                <a:ext cx="3930563" cy="803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242" y="1827804"/>
                <a:ext cx="3930563" cy="80342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32011" y="2744938"/>
                <a:ext cx="11129586" cy="2243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𝐶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=2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+2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=2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+2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sz="2200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=−2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func>
                          <m:func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r>
                  <a:rPr lang="en-US" sz="220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Sup>
                      <m:sSub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𝐶</m:t>
                        </m:r>
                      </m:sub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−2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11" y="2744938"/>
                <a:ext cx="11129586" cy="2243756"/>
              </a:xfrm>
              <a:prstGeom prst="rect">
                <a:avLst/>
              </a:prstGeom>
              <a:blipFill rotWithShape="0">
                <a:blip r:embed="rId14"/>
                <a:stretch>
                  <a:fillRect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992407" y="2854007"/>
                <a:ext cx="3754618" cy="10268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Note that </a:t>
                </a:r>
                <a:r>
                  <a:rPr lang="en-US"/>
                  <a:t>for 4-vectors:</a:t>
                </a:r>
                <a:endParaRPr lang="en-US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and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407" y="2854007"/>
                <a:ext cx="3754618" cy="1026884"/>
              </a:xfrm>
              <a:prstGeom prst="rect">
                <a:avLst/>
              </a:prstGeom>
              <a:blipFill rotWithShape="0">
                <a:blip r:embed="rId15"/>
                <a:stretch>
                  <a:fillRect l="-1133" t="-5848" b="-701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8944" y="5369079"/>
                <a:ext cx="6898170" cy="736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bg-BG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2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44" y="5369079"/>
                <a:ext cx="6898170" cy="73635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144921" y="4897647"/>
                <a:ext cx="3422412" cy="763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921" y="4897647"/>
                <a:ext cx="3422412" cy="763607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210577" y="5737256"/>
                <a:ext cx="3150734" cy="8343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16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77" y="5737256"/>
                <a:ext cx="3150734" cy="83439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8090676" y="4401854"/>
                <a:ext cx="3270635" cy="8393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Plug in: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𝑆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=1</m:t>
                    </m:r>
                    <m:r>
                      <m:rPr>
                        <m:lit/>
                      </m:rP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0676" y="4401854"/>
                <a:ext cx="3270635" cy="839325"/>
              </a:xfrm>
              <a:prstGeom prst="rect">
                <a:avLst/>
              </a:prstGeom>
              <a:blipFill rotWithShape="0">
                <a:blip r:embed="rId19"/>
                <a:stretch>
                  <a:fillRect l="-3352" t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7759098" y="4351270"/>
            <a:ext cx="4151276" cy="23574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DEE9C4-B566-6F47-B8DB-792994EAF89F}"/>
              </a:ext>
            </a:extLst>
          </p:cNvPr>
          <p:cNvSpPr txBox="1"/>
          <p:nvPr/>
        </p:nvSpPr>
        <p:spPr>
          <a:xfrm>
            <a:off x="10229849" y="3809855"/>
            <a:ext cx="168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(I</a:t>
            </a:r>
            <a:r>
              <a:rPr lang="en-NL" dirty="0"/>
              <a:t>nvariant mass)</a:t>
            </a:r>
          </a:p>
        </p:txBody>
      </p:sp>
    </p:spTree>
    <p:extLst>
      <p:ext uri="{BB962C8B-B14F-4D97-AF65-F5344CB8AC3E}">
        <p14:creationId xmlns:p14="http://schemas.microsoft.com/office/powerpoint/2010/main" val="3935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/>
      <p:bldP spid="32" grpId="0"/>
      <p:bldP spid="33" grpId="0"/>
      <p:bldP spid="34" grpId="0"/>
      <p:bldP spid="35" grpId="0" animBg="1"/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Exercise: Two-to-Two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6130" y="1192824"/>
                <a:ext cx="11598443" cy="50956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the process: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in the ABC theory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Draw the (two) lowest-order Feynman diagrams, and calculate the amplitudes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Find the differential cross-section in the CM frame,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=0,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in terms of the (incoming)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/>
                  <a:t> and the scattering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θ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Assuming next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b="0" dirty="0"/>
                  <a:t> is much heavier tha</a:t>
                </a:r>
                <a:r>
                  <a:rPr lang="en-US" dirty="0"/>
                  <a:t>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b="0" dirty="0"/>
                  <a:t>, calculate the differential cross-section in the lab frame.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For case c), find the total cross-section.</a:t>
                </a:r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130" y="1192824"/>
                <a:ext cx="11598443" cy="5095679"/>
              </a:xfrm>
              <a:blipFill rotWithShape="0">
                <a:blip r:embed="rId2"/>
                <a:stretch>
                  <a:fillRect l="-1104" t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770605" y="151511"/>
            <a:ext cx="221214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Griffiths exercise 6.15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09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Feynman Rules: ABC Toy Theory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539" y="929758"/>
                <a:ext cx="5299129" cy="331233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u="sng" dirty="0"/>
                  <a:t>Recipe to find </a:t>
                </a:r>
                <a14:m>
                  <m:oMath xmlns:m="http://schemas.openxmlformats.org/officeDocument/2006/math">
                    <m:r>
                      <a:rPr lang="en-US" i="1" u="sng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r>
                  <a:rPr lang="en-US" u="sng" dirty="0"/>
                  <a:t>:</a:t>
                </a:r>
              </a:p>
              <a:p>
                <a:pPr marL="732600" lvl="1" indent="-457200">
                  <a:buFont typeface="+mj-lt"/>
                  <a:buAutoNum type="arabicPeriod"/>
                </a:pPr>
                <a:r>
                  <a:rPr lang="en-US" dirty="0"/>
                  <a:t>Draw all the possible diagrams</a:t>
                </a:r>
              </a:p>
              <a:p>
                <a:pPr marL="732600" lvl="1" indent="-457200">
                  <a:buFont typeface="+mj-lt"/>
                  <a:buAutoNum type="arabicPeriod"/>
                </a:pPr>
                <a:r>
                  <a:rPr lang="en-US" dirty="0"/>
                  <a:t>Label the external 4-momenta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lang="en-US" dirty="0"/>
                  <a:t> and put an arrow for the direction forward in time for external lines</a:t>
                </a:r>
              </a:p>
              <a:p>
                <a:pPr marL="732600" lvl="1" indent="-457200">
                  <a:buFont typeface="+mj-lt"/>
                  <a:buAutoNum type="arabicPeriod"/>
                </a:pPr>
                <a:r>
                  <a:rPr lang="en-US" dirty="0"/>
                  <a:t>For each vertex write a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𝑖𝑔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732600" lvl="1" indent="-457200">
                  <a:buFont typeface="+mj-lt"/>
                  <a:buAutoNum type="arabicPeriod"/>
                </a:pPr>
                <a:r>
                  <a:rPr lang="en-US" dirty="0"/>
                  <a:t>Propagators: for each internal line write: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Note that for an internal line: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539" y="929758"/>
                <a:ext cx="5299129" cy="3312332"/>
              </a:xfrm>
              <a:blipFill>
                <a:blip r:embed="rId4"/>
                <a:stretch>
                  <a:fillRect l="-1914" t="-3817" r="-1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/>
          <p:cNvCxnSpPr/>
          <p:nvPr/>
        </p:nvCxnSpPr>
        <p:spPr>
          <a:xfrm flipV="1">
            <a:off x="7677874" y="3471333"/>
            <a:ext cx="1689206" cy="16934"/>
          </a:xfrm>
          <a:prstGeom prst="line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8434277" y="3138952"/>
                <a:ext cx="1982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277" y="3138952"/>
                <a:ext cx="19825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1250" r="-28125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 rot="5400000">
            <a:off x="9498803" y="1103957"/>
            <a:ext cx="1456264" cy="2160893"/>
            <a:chOff x="995868" y="1003148"/>
            <a:chExt cx="1456264" cy="2160893"/>
          </a:xfrm>
        </p:grpSpPr>
        <p:cxnSp>
          <p:nvCxnSpPr>
            <p:cNvPr id="25" name="Straight Connector 24"/>
            <p:cNvCxnSpPr/>
            <p:nvPr/>
          </p:nvCxnSpPr>
          <p:spPr>
            <a:xfrm rot="16200000" flipH="1">
              <a:off x="1031335" y="997467"/>
              <a:ext cx="660398" cy="7313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>
              <a:off x="1001205" y="2421111"/>
              <a:ext cx="737591" cy="7482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>
              <a:off x="1686195" y="1044153"/>
              <a:ext cx="690186" cy="6081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1707872" y="2419780"/>
              <a:ext cx="763590" cy="7249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744133" y="1710266"/>
              <a:ext cx="0" cy="716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849195" y="1508667"/>
                <a:ext cx="267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𝐴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195" y="1508667"/>
                <a:ext cx="26750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7273" r="-25000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887912" y="2563513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912" y="2563513"/>
                <a:ext cx="320021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5385" r="-1346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1173627" y="1550115"/>
                <a:ext cx="2791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3627" y="1550115"/>
                <a:ext cx="279179" cy="369332"/>
              </a:xfrm>
              <a:prstGeom prst="rect">
                <a:avLst/>
              </a:prstGeom>
              <a:blipFill>
                <a:blip r:embed="rId8"/>
                <a:stretch>
                  <a:fillRect l="-21739" r="-21739" b="-64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1324314" y="2491692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4314" y="2491692"/>
                <a:ext cx="320021" cy="369332"/>
              </a:xfrm>
              <a:prstGeom prst="rect">
                <a:avLst/>
              </a:prstGeom>
              <a:blipFill>
                <a:blip r:embed="rId9"/>
                <a:stretch>
                  <a:fillRect l="-11538" r="-15385"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0161704" y="1747332"/>
                <a:ext cx="2668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𝐶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704" y="1747332"/>
                <a:ext cx="266803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27273" r="-204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9367080" y="2585924"/>
            <a:ext cx="358208" cy="290643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10716309" y="1472612"/>
            <a:ext cx="377027" cy="349325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448674" y="1508667"/>
            <a:ext cx="313453" cy="34414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0069226" y="2339539"/>
            <a:ext cx="389177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0775275" y="2437187"/>
            <a:ext cx="313453" cy="34414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0669819" y="2655049"/>
                <a:ext cx="3100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9819" y="2655049"/>
                <a:ext cx="310021" cy="307777"/>
              </a:xfrm>
              <a:prstGeom prst="rect">
                <a:avLst/>
              </a:prstGeom>
              <a:blipFill rotWithShape="0">
                <a:blip r:embed="rId11"/>
                <a:stretch>
                  <a:fillRect l="-19608" r="-588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212273" y="2339539"/>
                <a:ext cx="2033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2273" y="2339539"/>
                <a:ext cx="203325" cy="307777"/>
              </a:xfrm>
              <a:prstGeom prst="rect">
                <a:avLst/>
              </a:prstGeom>
              <a:blipFill rotWithShape="0">
                <a:blip r:embed="rId12"/>
                <a:stretch>
                  <a:fillRect l="-29412" r="-26471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9620059" y="2679787"/>
                <a:ext cx="3118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059" y="2679787"/>
                <a:ext cx="311880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19608" r="-9804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9604162" y="1325717"/>
                <a:ext cx="3059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62" y="1325717"/>
                <a:ext cx="305917" cy="307777"/>
              </a:xfrm>
              <a:prstGeom prst="rect">
                <a:avLst/>
              </a:prstGeom>
              <a:blipFill rotWithShape="0">
                <a:blip r:embed="rId14"/>
                <a:stretch>
                  <a:fillRect l="-19608" r="-588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0686522" y="1219200"/>
                <a:ext cx="3118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6522" y="1219200"/>
                <a:ext cx="311880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19608" r="-9804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246592" y="2019668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𝑖𝑔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592" y="2019668"/>
                <a:ext cx="494879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686522" y="2019668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𝑖𝑔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6522" y="2019668"/>
                <a:ext cx="494879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Oval 86"/>
          <p:cNvSpPr/>
          <p:nvPr/>
        </p:nvSpPr>
        <p:spPr>
          <a:xfrm>
            <a:off x="9855199" y="2150532"/>
            <a:ext cx="84666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0583321" y="2133602"/>
            <a:ext cx="84666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146793" y="1219200"/>
            <a:ext cx="1998134" cy="1693333"/>
            <a:chOff x="728133" y="1219200"/>
            <a:chExt cx="1998134" cy="169333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28133" y="1219200"/>
              <a:ext cx="999067" cy="4741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728133" y="2426448"/>
              <a:ext cx="1016000" cy="4860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727200" y="1219200"/>
              <a:ext cx="999067" cy="4741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727200" y="2428938"/>
              <a:ext cx="999067" cy="4835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744133" y="1710266"/>
              <a:ext cx="0" cy="716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46905" y="1364734"/>
                <a:ext cx="2675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𝐴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905" y="1364734"/>
                <a:ext cx="267509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27273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46905" y="2426447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905" y="2426447"/>
                <a:ext cx="320021" cy="369332"/>
              </a:xfrm>
              <a:prstGeom prst="rect">
                <a:avLst/>
              </a:prstGeom>
              <a:blipFill rotWithShape="0">
                <a:blip r:embed="rId19"/>
                <a:stretch>
                  <a:fillRect l="-15385" r="-13462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984917" y="2445871"/>
                <a:ext cx="3200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917" y="2445871"/>
                <a:ext cx="320021" cy="369332"/>
              </a:xfrm>
              <a:prstGeom prst="rect">
                <a:avLst/>
              </a:prstGeom>
              <a:blipFill>
                <a:blip r:embed="rId20"/>
                <a:stretch>
                  <a:fillRect l="-11538" r="-15385"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7977306" y="1340934"/>
                <a:ext cx="2791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306" y="1340934"/>
                <a:ext cx="279179" cy="369332"/>
              </a:xfrm>
              <a:prstGeom prst="rect">
                <a:avLst/>
              </a:prstGeom>
              <a:blipFill>
                <a:blip r:embed="rId21"/>
                <a:stretch>
                  <a:fillRect l="-27273" r="-22727" b="-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248843" y="1870848"/>
                <a:ext cx="2668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𝐶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843" y="1870848"/>
                <a:ext cx="266803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25000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V="1">
            <a:off x="6502393" y="2731246"/>
            <a:ext cx="389467" cy="18466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7349059" y="1224182"/>
            <a:ext cx="389467" cy="18466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400792" y="1151468"/>
            <a:ext cx="524934" cy="23706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397790" y="2665114"/>
            <a:ext cx="441302" cy="238844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043065" y="1831835"/>
            <a:ext cx="16922" cy="485004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636741" y="902065"/>
                <a:ext cx="3059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741" y="902065"/>
                <a:ext cx="305917" cy="307777"/>
              </a:xfrm>
              <a:prstGeom prst="rect">
                <a:avLst/>
              </a:prstGeom>
              <a:blipFill rotWithShape="0">
                <a:blip r:embed="rId22"/>
                <a:stretch>
                  <a:fillRect l="-20000" r="-8000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585943" y="2850090"/>
                <a:ext cx="3118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943" y="2850090"/>
                <a:ext cx="311880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19231" r="-769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7365994" y="921755"/>
                <a:ext cx="3118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994" y="921755"/>
                <a:ext cx="311880" cy="307777"/>
              </a:xfrm>
              <a:prstGeom prst="rect">
                <a:avLst/>
              </a:prstGeom>
              <a:blipFill rotWithShape="0">
                <a:blip r:embed="rId23"/>
                <a:stretch>
                  <a:fillRect l="-19608" r="-9804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398741" y="2815532"/>
                <a:ext cx="3100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741" y="2815532"/>
                <a:ext cx="310021" cy="307777"/>
              </a:xfrm>
              <a:prstGeom prst="rect">
                <a:avLst/>
              </a:prstGeom>
              <a:blipFill rotWithShape="0">
                <a:blip r:embed="rId24"/>
                <a:stretch>
                  <a:fillRect l="-19608" r="-588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786544" y="1867649"/>
                <a:ext cx="2033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544" y="1867649"/>
                <a:ext cx="203325" cy="307777"/>
              </a:xfrm>
              <a:prstGeom prst="rect">
                <a:avLst/>
              </a:prstGeom>
              <a:blipFill rotWithShape="0">
                <a:blip r:embed="rId25"/>
                <a:stretch>
                  <a:fillRect l="-29412" r="-26471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873811" y="1342332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𝑖𝑔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811" y="1342332"/>
                <a:ext cx="494879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6873977" y="2476648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𝑖𝑔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977" y="2476648"/>
                <a:ext cx="494879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2469" r="-1604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Oval 85"/>
          <p:cNvSpPr/>
          <p:nvPr/>
        </p:nvSpPr>
        <p:spPr>
          <a:xfrm>
            <a:off x="7128934" y="1625601"/>
            <a:ext cx="84666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7128937" y="2387600"/>
            <a:ext cx="84666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/>
              <p:cNvSpPr txBox="1">
                <a:spLocks/>
              </p:cNvSpPr>
              <p:nvPr/>
            </p:nvSpPr>
            <p:spPr>
              <a:xfrm>
                <a:off x="221031" y="4064103"/>
                <a:ext cx="11651748" cy="24552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32600" marR="0" lvl="1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 startAt="5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Conservation of energy and momentum:</a:t>
                </a:r>
              </a:p>
              <a:p>
                <a:pPr marL="756000" marR="0" lvl="2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each vertex write a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𝛿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-function of the form: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is-I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𝛿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kumimoji="0" lang="is-I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with a positive sign for momenta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going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into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vertex. This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𝛿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makes sure that no momentum is “disappearing into a vertex” </a:t>
                </a:r>
              </a:p>
              <a:p>
                <a:pPr marL="732600" marR="0" lvl="1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 startAt="5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Integrate over all internal momenta. For each internal line write a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bg-BG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is-I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732600" marR="0" lvl="1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 startAt="5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 will include a delta function: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is-I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𝛿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kumimoji="0" lang="is-I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…−</m:t>
                        </m:r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reflecting overall energy and momentum conservation. </a:t>
                </a:r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Erase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this delta function factor and multiply by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756000" marR="0" lvl="2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756000" marR="0" lvl="2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040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040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1" y="4064103"/>
                <a:ext cx="11651748" cy="2455230"/>
              </a:xfrm>
              <a:prstGeom prst="rect">
                <a:avLst/>
              </a:prstGeom>
              <a:blipFill>
                <a:blip r:embed="rId26"/>
                <a:stretch>
                  <a:fillRect t="-3608" r="-54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32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3: “Waves” – gauge invariance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676" y="715335"/>
            <a:ext cx="1485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Lagrangians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680115" y="620730"/>
                <a:ext cx="5298374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ea typeface="Cambria Math" charset="0"/>
                    <a:cs typeface="Cambria Math" charset="0"/>
                  </a:rPr>
                  <a:t>Spin 0 Scalar field: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d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115" y="620730"/>
                <a:ext cx="5298374" cy="526939"/>
              </a:xfrm>
              <a:prstGeom prst="rect">
                <a:avLst/>
              </a:prstGeom>
              <a:blipFill>
                <a:blip r:embed="rId3"/>
                <a:stretch>
                  <a:fillRect l="-1435" b="-69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80115" y="1147669"/>
                <a:ext cx="4832670" cy="435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ea typeface="Cambria Math" charset="0"/>
                    <a:cs typeface="Cambria Math" charset="0"/>
                  </a:rPr>
                  <a:t>Spin ½ Dirac fermion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acc>
                      <m:accPr>
                        <m:chr m:val="̅"/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115" y="1147669"/>
                <a:ext cx="4832670" cy="435247"/>
              </a:xfrm>
              <a:prstGeom prst="rect">
                <a:avLst/>
              </a:prstGeom>
              <a:blipFill>
                <a:blip r:embed="rId4"/>
                <a:stretch>
                  <a:fillRect l="-1575" t="-5714" b="-2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680115" y="1542575"/>
                <a:ext cx="8290988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ea typeface="Cambria Math" charset="0"/>
                    <a:cs typeface="Cambria Math" charset="0"/>
                  </a:rPr>
                  <a:t>Spin 1 gauge boson (photon) 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115" y="1542575"/>
                <a:ext cx="8290988" cy="526939"/>
              </a:xfrm>
              <a:prstGeom prst="rect">
                <a:avLst/>
              </a:prstGeom>
              <a:blipFill>
                <a:blip r:embed="rId5"/>
                <a:stretch>
                  <a:fillRect l="-917" b="-95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61064" y="2086419"/>
                <a:ext cx="2605842" cy="80233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𝜕𝜙</m:t>
                          </m:r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bg-BG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is-I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is-I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064" y="2086419"/>
                <a:ext cx="2605842" cy="802336"/>
              </a:xfrm>
              <a:prstGeom prst="rect">
                <a:avLst/>
              </a:prstGeom>
              <a:blipFill>
                <a:blip r:embed="rId6"/>
                <a:stretch>
                  <a:fillRect l="-2899" t="-1563" b="-468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39676" y="2139837"/>
            <a:ext cx="10323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Euler Lagrange lead to the wave equations:                                                                  (from field theory)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637" y="2844240"/>
            <a:ext cx="1146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All forces result from requiring a symmetry principle</a:t>
            </a:r>
            <a:r>
              <a:rPr lang="en-US" sz="2000" dirty="0"/>
              <a:t>: </a:t>
            </a:r>
            <a:r>
              <a:rPr lang="en-US" sz="2000" dirty="0" err="1"/>
              <a:t>Lagrangian</a:t>
            </a:r>
            <a:r>
              <a:rPr lang="en-US" sz="2000" dirty="0"/>
              <a:t> should stay invariant under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9185" y="3855022"/>
                <a:ext cx="4048416" cy="759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00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𝑖𝑞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𝛼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sup>
                    </m:sSup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endParaRPr lang="en-US" sz="8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𝛼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85" y="3855022"/>
                <a:ext cx="4048416" cy="759567"/>
              </a:xfrm>
              <a:prstGeom prst="rect">
                <a:avLst/>
              </a:prstGeom>
              <a:blipFill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9676" y="3389055"/>
            <a:ext cx="2701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1) QED = U(1)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89555" y="3455529"/>
                <a:ext cx="2440732" cy="342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555" y="3455529"/>
                <a:ext cx="2440732" cy="342914"/>
              </a:xfrm>
              <a:prstGeom prst="rect">
                <a:avLst/>
              </a:prstGeom>
              <a:blipFill>
                <a:blip r:embed="rId8"/>
                <a:stretch>
                  <a:fillRect l="-2073" r="-3109" b="-214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860261" y="3423299"/>
                <a:ext cx="2533066" cy="342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261" y="3423299"/>
                <a:ext cx="2533066" cy="342914"/>
              </a:xfrm>
              <a:prstGeom prst="rect">
                <a:avLst/>
              </a:prstGeom>
              <a:blipFill>
                <a:blip r:embed="rId9"/>
                <a:stretch>
                  <a:fillRect l="-1493" t="-3571" r="-2488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187872" y="3918319"/>
                <a:ext cx="24817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𝑖𝑞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872" y="3918319"/>
                <a:ext cx="2481705" cy="307777"/>
              </a:xfrm>
              <a:prstGeom prst="rect">
                <a:avLst/>
              </a:prstGeom>
              <a:blipFill>
                <a:blip r:embed="rId10"/>
                <a:stretch>
                  <a:fillRect l="-2030" b="-32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533333" y="4359443"/>
                <a:ext cx="3920432" cy="342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0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333" y="4359443"/>
                <a:ext cx="3920432" cy="342914"/>
              </a:xfrm>
              <a:prstGeom prst="rect">
                <a:avLst/>
              </a:prstGeom>
              <a:blipFill>
                <a:blip r:embed="rId11"/>
                <a:stretch>
                  <a:fillRect l="-968" t="-3571" b="-2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8038410" y="3593050"/>
            <a:ext cx="550664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06768" y="3868702"/>
            <a:ext cx="234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Covariant derivative:</a:t>
            </a:r>
          </a:p>
        </p:txBody>
      </p:sp>
      <p:sp>
        <p:nvSpPr>
          <p:cNvPr id="21" name="Left Brace 20"/>
          <p:cNvSpPr/>
          <p:nvPr/>
        </p:nvSpPr>
        <p:spPr>
          <a:xfrm rot="16200000">
            <a:off x="6796574" y="3723222"/>
            <a:ext cx="363726" cy="21761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 rot="16200000">
            <a:off x="8727108" y="4281376"/>
            <a:ext cx="363726" cy="109715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07108" y="4860184"/>
            <a:ext cx="75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“free”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0468" y="4831156"/>
            <a:ext cx="139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“interaction”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1805" y="5244287"/>
                <a:ext cx="4156907" cy="670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2) Weak = SU(2) symmetry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" y="5244287"/>
                <a:ext cx="4156907" cy="670696"/>
              </a:xfrm>
              <a:prstGeom prst="rect">
                <a:avLst/>
              </a:prstGeom>
              <a:blipFill>
                <a:blip r:embed="rId12"/>
                <a:stretch>
                  <a:fillRect l="-1216" b="-1296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608" y="4904845"/>
                <a:ext cx="4067524" cy="1083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3) QCD = SU(3) symmetry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608" y="4904845"/>
                <a:ext cx="4067524" cy="1083182"/>
              </a:xfrm>
              <a:prstGeom prst="rect">
                <a:avLst/>
              </a:prstGeom>
              <a:blipFill>
                <a:blip r:embed="rId13"/>
                <a:stretch>
                  <a:fillRect l="-1553" b="-348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B4BF980-51E9-F44B-B88C-D8F91B034457}"/>
                  </a:ext>
                </a:extLst>
              </p:cNvPr>
              <p:cNvSpPr/>
              <p:nvPr/>
            </p:nvSpPr>
            <p:spPr>
              <a:xfrm>
                <a:off x="724442" y="5818967"/>
                <a:ext cx="4554645" cy="670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exp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e>
                        </m:acc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d>
                          <m:dPr>
                            <m:ctrlPr>
                              <a:rPr lang="is-I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is-I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B4BF980-51E9-F44B-B88C-D8F91B0344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42" y="5818967"/>
                <a:ext cx="4554645" cy="670696"/>
              </a:xfrm>
              <a:prstGeom prst="rect">
                <a:avLst/>
              </a:prstGeom>
              <a:blipFill>
                <a:blip r:embed="rId14"/>
                <a:stretch>
                  <a:fillRect l="-557" b="-11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0A87044-FBD5-454B-AE6F-24B206A5D4E9}"/>
                  </a:ext>
                </a:extLst>
              </p:cNvPr>
              <p:cNvSpPr/>
              <p:nvPr/>
            </p:nvSpPr>
            <p:spPr>
              <a:xfrm>
                <a:off x="6840253" y="5566627"/>
                <a:ext cx="4693336" cy="10831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</a:rPr>
                      <m:t>exp</m:t>
                    </m:r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acc>
                        <m:d>
                          <m:dPr>
                            <m:ctrlPr>
                              <a:rPr lang="is-I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is-I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47B06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0A87044-FBD5-454B-AE6F-24B206A5D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3" y="5566627"/>
                <a:ext cx="4693336" cy="1083182"/>
              </a:xfrm>
              <a:prstGeom prst="rect">
                <a:avLst/>
              </a:prstGeom>
              <a:blipFill>
                <a:blip r:embed="rId15"/>
                <a:stretch>
                  <a:fillRect l="-539" b="-465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40A43D-064B-9646-9C1C-D6B6D3DC9CE9}"/>
              </a:ext>
            </a:extLst>
          </p:cNvPr>
          <p:cNvCxnSpPr/>
          <p:nvPr/>
        </p:nvCxnSpPr>
        <p:spPr>
          <a:xfrm>
            <a:off x="-1" y="3292770"/>
            <a:ext cx="12192001" cy="831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643090-876F-DD4D-896F-61D0A9A98043}"/>
              </a:ext>
            </a:extLst>
          </p:cNvPr>
          <p:cNvCxnSpPr>
            <a:cxnSpLocks/>
          </p:cNvCxnSpPr>
          <p:nvPr/>
        </p:nvCxnSpPr>
        <p:spPr>
          <a:xfrm>
            <a:off x="37133" y="5241956"/>
            <a:ext cx="9787587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768270-2925-FB46-93AC-49C853FAB85F}"/>
              </a:ext>
            </a:extLst>
          </p:cNvPr>
          <p:cNvCxnSpPr>
            <a:cxnSpLocks/>
          </p:cNvCxnSpPr>
          <p:nvPr/>
        </p:nvCxnSpPr>
        <p:spPr>
          <a:xfrm>
            <a:off x="9723120" y="4790385"/>
            <a:ext cx="246758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A68906-D5E0-B143-905B-A3D154E2DE6F}"/>
              </a:ext>
            </a:extLst>
          </p:cNvPr>
          <p:cNvCxnSpPr>
            <a:cxnSpLocks/>
          </p:cNvCxnSpPr>
          <p:nvPr/>
        </p:nvCxnSpPr>
        <p:spPr>
          <a:xfrm>
            <a:off x="9723120" y="4811309"/>
            <a:ext cx="0" cy="43064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033FDA-F51F-4345-BDAA-0AA8B5E35623}"/>
                  </a:ext>
                </a:extLst>
              </p:cNvPr>
              <p:cNvSpPr txBox="1"/>
              <p:nvPr/>
            </p:nvSpPr>
            <p:spPr>
              <a:xfrm>
                <a:off x="682230" y="4704790"/>
                <a:ext cx="3410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sym typeface="Wingdings" pitchFamily="2" charset="2"/>
                  </a:rPr>
                  <a:t> 1 E.M. photon field: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ym typeface="Wingdings" pitchFamily="2" charset="2"/>
                  </a:rPr>
                  <a:t>  </a:t>
                </a:r>
                <a:endParaRPr lang="en-US" sz="2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033FDA-F51F-4345-BDAA-0AA8B5E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30" y="4704790"/>
                <a:ext cx="3410549" cy="400110"/>
              </a:xfrm>
              <a:prstGeom prst="rect">
                <a:avLst/>
              </a:prstGeom>
              <a:blipFill>
                <a:blip r:embed="rId16"/>
                <a:stretch>
                  <a:fillRect l="-1852" t="-9375" b="-28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A7E7EA-516A-624C-BC8C-4B00EEB8277B}"/>
                  </a:ext>
                </a:extLst>
              </p:cNvPr>
              <p:cNvSpPr txBox="1"/>
              <p:nvPr/>
            </p:nvSpPr>
            <p:spPr>
              <a:xfrm>
                <a:off x="707892" y="6417362"/>
                <a:ext cx="48588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sym typeface="Wingdings" pitchFamily="2" charset="2"/>
                  </a:rPr>
                  <a:t> 3 weak  fields: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A7E7EA-516A-624C-BC8C-4B00EEB82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92" y="6417362"/>
                <a:ext cx="4858894" cy="400110"/>
              </a:xfrm>
              <a:prstGeom prst="rect">
                <a:avLst/>
              </a:prstGeom>
              <a:blipFill>
                <a:blip r:embed="rId17"/>
                <a:stretch>
                  <a:fillRect l="-1302" t="-9375" b="-28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D72D88-ABCD-9948-83D0-0AFDF3CBA145}"/>
                  </a:ext>
                </a:extLst>
              </p:cNvPr>
              <p:cNvSpPr txBox="1"/>
              <p:nvPr/>
            </p:nvSpPr>
            <p:spPr>
              <a:xfrm>
                <a:off x="6800218" y="6331147"/>
                <a:ext cx="36803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sym typeface="Wingdings" pitchFamily="2" charset="2"/>
                  </a:rPr>
                  <a:t> 8   colored gluon fields: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s-I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D72D88-ABCD-9948-83D0-0AFDF3CB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218" y="6331147"/>
                <a:ext cx="3680303" cy="400110"/>
              </a:xfrm>
              <a:prstGeom prst="rect">
                <a:avLst/>
              </a:prstGeom>
              <a:blipFill>
                <a:blip r:embed="rId18"/>
                <a:stretch>
                  <a:fillRect l="-1718" t="-9375" b="-281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2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1" grpId="0" animBg="1"/>
      <p:bldP spid="22" grpId="0" animBg="1"/>
      <p:bldP spid="23" grpId="0"/>
      <p:bldP spid="24" grpId="0"/>
      <p:bldP spid="26" grpId="0"/>
      <p:bldP spid="27" grpId="0"/>
      <p:bldP spid="25" grpId="0"/>
      <p:bldP spid="28" grpId="0"/>
      <p:bldP spid="33" grpId="0"/>
      <p:bldP spid="34" grpId="0"/>
      <p:bldP spid="3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4831-DD52-0341-A348-733F9161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Solution Exercise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C8308-A691-5A45-A063-226053926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5" y="858560"/>
            <a:ext cx="4072553" cy="5816386"/>
          </a:xfrm>
          <a:prstGeom prst="rect">
            <a:avLst/>
          </a:prstGeom>
          <a:ln w="12700">
            <a:solidFill>
              <a:schemeClr val="tx1"/>
            </a:solidFill>
            <a:prstDash val="lgDash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C679B7-2F8C-7741-93D2-4174A527C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589" y="798820"/>
            <a:ext cx="3943308" cy="5883500"/>
          </a:xfrm>
          <a:prstGeom prst="rect">
            <a:avLst/>
          </a:prstGeom>
          <a:ln w="12700">
            <a:solidFill>
              <a:schemeClr val="tx1"/>
            </a:solidFill>
            <a:prstDash val="lgDash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39D95-5512-954A-B64A-E666EF5DB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385" y="791446"/>
            <a:ext cx="3788910" cy="3148419"/>
          </a:xfrm>
          <a:prstGeom prst="rect">
            <a:avLst/>
          </a:prstGeom>
          <a:ln w="12700">
            <a:solidFill>
              <a:schemeClr val="tx1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3168369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From ABC to QED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859742"/>
            <a:ext cx="11451956" cy="29139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ABC does not describe electrodynamics in the real world</a:t>
            </a:r>
          </a:p>
          <a:p>
            <a:pPr lvl="1"/>
            <a:r>
              <a:rPr lang="en-US" sz="2600" dirty="0"/>
              <a:t>We have charged particles and photons</a:t>
            </a:r>
          </a:p>
          <a:p>
            <a:pPr lvl="1"/>
            <a:r>
              <a:rPr lang="en-US" sz="2600" dirty="0"/>
              <a:t>Fermions have spin=½, forces have spin=1 </a:t>
            </a:r>
          </a:p>
          <a:p>
            <a:pPr lvl="2"/>
            <a:r>
              <a:rPr lang="en-US" sz="2400" dirty="0"/>
              <a:t>Spin is a complication, we will leave that for a course at master level</a:t>
            </a:r>
          </a:p>
          <a:p>
            <a:pPr lvl="2"/>
            <a:endParaRPr lang="en-US" dirty="0"/>
          </a:p>
          <a:p>
            <a:r>
              <a:rPr lang="en-US" dirty="0"/>
              <a:t>How to get the matrix element and Feynman rules for QED scattering?</a:t>
            </a:r>
          </a:p>
          <a:p>
            <a:pPr lvl="1"/>
            <a:r>
              <a:rPr lang="en-US" dirty="0"/>
              <a:t>This section will be quite “dense” but try to get the gist of it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4" descr="http://www.imagestation.com/picture/sraid225/p6eca04ab225951c10066de3516a375bc/e8c8c27e.jpg">
            <a:extLst>
              <a:ext uri="{FF2B5EF4-FFF2-40B4-BE49-F238E27FC236}">
                <a16:creationId xmlns:a16="http://schemas.microsoft.com/office/drawing/2014/main" id="{16C2DA8F-7B1C-4E41-D298-4816C76F7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5167" y="3664463"/>
            <a:ext cx="2207472" cy="2943295"/>
          </a:xfrm>
          <a:prstGeom prst="rect">
            <a:avLst/>
          </a:prstGeom>
          <a:noFill/>
        </p:spPr>
      </p:pic>
      <p:pic>
        <p:nvPicPr>
          <p:cNvPr id="5" name="Picture 2" descr="http://www.hep.upenn.edu/SNO/images/joke2.jpeg">
            <a:extLst>
              <a:ext uri="{FF2B5EF4-FFF2-40B4-BE49-F238E27FC236}">
                <a16:creationId xmlns:a16="http://schemas.microsoft.com/office/drawing/2014/main" id="{826FB32E-D818-DFE2-A294-040E08964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1027" y="3664463"/>
            <a:ext cx="3885272" cy="2913954"/>
          </a:xfrm>
          <a:prstGeom prst="rect">
            <a:avLst/>
          </a:prstGeom>
          <a:noFill/>
        </p:spPr>
      </p:pic>
      <p:pic>
        <p:nvPicPr>
          <p:cNvPr id="6" name="Picture 5" descr="IMG_20160602_112815151.jpg">
            <a:extLst>
              <a:ext uri="{FF2B5EF4-FFF2-40B4-BE49-F238E27FC236}">
                <a16:creationId xmlns:a16="http://schemas.microsoft.com/office/drawing/2014/main" id="{71FF6A8C-4B47-FD95-9903-6D79A9C4FC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46983"/>
          <a:stretch/>
        </p:blipFill>
        <p:spPr>
          <a:xfrm>
            <a:off x="8921755" y="3664464"/>
            <a:ext cx="2308199" cy="2915072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7612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taste of Relativistic QED Scattering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652" y="311984"/>
            <a:ext cx="4719387" cy="2740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9938" y="878240"/>
                <a:ext cx="10658694" cy="597976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Dirac equation in QED:     </a:t>
                </a:r>
              </a:p>
              <a:p>
                <a:endParaRPr lang="en-US" sz="2600" dirty="0"/>
              </a:p>
              <a:p>
                <a:r>
                  <a:rPr lang="en-US" sz="2400" dirty="0"/>
                  <a:t>Perturbation theory: </a:t>
                </a:r>
              </a:p>
              <a:p>
                <a:endParaRPr lang="en-US" sz="2600" dirty="0"/>
              </a:p>
              <a:p>
                <a:endParaRPr lang="en-US" sz="2600" dirty="0"/>
              </a:p>
              <a:p>
                <a:r>
                  <a:rPr lang="en-US" sz="2400" dirty="0"/>
                  <a:t>Transition amplitude: no spin (see before): </a:t>
                </a:r>
              </a:p>
              <a:p>
                <a:pPr marL="0" indent="0">
                  <a:buNone/>
                </a:pPr>
                <a:r>
                  <a:rPr lang="en-US" sz="2600" dirty="0"/>
                  <a:t>                                    </a:t>
                </a:r>
                <a:r>
                  <a:rPr lang="en-US" sz="2400" dirty="0"/>
                  <a:t>spin ½ (Dirac): </a:t>
                </a:r>
              </a:p>
              <a:p>
                <a:endParaRPr lang="en-US" sz="600" dirty="0"/>
              </a:p>
              <a:p>
                <a:endParaRPr lang="en-US" sz="3200" dirty="0"/>
              </a:p>
              <a:p>
                <a:r>
                  <a:rPr lang="en-US" sz="2400" dirty="0"/>
                  <a:t>Remember</a:t>
                </a:r>
              </a:p>
              <a:p>
                <a:endParaRPr lang="en-US" sz="2000" dirty="0"/>
              </a:p>
              <a:p>
                <a:r>
                  <a:rPr lang="en-US" sz="2600" dirty="0"/>
                  <a:t>To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2400" dirty="0"/>
                  <a:t> insert the electromagnetic field that one particle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2400" dirty="0"/>
                  <a:t> observes from the other particle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/>
                  <a:t>and vice versa. </a:t>
                </a:r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938" y="878240"/>
                <a:ext cx="10658694" cy="5979760"/>
              </a:xfrm>
              <a:blipFill>
                <a:blip r:embed="rId4"/>
                <a:stretch>
                  <a:fillRect l="-833" t="-127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5322" y="5292705"/>
                <a:ext cx="5158015" cy="380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𝑄𝐸𝐷</m:t>
                          </m:r>
                        </m:sub>
                      </m:sSub>
                      <m:r>
                        <a:rPr kumimoji="0" lang="en-US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free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int</m:t>
                              </m:r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Dirac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kumimoji="0" lang="en-US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sz="22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kumimoji="0" lang="en-US" sz="22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</m:acc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22" y="5292705"/>
                <a:ext cx="5158015" cy="380361"/>
              </a:xfrm>
              <a:prstGeom prst="rect">
                <a:avLst/>
              </a:prstGeom>
              <a:blipFill>
                <a:blip r:embed="rId5"/>
                <a:stretch>
                  <a:fillRect r="-245" b="-2903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41401" y="4151125"/>
                <a:ext cx="6600268" cy="887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d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is-I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=−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b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𝑓𝑖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401" y="4151125"/>
                <a:ext cx="6600268" cy="88793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556774" y="2440982"/>
                <a:ext cx="25476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Scatter charged particles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each-others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-field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774" y="2440982"/>
                <a:ext cx="2547620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2153" t="-4717" r="-95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76911" y="876307"/>
                <a:ext cx="3490314" cy="390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d>
                      <m:r>
                        <a:rPr kumimoji="0" lang="en-US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=0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911" y="876307"/>
                <a:ext cx="3490314" cy="390043"/>
              </a:xfrm>
              <a:prstGeom prst="rect">
                <a:avLst/>
              </a:prstGeom>
              <a:blipFill>
                <a:blip r:embed="rId11"/>
                <a:stretch>
                  <a:fillRect r="-1449" b="-2580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490780" y="1860132"/>
                <a:ext cx="208679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is-I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𝑉</m:t>
                          </m:r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𝐸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80" y="1860132"/>
                <a:ext cx="2086790" cy="338554"/>
              </a:xfrm>
              <a:prstGeom prst="rect">
                <a:avLst/>
              </a:prstGeom>
              <a:blipFill rotWithShape="0">
                <a:blip r:embed="rId12"/>
                <a:stretch>
                  <a:fillRect r="-409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486344" y="5320449"/>
                <a:ext cx="1720215" cy="3657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int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344" y="5320449"/>
                <a:ext cx="1720215" cy="365741"/>
              </a:xfrm>
              <a:prstGeom prst="rect">
                <a:avLst/>
              </a:prstGeom>
              <a:blipFill>
                <a:blip r:embed="rId13"/>
                <a:stretch>
                  <a:fillRect l="-3650" r="-730" b="-310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342559" y="5308971"/>
                <a:ext cx="1571841" cy="377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559" y="5308971"/>
                <a:ext cx="1571841" cy="377219"/>
              </a:xfrm>
              <a:prstGeom prst="rect">
                <a:avLst/>
              </a:prstGeom>
              <a:blipFill>
                <a:blip r:embed="rId14"/>
                <a:stretch>
                  <a:fillRect l="-4800" t="-3333" r="-6400" b="-3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874043" y="5227389"/>
            <a:ext cx="5245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00676" y="5300726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955585" y="3033992"/>
                <a:ext cx="3888885" cy="8996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𝑓𝑖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d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is-I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  <m:d>
                            <m:dPr>
                              <m:ctrlPr>
                                <a:rPr kumimoji="0" lang="is-I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is-I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585" y="3033992"/>
                <a:ext cx="3888885" cy="89960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53610" y="2323468"/>
                <a:ext cx="4189224" cy="3446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e>
                      </m:acc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10" y="2323468"/>
                <a:ext cx="4189224" cy="344646"/>
              </a:xfrm>
              <a:prstGeom prst="rect">
                <a:avLst/>
              </a:prstGeom>
              <a:blipFill rotWithShape="0">
                <a:blip r:embed="rId16"/>
                <a:stretch>
                  <a:fillRect l="-1164" t="-33333" r="-4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5322" y="1312183"/>
                <a:ext cx="243983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𝜕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𝜇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𝜕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𝜇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𝑖𝑒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𝜇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;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22" y="1312183"/>
                <a:ext cx="2439835" cy="430887"/>
              </a:xfrm>
              <a:prstGeom prst="rect">
                <a:avLst/>
              </a:prstGeom>
              <a:blipFill>
                <a:blip r:embed="rId17"/>
                <a:stretch>
                  <a:fillRect t="-8571" r="-2062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83824" y="1297902"/>
                <a:ext cx="208044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𝑒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824" y="1297902"/>
                <a:ext cx="2080441" cy="430887"/>
              </a:xfrm>
              <a:prstGeom prst="rect">
                <a:avLst/>
              </a:prstGeom>
              <a:blipFill>
                <a:blip r:embed="rId18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15424" y="2826324"/>
                <a:ext cx="2153923" cy="3726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Cambria Math" charset="0"/>
                    <a:cs typeface="Cambria Math" charset="0"/>
                    <a:sym typeface="Wingdings"/>
                  </a:rPr>
                  <a:t>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V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24" y="2826324"/>
                <a:ext cx="2153923" cy="372603"/>
              </a:xfrm>
              <a:prstGeom prst="rect">
                <a:avLst/>
              </a:prstGeom>
              <a:blipFill rotWithShape="0">
                <a:blip r:embed="rId19"/>
                <a:stretch>
                  <a:fillRect l="-7910" t="-22951" r="-169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807554" y="3505161"/>
                <a:ext cx="4274632" cy="980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𝑓𝑖</m:t>
                          </m:r>
                        </m:sub>
                      </m:sSub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d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bSup>
                            <m:sSubSup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sub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†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𝑉</m:t>
                          </m:r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is-I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554" y="3505161"/>
                <a:ext cx="4274632" cy="980268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 25"/>
          <p:cNvSpPr/>
          <p:nvPr/>
        </p:nvSpPr>
        <p:spPr>
          <a:xfrm>
            <a:off x="11067456" y="4829094"/>
            <a:ext cx="238463" cy="730627"/>
          </a:xfrm>
          <a:custGeom>
            <a:avLst/>
            <a:gdLst>
              <a:gd name="connsiteX0" fmla="*/ 0 w 403409"/>
              <a:gd name="connsiteY0" fmla="*/ 1427747 h 1427747"/>
              <a:gd name="connsiteX1" fmla="*/ 208548 w 403409"/>
              <a:gd name="connsiteY1" fmla="*/ 1299410 h 1427747"/>
              <a:gd name="connsiteX2" fmla="*/ 401053 w 403409"/>
              <a:gd name="connsiteY2" fmla="*/ 657726 h 1427747"/>
              <a:gd name="connsiteX3" fmla="*/ 320842 w 403409"/>
              <a:gd name="connsiteY3" fmla="*/ 0 h 14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09" h="1427747">
                <a:moveTo>
                  <a:pt x="0" y="1427747"/>
                </a:moveTo>
                <a:cubicBezTo>
                  <a:pt x="70853" y="1427747"/>
                  <a:pt x="141706" y="1427747"/>
                  <a:pt x="208548" y="1299410"/>
                </a:cubicBezTo>
                <a:cubicBezTo>
                  <a:pt x="275390" y="1171073"/>
                  <a:pt x="382337" y="874294"/>
                  <a:pt x="401053" y="657726"/>
                </a:cubicBezTo>
                <a:cubicBezTo>
                  <a:pt x="419769" y="441158"/>
                  <a:pt x="320842" y="0"/>
                  <a:pt x="320842" y="0"/>
                </a:cubicBezTo>
              </a:path>
            </a:pathLst>
          </a:custGeom>
          <a:noFill/>
          <a:ln w="19050"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07180" y="4242811"/>
                <a:ext cx="2858796" cy="489814"/>
              </a:xfrm>
              <a:prstGeom prst="rect">
                <a:avLst/>
              </a:prstGeom>
              <a:noFill/>
              <a:ln w="127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𝜇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𝑓𝑖</m:t>
                        </m:r>
                      </m:sup>
                    </m:sSub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“transition current”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180" y="4242811"/>
                <a:ext cx="2858796" cy="489814"/>
              </a:xfrm>
              <a:prstGeom prst="rect">
                <a:avLst/>
              </a:prstGeom>
              <a:blipFill>
                <a:blip r:embed="rId21"/>
                <a:stretch>
                  <a:fillRect l="-441" r="-1322" b="-12500"/>
                </a:stretch>
              </a:blipFill>
              <a:ln w="1270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4"/>
          <p:cNvSpPr/>
          <p:nvPr/>
        </p:nvSpPr>
        <p:spPr>
          <a:xfrm>
            <a:off x="3160295" y="2502568"/>
            <a:ext cx="2207218" cy="401053"/>
          </a:xfrm>
          <a:custGeom>
            <a:avLst/>
            <a:gdLst>
              <a:gd name="connsiteX0" fmla="*/ 1844842 w 2207218"/>
              <a:gd name="connsiteY0" fmla="*/ 0 h 401053"/>
              <a:gd name="connsiteX1" fmla="*/ 2069431 w 2207218"/>
              <a:gd name="connsiteY1" fmla="*/ 80211 h 401053"/>
              <a:gd name="connsiteX2" fmla="*/ 0 w 2207218"/>
              <a:gd name="connsiteY2" fmla="*/ 401053 h 40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218" h="401053">
                <a:moveTo>
                  <a:pt x="1844842" y="0"/>
                </a:moveTo>
                <a:cubicBezTo>
                  <a:pt x="2110873" y="6684"/>
                  <a:pt x="2376904" y="13369"/>
                  <a:pt x="2069431" y="80211"/>
                </a:cubicBezTo>
                <a:cubicBezTo>
                  <a:pt x="1761958" y="147053"/>
                  <a:pt x="0" y="401053"/>
                  <a:pt x="0" y="401053"/>
                </a:cubicBezTo>
              </a:path>
            </a:pathLst>
          </a:custGeom>
          <a:noFill/>
          <a:ln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208421" y="2245895"/>
            <a:ext cx="2600283" cy="753979"/>
          </a:xfrm>
          <a:custGeom>
            <a:avLst/>
            <a:gdLst>
              <a:gd name="connsiteX0" fmla="*/ 2326105 w 2600283"/>
              <a:gd name="connsiteY0" fmla="*/ 0 h 753979"/>
              <a:gd name="connsiteX1" fmla="*/ 2390274 w 2600283"/>
              <a:gd name="connsiteY1" fmla="*/ 352926 h 753979"/>
              <a:gd name="connsiteX2" fmla="*/ 0 w 2600283"/>
              <a:gd name="connsiteY2" fmla="*/ 753979 h 75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0283" h="753979">
                <a:moveTo>
                  <a:pt x="2326105" y="0"/>
                </a:moveTo>
                <a:cubicBezTo>
                  <a:pt x="2552031" y="113631"/>
                  <a:pt x="2777958" y="227263"/>
                  <a:pt x="2390274" y="352926"/>
                </a:cubicBezTo>
                <a:cubicBezTo>
                  <a:pt x="2002590" y="478589"/>
                  <a:pt x="0" y="753979"/>
                  <a:pt x="0" y="753979"/>
                </a:cubicBezTo>
              </a:path>
            </a:pathLst>
          </a:custGeom>
          <a:noFill/>
          <a:ln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288632" y="1299411"/>
            <a:ext cx="3172749" cy="1812757"/>
          </a:xfrm>
          <a:custGeom>
            <a:avLst/>
            <a:gdLst>
              <a:gd name="connsiteX0" fmla="*/ 2871536 w 3172749"/>
              <a:gd name="connsiteY0" fmla="*/ 0 h 1812757"/>
              <a:gd name="connsiteX1" fmla="*/ 2903621 w 3172749"/>
              <a:gd name="connsiteY1" fmla="*/ 1203157 h 1812757"/>
              <a:gd name="connsiteX2" fmla="*/ 0 w 3172749"/>
              <a:gd name="connsiteY2" fmla="*/ 1812757 h 181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2749" h="1812757">
                <a:moveTo>
                  <a:pt x="2871536" y="0"/>
                </a:moveTo>
                <a:cubicBezTo>
                  <a:pt x="3126873" y="450515"/>
                  <a:pt x="3382210" y="901031"/>
                  <a:pt x="2903621" y="1203157"/>
                </a:cubicBezTo>
                <a:cubicBezTo>
                  <a:pt x="2425032" y="1505283"/>
                  <a:pt x="0" y="1812757"/>
                  <a:pt x="0" y="1812757"/>
                </a:cubicBezTo>
              </a:path>
            </a:pathLst>
          </a:custGeom>
          <a:noFill/>
          <a:ln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AEE758-A284-4C4C-B319-B6EA33AA968A}"/>
                  </a:ext>
                </a:extLst>
              </p:cNvPr>
              <p:cNvSpPr txBox="1"/>
              <p:nvPr/>
            </p:nvSpPr>
            <p:spPr>
              <a:xfrm>
                <a:off x="2869347" y="1307838"/>
                <a:ext cx="156683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𝜇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;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AEE758-A284-4C4C-B319-B6EA33AA9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347" y="1307838"/>
                <a:ext cx="1566839" cy="430887"/>
              </a:xfrm>
              <a:prstGeom prst="rect">
                <a:avLst/>
              </a:prstGeom>
              <a:blipFill>
                <a:blip r:embed="rId22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9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6" grpId="0"/>
      <p:bldP spid="17" grpId="0"/>
      <p:bldP spid="6" grpId="0"/>
      <p:bldP spid="18" grpId="0"/>
      <p:bldP spid="8" grpId="0"/>
      <p:bldP spid="20" grpId="0"/>
      <p:bldP spid="22" grpId="0"/>
      <p:bldP spid="23" grpId="0"/>
      <p:bldP spid="26" grpId="0" animBg="1"/>
      <p:bldP spid="27" grpId="0" animBg="1"/>
      <p:bldP spid="5" grpId="0" animBg="1"/>
      <p:bldP spid="19" grpId="0" animBg="1"/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A taste of Relativistic QED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4455" y="834189"/>
                <a:ext cx="7534092" cy="1615974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600" dirty="0"/>
                  <a:t>Particle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𝐵𝐷</m:t>
                    </m:r>
                  </m:oMath>
                </a14:m>
                <a:r>
                  <a:rPr lang="en-US" sz="2600" dirty="0"/>
                  <a:t> scatters in the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2600" dirty="0"/>
                  <a:t> of particle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𝐴𝐶</m:t>
                    </m:r>
                  </m:oMath>
                </a14:m>
                <a:endParaRPr lang="en-US" sz="2600" dirty="0">
                  <a:solidFill>
                    <a:schemeClr val="tx1"/>
                  </a:solidFill>
                </a:endParaRPr>
              </a:p>
              <a:p>
                <a:r>
                  <a:rPr lang="en-US" sz="2600" dirty="0"/>
                  <a:t>The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2600" dirty="0"/>
                  <a:t> is obtained from Maxwell: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sSup>
                          <m:s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sup>
                            </m:s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e>
                    </m:box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𝐴𝐶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</m:oMath>
                </a14:m>
                <a:endParaRPr lang="en-US" sz="2600" dirty="0"/>
              </a:p>
              <a:p>
                <a:r>
                  <a:rPr lang="en-US" sz="2600" dirty="0"/>
                  <a:t>Solution: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sSup>
                          <m:sSupPr>
                            <m:ctrlP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6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e>
                    </m:box>
                    <m:r>
                      <a:rPr lang="en-US" sz="26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bg-BG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b>
                        <m: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𝐴𝐶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</m:oMath>
                </a14:m>
                <a:endParaRPr lang="en-US" sz="2600" dirty="0"/>
              </a:p>
              <a:p>
                <a:endParaRPr lang="en-US" b="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455" y="834189"/>
                <a:ext cx="7534092" cy="1615974"/>
              </a:xfrm>
              <a:blipFill rotWithShape="0">
                <a:blip r:embed="rId2"/>
                <a:stretch>
                  <a:fillRect l="-1052" t="-5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91" y="3625515"/>
            <a:ext cx="4386496" cy="26900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278413" y="2482247"/>
                <a:ext cx="9828113" cy="58232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Transition amplitude becomes:</a:t>
                </a:r>
                <a:endParaRPr lang="en-US" sz="240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pPr marL="2754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𝑓𝑖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nary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𝐵𝐷</m:t>
                                </m:r>
                              </m:e>
                            </m:d>
                          </m:sup>
                        </m:sSubSup>
                      </m:e>
                    </m:nary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𝐴𝐶</m:t>
                            </m:r>
                          </m:e>
                        </m:d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𝐵𝐷</m:t>
                                </m:r>
                              </m:e>
                            </m:d>
                          </m:sup>
                        </m:sSubSup>
                      </m:e>
                    </m:nary>
                    <m:f>
                      <m:fPr>
                        <m:ctrlPr>
                          <a:rPr lang="bg-BG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𝐴𝐶</m:t>
                            </m:r>
                          </m:e>
                        </m:d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sz="2400" dirty="0"/>
                  <a:t>Inserting plane wave solutions: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</m:d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𝑖𝑝𝑥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into the current gives: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𝐴𝐶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)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𝑒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𝐶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      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𝐵𝐷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)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𝑒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𝐷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s-I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𝐷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sz="2400" dirty="0"/>
                  <a:t>Hence: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𝑓𝑖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is-I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lang="en-US" sz="2400" dirty="0"/>
                  <a:t>   with: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13" y="2482247"/>
                <a:ext cx="9828113" cy="5823284"/>
              </a:xfrm>
              <a:prstGeom prst="rect">
                <a:avLst/>
              </a:prstGeom>
              <a:blipFill rotWithShape="0">
                <a:blip r:embed="rId4"/>
                <a:stretch>
                  <a:fillRect l="-868" t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5970" y="5438571"/>
                <a:ext cx="5823284" cy="139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limLow>
                        <m:limLow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groupChr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𝑖𝑒</m:t>
                              </m:r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is-I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2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vertex</m:t>
                          </m:r>
                        </m:lim>
                      </m:limLow>
                      <m:limLow>
                        <m:limLow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bg-BG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𝜇𝜈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propagator</m:t>
                          </m:r>
                        </m:lim>
                      </m:limLow>
                      <m:limLow>
                        <m:limLowPr>
                          <m:ctrlPr>
                            <a:rPr lang="en-US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groupChr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𝑖𝑒</m:t>
                              </m:r>
                              <m:d>
                                <m:dPr>
                                  <m:ctrlPr>
                                    <a:rPr lang="is-I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𝜈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dirty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2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vertex</m:t>
                          </m:r>
                        </m:lim>
                      </m:limLow>
                    </m:oMath>
                  </m:oMathPara>
                </a14:m>
                <a:endParaRPr lang="en-US" sz="220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970" y="5438571"/>
                <a:ext cx="5823284" cy="13910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91" y="144379"/>
            <a:ext cx="4512726" cy="262079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9179" y="6251408"/>
            <a:ext cx="21993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“Matrix element”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5109" y="1783763"/>
            <a:ext cx="3673714" cy="76265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00198" y="2083582"/>
                <a:ext cx="3725764" cy="398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Transition current: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𝐴𝐶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b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𝑒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𝜓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198" y="2083582"/>
                <a:ext cx="3725764" cy="398058"/>
              </a:xfrm>
              <a:prstGeom prst="rect">
                <a:avLst/>
              </a:prstGeom>
              <a:blipFill rotWithShape="0">
                <a:blip r:embed="rId7"/>
                <a:stretch>
                  <a:fillRect l="-1309" t="-4615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200198" y="1767721"/>
                <a:ext cx="2730876" cy="372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Remember: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=−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𝑒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198" y="1767721"/>
                <a:ext cx="2730876" cy="372218"/>
              </a:xfrm>
              <a:prstGeom prst="rect">
                <a:avLst/>
              </a:prstGeom>
              <a:blipFill rotWithShape="0">
                <a:blip r:embed="rId8"/>
                <a:stretch>
                  <a:fillRect l="-1786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taste of Relativistic QED Scattering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44" y="825689"/>
            <a:ext cx="10730586" cy="2334607"/>
          </a:xfrm>
        </p:spPr>
        <p:txBody>
          <a:bodyPr>
            <a:normAutofit/>
          </a:bodyPr>
          <a:lstStyle/>
          <a:p>
            <a:r>
              <a:rPr lang="en-US" sz="2400" dirty="0"/>
              <a:t>Note that the current is of the form: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95567" y="1313133"/>
                <a:ext cx="4528163" cy="1052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𝑗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𝑓𝑖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   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   </m:t>
                          </m:r>
                        </m:e>
                      </m:d>
                      <m:d>
                        <m:dPr>
                          <m:ctrlPr>
                            <a:rPr lang="uk-UA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uk-UA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⋯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uk-UA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uk-UA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/>
                              <m:e>
                                <m:r>
                                  <a:rPr lang="uk-UA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⋯</m:t>
                                </m:r>
                              </m:e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s-I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/>
                          </m:eqAr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67" y="1313133"/>
                <a:ext cx="4528163" cy="105259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23688" y="1485488"/>
                <a:ext cx="58165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</a:rPr>
                  <a:t>It is a 4-</a:t>
                </a:r>
                <a:r>
                  <a:rPr lang="en-US" sz="2000" i="1" dirty="0">
                    <a:solidFill>
                      <a:srgbClr val="7030A0"/>
                    </a:solidFill>
                  </a:rPr>
                  <a:t>vector</a:t>
                </a:r>
                <a:r>
                  <a:rPr lang="en-US" sz="2000" dirty="0">
                    <a:solidFill>
                      <a:srgbClr val="7030A0"/>
                    </a:solidFill>
                  </a:rPr>
                  <a:t> in Lorentz space (t, x, y, z) 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𝜇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=0,1,2,3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It is a </a:t>
                </a:r>
                <a:r>
                  <a:rPr lang="en-US" sz="2000" i="1" dirty="0">
                    <a:solidFill>
                      <a:srgbClr val="7030A0"/>
                    </a:solidFill>
                  </a:rPr>
                  <a:t>scalar</a:t>
                </a:r>
                <a:r>
                  <a:rPr lang="en-US" sz="2000" dirty="0">
                    <a:solidFill>
                      <a:srgbClr val="7030A0"/>
                    </a:solidFill>
                  </a:rPr>
                  <a:t> in Dirac space (1, 2, 3, 4)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688" y="1485488"/>
                <a:ext cx="5816592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115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259044" y="2740876"/>
            <a:ext cx="11323356" cy="4077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Finally: </a:t>
            </a:r>
          </a:p>
          <a:p>
            <a:pPr lvl="1"/>
            <a:r>
              <a:rPr lang="en-US" sz="2200" dirty="0"/>
              <a:t>Feynman rules for QED are given in Griffiths section 7.5</a:t>
            </a:r>
          </a:p>
          <a:p>
            <a:pPr lvl="1"/>
            <a:r>
              <a:rPr lang="en-US" sz="2200" dirty="0"/>
              <a:t>To calculate cross sections with spin-½ particles is mathematically involved; it requires taking the square of the matrix element and summation over spin states of spinor objects. </a:t>
            </a:r>
          </a:p>
          <a:p>
            <a:pPr lvl="1"/>
            <a:r>
              <a:rPr lang="en-US" sz="2200" dirty="0"/>
              <a:t>We leave this fun for a topic of a master level course </a:t>
            </a:r>
          </a:p>
          <a:p>
            <a:pPr lvl="1"/>
            <a:r>
              <a:rPr lang="en-US" sz="2200" dirty="0"/>
              <a:t>Section 7.6, 7.7 and 7.8 of Griffiths give you an idea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It goes beyond the scope of this course</a:t>
            </a:r>
          </a:p>
          <a:p>
            <a:pPr lvl="2"/>
            <a:endParaRPr lang="en-US" sz="1000" dirty="0">
              <a:solidFill>
                <a:schemeClr val="tx1"/>
              </a:solidFill>
            </a:endParaRPr>
          </a:p>
          <a:p>
            <a:pPr lvl="2"/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Next week:  “Detectors”, measuring the particle processes</a:t>
            </a:r>
          </a:p>
        </p:txBody>
      </p:sp>
    </p:spTree>
    <p:extLst>
      <p:ext uri="{BB962C8B-B14F-4D97-AF65-F5344CB8AC3E}">
        <p14:creationId xmlns:p14="http://schemas.microsoft.com/office/powerpoint/2010/main" val="5180267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5D02E-4396-0222-2BF0-7EAF66BD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8" descr="http://rc003.k12.sd.us/calvin_hobbes_thesis.jpg">
            <a:extLst>
              <a:ext uri="{FF2B5EF4-FFF2-40B4-BE49-F238E27FC236}">
                <a16:creationId xmlns:a16="http://schemas.microsoft.com/office/drawing/2014/main" id="{E49E1AC8-55CC-8F19-B041-C57BEC1E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9874" y="1357298"/>
            <a:ext cx="7415400" cy="460535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493293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/>
              <a:t>Lecture 5: </a:t>
            </a:r>
            <a:r>
              <a:rPr lang="en-US" dirty="0"/>
              <a:t>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009" y="2438061"/>
            <a:ext cx="5299129" cy="18886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Exercises belonging to Lecture 5</a:t>
            </a:r>
          </a:p>
        </p:txBody>
      </p:sp>
    </p:spTree>
    <p:extLst>
      <p:ext uri="{BB962C8B-B14F-4D97-AF65-F5344CB8AC3E}">
        <p14:creationId xmlns:p14="http://schemas.microsoft.com/office/powerpoint/2010/main" val="2211205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Exercise – 17: Pion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244" y="1208867"/>
                <a:ext cx="10617767" cy="382835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Calculate the lifetime of the neutral pion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  <a:p>
                <a:pPr marL="275400" lvl="1" indent="0">
                  <a:buNone/>
                </a:pPr>
                <a:r>
                  <a:rPr lang="en-US" dirty="0"/>
                  <a:t>The neutral pion decays mainly via: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𝛾𝛾</m:t>
                    </m:r>
                  </m:oMath>
                </a14:m>
                <a:r>
                  <a:rPr lang="en-US" dirty="0"/>
                  <a:t>. Assume that the amplitude has dimensions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charset="0"/>
                          </a:rPr>
                          <m:t>mass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×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charset="0"/>
                          </a:rPr>
                          <m:t>velocity</m:t>
                        </m:r>
                      </m:e>
                    </m:d>
                  </m:oMath>
                </a14:m>
                <a:r>
                  <a:rPr lang="en-US" dirty="0"/>
                  <a:t>. Griffiths: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Motivate the reason that the amplitude should be proportional to the coupling constant: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∝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/4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charset="0"/>
                      </a:rPr>
                      <m:t>.</m:t>
                    </m:r>
                  </m:oMath>
                </a14:m>
                <a:r>
                  <a:rPr lang="en-US" dirty="0"/>
                  <a:t> Sketch a diagram of the decay.</a:t>
                </a:r>
              </a:p>
              <a:p>
                <a:pPr marL="275400" lvl="1" indent="0">
                  <a:buNone/>
                </a:pPr>
                <a:r>
                  <a:rPr lang="en-US" dirty="0"/>
                  <a:t>       For dimensional reasons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is of the form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ℳ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𝛼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dirty="0"/>
              </a:p>
              <a:p>
                <a:pPr marL="732600" lvl="1" indent="-457200">
                  <a:buFont typeface="+mj-lt"/>
                  <a:buAutoNum type="alphaLcParenR" startAt="2"/>
                </a:pPr>
                <a:r>
                  <a:rPr lang="en-US" dirty="0"/>
                  <a:t>Use Fermi’s golden rule for two-body decays to estimate the decay 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Γ</m:t>
                    </m:r>
                  </m:oMath>
                </a14:m>
                <a:r>
                  <a:rPr lang="en-US" dirty="0"/>
                  <a:t> of the pion. What are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Express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in GeV.</a:t>
                </a:r>
              </a:p>
              <a:p>
                <a:pPr marL="732600" lvl="1" indent="-457200">
                  <a:buFont typeface="+mj-lt"/>
                  <a:buAutoNum type="alphaLcParenR" startAt="2"/>
                </a:pPr>
                <a:r>
                  <a:rPr lang="en-US" dirty="0"/>
                  <a:t>Use the conversion table to calculate the lifetime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and compare it with the experimental value. What do you think?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244" y="1208867"/>
                <a:ext cx="10617767" cy="3828353"/>
              </a:xfrm>
              <a:blipFill>
                <a:blip r:embed="rId2"/>
                <a:stretch>
                  <a:fillRect l="-1195" t="-36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770605" y="151511"/>
            <a:ext cx="209512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Griffiths exercise 6.6</a:t>
            </a:r>
          </a:p>
        </p:txBody>
      </p:sp>
    </p:spTree>
    <p:extLst>
      <p:ext uri="{BB962C8B-B14F-4D97-AF65-F5344CB8AC3E}">
        <p14:creationId xmlns:p14="http://schemas.microsoft.com/office/powerpoint/2010/main" val="1292510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Exercise </a:t>
            </a:r>
            <a:r>
              <a:rPr lang="en-US"/>
              <a:t>– 18: </a:t>
            </a:r>
            <a:r>
              <a:rPr lang="en-US" dirty="0"/>
              <a:t>Two-to-Two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6130" y="1192824"/>
                <a:ext cx="11598443" cy="50956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the process: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in the ABC theory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Draw the (two) lowest-order Feynman diagrams, and calculate the amplitudes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Find the differential cross-section in the CM frame,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=0,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in terms of the (incoming)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dirty="0"/>
                  <a:t> and the scattering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θ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Assuming next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b="0" dirty="0"/>
                  <a:t> is much heavier tha</a:t>
                </a:r>
                <a:r>
                  <a:rPr lang="en-US" dirty="0"/>
                  <a:t>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b="0" dirty="0"/>
                  <a:t>, calculate the differential cross-section in the lab frame.</a:t>
                </a:r>
              </a:p>
              <a:p>
                <a:pPr marL="732600" lvl="1" indent="-457200">
                  <a:buFont typeface="+mj-lt"/>
                  <a:buAutoNum type="alphaLcParenR"/>
                </a:pPr>
                <a:r>
                  <a:rPr lang="en-US" dirty="0"/>
                  <a:t>For case c), find the total cross-section.</a:t>
                </a:r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130" y="1192824"/>
                <a:ext cx="11598443" cy="5095679"/>
              </a:xfrm>
              <a:blipFill rotWithShape="0">
                <a:blip r:embed="rId2"/>
                <a:stretch>
                  <a:fillRect l="-1104" t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770605" y="151511"/>
            <a:ext cx="221214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Griffiths exercise 6.15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8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4: “Symmetries” – Standard Model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7500" y="752564"/>
                <a:ext cx="11355703" cy="607335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The </a:t>
                </a:r>
                <a:r>
                  <a:rPr lang="en-US" dirty="0" err="1"/>
                  <a:t>Lagrangian</a:t>
                </a:r>
                <a:r>
                  <a:rPr lang="en-US" dirty="0"/>
                  <a:t> of the Standard Model includes electromagnetic, weak and strong interactions according to the gauge field principle</a:t>
                </a:r>
              </a:p>
              <a:p>
                <a:endParaRPr lang="en-US" sz="300" dirty="0"/>
              </a:p>
              <a:p>
                <a:r>
                  <a:rPr lang="en-US" dirty="0"/>
                  <a:t>Construction of the </a:t>
                </a:r>
                <a:r>
                  <a:rPr lang="en-US" dirty="0" err="1"/>
                  <a:t>Lagrangian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free</m:t>
                        </m:r>
                      </m:sub>
                    </m:sSub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interaction</m:t>
                        </m:r>
                      </m:sub>
                    </m:sSub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Dirac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𝑔𝐽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600" dirty="0"/>
              </a:p>
              <a:p>
                <a:pPr lvl="1"/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dirty="0"/>
                  <a:t> a coupling constant,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a  current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Ο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a force field</a:t>
                </a:r>
              </a:p>
              <a:p>
                <a:pPr lvl="1"/>
                <a:endParaRPr lang="en-US" sz="500" dirty="0"/>
              </a:p>
              <a:p>
                <a:pPr marL="732600" lvl="1" indent="-457200">
                  <a:buFont typeface="+mj-lt"/>
                  <a:buAutoNum type="alphaUcPeriod"/>
                </a:pPr>
                <a:r>
                  <a:rPr lang="en-US" dirty="0"/>
                  <a:t>Local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𝑈</m:t>
                    </m:r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gauge invariance: symmetry under complex phase rotations</a:t>
                </a:r>
              </a:p>
              <a:p>
                <a:pPr lvl="2"/>
                <a:r>
                  <a:rPr lang="en-US" sz="2100" dirty="0">
                    <a:solidFill>
                      <a:schemeClr val="tx1"/>
                    </a:solidFill>
                  </a:rPr>
                  <a:t>Conserved quantum number: (hyper-) charge</a:t>
                </a:r>
              </a:p>
              <a:p>
                <a:pPr lvl="1"/>
                <a:endParaRPr lang="en-US" sz="1200" dirty="0"/>
              </a:p>
              <a:p>
                <a:pPr lvl="2"/>
                <a:r>
                  <a:rPr lang="en-US" sz="2400" dirty="0" err="1"/>
                  <a:t>Lagrangian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s-I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is-I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4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𝑞</m:t>
                    </m:r>
                    <m:limLow>
                      <m:limLow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groupChrPr>
                          <m:e>
                            <m:acc>
                              <m:accPr>
                                <m:chr m:val="̅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p>
                            </m:s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</m:groupChr>
                      </m:e>
                      <m:lim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𝐸𝑀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bSup>
                      </m:lim>
                    </m:limLow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400" b="0" dirty="0"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marL="732600" lvl="1" indent="-457200">
                  <a:buFont typeface="+mj-lt"/>
                  <a:buAutoNum type="alphaUcPeriod" startAt="2"/>
                </a:pPr>
                <a:r>
                  <a:rPr lang="en-US" dirty="0"/>
                  <a:t>Local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𝑆𝑈</m:t>
                    </m:r>
                    <m:d>
                      <m:dPr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 gauge invariance: symmetry under transformations in isospin doublet space.</a:t>
                </a:r>
              </a:p>
              <a:p>
                <a:pPr lvl="2"/>
                <a:r>
                  <a:rPr lang="en-US" sz="2100" dirty="0">
                    <a:solidFill>
                      <a:schemeClr val="tx1"/>
                    </a:solidFill>
                  </a:rPr>
                  <a:t>Conserved quantum number: weak isospin</a:t>
                </a:r>
              </a:p>
              <a:p>
                <a:pPr lvl="1"/>
                <a:endParaRPr lang="en-US" sz="1200" dirty="0"/>
              </a:p>
              <a:p>
                <a:pPr lvl="2"/>
                <a:r>
                  <a:rPr lang="en-US" sz="2400" dirty="0" err="1"/>
                  <a:t>Lagrangian</a:t>
                </a:r>
                <a:r>
                  <a:rPr lang="en-US" sz="2400" dirty="0"/>
                  <a:t>: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</m:acc>
                    <m:d>
                      <m:dPr>
                        <m:ctrlPr>
                          <a:rPr lang="is-I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</m:acc>
                    <m:d>
                      <m:dPr>
                        <m:ctrlPr>
                          <a:rPr lang="is-I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sz="240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limLow>
                      <m:limLow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groupChrPr>
                          <m:e>
                            <m:acc>
                              <m:accPr>
                                <m:chr m:val="̅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Ψ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𝜏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Ψ</m:t>
                            </m:r>
                          </m:e>
                        </m:groupCh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</m:e>
                      <m:lim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𝑊𝑒𝑎𝑘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bSup>
                      </m:lim>
                    </m:limLow>
                  </m:oMath>
                </a14:m>
                <a:endParaRPr lang="en-US" sz="2400" dirty="0"/>
              </a:p>
              <a:p>
                <a:pPr lvl="1"/>
                <a:endParaRPr lang="en-US" dirty="0"/>
              </a:p>
              <a:p>
                <a:pPr marL="732600" lvl="1" indent="-457200">
                  <a:buFont typeface="+mj-lt"/>
                  <a:buAutoNum type="alphaUcPeriod" startAt="3"/>
                </a:pPr>
                <a:r>
                  <a:rPr lang="en-US" dirty="0"/>
                  <a:t>Local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𝑆𝑈</m:t>
                    </m:r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dirty="0"/>
                  <a:t> gauge invariance: symmetry under transformations in </a:t>
                </a:r>
                <a:r>
                  <a:rPr lang="en-US" dirty="0" err="1"/>
                  <a:t>colour</a:t>
                </a:r>
                <a:r>
                  <a:rPr lang="en-US" dirty="0"/>
                  <a:t> triplet space</a:t>
                </a:r>
              </a:p>
              <a:p>
                <a:pPr lvl="2"/>
                <a:r>
                  <a:rPr lang="en-US" sz="2100" dirty="0">
                    <a:solidFill>
                      <a:schemeClr val="tx1"/>
                    </a:solidFill>
                  </a:rPr>
                  <a:t>Conserved quantum number: color</a:t>
                </a:r>
              </a:p>
              <a:p>
                <a:pPr lvl="2"/>
                <a:endParaRPr lang="en-US" sz="1200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sz="2400" dirty="0" err="1">
                    <a:ea typeface="Cambria Math" charset="0"/>
                    <a:cs typeface="Cambria Math" charset="0"/>
                  </a:rPr>
                  <a:t>Lagrangian</a:t>
                </a:r>
                <a:r>
                  <a:rPr lang="en-US" sz="2400" dirty="0">
                    <a:ea typeface="Cambria Math" charset="0"/>
                    <a:cs typeface="Cambria Math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Φ</m:t>
                        </m:r>
                      </m:e>
                    </m:acc>
                    <m:d>
                      <m:dPr>
                        <m:ctrlPr>
                          <a:rPr lang="is-I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Φ</m:t>
                    </m:r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Φ</m:t>
                        </m:r>
                      </m:e>
                    </m:acc>
                    <m:d>
                      <m:dPr>
                        <m:ctrlPr>
                          <a:rPr lang="is-I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Φ</m:t>
                    </m:r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bg-BG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sz="24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limLow>
                      <m:limLow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groupChrPr>
                          <m:e>
                            <m:acc>
                              <m:accPr>
                                <m:chr m:val="̅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Φ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Φ</m:t>
                            </m:r>
                          </m:e>
                        </m:groupChr>
                      </m:e>
                      <m:lim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dirty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𝑄𝐶𝐷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p>
                        </m:sSubSup>
                      </m:lim>
                    </m:limLow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500" y="752564"/>
                <a:ext cx="11355703" cy="6073352"/>
              </a:xfrm>
              <a:blipFill>
                <a:blip r:embed="rId3"/>
                <a:stretch>
                  <a:fillRect l="-670" t="-22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0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4: “Symmetries” – Standard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3120" y="944337"/>
                <a:ext cx="10844463" cy="722442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is-I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is-I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𝐸𝑀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−</m:t>
                      </m:r>
                      <m:f>
                        <m:fPr>
                          <m:ctrlPr>
                            <a:rPr lang="bg-BG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Weak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𝑄𝐶𝐷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20" y="944337"/>
                <a:ext cx="10844463" cy="7224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103724" y="1846438"/>
            <a:ext cx="2137398" cy="953426"/>
            <a:chOff x="8786185" y="2546820"/>
            <a:chExt cx="2605106" cy="1114498"/>
          </a:xfrm>
        </p:grpSpPr>
        <p:grpSp>
          <p:nvGrpSpPr>
            <p:cNvPr id="11" name="Group 10"/>
            <p:cNvGrpSpPr/>
            <p:nvPr/>
          </p:nvGrpSpPr>
          <p:grpSpPr>
            <a:xfrm>
              <a:off x="8786185" y="2546820"/>
              <a:ext cx="2605106" cy="1114498"/>
              <a:chOff x="8786185" y="2546820"/>
              <a:chExt cx="2605106" cy="111449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86185" y="2546820"/>
                <a:ext cx="2605106" cy="111449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059582" y="2934736"/>
                <a:ext cx="280868" cy="317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9103895" y="2759244"/>
                  <a:ext cx="395108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895" y="2759244"/>
                  <a:ext cx="395108" cy="33855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0189" r="-18868" b="-25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51543" y="1954807"/>
                <a:ext cx="4728026" cy="435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QED U(1)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int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2000" dirty="0"/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</m:acc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43" y="1954807"/>
                <a:ext cx="4728026" cy="435247"/>
              </a:xfrm>
              <a:prstGeom prst="rect">
                <a:avLst/>
              </a:prstGeom>
              <a:blipFill rotWithShape="0">
                <a:blip r:embed="rId5"/>
                <a:stretch>
                  <a:fillRect l="-1289" t="-90141" b="-10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1543" y="2633554"/>
                <a:ext cx="5491568" cy="509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Weak SU(2)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int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𝑏</m:t>
                            </m:r>
                          </m:e>
                        </m:acc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2000" dirty="0"/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</m:acc>
                    <m:r>
                      <a:rPr lang="en-US" sz="20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𝜏</m:t>
                        </m:r>
                      </m:e>
                    </m:acc>
                    <m:r>
                      <a:rPr lang="en-US" sz="2000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Ψ</m:t>
                    </m:r>
                  </m:oMath>
                </a14:m>
                <a:r>
                  <a:rPr lang="en-US" sz="2000" dirty="0"/>
                  <a:t> 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43" y="2633554"/>
                <a:ext cx="5491568" cy="509498"/>
              </a:xfrm>
              <a:prstGeom prst="rect">
                <a:avLst/>
              </a:prstGeom>
              <a:blipFill rotWithShape="0">
                <a:blip r:embed="rId6"/>
                <a:stretch>
                  <a:fillRect l="-1110" t="-67857" b="-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52410" b="47540"/>
          <a:stretch/>
        </p:blipFill>
        <p:spPr>
          <a:xfrm>
            <a:off x="8103724" y="2873755"/>
            <a:ext cx="2367501" cy="12253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410" y="3991364"/>
            <a:ext cx="2438128" cy="867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07868" y="3973247"/>
                <a:ext cx="4239174" cy="483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3</m:t>
                        </m:r>
                      </m:sup>
                    </m:sSubSup>
                    <m:r>
                      <a:rPr lang="en-US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Ψ</m:t>
                        </m:r>
                      </m:e>
                    </m:acc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i="1" dirty="0">
                            <a:latin typeface="Cambria Math" charset="0"/>
                          </a:rPr>
                          <m:t>3</m:t>
                        </m:r>
                      </m:sup>
                    </m:sSup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Ψ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      with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868" y="3973247"/>
                <a:ext cx="4239174" cy="483466"/>
              </a:xfrm>
              <a:prstGeom prst="rect">
                <a:avLst/>
              </a:prstGeom>
              <a:blipFill rotWithShape="0">
                <a:blip r:embed="rId8"/>
                <a:stretch>
                  <a:fillRect l="-288" t="-62025" b="-8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370110" y="3267220"/>
                <a:ext cx="4407553" cy="5003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</m:sup>
                    </m:sSubSup>
                    <m:r>
                      <a:rPr lang="en-US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Ψ</m:t>
                        </m:r>
                      </m:e>
                    </m:acc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i="1" dirty="0">
                            <a:latin typeface="Cambria Math" charset="0"/>
                          </a:rPr>
                          <m:t>±</m:t>
                        </m:r>
                      </m:sup>
                    </m:sSup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Ψ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      with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𝜏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±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110" y="3267220"/>
                <a:ext cx="4407553" cy="500393"/>
              </a:xfrm>
              <a:prstGeom prst="rect">
                <a:avLst/>
              </a:prstGeom>
              <a:blipFill rotWithShape="0">
                <a:blip r:embed="rId9"/>
                <a:stretch>
                  <a:fillRect l="-277" t="-59756" b="-75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19989" y="3178899"/>
                <a:ext cx="2266005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±</m:t>
                          </m:r>
                        </m:sup>
                      </m:sSubSup>
                      <m:r>
                        <a:rPr lang="en-US" i="1">
                          <a:latin typeface="Cambria Math" charset="0"/>
                        </a:rPr>
                        <m:t>≡</m:t>
                      </m:r>
                      <m:f>
                        <m:fPr>
                          <m:ctrlPr>
                            <a:rPr lang="bg-BG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i="1">
                              <a:latin typeface="Cambria Math" charset="0"/>
                            </a:rPr>
                            <m:t>∓</m:t>
                          </m:r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89" y="3178899"/>
                <a:ext cx="2266005" cy="66460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45370" y="4025172"/>
                <a:ext cx="885884" cy="3971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70" y="4025172"/>
                <a:ext cx="885884" cy="397160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164062" y="4806118"/>
                <a:ext cx="3679533" cy="745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=  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+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  <m:func>
                          <m:func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𝑊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endParaRPr lang="en-US" sz="2200" b="0" dirty="0">
                  <a:solidFill>
                    <a:srgbClr val="C00000"/>
                  </a:solidFill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func>
                      <m:func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+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  <m:func>
                          <m:func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𝑊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062" y="4806118"/>
                <a:ext cx="3679533" cy="745204"/>
              </a:xfrm>
              <a:prstGeom prst="rect">
                <a:avLst/>
              </a:prstGeom>
              <a:blipFill>
                <a:blip r:embed="rId12"/>
                <a:stretch>
                  <a:fillRect l="-2062" t="-3333" r="-1375" b="-11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621937" y="4783258"/>
            <a:ext cx="3468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Electroweak mixing SU(2)</a:t>
            </a:r>
            <a:r>
              <a:rPr lang="en-US" sz="2000" dirty="0" err="1"/>
              <a:t>xU</a:t>
            </a:r>
            <a:r>
              <a:rPr lang="en-US" sz="2000" dirty="0"/>
              <a:t>(1):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792700" y="5869419"/>
                <a:ext cx="3940951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𝑆𝑈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color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×</m:t>
                      </m:r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𝑆𝑈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d>
                        </m:e>
                        <m:sub>
                          <m: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×</m:t>
                      </m:r>
                      <m:r>
                        <a:rPr lang="en-US" sz="26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𝑈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US" sz="26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700" y="5869419"/>
                <a:ext cx="3940951" cy="40011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641914" y="5862483"/>
            <a:ext cx="198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Standard Model: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492219-FE59-9B3D-D777-0970C0D642C4}"/>
              </a:ext>
            </a:extLst>
          </p:cNvPr>
          <p:cNvGrpSpPr/>
          <p:nvPr/>
        </p:nvGrpSpPr>
        <p:grpSpPr>
          <a:xfrm>
            <a:off x="8107067" y="5164596"/>
            <a:ext cx="2797375" cy="1286238"/>
            <a:chOff x="8107067" y="5164596"/>
            <a:chExt cx="2797375" cy="12862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27A02A-1EAA-A75E-6393-D17CCC551B5D}"/>
                </a:ext>
              </a:extLst>
            </p:cNvPr>
            <p:cNvGrpSpPr/>
            <p:nvPr/>
          </p:nvGrpSpPr>
          <p:grpSpPr>
            <a:xfrm>
              <a:off x="8623129" y="5306034"/>
              <a:ext cx="2281313" cy="1144800"/>
              <a:chOff x="9537539" y="4783259"/>
              <a:chExt cx="2281313" cy="166664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AD75B01-3995-C377-8018-AA3F63E8076F}"/>
                  </a:ext>
                </a:extLst>
              </p:cNvPr>
              <p:cNvGrpSpPr/>
              <p:nvPr/>
            </p:nvGrpSpPr>
            <p:grpSpPr>
              <a:xfrm>
                <a:off x="9537539" y="4783259"/>
                <a:ext cx="2277242" cy="1666641"/>
                <a:chOff x="9537539" y="4783259"/>
                <a:chExt cx="2277242" cy="1666641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E9BE12C-18DD-2FD5-538D-3DF0BE0B2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12836" t="50054" r="55037" b="16478"/>
                <a:stretch/>
              </p:blipFill>
              <p:spPr>
                <a:xfrm>
                  <a:off x="9537539" y="4783259"/>
                  <a:ext cx="2277242" cy="166664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A248113B-724B-3362-9DCC-82AC26177235}"/>
                    </a:ext>
                  </a:extLst>
                </p:cNvPr>
                <p:cNvSpPr/>
                <p:nvPr/>
              </p:nvSpPr>
              <p:spPr>
                <a:xfrm>
                  <a:off x="9537539" y="5689800"/>
                  <a:ext cx="1108690" cy="7338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5F1DF89-E061-41AC-6771-ECA25861DA69}"/>
                  </a:ext>
                </a:extLst>
              </p:cNvPr>
              <p:cNvSpPr/>
              <p:nvPr/>
            </p:nvSpPr>
            <p:spPr>
              <a:xfrm>
                <a:off x="11150238" y="4931226"/>
                <a:ext cx="668614" cy="292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B7F08C-D4EA-1BFC-4730-F1DA42FF543E}"/>
                  </a:ext>
                </a:extLst>
              </p:cNvPr>
              <p:cNvSpPr/>
              <p:nvPr/>
            </p:nvSpPr>
            <p:spPr>
              <a:xfrm>
                <a:off x="11139348" y="5708307"/>
                <a:ext cx="668614" cy="292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14E5F75-8AF3-8843-49FF-58D3A897A48F}"/>
                    </a:ext>
                  </a:extLst>
                </p:cNvPr>
                <p:cNvSpPr txBox="1"/>
                <p:nvPr/>
              </p:nvSpPr>
              <p:spPr>
                <a:xfrm>
                  <a:off x="8107067" y="5537953"/>
                  <a:ext cx="599267" cy="3985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7B06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NL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14E5F75-8AF3-8843-49FF-58D3A897A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7067" y="5537953"/>
                  <a:ext cx="599267" cy="39857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8C381FC-DD8F-D320-D6B3-9275E2B46D86}"/>
                    </a:ext>
                  </a:extLst>
                </p:cNvPr>
                <p:cNvSpPr txBox="1"/>
                <p:nvPr/>
              </p:nvSpPr>
              <p:spPr>
                <a:xfrm>
                  <a:off x="10237907" y="5164596"/>
                  <a:ext cx="369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47B06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dirty="0">
                    <a:solidFill>
                      <a:srgbClr val="047B06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8C381FC-DD8F-D320-D6B3-9275E2B46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7907" y="5164596"/>
                  <a:ext cx="369588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FCE7966-2C57-A33D-080C-D93D1F6EADAC}"/>
                    </a:ext>
                  </a:extLst>
                </p:cNvPr>
                <p:cNvSpPr txBox="1"/>
                <p:nvPr/>
              </p:nvSpPr>
              <p:spPr>
                <a:xfrm>
                  <a:off x="10251410" y="5930463"/>
                  <a:ext cx="369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252BD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dirty="0">
                    <a:solidFill>
                      <a:srgbClr val="252BD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FCE7966-2C57-A33D-080C-D93D1F6EAD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1410" y="5930463"/>
                  <a:ext cx="369588" cy="369332"/>
                </a:xfrm>
                <a:prstGeom prst="rect">
                  <a:avLst/>
                </a:prstGeom>
                <a:blipFill>
                  <a:blip r:embed="rId17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AE07D3D-A875-9814-683D-4BD51893078D}"/>
              </a:ext>
            </a:extLst>
          </p:cNvPr>
          <p:cNvSpPr txBox="1"/>
          <p:nvPr/>
        </p:nvSpPr>
        <p:spPr>
          <a:xfrm>
            <a:off x="10320454" y="1897948"/>
            <a:ext cx="170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Electromagnetic</a:t>
            </a:r>
          </a:p>
          <a:p>
            <a:r>
              <a:rPr lang="en-NL" dirty="0"/>
              <a:t>interaction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20D40A-5DCC-B9C6-BBC5-9587E38F974C}"/>
              </a:ext>
            </a:extLst>
          </p:cNvPr>
          <p:cNvSpPr txBox="1"/>
          <p:nvPr/>
        </p:nvSpPr>
        <p:spPr>
          <a:xfrm>
            <a:off x="10474761" y="3597480"/>
            <a:ext cx="125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Weak</a:t>
            </a:r>
          </a:p>
          <a:p>
            <a:r>
              <a:rPr lang="en-NL" dirty="0"/>
              <a:t>interaction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F2DDEA-360D-7F9C-2571-71A4DC766E54}"/>
              </a:ext>
            </a:extLst>
          </p:cNvPr>
          <p:cNvSpPr txBox="1"/>
          <p:nvPr/>
        </p:nvSpPr>
        <p:spPr>
          <a:xfrm>
            <a:off x="10565876" y="5349262"/>
            <a:ext cx="125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Strong</a:t>
            </a:r>
          </a:p>
          <a:p>
            <a:r>
              <a:rPr lang="en-NL" dirty="0"/>
              <a:t>interaction </a:t>
            </a:r>
          </a:p>
        </p:txBody>
      </p:sp>
    </p:spTree>
    <p:extLst>
      <p:ext uri="{BB962C8B-B14F-4D97-AF65-F5344CB8AC3E}">
        <p14:creationId xmlns:p14="http://schemas.microsoft.com/office/powerpoint/2010/main" val="27700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4: “Symmetries” – Symmetry breaking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69782" y="672353"/>
            <a:ext cx="4106944" cy="5028911"/>
            <a:chOff x="7971337" y="707589"/>
            <a:chExt cx="4106944" cy="502891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1337" y="707589"/>
              <a:ext cx="4106944" cy="50289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0435389" y="2671010"/>
                  <a:ext cx="2446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𝑣</m:t>
                        </m:r>
                      </m:oMath>
                    </m:oMathPara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389" y="2671010"/>
                  <a:ext cx="244682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7500"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35511" y="952861"/>
                <a:ext cx="681455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𝑉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𝜆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11" y="952861"/>
                <a:ext cx="6814558" cy="691471"/>
              </a:xfrm>
              <a:prstGeom prst="rect">
                <a:avLst/>
              </a:prstGeom>
              <a:blipFill>
                <a:blip r:embed="rId11"/>
                <a:stretch>
                  <a:fillRect l="-745" b="-142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/>
          <p:cNvSpPr/>
          <p:nvPr/>
        </p:nvSpPr>
        <p:spPr>
          <a:xfrm rot="5400000">
            <a:off x="4742279" y="563309"/>
            <a:ext cx="398433" cy="2661932"/>
          </a:xfrm>
          <a:prstGeom prst="rightBrace">
            <a:avLst>
              <a:gd name="adj1" fmla="val 429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/>
          <p:cNvSpPr/>
          <p:nvPr/>
        </p:nvSpPr>
        <p:spPr>
          <a:xfrm rot="5400000">
            <a:off x="6807610" y="1332375"/>
            <a:ext cx="379775" cy="1105141"/>
          </a:xfrm>
          <a:prstGeom prst="rightBrace">
            <a:avLst>
              <a:gd name="adj1" fmla="val 4679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701061" y="2144218"/>
                <a:ext cx="25277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Massive Klein-Gordon</a:t>
                </a:r>
              </a:p>
              <a:p>
                <a:r>
                  <a:rPr lang="en-US" sz="2000" dirty="0"/>
                  <a:t>term (Spin 0, mass =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𝜇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061" y="2144218"/>
                <a:ext cx="2527743" cy="707886"/>
              </a:xfrm>
              <a:prstGeom prst="rect">
                <a:avLst/>
              </a:prstGeom>
              <a:blipFill rotWithShape="0">
                <a:blip r:embed="rId12"/>
                <a:stretch>
                  <a:fillRect l="-2410" t="-5172" r="-1687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458176" y="2168074"/>
            <a:ext cx="151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Interaction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48227" y="3104048"/>
                <a:ext cx="6908801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 err="1"/>
                  <a:t>Lagrangian</a:t>
                </a:r>
                <a:r>
                  <a:rPr lang="en-US" dirty="0"/>
                  <a:t> has a minimum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bg-BG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𝜆</m:t>
                            </m:r>
                          </m:den>
                        </m:f>
                      </m:e>
                    </m:ra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𝑣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or</a:t>
                </a:r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27" y="3104048"/>
                <a:ext cx="6908801" cy="656013"/>
              </a:xfrm>
              <a:prstGeom prst="rect">
                <a:avLst/>
              </a:prstGeom>
              <a:blipFill rotWithShape="0">
                <a:blip r:embed="rId13"/>
                <a:stretch>
                  <a:fillRect l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38952" y="4034837"/>
                <a:ext cx="6811116" cy="236988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>
                    <a:solidFill>
                      <a:schemeClr val="accent1"/>
                    </a:solidFill>
                  </a:rPr>
                  <a:t>Conclusion: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The symmetry of the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Lagrangian</a:t>
                </a:r>
                <a:r>
                  <a:rPr lang="en-US" sz="2400" dirty="0">
                    <a:solidFill>
                      <a:srgbClr val="7030A0"/>
                    </a:solidFill>
                  </a:rPr>
                  <a:t> by adding a symmetric potential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has not been destroyed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The 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vacuum is no longer </a:t>
                </a:r>
                <a:r>
                  <a:rPr lang="en-US" sz="2400" dirty="0">
                    <a:solidFill>
                      <a:srgbClr val="7030A0"/>
                    </a:solidFill>
                  </a:rPr>
                  <a:t>in a symmetric position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The real case include complex fields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52" y="4034837"/>
                <a:ext cx="6811116" cy="2369880"/>
              </a:xfrm>
              <a:prstGeom prst="rect">
                <a:avLst/>
              </a:prstGeom>
              <a:blipFill>
                <a:blip r:embed="rId14"/>
                <a:stretch>
                  <a:fillRect l="-1670" t="-2646" b="-4233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953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Lecture 4: “Symmetries” – Symmetry breaking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35511" y="952861"/>
                <a:ext cx="8770991" cy="913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</m:d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s-I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where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is-I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11" y="952861"/>
                <a:ext cx="8770991" cy="913392"/>
              </a:xfrm>
              <a:prstGeom prst="rect">
                <a:avLst/>
              </a:prstGeom>
              <a:blipFill>
                <a:blip r:embed="rId3"/>
                <a:stretch>
                  <a:fillRect l="-1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/>
          <p:cNvSpPr/>
          <p:nvPr/>
        </p:nvSpPr>
        <p:spPr>
          <a:xfrm rot="5400000">
            <a:off x="2791633" y="187489"/>
            <a:ext cx="398433" cy="2959100"/>
          </a:xfrm>
          <a:prstGeom prst="rightBrace">
            <a:avLst>
              <a:gd name="adj1" fmla="val 429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/>
          <p:cNvSpPr/>
          <p:nvPr/>
        </p:nvSpPr>
        <p:spPr>
          <a:xfrm rot="5400000">
            <a:off x="5163145" y="1101493"/>
            <a:ext cx="379775" cy="1105141"/>
          </a:xfrm>
          <a:prstGeom prst="rightBrace">
            <a:avLst>
              <a:gd name="adj1" fmla="val 4679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575426" y="1927241"/>
                <a:ext cx="28308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Massive Klein-Gordon term (Spin 0, mass =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426" y="1927241"/>
                <a:ext cx="2830845" cy="707886"/>
              </a:xfrm>
              <a:prstGeom prst="rect">
                <a:avLst/>
              </a:prstGeom>
              <a:blipFill>
                <a:blip r:embed="rId4"/>
                <a:stretch>
                  <a:fillRect l="-1778" t="-3509" b="-140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4740549" y="1888716"/>
            <a:ext cx="151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Interaction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22827" y="2860561"/>
                <a:ext cx="5444673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 err="1"/>
                  <a:t>Lagrangian</a:t>
                </a:r>
                <a:r>
                  <a:rPr lang="en-US" dirty="0"/>
                  <a:t> has  minima for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bg-BG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𝜆</m:t>
                            </m:r>
                          </m:den>
                        </m:f>
                      </m:e>
                    </m:rad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𝑣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827" y="2860561"/>
                <a:ext cx="5444673" cy="656013"/>
              </a:xfrm>
              <a:prstGeom prst="rect">
                <a:avLst/>
              </a:prstGeom>
              <a:blipFill>
                <a:blip r:embed="rId5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38952" y="4034837"/>
                <a:ext cx="6811116" cy="236988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>
                    <a:solidFill>
                      <a:schemeClr val="accent1"/>
                    </a:solidFill>
                  </a:rPr>
                  <a:t>Conclusion: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The symmetry of the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Lagrangian</a:t>
                </a:r>
                <a:r>
                  <a:rPr lang="en-US" sz="2400" dirty="0">
                    <a:solidFill>
                      <a:srgbClr val="7030A0"/>
                    </a:solidFill>
                  </a:rPr>
                  <a:t> by adding a symmetric potential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has not been destroyed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The 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vacuum is no longer </a:t>
                </a:r>
                <a:r>
                  <a:rPr lang="en-US" sz="2400" dirty="0">
                    <a:solidFill>
                      <a:srgbClr val="7030A0"/>
                    </a:solidFill>
                  </a:rPr>
                  <a:t>in a symmetric position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The real case includes a complex isospin doublet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52" y="4034837"/>
                <a:ext cx="6811116" cy="2369880"/>
              </a:xfrm>
              <a:prstGeom prst="rect">
                <a:avLst/>
              </a:prstGeom>
              <a:blipFill>
                <a:blip r:embed="rId6"/>
                <a:stretch>
                  <a:fillRect l="-1670" t="-2646" b="-4233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7E5795-6E77-4C23-8D62-925A4A2AB4B5}"/>
                  </a:ext>
                </a:extLst>
              </p:cNvPr>
              <p:cNvSpPr txBox="1"/>
              <p:nvPr/>
            </p:nvSpPr>
            <p:spPr>
              <a:xfrm>
                <a:off x="7822554" y="5449433"/>
                <a:ext cx="1943031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is-I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7E5795-6E77-4C23-8D62-925A4A2AB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2554" y="5449433"/>
                <a:ext cx="1943031" cy="572273"/>
              </a:xfrm>
              <a:prstGeom prst="rect">
                <a:avLst/>
              </a:prstGeom>
              <a:blipFill>
                <a:blip r:embed="rId7"/>
                <a:stretch>
                  <a:fillRect l="-3247" t="-4348" b="-1087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34757E-B026-59F6-04C3-7188BEEDDBFF}"/>
                  </a:ext>
                </a:extLst>
              </p:cNvPr>
              <p:cNvSpPr txBox="1"/>
              <p:nvPr/>
            </p:nvSpPr>
            <p:spPr>
              <a:xfrm>
                <a:off x="10106734" y="5418664"/>
                <a:ext cx="1295098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is-I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34757E-B026-59F6-04C3-7188BEEDD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6734" y="5418664"/>
                <a:ext cx="1295098" cy="572273"/>
              </a:xfrm>
              <a:prstGeom prst="rect">
                <a:avLst/>
              </a:prstGeom>
              <a:blipFill>
                <a:blip r:embed="rId8"/>
                <a:stretch>
                  <a:fillRect l="-4854" t="-4348" b="-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EA73967-608C-9E35-E097-594E10D99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0130" y="1464176"/>
            <a:ext cx="4117204" cy="3702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48BF90-9C04-9DE9-89A9-7BD12F744E03}"/>
                  </a:ext>
                </a:extLst>
              </p:cNvPr>
              <p:cNvSpPr txBox="1"/>
              <p:nvPr/>
            </p:nvSpPr>
            <p:spPr>
              <a:xfrm>
                <a:off x="8438029" y="1888716"/>
                <a:ext cx="9598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48BF90-9C04-9DE9-89A9-7BD12F744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029" y="1888716"/>
                <a:ext cx="959815" cy="369332"/>
              </a:xfrm>
              <a:prstGeom prst="rect">
                <a:avLst/>
              </a:prstGeom>
              <a:blipFill>
                <a:blip r:embed="rId10"/>
                <a:stretch>
                  <a:fillRect l="-6494" r="-5195" b="-23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85EE52-5173-5D3A-5AC3-763E97FE05D9}"/>
                  </a:ext>
                </a:extLst>
              </p:cNvPr>
              <p:cNvSpPr txBox="1"/>
              <p:nvPr/>
            </p:nvSpPr>
            <p:spPr>
              <a:xfrm>
                <a:off x="8152273" y="6088807"/>
                <a:ext cx="35729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m</a:t>
                </a:r>
                <a:r>
                  <a:rPr lang="en-NL" dirty="0"/>
                  <a:t>assless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NL" dirty="0"/>
                  <a:t> + massive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NL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NL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85EE52-5173-5D3A-5AC3-763E97FE0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273" y="6088807"/>
                <a:ext cx="3572918" cy="369332"/>
              </a:xfrm>
              <a:prstGeom prst="rect">
                <a:avLst/>
              </a:prstGeom>
              <a:blipFill>
                <a:blip r:embed="rId11"/>
                <a:stretch>
                  <a:fillRect l="-1413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56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30374</TotalTime>
  <Words>6249</Words>
  <Application>Microsoft Macintosh PowerPoint</Application>
  <PresentationFormat>Widescreen</PresentationFormat>
  <Paragraphs>1079</Paragraphs>
  <Slides>58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PowerPoint Presentation</vt:lpstr>
      <vt:lpstr>   Lecture 1: “Particles”</vt:lpstr>
      <vt:lpstr>   Lecture 2: “Forces”</vt:lpstr>
      <vt:lpstr>   Lecture 3: “Waves” – wave equations</vt:lpstr>
      <vt:lpstr>   Lecture 3: “Waves” – gauge invariance</vt:lpstr>
      <vt:lpstr>   Lecture 4: “Symmetries” – Standard Model </vt:lpstr>
      <vt:lpstr>   Lecture 4: “Symmetries” – Standard Model</vt:lpstr>
      <vt:lpstr>   Lecture 4: “Symmetries” – Symmetry breaking</vt:lpstr>
      <vt:lpstr>   Lecture 4: “Symmetries” – Symmetry breaking</vt:lpstr>
      <vt:lpstr>   Recap: “Seeing the wood for the trees”</vt:lpstr>
      <vt:lpstr>   Today: Scattering Theory and Feynman Calculus</vt:lpstr>
      <vt:lpstr>   Scattering Theory and Feynman Calculus</vt:lpstr>
      <vt:lpstr>   Terminology: Decays</vt:lpstr>
      <vt:lpstr>   Terminology: Cross Section</vt:lpstr>
      <vt:lpstr>   Scattering</vt:lpstr>
      <vt:lpstr>   A) Hard Sphere Scattering</vt:lpstr>
      <vt:lpstr>   B) Rutherford Scattering (point charge)</vt:lpstr>
      <vt:lpstr>   Luminosity</vt:lpstr>
      <vt:lpstr>    Scattering Theory and Feynman Calculus</vt:lpstr>
      <vt:lpstr>   Fermi’s Golden Rule</vt:lpstr>
      <vt:lpstr>   Scattering with waves</vt:lpstr>
      <vt:lpstr>   Perturbation Theory</vt:lpstr>
      <vt:lpstr>   Perturbation Theory</vt:lpstr>
      <vt:lpstr>   Perturbation Theory</vt:lpstr>
      <vt:lpstr>   Perturbation Theory</vt:lpstr>
      <vt:lpstr>   Golden Rule – non-relativistic</vt:lpstr>
      <vt:lpstr>   Golden Rule – non-relativistic</vt:lpstr>
      <vt:lpstr>   Fermi’s Golden Rule - Relativistic</vt:lpstr>
      <vt:lpstr>   A. Decay</vt:lpstr>
      <vt:lpstr>   A. Decay</vt:lpstr>
      <vt:lpstr>   Two-particle decay … calculate…</vt:lpstr>
      <vt:lpstr>   Two-particle decay … calculate…</vt:lpstr>
      <vt:lpstr>   Exercise (Optional):  Kinematics relation</vt:lpstr>
      <vt:lpstr>   B. Cross Section                                                     (Scattering)</vt:lpstr>
      <vt:lpstr>   Two-to-Two cross section …  </vt:lpstr>
      <vt:lpstr>   Two-to-Two cross section …  </vt:lpstr>
      <vt:lpstr>   How are you doing?</vt:lpstr>
      <vt:lpstr>   How are you doing?</vt:lpstr>
      <vt:lpstr>   How are you doing?</vt:lpstr>
      <vt:lpstr>    Scattering Theory and Feynman Calculus</vt:lpstr>
      <vt:lpstr>   Feynman Rules: ABC Toy Theory </vt:lpstr>
      <vt:lpstr>   Feynman Rules: ABC Toy Theory for A+B→A+B </vt:lpstr>
      <vt:lpstr>   Decay: Lifetime of A→B+C</vt:lpstr>
      <vt:lpstr> Exercise: Pion Decay</vt:lpstr>
      <vt:lpstr>   A+A→B+B Scattering: M</vt:lpstr>
      <vt:lpstr>   A+A→B+B Scattering: M</vt:lpstr>
      <vt:lpstr>   A+A→B+B Scattering: dσ\/dΩ</vt:lpstr>
      <vt:lpstr>   Exercise: Two-to-Two Scattering</vt:lpstr>
      <vt:lpstr>   Feynman Rules: ABC Toy Theory for A+B→A+B </vt:lpstr>
      <vt:lpstr>   Solution Exercise </vt:lpstr>
      <vt:lpstr>   From ABC to QED</vt:lpstr>
      <vt:lpstr>   A taste of Relativistic QED Scattering </vt:lpstr>
      <vt:lpstr>   A taste of Relativistic QED Scattering</vt:lpstr>
      <vt:lpstr>   A taste of Relativistic QED Scattering </vt:lpstr>
      <vt:lpstr>PowerPoint Presentation</vt:lpstr>
      <vt:lpstr>   Lecture 5: Exercises</vt:lpstr>
      <vt:lpstr> Exercise – 17: Pion Decay</vt:lpstr>
      <vt:lpstr>   Exercise – 18: Two-to-Two Scattering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1677</cp:revision>
  <dcterms:created xsi:type="dcterms:W3CDTF">2018-08-16T13:53:51Z</dcterms:created>
  <dcterms:modified xsi:type="dcterms:W3CDTF">2023-11-25T12:14:44Z</dcterms:modified>
</cp:coreProperties>
</file>